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4/18/2018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4/18/2018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4/18/2018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4/18/2018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4/18/2018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88341" y="706373"/>
            <a:ext cx="8767317" cy="391159"/>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3" name="Holder 3"/>
          <p:cNvSpPr>
            <a:spLocks noGrp="1"/>
          </p:cNvSpPr>
          <p:nvPr>
            <p:ph type="body" idx="1"/>
          </p:nvPr>
        </p:nvSpPr>
        <p:spPr>
          <a:xfrm>
            <a:off x="527405" y="1727073"/>
            <a:ext cx="7809230" cy="4294505"/>
          </a:xfrm>
          <a:prstGeom prst="rect">
            <a:avLst/>
          </a:prstGeom>
        </p:spPr>
        <p:txBody>
          <a:bodyPr wrap="square" lIns="0" tIns="0" rIns="0" bIns="0">
            <a:spAutoFit/>
          </a:bodyPr>
          <a:lstStyle>
            <a:lvl1pPr>
              <a:defRPr sz="20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4/18/2018</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http://wiki.chemprime.chemeddl.org/images/7/7d/ATP_ADP.gif" TargetMode="External"/><Relationship Id="rId4" Type="http://schemas.openxmlformats.org/officeDocument/2006/relationships/hyperlink" Target="http://www.ks.uiuc.edu/Research/f0atpase/overview.jp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hyperlink" Target="http://www.sci.sdsu.edu/TFrey/MitoMovie.htm" TargetMode="Externa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science.smith.edu/departments/Biology/Bio231/glycolysis.html" TargetMode="External"/><Relationship Id="rId2" Type="http://schemas.openxmlformats.org/officeDocument/2006/relationships/image" Target="../media/image30.jpg"/><Relationship Id="rId1" Type="http://schemas.openxmlformats.org/officeDocument/2006/relationships/slideLayout" Target="../slideLayouts/slideLayout5.xml"/><Relationship Id="rId5" Type="http://schemas.openxmlformats.org/officeDocument/2006/relationships/hyperlink" Target="http://highered.mheducation.com/sites/0072507470/student_view0/chapter25/animation__how_glycolysis_works.html" TargetMode="External"/><Relationship Id="rId4" Type="http://schemas.openxmlformats.org/officeDocument/2006/relationships/image" Target="../media/image31.jpg"/></Relationships>
</file>

<file path=ppt/slides/_rels/slide2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Glycolysis" TargetMode="External"/><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hyperlink" Target="http://highered.mheducation.com/olcweb/cgi/pluginpop" TargetMode="External"/><Relationship Id="rId7" Type="http://schemas.openxmlformats.org/officeDocument/2006/relationships/hyperlink" Target="http://www.wiley.com/legacy/college/boyer/0470003790/animations/tca/tca.htm" TargetMode="External"/><Relationship Id="rId2" Type="http://schemas.openxmlformats.org/officeDocument/2006/relationships/image" Target="../media/image46.jpg"/><Relationship Id="rId1" Type="http://schemas.openxmlformats.org/officeDocument/2006/relationships/slideLayout" Target="../slideLayouts/slideLayout5.xml"/><Relationship Id="rId6" Type="http://schemas.openxmlformats.org/officeDocument/2006/relationships/image" Target="../media/image48.jpg"/><Relationship Id="rId5" Type="http://schemas.openxmlformats.org/officeDocument/2006/relationships/hyperlink" Target="http://www.wiley.com/college/pratt/0471393878/student/animations/citric_acid_cycle/index.html" TargetMode="External"/><Relationship Id="rId4" Type="http://schemas.openxmlformats.org/officeDocument/2006/relationships/image" Target="../media/image47.jpg"/><Relationship Id="rId9" Type="http://schemas.openxmlformats.org/officeDocument/2006/relationships/hyperlink" Target="http://faculty.nl.edu/jste/aerobic_respiration.htm#Citric%20acid%20(CA)%20cycle"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8.jpg"/><Relationship Id="rId1" Type="http://schemas.openxmlformats.org/officeDocument/2006/relationships/slideLayout" Target="../slideLayouts/slideLayout4.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g"/><Relationship Id="rId1" Type="http://schemas.openxmlformats.org/officeDocument/2006/relationships/slideLayout" Target="../slideLayouts/slideLayout5.xml"/><Relationship Id="rId5" Type="http://schemas.openxmlformats.org/officeDocument/2006/relationships/image" Target="../media/image67.png"/><Relationship Id="rId4" Type="http://schemas.openxmlformats.org/officeDocument/2006/relationships/image" Target="../media/image66.png"/></Relationships>
</file>

<file path=ppt/slides/_rels/slide48.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77.png"/><Relationship Id="rId1" Type="http://schemas.openxmlformats.org/officeDocument/2006/relationships/slideLayout" Target="../slideLayouts/slideLayout2.xml"/><Relationship Id="rId5" Type="http://schemas.openxmlformats.org/officeDocument/2006/relationships/hyperlink" Target="http://www.nobelprize.org/nobel_prizes/chemistry/laureates/1978/press.html" TargetMode="External"/><Relationship Id="rId4" Type="http://schemas.openxmlformats.org/officeDocument/2006/relationships/hyperlink" Target="http://biologyjunction.com/chemiosmotic_theory.htm"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www.wiley.com/legacy/college/boyer/0470003790/animations/electron_transport/electron_transport.htm" TargetMode="External"/><Relationship Id="rId3" Type="http://schemas.openxmlformats.org/officeDocument/2006/relationships/image" Target="../media/image82.png"/><Relationship Id="rId7" Type="http://schemas.openxmlformats.org/officeDocument/2006/relationships/hyperlink" Target="http://highered.mheducation.com/olcweb/cgi/pluginpop.cgi?it" TargetMode="External"/><Relationship Id="rId2"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84.jpg"/><Relationship Id="rId5" Type="http://schemas.openxmlformats.org/officeDocument/2006/relationships/image" Target="../media/image83.jpg"/><Relationship Id="rId4" Type="http://schemas.openxmlformats.org/officeDocument/2006/relationships/hyperlink" Target="http://faculty.nl.edu/jste/electron_transport_system.htm"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6.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6.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53186" y="3605784"/>
            <a:ext cx="1703527" cy="272034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469635" y="0"/>
            <a:ext cx="3674745" cy="1196340"/>
          </a:xfrm>
          <a:custGeom>
            <a:avLst/>
            <a:gdLst/>
            <a:ahLst/>
            <a:cxnLst/>
            <a:rect l="l" t="t" r="r" b="b"/>
            <a:pathLst>
              <a:path w="3674745" h="1196340">
                <a:moveTo>
                  <a:pt x="0" y="1196339"/>
                </a:moveTo>
                <a:lnTo>
                  <a:pt x="3674364" y="1196339"/>
                </a:lnTo>
                <a:lnTo>
                  <a:pt x="3674364" y="0"/>
                </a:lnTo>
                <a:lnTo>
                  <a:pt x="0" y="0"/>
                </a:lnTo>
                <a:lnTo>
                  <a:pt x="0" y="1196339"/>
                </a:lnTo>
                <a:close/>
              </a:path>
            </a:pathLst>
          </a:custGeom>
          <a:solidFill>
            <a:srgbClr val="B8CDE4">
              <a:alpha val="90194"/>
            </a:srgbClr>
          </a:solidFill>
        </p:spPr>
        <p:txBody>
          <a:bodyPr wrap="square" lIns="0" tIns="0" rIns="0" bIns="0" rtlCol="0"/>
          <a:lstStyle/>
          <a:p>
            <a:endParaRPr/>
          </a:p>
        </p:txBody>
      </p:sp>
      <p:sp>
        <p:nvSpPr>
          <p:cNvPr id="4" name="object 4"/>
          <p:cNvSpPr txBox="1">
            <a:spLocks noGrp="1"/>
          </p:cNvSpPr>
          <p:nvPr>
            <p:ph type="title"/>
          </p:nvPr>
        </p:nvSpPr>
        <p:spPr>
          <a:xfrm>
            <a:off x="5549265" y="13207"/>
            <a:ext cx="3353435" cy="1123315"/>
          </a:xfrm>
          <a:prstGeom prst="rect">
            <a:avLst/>
          </a:prstGeom>
        </p:spPr>
        <p:txBody>
          <a:bodyPr vert="horz" wrap="square" lIns="0" tIns="12700" rIns="0" bIns="0" rtlCol="0">
            <a:spAutoFit/>
          </a:bodyPr>
          <a:lstStyle/>
          <a:p>
            <a:pPr marL="12700" marR="5080">
              <a:lnSpc>
                <a:spcPct val="100000"/>
              </a:lnSpc>
              <a:spcBef>
                <a:spcPts val="100"/>
              </a:spcBef>
            </a:pPr>
            <a:r>
              <a:rPr spc="-140" dirty="0"/>
              <a:t>Essential </a:t>
            </a:r>
            <a:r>
              <a:rPr spc="-85" dirty="0"/>
              <a:t>idea: </a:t>
            </a:r>
            <a:r>
              <a:rPr spc="-165" dirty="0"/>
              <a:t>Energy </a:t>
            </a:r>
            <a:r>
              <a:rPr spc="-125" dirty="0"/>
              <a:t>is  </a:t>
            </a:r>
            <a:r>
              <a:rPr spc="-85" dirty="0"/>
              <a:t>converted </a:t>
            </a:r>
            <a:r>
              <a:rPr spc="20" dirty="0"/>
              <a:t>to </a:t>
            </a:r>
            <a:r>
              <a:rPr spc="-190" dirty="0"/>
              <a:t>a </a:t>
            </a:r>
            <a:r>
              <a:rPr spc="-125" dirty="0"/>
              <a:t>usable</a:t>
            </a:r>
            <a:r>
              <a:rPr spc="-335" dirty="0"/>
              <a:t> </a:t>
            </a:r>
            <a:r>
              <a:rPr spc="-30" dirty="0"/>
              <a:t>form  in </a:t>
            </a:r>
            <a:r>
              <a:rPr spc="-75" dirty="0"/>
              <a:t>cell</a:t>
            </a:r>
            <a:r>
              <a:rPr spc="-240" dirty="0"/>
              <a:t> </a:t>
            </a:r>
            <a:r>
              <a:rPr spc="-65" dirty="0"/>
              <a:t>respiration.</a:t>
            </a:r>
          </a:p>
        </p:txBody>
      </p:sp>
      <p:sp>
        <p:nvSpPr>
          <p:cNvPr id="6" name="object 6"/>
          <p:cNvSpPr/>
          <p:nvPr/>
        </p:nvSpPr>
        <p:spPr>
          <a:xfrm>
            <a:off x="3401567" y="3479291"/>
            <a:ext cx="5742940" cy="2336800"/>
          </a:xfrm>
          <a:custGeom>
            <a:avLst/>
            <a:gdLst/>
            <a:ahLst/>
            <a:cxnLst/>
            <a:rect l="l" t="t" r="r" b="b"/>
            <a:pathLst>
              <a:path w="5742940" h="2336800">
                <a:moveTo>
                  <a:pt x="0" y="2336292"/>
                </a:moveTo>
                <a:lnTo>
                  <a:pt x="5742432" y="2336292"/>
                </a:lnTo>
                <a:lnTo>
                  <a:pt x="5742432" y="0"/>
                </a:lnTo>
                <a:lnTo>
                  <a:pt x="0" y="0"/>
                </a:lnTo>
                <a:lnTo>
                  <a:pt x="0" y="2336292"/>
                </a:lnTo>
                <a:close/>
              </a:path>
            </a:pathLst>
          </a:custGeom>
          <a:solidFill>
            <a:srgbClr val="B8CDE4">
              <a:alpha val="78038"/>
            </a:srgbClr>
          </a:solidFill>
        </p:spPr>
        <p:txBody>
          <a:bodyPr wrap="square" lIns="0" tIns="0" rIns="0" bIns="0" rtlCol="0"/>
          <a:lstStyle/>
          <a:p>
            <a:endParaRPr/>
          </a:p>
        </p:txBody>
      </p:sp>
      <p:sp>
        <p:nvSpPr>
          <p:cNvPr id="7" name="object 7"/>
          <p:cNvSpPr/>
          <p:nvPr/>
        </p:nvSpPr>
        <p:spPr>
          <a:xfrm>
            <a:off x="0" y="0"/>
            <a:ext cx="5082540" cy="858519"/>
          </a:xfrm>
          <a:custGeom>
            <a:avLst/>
            <a:gdLst/>
            <a:ahLst/>
            <a:cxnLst/>
            <a:rect l="l" t="t" r="r" b="b"/>
            <a:pathLst>
              <a:path w="5082540" h="858519">
                <a:moveTo>
                  <a:pt x="0" y="858012"/>
                </a:moveTo>
                <a:lnTo>
                  <a:pt x="5082540" y="858012"/>
                </a:lnTo>
                <a:lnTo>
                  <a:pt x="5082540" y="0"/>
                </a:lnTo>
                <a:lnTo>
                  <a:pt x="0" y="0"/>
                </a:lnTo>
                <a:lnTo>
                  <a:pt x="0" y="858012"/>
                </a:lnTo>
                <a:close/>
              </a:path>
            </a:pathLst>
          </a:custGeom>
          <a:solidFill>
            <a:srgbClr val="B8CDE4">
              <a:alpha val="78038"/>
            </a:srgbClr>
          </a:solidFill>
        </p:spPr>
        <p:txBody>
          <a:bodyPr wrap="square" lIns="0" tIns="0" rIns="0" bIns="0" rtlCol="0"/>
          <a:lstStyle/>
          <a:p>
            <a:endParaRPr/>
          </a:p>
        </p:txBody>
      </p:sp>
      <p:sp>
        <p:nvSpPr>
          <p:cNvPr id="8" name="object 8"/>
          <p:cNvSpPr txBox="1"/>
          <p:nvPr/>
        </p:nvSpPr>
        <p:spPr>
          <a:xfrm>
            <a:off x="78739" y="113538"/>
            <a:ext cx="4704715" cy="574040"/>
          </a:xfrm>
          <a:prstGeom prst="rect">
            <a:avLst/>
          </a:prstGeom>
        </p:spPr>
        <p:txBody>
          <a:bodyPr vert="horz" wrap="square" lIns="0" tIns="12700" rIns="0" bIns="0" rtlCol="0">
            <a:spAutoFit/>
          </a:bodyPr>
          <a:lstStyle/>
          <a:p>
            <a:pPr marL="12700">
              <a:lnSpc>
                <a:spcPct val="100000"/>
              </a:lnSpc>
              <a:spcBef>
                <a:spcPts val="100"/>
              </a:spcBef>
            </a:pPr>
            <a:r>
              <a:rPr sz="3600" spc="-155" dirty="0">
                <a:latin typeface="Arial"/>
                <a:cs typeface="Arial"/>
              </a:rPr>
              <a:t>8.2 </a:t>
            </a:r>
            <a:r>
              <a:rPr sz="3600" spc="-215" dirty="0">
                <a:latin typeface="Arial"/>
                <a:cs typeface="Arial"/>
              </a:rPr>
              <a:t>Cell </a:t>
            </a:r>
            <a:r>
              <a:rPr sz="3600" spc="-160" dirty="0">
                <a:latin typeface="Arial"/>
                <a:cs typeface="Arial"/>
              </a:rPr>
              <a:t>Respiration</a:t>
            </a:r>
            <a:r>
              <a:rPr sz="3600" spc="-250" dirty="0">
                <a:latin typeface="Arial"/>
                <a:cs typeface="Arial"/>
              </a:rPr>
              <a:t> </a:t>
            </a:r>
            <a:r>
              <a:rPr sz="3600" spc="-285" dirty="0">
                <a:latin typeface="Arial"/>
                <a:cs typeface="Arial"/>
              </a:rPr>
              <a:t>(AHL)</a:t>
            </a:r>
            <a:endParaRPr sz="3600">
              <a:latin typeface="Arial"/>
              <a:cs typeface="Arial"/>
            </a:endParaRPr>
          </a:p>
        </p:txBody>
      </p:sp>
      <p:sp>
        <p:nvSpPr>
          <p:cNvPr id="9" name="object 9"/>
          <p:cNvSpPr/>
          <p:nvPr/>
        </p:nvSpPr>
        <p:spPr>
          <a:xfrm>
            <a:off x="3089148" y="1295400"/>
            <a:ext cx="6054851" cy="2093976"/>
          </a:xfrm>
          <a:prstGeom prst="rect">
            <a:avLst/>
          </a:prstGeom>
          <a:blipFill>
            <a:blip r:embed="rId3" cstate="print"/>
            <a:stretch>
              <a:fillRect/>
            </a:stretch>
          </a:blipFill>
        </p:spPr>
        <p:txBody>
          <a:bodyPr wrap="square" lIns="0" tIns="0" rIns="0" bIns="0" rtlCol="0"/>
          <a:lstStyle/>
          <a:p>
            <a:endParaRPr/>
          </a:p>
        </p:txBody>
      </p:sp>
      <p:sp>
        <p:nvSpPr>
          <p:cNvPr id="10" name="object 10"/>
          <p:cNvSpPr txBox="1"/>
          <p:nvPr/>
        </p:nvSpPr>
        <p:spPr>
          <a:xfrm>
            <a:off x="78739" y="6257340"/>
            <a:ext cx="3981450" cy="579755"/>
          </a:xfrm>
          <a:prstGeom prst="rect">
            <a:avLst/>
          </a:prstGeom>
        </p:spPr>
        <p:txBody>
          <a:bodyPr vert="horz" wrap="square" lIns="0" tIns="12700" rIns="0" bIns="0" rtlCol="0">
            <a:spAutoFit/>
          </a:bodyPr>
          <a:lstStyle/>
          <a:p>
            <a:pPr marL="12700" marR="5080">
              <a:lnSpc>
                <a:spcPct val="151500"/>
              </a:lnSpc>
              <a:spcBef>
                <a:spcPts val="100"/>
              </a:spcBef>
            </a:pPr>
            <a:r>
              <a:rPr sz="1200" u="sng" spc="-35" dirty="0">
                <a:solidFill>
                  <a:srgbClr val="0000FF"/>
                </a:solidFill>
                <a:uFill>
                  <a:solidFill>
                    <a:srgbClr val="0000FF"/>
                  </a:solidFill>
                </a:uFill>
                <a:latin typeface="Arial"/>
                <a:cs typeface="Arial"/>
                <a:hlinkClick r:id="rId4"/>
              </a:rPr>
              <a:t>http://www.ks.uiuc.edu/Research/f0atpase/overview.jpg </a:t>
            </a:r>
            <a:r>
              <a:rPr sz="1200" spc="-35" dirty="0">
                <a:solidFill>
                  <a:srgbClr val="0000FF"/>
                </a:solidFill>
                <a:latin typeface="Arial"/>
                <a:cs typeface="Arial"/>
              </a:rPr>
              <a:t> </a:t>
            </a:r>
            <a:r>
              <a:rPr sz="1200" u="sng" spc="-40" dirty="0">
                <a:solidFill>
                  <a:srgbClr val="0000FF"/>
                </a:solidFill>
                <a:uFill>
                  <a:solidFill>
                    <a:srgbClr val="0000FF"/>
                  </a:solidFill>
                </a:uFill>
                <a:latin typeface="Arial"/>
                <a:cs typeface="Arial"/>
                <a:hlinkClick r:id="rId5"/>
              </a:rPr>
              <a:t>http://wiki.chemprime.chemeddl.org/images/7/7d/ATP_ADP.gif</a:t>
            </a:r>
            <a:endParaRPr sz="1200">
              <a:latin typeface="Arial"/>
              <a:cs typeface="Arial"/>
            </a:endParaRPr>
          </a:p>
        </p:txBody>
      </p:sp>
      <p:sp>
        <p:nvSpPr>
          <p:cNvPr id="11" name="object 11"/>
          <p:cNvSpPr/>
          <p:nvPr/>
        </p:nvSpPr>
        <p:spPr>
          <a:xfrm>
            <a:off x="0" y="1068324"/>
            <a:ext cx="3035935" cy="2534920"/>
          </a:xfrm>
          <a:custGeom>
            <a:avLst/>
            <a:gdLst/>
            <a:ahLst/>
            <a:cxnLst/>
            <a:rect l="l" t="t" r="r" b="b"/>
            <a:pathLst>
              <a:path w="3035935" h="2534920">
                <a:moveTo>
                  <a:pt x="0" y="2534412"/>
                </a:moveTo>
                <a:lnTo>
                  <a:pt x="3035808" y="2534412"/>
                </a:lnTo>
                <a:lnTo>
                  <a:pt x="3035808" y="0"/>
                </a:lnTo>
                <a:lnTo>
                  <a:pt x="0" y="0"/>
                </a:lnTo>
                <a:lnTo>
                  <a:pt x="0" y="2534412"/>
                </a:lnTo>
                <a:close/>
              </a:path>
            </a:pathLst>
          </a:custGeom>
          <a:solidFill>
            <a:srgbClr val="B8CDE4">
              <a:alpha val="78038"/>
            </a:srgbClr>
          </a:solidFill>
        </p:spPr>
        <p:txBody>
          <a:bodyPr wrap="square" lIns="0" tIns="0" rIns="0" bIns="0" rtlCol="0"/>
          <a:lstStyle/>
          <a:p>
            <a:endParaRPr/>
          </a:p>
        </p:txBody>
      </p:sp>
      <p:sp>
        <p:nvSpPr>
          <p:cNvPr id="12" name="object 12"/>
          <p:cNvSpPr txBox="1"/>
          <p:nvPr/>
        </p:nvSpPr>
        <p:spPr>
          <a:xfrm>
            <a:off x="60147" y="1088898"/>
            <a:ext cx="8988425" cy="4841710"/>
          </a:xfrm>
          <a:prstGeom prst="rect">
            <a:avLst/>
          </a:prstGeom>
        </p:spPr>
        <p:txBody>
          <a:bodyPr vert="horz" wrap="square" lIns="0" tIns="12065" rIns="0" bIns="0" rtlCol="0">
            <a:spAutoFit/>
          </a:bodyPr>
          <a:lstStyle/>
          <a:p>
            <a:pPr marL="12700" marR="6127750">
              <a:lnSpc>
                <a:spcPct val="100000"/>
              </a:lnSpc>
              <a:spcBef>
                <a:spcPts val="95"/>
              </a:spcBef>
            </a:pPr>
            <a:r>
              <a:rPr sz="1600" kern="0" spc="-240" dirty="0">
                <a:cs typeface="Arial"/>
              </a:rPr>
              <a:t>ATP </a:t>
            </a:r>
            <a:r>
              <a:rPr sz="1600" kern="0" spc="-85" dirty="0">
                <a:cs typeface="Arial"/>
              </a:rPr>
              <a:t>is made </a:t>
            </a:r>
            <a:r>
              <a:rPr sz="1600" kern="0" spc="-55" dirty="0">
                <a:cs typeface="Arial"/>
              </a:rPr>
              <a:t>most </a:t>
            </a:r>
            <a:r>
              <a:rPr sz="1600" kern="0" spc="-65" dirty="0">
                <a:cs typeface="Arial"/>
              </a:rPr>
              <a:t>commonly  </a:t>
            </a:r>
            <a:r>
              <a:rPr sz="1600" kern="0" spc="-55" dirty="0">
                <a:cs typeface="Arial"/>
              </a:rPr>
              <a:t>oxidative </a:t>
            </a:r>
            <a:r>
              <a:rPr sz="1600" kern="0" spc="-50" dirty="0">
                <a:cs typeface="Arial"/>
              </a:rPr>
              <a:t>phosphorylation </a:t>
            </a:r>
            <a:r>
              <a:rPr sz="1600" kern="0" spc="-85" dirty="0">
                <a:cs typeface="Arial"/>
              </a:rPr>
              <a:t>is </a:t>
            </a:r>
            <a:r>
              <a:rPr sz="1600" kern="0" spc="-90" dirty="0">
                <a:cs typeface="Arial"/>
              </a:rPr>
              <a:t>used.  </a:t>
            </a:r>
            <a:r>
              <a:rPr sz="1600" kern="0" spc="-120" dirty="0">
                <a:cs typeface="Arial"/>
              </a:rPr>
              <a:t>The </a:t>
            </a:r>
            <a:r>
              <a:rPr sz="1600" kern="0" spc="-110" dirty="0">
                <a:cs typeface="Arial"/>
              </a:rPr>
              <a:t>key </a:t>
            </a:r>
            <a:r>
              <a:rPr sz="1600" kern="0" spc="-60" dirty="0">
                <a:cs typeface="Arial"/>
              </a:rPr>
              <a:t>component </a:t>
            </a:r>
            <a:r>
              <a:rPr sz="1600" kern="0" spc="-25" dirty="0">
                <a:cs typeface="Arial"/>
              </a:rPr>
              <a:t>in </a:t>
            </a:r>
            <a:r>
              <a:rPr sz="1600" kern="0" spc="-35" dirty="0">
                <a:cs typeface="Arial"/>
              </a:rPr>
              <a:t>this </a:t>
            </a:r>
            <a:r>
              <a:rPr sz="1600" kern="0" spc="-105" dirty="0">
                <a:cs typeface="Arial"/>
              </a:rPr>
              <a:t>process  </a:t>
            </a:r>
            <a:r>
              <a:rPr sz="1600" kern="0" spc="-85" dirty="0">
                <a:cs typeface="Arial"/>
              </a:rPr>
              <a:t>is </a:t>
            </a:r>
            <a:r>
              <a:rPr sz="1600" kern="0" spc="-240" dirty="0">
                <a:cs typeface="Arial"/>
              </a:rPr>
              <a:t>ATP </a:t>
            </a:r>
            <a:r>
              <a:rPr sz="1600" kern="0" spc="-90" dirty="0">
                <a:cs typeface="Arial"/>
              </a:rPr>
              <a:t>synthase </a:t>
            </a:r>
            <a:r>
              <a:rPr sz="1600" kern="0" spc="-50" dirty="0">
                <a:cs typeface="Arial"/>
              </a:rPr>
              <a:t>(below). </a:t>
            </a:r>
            <a:r>
              <a:rPr sz="1600" kern="0" spc="-110" dirty="0">
                <a:cs typeface="Arial"/>
              </a:rPr>
              <a:t>This  </a:t>
            </a:r>
            <a:r>
              <a:rPr sz="1600" kern="0" spc="-95" dirty="0">
                <a:cs typeface="Arial"/>
              </a:rPr>
              <a:t>enzyme </a:t>
            </a:r>
            <a:r>
              <a:rPr sz="1600" kern="0" spc="-65" dirty="0">
                <a:cs typeface="Arial"/>
              </a:rPr>
              <a:t>sits </a:t>
            </a:r>
            <a:r>
              <a:rPr sz="1600" kern="0" spc="-75" dirty="0">
                <a:cs typeface="Arial"/>
              </a:rPr>
              <a:t>embedded </a:t>
            </a:r>
            <a:r>
              <a:rPr sz="1600" kern="0" spc="-5" dirty="0">
                <a:cs typeface="Arial"/>
              </a:rPr>
              <a:t>within </a:t>
            </a:r>
            <a:r>
              <a:rPr sz="1600" kern="0" spc="-25" dirty="0">
                <a:cs typeface="Arial"/>
              </a:rPr>
              <a:t>the  </a:t>
            </a:r>
            <a:r>
              <a:rPr sz="1600" kern="0" spc="-40" dirty="0">
                <a:cs typeface="Arial"/>
              </a:rPr>
              <a:t>inner </a:t>
            </a:r>
            <a:r>
              <a:rPr sz="1600" kern="0" spc="-75" dirty="0">
                <a:cs typeface="Arial"/>
              </a:rPr>
              <a:t>membrane </a:t>
            </a:r>
            <a:r>
              <a:rPr sz="1600" kern="0" spc="-10" dirty="0">
                <a:cs typeface="Arial"/>
              </a:rPr>
              <a:t>of </a:t>
            </a:r>
            <a:r>
              <a:rPr sz="1600" kern="0" spc="-40" dirty="0">
                <a:cs typeface="Arial"/>
              </a:rPr>
              <a:t>mitochondria.  </a:t>
            </a:r>
            <a:r>
              <a:rPr sz="1600" kern="0" spc="-75" dirty="0">
                <a:cs typeface="Arial"/>
              </a:rPr>
              <a:t>When </a:t>
            </a:r>
            <a:r>
              <a:rPr sz="1600" kern="0" spc="-80" dirty="0">
                <a:cs typeface="Arial"/>
              </a:rPr>
              <a:t>hydrogen </a:t>
            </a:r>
            <a:r>
              <a:rPr sz="1600" kern="0" spc="-70" dirty="0">
                <a:cs typeface="Arial"/>
              </a:rPr>
              <a:t>ions </a:t>
            </a:r>
            <a:r>
              <a:rPr sz="1600" kern="0" spc="-10" dirty="0">
                <a:cs typeface="Arial"/>
              </a:rPr>
              <a:t>flow </a:t>
            </a:r>
            <a:r>
              <a:rPr sz="1600" kern="0" spc="-40" dirty="0">
                <a:cs typeface="Arial"/>
              </a:rPr>
              <a:t>through  </a:t>
            </a:r>
            <a:r>
              <a:rPr sz="1600" kern="0" spc="-240" dirty="0">
                <a:cs typeface="Arial"/>
              </a:rPr>
              <a:t>ATP </a:t>
            </a:r>
            <a:r>
              <a:rPr sz="1600" kern="0" spc="-90" dirty="0">
                <a:cs typeface="Arial"/>
              </a:rPr>
              <a:t>synthase </a:t>
            </a:r>
            <a:r>
              <a:rPr sz="1600" kern="0" spc="-25" dirty="0">
                <a:cs typeface="Arial"/>
              </a:rPr>
              <a:t>the </a:t>
            </a:r>
            <a:r>
              <a:rPr sz="1600" kern="0" spc="-35" dirty="0">
                <a:cs typeface="Arial"/>
              </a:rPr>
              <a:t>motive </a:t>
            </a:r>
            <a:r>
              <a:rPr sz="1600" kern="0" spc="-60" dirty="0">
                <a:cs typeface="Arial"/>
              </a:rPr>
              <a:t>force </a:t>
            </a:r>
            <a:r>
              <a:rPr sz="1600" kern="0" spc="-85" dirty="0">
                <a:cs typeface="Arial"/>
              </a:rPr>
              <a:t>is  </a:t>
            </a:r>
            <a:r>
              <a:rPr sz="1600" kern="0" spc="-100" dirty="0">
                <a:cs typeface="Arial"/>
              </a:rPr>
              <a:t>used </a:t>
            </a:r>
            <a:r>
              <a:rPr sz="1600" kern="0" spc="15" dirty="0">
                <a:cs typeface="Arial"/>
              </a:rPr>
              <a:t>to </a:t>
            </a:r>
            <a:r>
              <a:rPr sz="1600" kern="0" spc="-50" dirty="0">
                <a:cs typeface="Arial"/>
              </a:rPr>
              <a:t>convert </a:t>
            </a:r>
            <a:r>
              <a:rPr sz="1600" kern="0" spc="-185" dirty="0">
                <a:cs typeface="Arial"/>
              </a:rPr>
              <a:t>ADP </a:t>
            </a:r>
            <a:r>
              <a:rPr sz="1600" kern="0" spc="-80" dirty="0">
                <a:cs typeface="Arial"/>
              </a:rPr>
              <a:t>and  </a:t>
            </a:r>
            <a:r>
              <a:rPr sz="1600" kern="0" spc="-70" dirty="0">
                <a:cs typeface="Arial"/>
              </a:rPr>
              <a:t>phosphate </a:t>
            </a:r>
            <a:r>
              <a:rPr sz="1600" kern="0" spc="-5" dirty="0">
                <a:cs typeface="Arial"/>
              </a:rPr>
              <a:t>into</a:t>
            </a:r>
            <a:r>
              <a:rPr sz="1600" kern="0" spc="-120" dirty="0">
                <a:cs typeface="Arial"/>
              </a:rPr>
              <a:t> </a:t>
            </a:r>
            <a:r>
              <a:rPr sz="1600" kern="0" spc="-240" dirty="0">
                <a:cs typeface="Arial"/>
              </a:rPr>
              <a:t>ATP.</a:t>
            </a:r>
            <a:endParaRPr lang="en-US" sz="1600" kern="0" dirty="0">
              <a:cs typeface="Arial"/>
            </a:endParaRPr>
          </a:p>
          <a:p>
            <a:pPr marL="3433445">
              <a:lnSpc>
                <a:spcPts val="1714"/>
              </a:lnSpc>
            </a:pPr>
            <a:endParaRPr lang="en-GB" sz="1600" spc="-80" dirty="0">
              <a:cs typeface="Arial"/>
            </a:endParaRPr>
          </a:p>
          <a:p>
            <a:pPr marL="3433445">
              <a:lnSpc>
                <a:spcPts val="1714"/>
              </a:lnSpc>
            </a:pPr>
            <a:r>
              <a:rPr lang="en-US" sz="1600" kern="0" dirty="0">
                <a:cs typeface="Arial"/>
              </a:rPr>
              <a:t>Adenosine triphosphate (ATP) is the energy currency of cells. It is</a:t>
            </a:r>
          </a:p>
          <a:p>
            <a:pPr marL="3433445" marR="5080">
              <a:lnSpc>
                <a:spcPct val="100000"/>
              </a:lnSpc>
            </a:pPr>
            <a:r>
              <a:rPr sz="1600" kern="0" dirty="0">
                <a:cs typeface="Arial"/>
              </a:rPr>
              <a:t>unstable and will breakdown into Adenosine diphosphate (ADP)  and a phosphate releasing energy (as heat). The energy released by  ATP is held in the bond between the second and the third  phosphates. ATP can therefore be used as a coenzyme in many  parts of the cells metabolism providing the energy needed for  many reactions. Because of it's unstable nature it is only produced  when needed. The purpose of cell respiration therefore it to  breakdown carbohydrates and lipids so that ATP can be produced</a:t>
            </a:r>
            <a:r>
              <a:rPr sz="1600" kern="0" dirty="0">
                <a:latin typeface="Arial"/>
                <a:cs typeface="Arial"/>
              </a:rPr>
              <a:t>.</a:t>
            </a:r>
          </a:p>
          <a:p>
            <a:pPr>
              <a:lnSpc>
                <a:spcPct val="100000"/>
              </a:lnSpc>
              <a:spcBef>
                <a:spcPts val="5"/>
              </a:spcBef>
            </a:pPr>
            <a:endParaRPr sz="1350" dirty="0">
              <a:latin typeface="Times New Roman"/>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31391" y="1110995"/>
            <a:ext cx="6769607" cy="463296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572"/>
            <a:ext cx="9144000" cy="509270"/>
          </a:xfrm>
          <a:custGeom>
            <a:avLst/>
            <a:gdLst/>
            <a:ahLst/>
            <a:cxnLst/>
            <a:rect l="l" t="t" r="r" b="b"/>
            <a:pathLst>
              <a:path w="9144000" h="509270">
                <a:moveTo>
                  <a:pt x="0" y="509015"/>
                </a:moveTo>
                <a:lnTo>
                  <a:pt x="9144000" y="509015"/>
                </a:lnTo>
                <a:lnTo>
                  <a:pt x="9144000" y="0"/>
                </a:lnTo>
                <a:lnTo>
                  <a:pt x="0" y="0"/>
                </a:lnTo>
                <a:lnTo>
                  <a:pt x="0" y="509015"/>
                </a:lnTo>
                <a:close/>
              </a:path>
            </a:pathLst>
          </a:custGeom>
          <a:solidFill>
            <a:srgbClr val="B8CDE4">
              <a:alpha val="78038"/>
            </a:srgbClr>
          </a:solidFill>
        </p:spPr>
        <p:txBody>
          <a:bodyPr wrap="square" lIns="0" tIns="0" rIns="0" bIns="0" rtlCol="0"/>
          <a:lstStyle/>
          <a:p>
            <a:endParaRPr/>
          </a:p>
        </p:txBody>
      </p:sp>
      <p:sp>
        <p:nvSpPr>
          <p:cNvPr id="4" name="object 4"/>
          <p:cNvSpPr txBox="1"/>
          <p:nvPr/>
        </p:nvSpPr>
        <p:spPr>
          <a:xfrm>
            <a:off x="78739" y="0"/>
            <a:ext cx="8284845" cy="976630"/>
          </a:xfrm>
          <a:prstGeom prst="rect">
            <a:avLst/>
          </a:prstGeom>
        </p:spPr>
        <p:txBody>
          <a:bodyPr vert="horz" wrap="square" lIns="0" tIns="12065" rIns="0" bIns="0" rtlCol="0">
            <a:spAutoFit/>
          </a:bodyPr>
          <a:lstStyle/>
          <a:p>
            <a:pPr marL="12700">
              <a:lnSpc>
                <a:spcPct val="100000"/>
              </a:lnSpc>
              <a:spcBef>
                <a:spcPts val="95"/>
              </a:spcBef>
            </a:pPr>
            <a:r>
              <a:rPr sz="1600" spc="-20" dirty="0">
                <a:latin typeface="Arial"/>
                <a:cs typeface="Arial"/>
              </a:rPr>
              <a:t>8.2.U11 </a:t>
            </a:r>
            <a:r>
              <a:rPr sz="1600" spc="-5" dirty="0">
                <a:latin typeface="Arial"/>
                <a:cs typeface="Arial"/>
              </a:rPr>
              <a:t>The structure of the mitochondrion is adapted to the function </a:t>
            </a:r>
            <a:r>
              <a:rPr sz="1600" dirty="0">
                <a:latin typeface="Arial"/>
                <a:cs typeface="Arial"/>
              </a:rPr>
              <a:t>it</a:t>
            </a:r>
            <a:r>
              <a:rPr sz="1600" spc="140" dirty="0">
                <a:latin typeface="Arial"/>
                <a:cs typeface="Arial"/>
              </a:rPr>
              <a:t> </a:t>
            </a:r>
            <a:r>
              <a:rPr sz="1600" dirty="0">
                <a:latin typeface="Arial"/>
                <a:cs typeface="Arial"/>
              </a:rPr>
              <a:t>performs.</a:t>
            </a:r>
            <a:endParaRPr sz="1600">
              <a:latin typeface="Arial"/>
              <a:cs typeface="Arial"/>
            </a:endParaRPr>
          </a:p>
          <a:p>
            <a:pPr marL="12700">
              <a:lnSpc>
                <a:spcPct val="100000"/>
              </a:lnSpc>
            </a:pPr>
            <a:r>
              <a:rPr sz="1600" spc="-5" dirty="0">
                <a:latin typeface="Arial"/>
                <a:cs typeface="Arial"/>
              </a:rPr>
              <a:t>8.2.S2 Annotation of a diagram of a mitochondrion to indicate the adaptations to its</a:t>
            </a:r>
            <a:r>
              <a:rPr sz="1600" spc="204" dirty="0">
                <a:latin typeface="Arial"/>
                <a:cs typeface="Arial"/>
              </a:rPr>
              <a:t> </a:t>
            </a:r>
            <a:r>
              <a:rPr sz="1600" spc="-5" dirty="0">
                <a:latin typeface="Arial"/>
                <a:cs typeface="Arial"/>
              </a:rPr>
              <a:t>function.</a:t>
            </a:r>
            <a:endParaRPr sz="1600">
              <a:latin typeface="Arial"/>
              <a:cs typeface="Arial"/>
            </a:endParaRPr>
          </a:p>
          <a:p>
            <a:pPr marL="127000">
              <a:lnSpc>
                <a:spcPct val="100000"/>
              </a:lnSpc>
              <a:spcBef>
                <a:spcPts val="1245"/>
              </a:spcBef>
            </a:pPr>
            <a:r>
              <a:rPr sz="2000" spc="-120" dirty="0">
                <a:latin typeface="Arial"/>
                <a:cs typeface="Arial"/>
              </a:rPr>
              <a:t>Label </a:t>
            </a:r>
            <a:r>
              <a:rPr sz="2000" spc="-20" dirty="0">
                <a:latin typeface="Arial"/>
                <a:cs typeface="Arial"/>
              </a:rPr>
              <a:t>the</a:t>
            </a:r>
            <a:r>
              <a:rPr sz="2000" spc="-114" dirty="0">
                <a:latin typeface="Arial"/>
                <a:cs typeface="Arial"/>
              </a:rPr>
              <a:t> </a:t>
            </a:r>
            <a:r>
              <a:rPr sz="2000" spc="-55" dirty="0">
                <a:latin typeface="Arial"/>
                <a:cs typeface="Arial"/>
              </a:rPr>
              <a:t>structures:</a:t>
            </a:r>
            <a:endParaRPr sz="2000">
              <a:latin typeface="Arial"/>
              <a:cs typeface="Arial"/>
            </a:endParaRPr>
          </a:p>
        </p:txBody>
      </p:sp>
      <p:sp>
        <p:nvSpPr>
          <p:cNvPr id="5" name="object 5"/>
          <p:cNvSpPr txBox="1"/>
          <p:nvPr/>
        </p:nvSpPr>
        <p:spPr>
          <a:xfrm>
            <a:off x="3999103" y="6619138"/>
            <a:ext cx="5065395" cy="208279"/>
          </a:xfrm>
          <a:prstGeom prst="rect">
            <a:avLst/>
          </a:prstGeom>
        </p:spPr>
        <p:txBody>
          <a:bodyPr vert="horz" wrap="square" lIns="0" tIns="12700" rIns="0" bIns="0" rtlCol="0">
            <a:spAutoFit/>
          </a:bodyPr>
          <a:lstStyle/>
          <a:p>
            <a:pPr marL="12700">
              <a:lnSpc>
                <a:spcPct val="100000"/>
              </a:lnSpc>
              <a:spcBef>
                <a:spcPts val="100"/>
              </a:spcBef>
            </a:pPr>
            <a:r>
              <a:rPr sz="1200" u="sng" spc="-35" dirty="0">
                <a:solidFill>
                  <a:srgbClr val="0000FF"/>
                </a:solidFill>
                <a:uFill>
                  <a:solidFill>
                    <a:srgbClr val="0000FF"/>
                  </a:solidFill>
                </a:uFill>
                <a:latin typeface="Arial"/>
                <a:cs typeface="Arial"/>
              </a:rPr>
              <a:t>http://commons.wikimedia.org/wiki/File:Animal_mitochondrion_diagram_en.svg</a:t>
            </a:r>
            <a:endParaRPr sz="12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31391" y="1110995"/>
            <a:ext cx="6769607" cy="463296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572"/>
            <a:ext cx="9144000" cy="509270"/>
          </a:xfrm>
          <a:custGeom>
            <a:avLst/>
            <a:gdLst/>
            <a:ahLst/>
            <a:cxnLst/>
            <a:rect l="l" t="t" r="r" b="b"/>
            <a:pathLst>
              <a:path w="9144000" h="509270">
                <a:moveTo>
                  <a:pt x="0" y="509015"/>
                </a:moveTo>
                <a:lnTo>
                  <a:pt x="9144000" y="509015"/>
                </a:lnTo>
                <a:lnTo>
                  <a:pt x="9144000" y="0"/>
                </a:lnTo>
                <a:lnTo>
                  <a:pt x="0" y="0"/>
                </a:lnTo>
                <a:lnTo>
                  <a:pt x="0" y="509015"/>
                </a:lnTo>
                <a:close/>
              </a:path>
            </a:pathLst>
          </a:custGeom>
          <a:solidFill>
            <a:srgbClr val="B8CDE4">
              <a:alpha val="78038"/>
            </a:srgbClr>
          </a:solidFill>
        </p:spPr>
        <p:txBody>
          <a:bodyPr wrap="square" lIns="0" tIns="0" rIns="0" bIns="0" rtlCol="0"/>
          <a:lstStyle/>
          <a:p>
            <a:endParaRPr/>
          </a:p>
        </p:txBody>
      </p:sp>
      <p:sp>
        <p:nvSpPr>
          <p:cNvPr id="4" name="object 4"/>
          <p:cNvSpPr txBox="1"/>
          <p:nvPr/>
        </p:nvSpPr>
        <p:spPr>
          <a:xfrm>
            <a:off x="78739" y="0"/>
            <a:ext cx="8284845" cy="513080"/>
          </a:xfrm>
          <a:prstGeom prst="rect">
            <a:avLst/>
          </a:prstGeom>
        </p:spPr>
        <p:txBody>
          <a:bodyPr vert="horz" wrap="square" lIns="0" tIns="12065" rIns="0" bIns="0" rtlCol="0">
            <a:spAutoFit/>
          </a:bodyPr>
          <a:lstStyle/>
          <a:p>
            <a:pPr marL="12700">
              <a:lnSpc>
                <a:spcPct val="100000"/>
              </a:lnSpc>
              <a:spcBef>
                <a:spcPts val="95"/>
              </a:spcBef>
            </a:pPr>
            <a:r>
              <a:rPr sz="1600" spc="-20" dirty="0">
                <a:latin typeface="Arial"/>
                <a:cs typeface="Arial"/>
              </a:rPr>
              <a:t>8.2.U11 </a:t>
            </a:r>
            <a:r>
              <a:rPr sz="1600" spc="-5" dirty="0">
                <a:latin typeface="Arial"/>
                <a:cs typeface="Arial"/>
              </a:rPr>
              <a:t>The structure of the mitochondrion is adapted to the function </a:t>
            </a:r>
            <a:r>
              <a:rPr sz="1600" dirty="0">
                <a:latin typeface="Arial"/>
                <a:cs typeface="Arial"/>
              </a:rPr>
              <a:t>it</a:t>
            </a:r>
            <a:r>
              <a:rPr sz="1600" spc="140" dirty="0">
                <a:latin typeface="Arial"/>
                <a:cs typeface="Arial"/>
              </a:rPr>
              <a:t> </a:t>
            </a:r>
            <a:r>
              <a:rPr sz="1600" dirty="0">
                <a:latin typeface="Arial"/>
                <a:cs typeface="Arial"/>
              </a:rPr>
              <a:t>performs.</a:t>
            </a:r>
            <a:endParaRPr sz="1600">
              <a:latin typeface="Arial"/>
              <a:cs typeface="Arial"/>
            </a:endParaRPr>
          </a:p>
          <a:p>
            <a:pPr marL="12700">
              <a:lnSpc>
                <a:spcPct val="100000"/>
              </a:lnSpc>
            </a:pPr>
            <a:r>
              <a:rPr sz="1600" spc="-5" dirty="0">
                <a:latin typeface="Arial"/>
                <a:cs typeface="Arial"/>
              </a:rPr>
              <a:t>8.2.S2 Annotation of a diagram of a mitochondrion to indicate the adaptations to its</a:t>
            </a:r>
            <a:r>
              <a:rPr sz="1600" spc="204" dirty="0">
                <a:latin typeface="Arial"/>
                <a:cs typeface="Arial"/>
              </a:rPr>
              <a:t> </a:t>
            </a:r>
            <a:r>
              <a:rPr sz="1600" spc="-5" dirty="0">
                <a:latin typeface="Arial"/>
                <a:cs typeface="Arial"/>
              </a:rPr>
              <a:t>function.</a:t>
            </a:r>
            <a:endParaRPr sz="1600">
              <a:latin typeface="Arial"/>
              <a:cs typeface="Arial"/>
            </a:endParaRPr>
          </a:p>
        </p:txBody>
      </p:sp>
      <p:sp>
        <p:nvSpPr>
          <p:cNvPr id="5" name="object 5"/>
          <p:cNvSpPr txBox="1"/>
          <p:nvPr/>
        </p:nvSpPr>
        <p:spPr>
          <a:xfrm>
            <a:off x="193039" y="644093"/>
            <a:ext cx="2143125" cy="331470"/>
          </a:xfrm>
          <a:prstGeom prst="rect">
            <a:avLst/>
          </a:prstGeom>
        </p:spPr>
        <p:txBody>
          <a:bodyPr vert="horz" wrap="square" lIns="0" tIns="13335" rIns="0" bIns="0" rtlCol="0">
            <a:spAutoFit/>
          </a:bodyPr>
          <a:lstStyle/>
          <a:p>
            <a:pPr marL="12700">
              <a:lnSpc>
                <a:spcPct val="100000"/>
              </a:lnSpc>
              <a:spcBef>
                <a:spcPts val="105"/>
              </a:spcBef>
            </a:pPr>
            <a:r>
              <a:rPr sz="2000" spc="-120" dirty="0">
                <a:latin typeface="Arial"/>
                <a:cs typeface="Arial"/>
              </a:rPr>
              <a:t>Label </a:t>
            </a:r>
            <a:r>
              <a:rPr sz="2000" spc="-20" dirty="0">
                <a:latin typeface="Arial"/>
                <a:cs typeface="Arial"/>
              </a:rPr>
              <a:t>the</a:t>
            </a:r>
            <a:r>
              <a:rPr sz="2000" spc="-185" dirty="0">
                <a:latin typeface="Arial"/>
                <a:cs typeface="Arial"/>
              </a:rPr>
              <a:t> </a:t>
            </a:r>
            <a:r>
              <a:rPr sz="2000" spc="-55" dirty="0">
                <a:latin typeface="Arial"/>
                <a:cs typeface="Arial"/>
              </a:rPr>
              <a:t>structures:</a:t>
            </a:r>
            <a:endParaRPr sz="2000">
              <a:latin typeface="Arial"/>
              <a:cs typeface="Arial"/>
            </a:endParaRPr>
          </a:p>
        </p:txBody>
      </p:sp>
      <p:sp>
        <p:nvSpPr>
          <p:cNvPr id="6" name="object 6"/>
          <p:cNvSpPr/>
          <p:nvPr/>
        </p:nvSpPr>
        <p:spPr>
          <a:xfrm>
            <a:off x="5077967" y="839724"/>
            <a:ext cx="791210" cy="368935"/>
          </a:xfrm>
          <a:custGeom>
            <a:avLst/>
            <a:gdLst/>
            <a:ahLst/>
            <a:cxnLst/>
            <a:rect l="l" t="t" r="r" b="b"/>
            <a:pathLst>
              <a:path w="791210" h="368934">
                <a:moveTo>
                  <a:pt x="0" y="368808"/>
                </a:moveTo>
                <a:lnTo>
                  <a:pt x="790956" y="368808"/>
                </a:lnTo>
                <a:lnTo>
                  <a:pt x="790956" y="0"/>
                </a:lnTo>
                <a:lnTo>
                  <a:pt x="0" y="0"/>
                </a:lnTo>
                <a:lnTo>
                  <a:pt x="0" y="368808"/>
                </a:lnTo>
                <a:close/>
              </a:path>
            </a:pathLst>
          </a:custGeom>
          <a:ln w="9143">
            <a:solidFill>
              <a:srgbClr val="FFFFFF"/>
            </a:solidFill>
          </a:ln>
        </p:spPr>
        <p:txBody>
          <a:bodyPr wrap="square" lIns="0" tIns="0" rIns="0" bIns="0" rtlCol="0"/>
          <a:lstStyle/>
          <a:p>
            <a:endParaRPr/>
          </a:p>
        </p:txBody>
      </p:sp>
      <p:sp>
        <p:nvSpPr>
          <p:cNvPr id="7" name="object 7"/>
          <p:cNvSpPr txBox="1"/>
          <p:nvPr/>
        </p:nvSpPr>
        <p:spPr>
          <a:xfrm>
            <a:off x="5157342" y="857503"/>
            <a:ext cx="623570" cy="299720"/>
          </a:xfrm>
          <a:prstGeom prst="rect">
            <a:avLst/>
          </a:prstGeom>
        </p:spPr>
        <p:txBody>
          <a:bodyPr vert="horz" wrap="square" lIns="0" tIns="12700" rIns="0" bIns="0" rtlCol="0">
            <a:spAutoFit/>
          </a:bodyPr>
          <a:lstStyle/>
          <a:p>
            <a:pPr marL="12700">
              <a:lnSpc>
                <a:spcPct val="100000"/>
              </a:lnSpc>
              <a:spcBef>
                <a:spcPts val="100"/>
              </a:spcBef>
            </a:pPr>
            <a:r>
              <a:rPr sz="1800" spc="-125" dirty="0">
                <a:latin typeface="Arial"/>
                <a:cs typeface="Arial"/>
              </a:rPr>
              <a:t>m</a:t>
            </a:r>
            <a:r>
              <a:rPr sz="1800" spc="-95" dirty="0">
                <a:latin typeface="Arial"/>
                <a:cs typeface="Arial"/>
              </a:rPr>
              <a:t>a</a:t>
            </a:r>
            <a:r>
              <a:rPr sz="1800" spc="55" dirty="0">
                <a:latin typeface="Arial"/>
                <a:cs typeface="Arial"/>
              </a:rPr>
              <a:t>t</a:t>
            </a:r>
            <a:r>
              <a:rPr sz="1800" spc="60" dirty="0">
                <a:latin typeface="Arial"/>
                <a:cs typeface="Arial"/>
              </a:rPr>
              <a:t>r</a:t>
            </a:r>
            <a:r>
              <a:rPr sz="1800" spc="5" dirty="0">
                <a:latin typeface="Arial"/>
                <a:cs typeface="Arial"/>
              </a:rPr>
              <a:t>i</a:t>
            </a:r>
            <a:r>
              <a:rPr sz="1800" spc="-125" dirty="0">
                <a:latin typeface="Arial"/>
                <a:cs typeface="Arial"/>
              </a:rPr>
              <a:t>x</a:t>
            </a:r>
            <a:endParaRPr sz="1800">
              <a:latin typeface="Arial"/>
              <a:cs typeface="Arial"/>
            </a:endParaRPr>
          </a:p>
        </p:txBody>
      </p:sp>
      <p:sp>
        <p:nvSpPr>
          <p:cNvPr id="8" name="object 8"/>
          <p:cNvSpPr txBox="1"/>
          <p:nvPr/>
        </p:nvSpPr>
        <p:spPr>
          <a:xfrm>
            <a:off x="1959864" y="1272539"/>
            <a:ext cx="2307590" cy="368935"/>
          </a:xfrm>
          <a:prstGeom prst="rect">
            <a:avLst/>
          </a:prstGeom>
          <a:solidFill>
            <a:srgbClr val="FFFFFF"/>
          </a:solidFill>
        </p:spPr>
        <p:txBody>
          <a:bodyPr vert="horz" wrap="square" lIns="0" tIns="30480" rIns="0" bIns="0" rtlCol="0">
            <a:spAutoFit/>
          </a:bodyPr>
          <a:lstStyle/>
          <a:p>
            <a:pPr marL="91440">
              <a:lnSpc>
                <a:spcPct val="100000"/>
              </a:lnSpc>
              <a:spcBef>
                <a:spcPts val="240"/>
              </a:spcBef>
            </a:pPr>
            <a:r>
              <a:rPr sz="1800" spc="-55" dirty="0">
                <a:latin typeface="Arial"/>
                <a:cs typeface="Arial"/>
              </a:rPr>
              <a:t>Inter-membrane</a:t>
            </a:r>
            <a:r>
              <a:rPr sz="1800" spc="-114" dirty="0">
                <a:latin typeface="Arial"/>
                <a:cs typeface="Arial"/>
              </a:rPr>
              <a:t> </a:t>
            </a:r>
            <a:r>
              <a:rPr sz="1800" spc="-135" dirty="0">
                <a:latin typeface="Arial"/>
                <a:cs typeface="Arial"/>
              </a:rPr>
              <a:t>space</a:t>
            </a:r>
            <a:endParaRPr sz="1800">
              <a:latin typeface="Arial"/>
              <a:cs typeface="Arial"/>
            </a:endParaRPr>
          </a:p>
        </p:txBody>
      </p:sp>
      <p:sp>
        <p:nvSpPr>
          <p:cNvPr id="9" name="object 9"/>
          <p:cNvSpPr/>
          <p:nvPr/>
        </p:nvSpPr>
        <p:spPr>
          <a:xfrm>
            <a:off x="307847" y="4265676"/>
            <a:ext cx="1163320" cy="368935"/>
          </a:xfrm>
          <a:custGeom>
            <a:avLst/>
            <a:gdLst/>
            <a:ahLst/>
            <a:cxnLst/>
            <a:rect l="l" t="t" r="r" b="b"/>
            <a:pathLst>
              <a:path w="1163320" h="368935">
                <a:moveTo>
                  <a:pt x="0" y="368807"/>
                </a:moveTo>
                <a:lnTo>
                  <a:pt x="1162812" y="368807"/>
                </a:lnTo>
                <a:lnTo>
                  <a:pt x="1162812" y="0"/>
                </a:lnTo>
                <a:lnTo>
                  <a:pt x="0" y="0"/>
                </a:lnTo>
                <a:lnTo>
                  <a:pt x="0" y="368807"/>
                </a:lnTo>
                <a:close/>
              </a:path>
            </a:pathLst>
          </a:custGeom>
          <a:solidFill>
            <a:srgbClr val="FFFFFF"/>
          </a:solidFill>
        </p:spPr>
        <p:txBody>
          <a:bodyPr wrap="square" lIns="0" tIns="0" rIns="0" bIns="0" rtlCol="0"/>
          <a:lstStyle/>
          <a:p>
            <a:endParaRPr/>
          </a:p>
        </p:txBody>
      </p:sp>
      <p:sp>
        <p:nvSpPr>
          <p:cNvPr id="10" name="object 10"/>
          <p:cNvSpPr txBox="1"/>
          <p:nvPr/>
        </p:nvSpPr>
        <p:spPr>
          <a:xfrm>
            <a:off x="386588" y="4284345"/>
            <a:ext cx="993140" cy="299720"/>
          </a:xfrm>
          <a:prstGeom prst="rect">
            <a:avLst/>
          </a:prstGeom>
        </p:spPr>
        <p:txBody>
          <a:bodyPr vert="horz" wrap="square" lIns="0" tIns="12700" rIns="0" bIns="0" rtlCol="0">
            <a:spAutoFit/>
          </a:bodyPr>
          <a:lstStyle/>
          <a:p>
            <a:pPr marL="12700">
              <a:lnSpc>
                <a:spcPct val="100000"/>
              </a:lnSpc>
              <a:spcBef>
                <a:spcPts val="100"/>
              </a:spcBef>
            </a:pPr>
            <a:r>
              <a:rPr sz="1800" spc="-85" dirty="0">
                <a:latin typeface="Arial"/>
                <a:cs typeface="Arial"/>
              </a:rPr>
              <a:t>ribosomes</a:t>
            </a:r>
            <a:endParaRPr sz="1800">
              <a:latin typeface="Arial"/>
              <a:cs typeface="Arial"/>
            </a:endParaRPr>
          </a:p>
        </p:txBody>
      </p:sp>
      <p:sp>
        <p:nvSpPr>
          <p:cNvPr id="11" name="object 11"/>
          <p:cNvSpPr txBox="1"/>
          <p:nvPr/>
        </p:nvSpPr>
        <p:spPr>
          <a:xfrm>
            <a:off x="6944359" y="4293870"/>
            <a:ext cx="1583690" cy="299720"/>
          </a:xfrm>
          <a:prstGeom prst="rect">
            <a:avLst/>
          </a:prstGeom>
        </p:spPr>
        <p:txBody>
          <a:bodyPr vert="horz" wrap="square" lIns="0" tIns="12700" rIns="0" bIns="0" rtlCol="0">
            <a:spAutoFit/>
          </a:bodyPr>
          <a:lstStyle/>
          <a:p>
            <a:pPr marL="12700">
              <a:lnSpc>
                <a:spcPct val="100000"/>
              </a:lnSpc>
              <a:spcBef>
                <a:spcPts val="100"/>
              </a:spcBef>
            </a:pPr>
            <a:r>
              <a:rPr sz="1800" spc="-40" dirty="0">
                <a:latin typeface="Arial"/>
                <a:cs typeface="Arial"/>
              </a:rPr>
              <a:t>inner</a:t>
            </a:r>
            <a:r>
              <a:rPr sz="1800" spc="-145" dirty="0">
                <a:latin typeface="Arial"/>
                <a:cs typeface="Arial"/>
              </a:rPr>
              <a:t> </a:t>
            </a:r>
            <a:r>
              <a:rPr sz="1800" spc="-75" dirty="0">
                <a:latin typeface="Arial"/>
                <a:cs typeface="Arial"/>
              </a:rPr>
              <a:t>membrane</a:t>
            </a:r>
            <a:endParaRPr sz="1800">
              <a:latin typeface="Arial"/>
              <a:cs typeface="Arial"/>
            </a:endParaRPr>
          </a:p>
        </p:txBody>
      </p:sp>
      <p:sp>
        <p:nvSpPr>
          <p:cNvPr id="12" name="object 12"/>
          <p:cNvSpPr txBox="1"/>
          <p:nvPr/>
        </p:nvSpPr>
        <p:spPr>
          <a:xfrm>
            <a:off x="1549653" y="5392928"/>
            <a:ext cx="4461510" cy="557530"/>
          </a:xfrm>
          <a:prstGeom prst="rect">
            <a:avLst/>
          </a:prstGeom>
        </p:spPr>
        <p:txBody>
          <a:bodyPr vert="horz" wrap="square" lIns="0" tIns="12700" rIns="0" bIns="0" rtlCol="0">
            <a:spAutoFit/>
          </a:bodyPr>
          <a:lstStyle/>
          <a:p>
            <a:pPr marL="2869565">
              <a:lnSpc>
                <a:spcPts val="2095"/>
              </a:lnSpc>
              <a:spcBef>
                <a:spcPts val="100"/>
              </a:spcBef>
            </a:pPr>
            <a:r>
              <a:rPr sz="1800" spc="-25" dirty="0">
                <a:latin typeface="Arial"/>
                <a:cs typeface="Arial"/>
              </a:rPr>
              <a:t>outer</a:t>
            </a:r>
            <a:r>
              <a:rPr sz="1800" spc="-155" dirty="0">
                <a:latin typeface="Arial"/>
                <a:cs typeface="Arial"/>
              </a:rPr>
              <a:t> </a:t>
            </a:r>
            <a:r>
              <a:rPr sz="1800" spc="-75" dirty="0">
                <a:latin typeface="Arial"/>
                <a:cs typeface="Arial"/>
              </a:rPr>
              <a:t>membrane</a:t>
            </a:r>
            <a:endParaRPr sz="1800">
              <a:latin typeface="Arial"/>
              <a:cs typeface="Arial"/>
            </a:endParaRPr>
          </a:p>
          <a:p>
            <a:pPr marL="12700">
              <a:lnSpc>
                <a:spcPts val="2095"/>
              </a:lnSpc>
            </a:pPr>
            <a:r>
              <a:rPr sz="1800" spc="-105" dirty="0">
                <a:latin typeface="Arial"/>
                <a:cs typeface="Arial"/>
              </a:rPr>
              <a:t>naked </a:t>
            </a:r>
            <a:r>
              <a:rPr sz="1800" spc="-75" dirty="0">
                <a:latin typeface="Arial"/>
                <a:cs typeface="Arial"/>
              </a:rPr>
              <a:t>loops </a:t>
            </a:r>
            <a:r>
              <a:rPr sz="1800" spc="-5" dirty="0">
                <a:latin typeface="Arial"/>
                <a:cs typeface="Arial"/>
              </a:rPr>
              <a:t>of</a:t>
            </a:r>
            <a:r>
              <a:rPr sz="1800" spc="-80" dirty="0">
                <a:latin typeface="Arial"/>
                <a:cs typeface="Arial"/>
              </a:rPr>
              <a:t> </a:t>
            </a:r>
            <a:r>
              <a:rPr sz="1800" spc="-170" dirty="0">
                <a:latin typeface="Arial"/>
                <a:cs typeface="Arial"/>
              </a:rPr>
              <a:t>DNA</a:t>
            </a:r>
            <a:endParaRPr sz="1800">
              <a:latin typeface="Arial"/>
              <a:cs typeface="Arial"/>
            </a:endParaRPr>
          </a:p>
        </p:txBody>
      </p:sp>
      <p:sp>
        <p:nvSpPr>
          <p:cNvPr id="13" name="object 13"/>
          <p:cNvSpPr txBox="1"/>
          <p:nvPr/>
        </p:nvSpPr>
        <p:spPr>
          <a:xfrm>
            <a:off x="2092832" y="2771978"/>
            <a:ext cx="636270" cy="300355"/>
          </a:xfrm>
          <a:prstGeom prst="rect">
            <a:avLst/>
          </a:prstGeom>
        </p:spPr>
        <p:txBody>
          <a:bodyPr vert="horz" wrap="square" lIns="0" tIns="12700" rIns="0" bIns="0" rtlCol="0">
            <a:spAutoFit/>
          </a:bodyPr>
          <a:lstStyle/>
          <a:p>
            <a:pPr marL="12700">
              <a:lnSpc>
                <a:spcPct val="100000"/>
              </a:lnSpc>
              <a:spcBef>
                <a:spcPts val="100"/>
              </a:spcBef>
            </a:pPr>
            <a:r>
              <a:rPr sz="1800" spc="-150" dirty="0">
                <a:latin typeface="Arial"/>
                <a:cs typeface="Arial"/>
              </a:rPr>
              <a:t>c</a:t>
            </a:r>
            <a:r>
              <a:rPr sz="1800" spc="25" dirty="0">
                <a:latin typeface="Arial"/>
                <a:cs typeface="Arial"/>
              </a:rPr>
              <a:t>r</a:t>
            </a:r>
            <a:r>
              <a:rPr sz="1800" dirty="0">
                <a:latin typeface="Arial"/>
                <a:cs typeface="Arial"/>
              </a:rPr>
              <a:t>i</a:t>
            </a:r>
            <a:r>
              <a:rPr sz="1800" spc="-225" dirty="0">
                <a:latin typeface="Arial"/>
                <a:cs typeface="Arial"/>
              </a:rPr>
              <a:t>s</a:t>
            </a:r>
            <a:r>
              <a:rPr sz="1800" spc="70" dirty="0">
                <a:latin typeface="Arial"/>
                <a:cs typeface="Arial"/>
              </a:rPr>
              <a:t>t</a:t>
            </a:r>
            <a:r>
              <a:rPr sz="1800" spc="-125" dirty="0">
                <a:latin typeface="Arial"/>
                <a:cs typeface="Arial"/>
              </a:rPr>
              <a:t>ae</a:t>
            </a:r>
            <a:endParaRPr sz="1800">
              <a:latin typeface="Arial"/>
              <a:cs typeface="Arial"/>
            </a:endParaRPr>
          </a:p>
        </p:txBody>
      </p:sp>
      <p:sp>
        <p:nvSpPr>
          <p:cNvPr id="14" name="object 14"/>
          <p:cNvSpPr txBox="1"/>
          <p:nvPr/>
        </p:nvSpPr>
        <p:spPr>
          <a:xfrm>
            <a:off x="3999103" y="6619138"/>
            <a:ext cx="5065395" cy="208279"/>
          </a:xfrm>
          <a:prstGeom prst="rect">
            <a:avLst/>
          </a:prstGeom>
        </p:spPr>
        <p:txBody>
          <a:bodyPr vert="horz" wrap="square" lIns="0" tIns="12700" rIns="0" bIns="0" rtlCol="0">
            <a:spAutoFit/>
          </a:bodyPr>
          <a:lstStyle/>
          <a:p>
            <a:pPr marL="12700">
              <a:lnSpc>
                <a:spcPct val="100000"/>
              </a:lnSpc>
              <a:spcBef>
                <a:spcPts val="100"/>
              </a:spcBef>
            </a:pPr>
            <a:r>
              <a:rPr sz="1200" u="sng" spc="-35" dirty="0">
                <a:solidFill>
                  <a:srgbClr val="0000FF"/>
                </a:solidFill>
                <a:uFill>
                  <a:solidFill>
                    <a:srgbClr val="0000FF"/>
                  </a:solidFill>
                </a:uFill>
                <a:latin typeface="Arial"/>
                <a:cs typeface="Arial"/>
              </a:rPr>
              <a:t>http://commons.wikimedia.org/wiki/File:Animal_mitochondrion_diagram_en.svg</a:t>
            </a:r>
            <a:endParaRPr sz="12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99872"/>
            <a:ext cx="9137904" cy="635812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572"/>
            <a:ext cx="9144000" cy="509270"/>
          </a:xfrm>
          <a:custGeom>
            <a:avLst/>
            <a:gdLst/>
            <a:ahLst/>
            <a:cxnLst/>
            <a:rect l="l" t="t" r="r" b="b"/>
            <a:pathLst>
              <a:path w="9144000" h="509270">
                <a:moveTo>
                  <a:pt x="0" y="509015"/>
                </a:moveTo>
                <a:lnTo>
                  <a:pt x="9144000" y="509015"/>
                </a:lnTo>
                <a:lnTo>
                  <a:pt x="9144000" y="0"/>
                </a:lnTo>
                <a:lnTo>
                  <a:pt x="0" y="0"/>
                </a:lnTo>
                <a:lnTo>
                  <a:pt x="0" y="509015"/>
                </a:lnTo>
                <a:close/>
              </a:path>
            </a:pathLst>
          </a:custGeom>
          <a:solidFill>
            <a:srgbClr val="B8CDE4">
              <a:alpha val="78038"/>
            </a:srgbClr>
          </a:solidFill>
        </p:spPr>
        <p:txBody>
          <a:bodyPr wrap="square" lIns="0" tIns="0" rIns="0" bIns="0" rtlCol="0"/>
          <a:lstStyle/>
          <a:p>
            <a:endParaRPr/>
          </a:p>
        </p:txBody>
      </p:sp>
      <p:sp>
        <p:nvSpPr>
          <p:cNvPr id="4" name="object 4"/>
          <p:cNvSpPr txBox="1"/>
          <p:nvPr/>
        </p:nvSpPr>
        <p:spPr>
          <a:xfrm>
            <a:off x="78739" y="0"/>
            <a:ext cx="8284845" cy="513080"/>
          </a:xfrm>
          <a:prstGeom prst="rect">
            <a:avLst/>
          </a:prstGeom>
        </p:spPr>
        <p:txBody>
          <a:bodyPr vert="horz" wrap="square" lIns="0" tIns="12065" rIns="0" bIns="0" rtlCol="0">
            <a:spAutoFit/>
          </a:bodyPr>
          <a:lstStyle/>
          <a:p>
            <a:pPr marL="12700">
              <a:lnSpc>
                <a:spcPct val="100000"/>
              </a:lnSpc>
              <a:spcBef>
                <a:spcPts val="95"/>
              </a:spcBef>
            </a:pPr>
            <a:r>
              <a:rPr sz="1600" spc="-20" dirty="0">
                <a:latin typeface="Arial"/>
                <a:cs typeface="Arial"/>
              </a:rPr>
              <a:t>8.2.U11 </a:t>
            </a:r>
            <a:r>
              <a:rPr sz="1600" spc="-5" dirty="0">
                <a:latin typeface="Arial"/>
                <a:cs typeface="Arial"/>
              </a:rPr>
              <a:t>The structure of the mitochondrion is adapted to the function </a:t>
            </a:r>
            <a:r>
              <a:rPr sz="1600" dirty="0">
                <a:latin typeface="Arial"/>
                <a:cs typeface="Arial"/>
              </a:rPr>
              <a:t>it</a:t>
            </a:r>
            <a:r>
              <a:rPr sz="1600" spc="140" dirty="0">
                <a:latin typeface="Arial"/>
                <a:cs typeface="Arial"/>
              </a:rPr>
              <a:t> </a:t>
            </a:r>
            <a:r>
              <a:rPr sz="1600" dirty="0">
                <a:latin typeface="Arial"/>
                <a:cs typeface="Arial"/>
              </a:rPr>
              <a:t>performs.</a:t>
            </a:r>
            <a:endParaRPr sz="1600">
              <a:latin typeface="Arial"/>
              <a:cs typeface="Arial"/>
            </a:endParaRPr>
          </a:p>
          <a:p>
            <a:pPr marL="12700">
              <a:lnSpc>
                <a:spcPct val="100000"/>
              </a:lnSpc>
            </a:pPr>
            <a:r>
              <a:rPr sz="1600" spc="-5" dirty="0">
                <a:latin typeface="Arial"/>
                <a:cs typeface="Arial"/>
              </a:rPr>
              <a:t>8.2.S2 Annotation of a diagram of a mitochondrion to indicate the adaptations to its</a:t>
            </a:r>
            <a:r>
              <a:rPr sz="1600" spc="204" dirty="0">
                <a:latin typeface="Arial"/>
                <a:cs typeface="Arial"/>
              </a:rPr>
              <a:t> </a:t>
            </a:r>
            <a:r>
              <a:rPr sz="1600" spc="-5" dirty="0">
                <a:latin typeface="Arial"/>
                <a:cs typeface="Arial"/>
              </a:rPr>
              <a:t>function.</a:t>
            </a:r>
            <a:endParaRPr sz="16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99872"/>
            <a:ext cx="9137904" cy="635812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572"/>
            <a:ext cx="9144000" cy="509270"/>
          </a:xfrm>
          <a:custGeom>
            <a:avLst/>
            <a:gdLst/>
            <a:ahLst/>
            <a:cxnLst/>
            <a:rect l="l" t="t" r="r" b="b"/>
            <a:pathLst>
              <a:path w="9144000" h="509270">
                <a:moveTo>
                  <a:pt x="0" y="509015"/>
                </a:moveTo>
                <a:lnTo>
                  <a:pt x="9144000" y="509015"/>
                </a:lnTo>
                <a:lnTo>
                  <a:pt x="9144000" y="0"/>
                </a:lnTo>
                <a:lnTo>
                  <a:pt x="0" y="0"/>
                </a:lnTo>
                <a:lnTo>
                  <a:pt x="0" y="509015"/>
                </a:lnTo>
                <a:close/>
              </a:path>
            </a:pathLst>
          </a:custGeom>
          <a:solidFill>
            <a:srgbClr val="B8CDE4">
              <a:alpha val="78038"/>
            </a:srgbClr>
          </a:solidFill>
        </p:spPr>
        <p:txBody>
          <a:bodyPr wrap="square" lIns="0" tIns="0" rIns="0" bIns="0" rtlCol="0"/>
          <a:lstStyle/>
          <a:p>
            <a:endParaRPr/>
          </a:p>
        </p:txBody>
      </p:sp>
      <p:sp>
        <p:nvSpPr>
          <p:cNvPr id="4" name="object 4"/>
          <p:cNvSpPr txBox="1"/>
          <p:nvPr/>
        </p:nvSpPr>
        <p:spPr>
          <a:xfrm>
            <a:off x="78739" y="0"/>
            <a:ext cx="8284845" cy="513080"/>
          </a:xfrm>
          <a:prstGeom prst="rect">
            <a:avLst/>
          </a:prstGeom>
        </p:spPr>
        <p:txBody>
          <a:bodyPr vert="horz" wrap="square" lIns="0" tIns="12065" rIns="0" bIns="0" rtlCol="0">
            <a:spAutoFit/>
          </a:bodyPr>
          <a:lstStyle/>
          <a:p>
            <a:pPr marL="12700">
              <a:lnSpc>
                <a:spcPct val="100000"/>
              </a:lnSpc>
              <a:spcBef>
                <a:spcPts val="95"/>
              </a:spcBef>
            </a:pPr>
            <a:r>
              <a:rPr sz="1600" spc="-20" dirty="0">
                <a:latin typeface="Arial"/>
                <a:cs typeface="Arial"/>
              </a:rPr>
              <a:t>8.2.U11 </a:t>
            </a:r>
            <a:r>
              <a:rPr sz="1600" spc="-5" dirty="0">
                <a:latin typeface="Arial"/>
                <a:cs typeface="Arial"/>
              </a:rPr>
              <a:t>The structure of the mitochondrion is adapted to the function </a:t>
            </a:r>
            <a:r>
              <a:rPr sz="1600" dirty="0">
                <a:latin typeface="Arial"/>
                <a:cs typeface="Arial"/>
              </a:rPr>
              <a:t>it</a:t>
            </a:r>
            <a:r>
              <a:rPr sz="1600" spc="140" dirty="0">
                <a:latin typeface="Arial"/>
                <a:cs typeface="Arial"/>
              </a:rPr>
              <a:t> </a:t>
            </a:r>
            <a:r>
              <a:rPr sz="1600" dirty="0">
                <a:latin typeface="Arial"/>
                <a:cs typeface="Arial"/>
              </a:rPr>
              <a:t>performs.</a:t>
            </a:r>
            <a:endParaRPr sz="1600">
              <a:latin typeface="Arial"/>
              <a:cs typeface="Arial"/>
            </a:endParaRPr>
          </a:p>
          <a:p>
            <a:pPr marL="12700">
              <a:lnSpc>
                <a:spcPct val="100000"/>
              </a:lnSpc>
            </a:pPr>
            <a:r>
              <a:rPr sz="1600" spc="-5" dirty="0">
                <a:latin typeface="Arial"/>
                <a:cs typeface="Arial"/>
              </a:rPr>
              <a:t>8.2.S2 Annotation of a diagram of a mitochondrion to indicate the adaptations to its</a:t>
            </a:r>
            <a:r>
              <a:rPr sz="1600" spc="204" dirty="0">
                <a:latin typeface="Arial"/>
                <a:cs typeface="Arial"/>
              </a:rPr>
              <a:t> </a:t>
            </a:r>
            <a:r>
              <a:rPr sz="1600" spc="-5" dirty="0">
                <a:latin typeface="Arial"/>
                <a:cs typeface="Arial"/>
              </a:rPr>
              <a:t>function.</a:t>
            </a:r>
            <a:endParaRPr sz="16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080"/>
          </a:xfrm>
          <a:custGeom>
            <a:avLst/>
            <a:gdLst/>
            <a:ahLst/>
            <a:cxnLst/>
            <a:rect l="l" t="t" r="r" b="b"/>
            <a:pathLst>
              <a:path w="9144000" h="5080">
                <a:moveTo>
                  <a:pt x="0" y="4572"/>
                </a:moveTo>
                <a:lnTo>
                  <a:pt x="9144000" y="4572"/>
                </a:lnTo>
                <a:lnTo>
                  <a:pt x="9144000" y="0"/>
                </a:lnTo>
                <a:lnTo>
                  <a:pt x="0" y="0"/>
                </a:lnTo>
                <a:lnTo>
                  <a:pt x="0" y="4572"/>
                </a:lnTo>
                <a:close/>
              </a:path>
            </a:pathLst>
          </a:custGeom>
          <a:solidFill>
            <a:srgbClr val="000000"/>
          </a:solidFill>
        </p:spPr>
        <p:txBody>
          <a:bodyPr wrap="square" lIns="0" tIns="0" rIns="0" bIns="0" rtlCol="0"/>
          <a:lstStyle/>
          <a:p>
            <a:endParaRPr/>
          </a:p>
        </p:txBody>
      </p:sp>
      <p:sp>
        <p:nvSpPr>
          <p:cNvPr id="3" name="object 3"/>
          <p:cNvSpPr/>
          <p:nvPr/>
        </p:nvSpPr>
        <p:spPr>
          <a:xfrm>
            <a:off x="0" y="393191"/>
            <a:ext cx="9144000" cy="6464935"/>
          </a:xfrm>
          <a:custGeom>
            <a:avLst/>
            <a:gdLst/>
            <a:ahLst/>
            <a:cxnLst/>
            <a:rect l="l" t="t" r="r" b="b"/>
            <a:pathLst>
              <a:path w="9144000" h="6464934">
                <a:moveTo>
                  <a:pt x="0" y="6464807"/>
                </a:moveTo>
                <a:lnTo>
                  <a:pt x="9144000" y="6464807"/>
                </a:lnTo>
                <a:lnTo>
                  <a:pt x="9144000" y="0"/>
                </a:lnTo>
                <a:lnTo>
                  <a:pt x="0" y="0"/>
                </a:lnTo>
                <a:lnTo>
                  <a:pt x="0" y="6464807"/>
                </a:lnTo>
                <a:close/>
              </a:path>
            </a:pathLst>
          </a:custGeom>
          <a:solidFill>
            <a:srgbClr val="000000"/>
          </a:solidFill>
        </p:spPr>
        <p:txBody>
          <a:bodyPr wrap="square" lIns="0" tIns="0" rIns="0" bIns="0" rtlCol="0"/>
          <a:lstStyle/>
          <a:p>
            <a:endParaRPr/>
          </a:p>
        </p:txBody>
      </p:sp>
      <p:sp>
        <p:nvSpPr>
          <p:cNvPr id="4" name="object 4"/>
          <p:cNvSpPr/>
          <p:nvPr/>
        </p:nvSpPr>
        <p:spPr>
          <a:xfrm>
            <a:off x="0" y="4572"/>
            <a:ext cx="9144000" cy="388620"/>
          </a:xfrm>
          <a:custGeom>
            <a:avLst/>
            <a:gdLst/>
            <a:ahLst/>
            <a:cxnLst/>
            <a:rect l="l" t="t" r="r" b="b"/>
            <a:pathLst>
              <a:path w="9144000" h="388620">
                <a:moveTo>
                  <a:pt x="0" y="388619"/>
                </a:moveTo>
                <a:lnTo>
                  <a:pt x="9144000" y="388619"/>
                </a:lnTo>
                <a:lnTo>
                  <a:pt x="9144000" y="0"/>
                </a:lnTo>
                <a:lnTo>
                  <a:pt x="0" y="0"/>
                </a:lnTo>
                <a:lnTo>
                  <a:pt x="0" y="388619"/>
                </a:lnTo>
                <a:close/>
              </a:path>
            </a:pathLst>
          </a:custGeom>
          <a:solidFill>
            <a:srgbClr val="B8CDE4">
              <a:alpha val="78038"/>
            </a:srgbClr>
          </a:solidFill>
        </p:spPr>
        <p:txBody>
          <a:bodyPr wrap="square" lIns="0" tIns="0" rIns="0" bIns="0" rtlCol="0"/>
          <a:lstStyle/>
          <a:p>
            <a:endParaRPr/>
          </a:p>
        </p:txBody>
      </p:sp>
      <p:sp>
        <p:nvSpPr>
          <p:cNvPr id="5" name="object 5"/>
          <p:cNvSpPr txBox="1"/>
          <p:nvPr/>
        </p:nvSpPr>
        <p:spPr>
          <a:xfrm>
            <a:off x="78739" y="61722"/>
            <a:ext cx="685736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8.2.A1 Electron tomography used to produce images of active</a:t>
            </a:r>
            <a:r>
              <a:rPr sz="1600" spc="160" dirty="0">
                <a:latin typeface="Arial"/>
                <a:cs typeface="Arial"/>
              </a:rPr>
              <a:t> </a:t>
            </a:r>
            <a:r>
              <a:rPr sz="1600" spc="-5" dirty="0">
                <a:latin typeface="Arial"/>
                <a:cs typeface="Arial"/>
              </a:rPr>
              <a:t>mitochondria.</a:t>
            </a:r>
            <a:endParaRPr sz="1600">
              <a:latin typeface="Arial"/>
              <a:cs typeface="Arial"/>
            </a:endParaRPr>
          </a:p>
        </p:txBody>
      </p:sp>
      <p:sp>
        <p:nvSpPr>
          <p:cNvPr id="6" name="object 6"/>
          <p:cNvSpPr/>
          <p:nvPr/>
        </p:nvSpPr>
        <p:spPr>
          <a:xfrm>
            <a:off x="0" y="522731"/>
            <a:ext cx="6718300" cy="708660"/>
          </a:xfrm>
          <a:custGeom>
            <a:avLst/>
            <a:gdLst/>
            <a:ahLst/>
            <a:cxnLst/>
            <a:rect l="l" t="t" r="r" b="b"/>
            <a:pathLst>
              <a:path w="6718300" h="708660">
                <a:moveTo>
                  <a:pt x="0" y="708660"/>
                </a:moveTo>
                <a:lnTo>
                  <a:pt x="6717791" y="708660"/>
                </a:lnTo>
                <a:lnTo>
                  <a:pt x="6717791" y="0"/>
                </a:lnTo>
                <a:lnTo>
                  <a:pt x="0" y="0"/>
                </a:lnTo>
                <a:lnTo>
                  <a:pt x="0" y="708660"/>
                </a:lnTo>
                <a:close/>
              </a:path>
            </a:pathLst>
          </a:custGeom>
          <a:solidFill>
            <a:srgbClr val="FFFFFF">
              <a:alpha val="83135"/>
            </a:srgbClr>
          </a:solidFill>
        </p:spPr>
        <p:txBody>
          <a:bodyPr wrap="square" lIns="0" tIns="0" rIns="0" bIns="0" rtlCol="0"/>
          <a:lstStyle/>
          <a:p>
            <a:endParaRPr/>
          </a:p>
        </p:txBody>
      </p:sp>
      <p:sp>
        <p:nvSpPr>
          <p:cNvPr id="7" name="object 7"/>
          <p:cNvSpPr txBox="1">
            <a:spLocks noGrp="1"/>
          </p:cNvSpPr>
          <p:nvPr>
            <p:ph type="title"/>
          </p:nvPr>
        </p:nvSpPr>
        <p:spPr>
          <a:xfrm>
            <a:off x="64109" y="539876"/>
            <a:ext cx="6550025" cy="635635"/>
          </a:xfrm>
          <a:prstGeom prst="rect">
            <a:avLst/>
          </a:prstGeom>
        </p:spPr>
        <p:txBody>
          <a:bodyPr vert="horz" wrap="square" lIns="0" tIns="13335" rIns="0" bIns="0" rtlCol="0">
            <a:spAutoFit/>
          </a:bodyPr>
          <a:lstStyle/>
          <a:p>
            <a:pPr marL="12700" marR="5080">
              <a:lnSpc>
                <a:spcPct val="100000"/>
              </a:lnSpc>
              <a:spcBef>
                <a:spcPts val="105"/>
              </a:spcBef>
            </a:pPr>
            <a:r>
              <a:rPr sz="2000" b="1" spc="-150" dirty="0">
                <a:solidFill>
                  <a:srgbClr val="5F497A"/>
                </a:solidFill>
                <a:latin typeface="Arial"/>
                <a:cs typeface="Arial"/>
              </a:rPr>
              <a:t>Electron </a:t>
            </a:r>
            <a:r>
              <a:rPr sz="2000" b="1" spc="-145" dirty="0">
                <a:solidFill>
                  <a:srgbClr val="5F497A"/>
                </a:solidFill>
                <a:latin typeface="Arial"/>
                <a:cs typeface="Arial"/>
              </a:rPr>
              <a:t>tomography </a:t>
            </a:r>
            <a:r>
              <a:rPr sz="2000" spc="-105" dirty="0"/>
              <a:t>is </a:t>
            </a:r>
            <a:r>
              <a:rPr sz="2000" spc="-155" dirty="0"/>
              <a:t>a </a:t>
            </a:r>
            <a:r>
              <a:rPr sz="2000" spc="-60" dirty="0"/>
              <a:t>technique </a:t>
            </a:r>
            <a:r>
              <a:rPr sz="2000" spc="-5" dirty="0"/>
              <a:t>for </a:t>
            </a:r>
            <a:r>
              <a:rPr sz="2000" spc="-50" dirty="0"/>
              <a:t>obtaining </a:t>
            </a:r>
            <a:r>
              <a:rPr sz="2000" spc="-155" dirty="0"/>
              <a:t>3D </a:t>
            </a:r>
            <a:r>
              <a:rPr sz="2000" spc="-60" dirty="0"/>
              <a:t>structures  </a:t>
            </a:r>
            <a:r>
              <a:rPr sz="2000" spc="-5" dirty="0"/>
              <a:t>of </a:t>
            </a:r>
            <a:r>
              <a:rPr sz="2000" spc="-70" dirty="0"/>
              <a:t>sub-cellular </a:t>
            </a:r>
            <a:r>
              <a:rPr sz="2000" spc="-60" dirty="0"/>
              <a:t>structures </a:t>
            </a:r>
            <a:r>
              <a:rPr sz="2000" spc="-105" dirty="0"/>
              <a:t>using </a:t>
            </a:r>
            <a:r>
              <a:rPr sz="2000" spc="-50" dirty="0"/>
              <a:t>electron</a:t>
            </a:r>
            <a:r>
              <a:rPr sz="2000" spc="-270" dirty="0"/>
              <a:t> </a:t>
            </a:r>
            <a:r>
              <a:rPr sz="2000" spc="-85" dirty="0"/>
              <a:t>micrographs.</a:t>
            </a:r>
            <a:endParaRPr sz="2000">
              <a:latin typeface="Arial"/>
              <a:cs typeface="Arial"/>
            </a:endParaRPr>
          </a:p>
        </p:txBody>
      </p:sp>
      <p:sp>
        <p:nvSpPr>
          <p:cNvPr id="8" name="object 8"/>
          <p:cNvSpPr/>
          <p:nvPr/>
        </p:nvSpPr>
        <p:spPr>
          <a:xfrm>
            <a:off x="5295900" y="1321308"/>
            <a:ext cx="3692652" cy="3898391"/>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146304" y="1321307"/>
            <a:ext cx="4771644" cy="3567684"/>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5574791" y="5219700"/>
            <a:ext cx="3302000" cy="1270000"/>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12191" y="5093208"/>
            <a:ext cx="5283835" cy="646430"/>
          </a:xfrm>
          <a:custGeom>
            <a:avLst/>
            <a:gdLst/>
            <a:ahLst/>
            <a:cxnLst/>
            <a:rect l="l" t="t" r="r" b="b"/>
            <a:pathLst>
              <a:path w="5283835" h="646429">
                <a:moveTo>
                  <a:pt x="0" y="646176"/>
                </a:moveTo>
                <a:lnTo>
                  <a:pt x="5283708" y="646176"/>
                </a:lnTo>
                <a:lnTo>
                  <a:pt x="5283708" y="0"/>
                </a:lnTo>
                <a:lnTo>
                  <a:pt x="0" y="0"/>
                </a:lnTo>
                <a:lnTo>
                  <a:pt x="0" y="646176"/>
                </a:lnTo>
                <a:close/>
              </a:path>
            </a:pathLst>
          </a:custGeom>
          <a:solidFill>
            <a:srgbClr val="FFFFFF">
              <a:alpha val="83135"/>
            </a:srgbClr>
          </a:solidFill>
        </p:spPr>
        <p:txBody>
          <a:bodyPr wrap="square" lIns="0" tIns="0" rIns="0" bIns="0" rtlCol="0"/>
          <a:lstStyle/>
          <a:p>
            <a:endParaRPr/>
          </a:p>
        </p:txBody>
      </p:sp>
      <p:sp>
        <p:nvSpPr>
          <p:cNvPr id="12" name="object 12"/>
          <p:cNvSpPr/>
          <p:nvPr/>
        </p:nvSpPr>
        <p:spPr>
          <a:xfrm>
            <a:off x="12191" y="5992367"/>
            <a:ext cx="5055235" cy="585470"/>
          </a:xfrm>
          <a:custGeom>
            <a:avLst/>
            <a:gdLst/>
            <a:ahLst/>
            <a:cxnLst/>
            <a:rect l="l" t="t" r="r" b="b"/>
            <a:pathLst>
              <a:path w="5055235" h="585470">
                <a:moveTo>
                  <a:pt x="0" y="585215"/>
                </a:moveTo>
                <a:lnTo>
                  <a:pt x="5055108" y="585215"/>
                </a:lnTo>
                <a:lnTo>
                  <a:pt x="5055108" y="0"/>
                </a:lnTo>
                <a:lnTo>
                  <a:pt x="0" y="0"/>
                </a:lnTo>
                <a:lnTo>
                  <a:pt x="0" y="585215"/>
                </a:lnTo>
                <a:close/>
              </a:path>
            </a:pathLst>
          </a:custGeom>
          <a:solidFill>
            <a:srgbClr val="FFFFFF">
              <a:alpha val="83135"/>
            </a:srgbClr>
          </a:solidFill>
        </p:spPr>
        <p:txBody>
          <a:bodyPr wrap="square" lIns="0" tIns="0" rIns="0" bIns="0" rtlCol="0"/>
          <a:lstStyle/>
          <a:p>
            <a:endParaRPr/>
          </a:p>
        </p:txBody>
      </p:sp>
      <p:sp>
        <p:nvSpPr>
          <p:cNvPr id="13" name="object 13"/>
          <p:cNvSpPr txBox="1"/>
          <p:nvPr/>
        </p:nvSpPr>
        <p:spPr>
          <a:xfrm>
            <a:off x="91541" y="5111622"/>
            <a:ext cx="4912995" cy="1416050"/>
          </a:xfrm>
          <a:prstGeom prst="rect">
            <a:avLst/>
          </a:prstGeom>
        </p:spPr>
        <p:txBody>
          <a:bodyPr vert="horz" wrap="square" lIns="0" tIns="12700" rIns="0" bIns="0" rtlCol="0">
            <a:spAutoFit/>
          </a:bodyPr>
          <a:lstStyle/>
          <a:p>
            <a:pPr marL="12700" marR="5080">
              <a:lnSpc>
                <a:spcPct val="100000"/>
              </a:lnSpc>
              <a:spcBef>
                <a:spcPts val="100"/>
              </a:spcBef>
            </a:pPr>
            <a:r>
              <a:rPr sz="1800" spc="-75" dirty="0">
                <a:latin typeface="Arial"/>
                <a:cs typeface="Arial"/>
              </a:rPr>
              <a:t>Electron </a:t>
            </a:r>
            <a:r>
              <a:rPr sz="1800" spc="-65" dirty="0">
                <a:latin typeface="Arial"/>
                <a:cs typeface="Arial"/>
              </a:rPr>
              <a:t>tomography </a:t>
            </a:r>
            <a:r>
              <a:rPr sz="1800" spc="-95" dirty="0">
                <a:latin typeface="Arial"/>
                <a:cs typeface="Arial"/>
              </a:rPr>
              <a:t>is </a:t>
            </a:r>
            <a:r>
              <a:rPr sz="1800" spc="-55" dirty="0">
                <a:latin typeface="Arial"/>
                <a:cs typeface="Arial"/>
              </a:rPr>
              <a:t>improving </a:t>
            </a:r>
            <a:r>
              <a:rPr sz="1800" spc="-20" dirty="0">
                <a:latin typeface="Arial"/>
                <a:cs typeface="Arial"/>
              </a:rPr>
              <a:t>the</a:t>
            </a:r>
            <a:r>
              <a:rPr sz="1800" spc="-140" dirty="0">
                <a:latin typeface="Arial"/>
                <a:cs typeface="Arial"/>
              </a:rPr>
              <a:t> </a:t>
            </a:r>
            <a:r>
              <a:rPr sz="1800" spc="-70" dirty="0">
                <a:latin typeface="Arial"/>
                <a:cs typeface="Arial"/>
              </a:rPr>
              <a:t>understanding  </a:t>
            </a:r>
            <a:r>
              <a:rPr sz="1800" spc="-5" dirty="0">
                <a:latin typeface="Arial"/>
                <a:cs typeface="Arial"/>
              </a:rPr>
              <a:t>of </a:t>
            </a:r>
            <a:r>
              <a:rPr sz="1800" spc="-45" dirty="0">
                <a:latin typeface="Arial"/>
                <a:cs typeface="Arial"/>
              </a:rPr>
              <a:t>mitochondria structure </a:t>
            </a:r>
            <a:r>
              <a:rPr sz="1800" spc="-85" dirty="0">
                <a:latin typeface="Arial"/>
                <a:cs typeface="Arial"/>
              </a:rPr>
              <a:t>and</a:t>
            </a:r>
            <a:r>
              <a:rPr sz="1800" spc="-235" dirty="0">
                <a:latin typeface="Arial"/>
                <a:cs typeface="Arial"/>
              </a:rPr>
              <a:t> </a:t>
            </a:r>
            <a:r>
              <a:rPr sz="1800" spc="-35" dirty="0">
                <a:latin typeface="Arial"/>
                <a:cs typeface="Arial"/>
              </a:rPr>
              <a:t>function.</a:t>
            </a:r>
            <a:endParaRPr sz="1800">
              <a:latin typeface="Arial"/>
              <a:cs typeface="Arial"/>
            </a:endParaRPr>
          </a:p>
          <a:p>
            <a:pPr>
              <a:lnSpc>
                <a:spcPct val="100000"/>
              </a:lnSpc>
              <a:spcBef>
                <a:spcPts val="25"/>
              </a:spcBef>
            </a:pPr>
            <a:endParaRPr sz="2400">
              <a:latin typeface="Times New Roman"/>
              <a:cs typeface="Times New Roman"/>
            </a:endParaRPr>
          </a:p>
          <a:p>
            <a:pPr marL="12700" marR="463550">
              <a:lnSpc>
                <a:spcPct val="100000"/>
              </a:lnSpc>
            </a:pPr>
            <a:r>
              <a:rPr sz="1600" spc="-135" dirty="0">
                <a:latin typeface="Arial"/>
                <a:cs typeface="Arial"/>
              </a:rPr>
              <a:t>Use </a:t>
            </a:r>
            <a:r>
              <a:rPr sz="1600" spc="-25" dirty="0">
                <a:latin typeface="Arial"/>
                <a:cs typeface="Arial"/>
              </a:rPr>
              <a:t>the </a:t>
            </a:r>
            <a:r>
              <a:rPr sz="1600" spc="-30" dirty="0">
                <a:latin typeface="Arial"/>
                <a:cs typeface="Arial"/>
              </a:rPr>
              <a:t>link </a:t>
            </a:r>
            <a:r>
              <a:rPr sz="1600" spc="15" dirty="0">
                <a:latin typeface="Arial"/>
                <a:cs typeface="Arial"/>
              </a:rPr>
              <a:t>to </a:t>
            </a:r>
            <a:r>
              <a:rPr sz="1600" spc="-15" dirty="0">
                <a:latin typeface="Arial"/>
                <a:cs typeface="Arial"/>
              </a:rPr>
              <a:t>find </a:t>
            </a:r>
            <a:r>
              <a:rPr sz="1600" spc="-10" dirty="0">
                <a:latin typeface="Arial"/>
                <a:cs typeface="Arial"/>
              </a:rPr>
              <a:t>out  </a:t>
            </a:r>
            <a:r>
              <a:rPr sz="1600" spc="-35" dirty="0">
                <a:latin typeface="Arial"/>
                <a:cs typeface="Arial"/>
              </a:rPr>
              <a:t>more:</a:t>
            </a:r>
            <a:r>
              <a:rPr sz="1600" u="heavy" spc="-35" dirty="0">
                <a:solidFill>
                  <a:srgbClr val="0000FF"/>
                </a:solidFill>
                <a:uFill>
                  <a:solidFill>
                    <a:srgbClr val="0000FF"/>
                  </a:solidFill>
                </a:uFill>
                <a:latin typeface="Arial"/>
                <a:cs typeface="Arial"/>
                <a:hlinkClick r:id="rId5"/>
              </a:rPr>
              <a:t>http://www.sci.sdsu.edu/TFrey/MitoMovie.htm</a:t>
            </a:r>
            <a:endParaRPr sz="16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40932" y="997696"/>
            <a:ext cx="7261968" cy="497257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572"/>
            <a:ext cx="9144000" cy="388620"/>
          </a:xfrm>
          <a:custGeom>
            <a:avLst/>
            <a:gdLst/>
            <a:ahLst/>
            <a:cxnLst/>
            <a:rect l="l" t="t" r="r" b="b"/>
            <a:pathLst>
              <a:path w="9144000" h="388620">
                <a:moveTo>
                  <a:pt x="0" y="388619"/>
                </a:moveTo>
                <a:lnTo>
                  <a:pt x="9144000" y="388619"/>
                </a:lnTo>
                <a:lnTo>
                  <a:pt x="9144000" y="0"/>
                </a:lnTo>
                <a:lnTo>
                  <a:pt x="0" y="0"/>
                </a:lnTo>
                <a:lnTo>
                  <a:pt x="0" y="388619"/>
                </a:lnTo>
                <a:close/>
              </a:path>
            </a:pathLst>
          </a:custGeom>
          <a:solidFill>
            <a:srgbClr val="B8CDE4">
              <a:alpha val="78038"/>
            </a:srgbClr>
          </a:solidFill>
        </p:spPr>
        <p:txBody>
          <a:bodyPr wrap="square" lIns="0" tIns="0" rIns="0" bIns="0" rtlCol="0"/>
          <a:lstStyle/>
          <a:p>
            <a:endParaRPr/>
          </a:p>
        </p:txBody>
      </p:sp>
      <p:sp>
        <p:nvSpPr>
          <p:cNvPr id="4" name="object 4"/>
          <p:cNvSpPr txBox="1"/>
          <p:nvPr/>
        </p:nvSpPr>
        <p:spPr>
          <a:xfrm>
            <a:off x="78739" y="61722"/>
            <a:ext cx="711644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8.2.U1 Cell respiration involves the oxidation and reduction of electron</a:t>
            </a:r>
            <a:r>
              <a:rPr sz="1600" spc="140" dirty="0">
                <a:latin typeface="Arial"/>
                <a:cs typeface="Arial"/>
              </a:rPr>
              <a:t> </a:t>
            </a:r>
            <a:r>
              <a:rPr sz="1600" dirty="0">
                <a:latin typeface="Arial"/>
                <a:cs typeface="Arial"/>
              </a:rPr>
              <a:t>carriers.</a:t>
            </a:r>
            <a:endParaRPr sz="1600">
              <a:latin typeface="Arial"/>
              <a:cs typeface="Arial"/>
            </a:endParaRPr>
          </a:p>
        </p:txBody>
      </p:sp>
      <p:sp>
        <p:nvSpPr>
          <p:cNvPr id="5" name="object 5"/>
          <p:cNvSpPr txBox="1">
            <a:spLocks noGrp="1"/>
          </p:cNvSpPr>
          <p:nvPr>
            <p:ph type="title"/>
          </p:nvPr>
        </p:nvSpPr>
        <p:spPr>
          <a:xfrm>
            <a:off x="225348" y="538048"/>
            <a:ext cx="1994535" cy="331470"/>
          </a:xfrm>
          <a:prstGeom prst="rect">
            <a:avLst/>
          </a:prstGeom>
        </p:spPr>
        <p:txBody>
          <a:bodyPr vert="horz" wrap="square" lIns="0" tIns="13335" rIns="0" bIns="0" rtlCol="0">
            <a:spAutoFit/>
          </a:bodyPr>
          <a:lstStyle/>
          <a:p>
            <a:pPr marL="12700">
              <a:lnSpc>
                <a:spcPct val="100000"/>
              </a:lnSpc>
              <a:spcBef>
                <a:spcPts val="105"/>
              </a:spcBef>
            </a:pPr>
            <a:r>
              <a:rPr sz="2000" b="1" spc="-90" dirty="0">
                <a:solidFill>
                  <a:srgbClr val="205868"/>
                </a:solidFill>
                <a:latin typeface="Arial"/>
                <a:cs typeface="Arial"/>
              </a:rPr>
              <a:t>What </a:t>
            </a:r>
            <a:r>
              <a:rPr sz="2000" b="1" spc="-190" dirty="0">
                <a:solidFill>
                  <a:srgbClr val="205868"/>
                </a:solidFill>
                <a:latin typeface="Arial"/>
                <a:cs typeface="Arial"/>
              </a:rPr>
              <a:t>is</a:t>
            </a:r>
            <a:r>
              <a:rPr sz="2000" b="1" spc="-180" dirty="0">
                <a:solidFill>
                  <a:srgbClr val="205868"/>
                </a:solidFill>
                <a:latin typeface="Arial"/>
                <a:cs typeface="Arial"/>
              </a:rPr>
              <a:t> </a:t>
            </a:r>
            <a:r>
              <a:rPr sz="2000" b="1" spc="-140" dirty="0">
                <a:solidFill>
                  <a:srgbClr val="205868"/>
                </a:solidFill>
                <a:latin typeface="Arial"/>
                <a:cs typeface="Arial"/>
              </a:rPr>
              <a:t>oxidation?</a:t>
            </a:r>
            <a:endParaRPr sz="20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62177" y="1088705"/>
            <a:ext cx="7989570" cy="370331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572"/>
            <a:ext cx="9144000" cy="388620"/>
          </a:xfrm>
          <a:custGeom>
            <a:avLst/>
            <a:gdLst/>
            <a:ahLst/>
            <a:cxnLst/>
            <a:rect l="l" t="t" r="r" b="b"/>
            <a:pathLst>
              <a:path w="9144000" h="388620">
                <a:moveTo>
                  <a:pt x="0" y="388619"/>
                </a:moveTo>
                <a:lnTo>
                  <a:pt x="9144000" y="388619"/>
                </a:lnTo>
                <a:lnTo>
                  <a:pt x="9144000" y="0"/>
                </a:lnTo>
                <a:lnTo>
                  <a:pt x="0" y="0"/>
                </a:lnTo>
                <a:lnTo>
                  <a:pt x="0" y="388619"/>
                </a:lnTo>
                <a:close/>
              </a:path>
            </a:pathLst>
          </a:custGeom>
          <a:solidFill>
            <a:srgbClr val="B8CDE4">
              <a:alpha val="78038"/>
            </a:srgbClr>
          </a:solidFill>
        </p:spPr>
        <p:txBody>
          <a:bodyPr wrap="square" lIns="0" tIns="0" rIns="0" bIns="0" rtlCol="0"/>
          <a:lstStyle/>
          <a:p>
            <a:endParaRPr/>
          </a:p>
        </p:txBody>
      </p:sp>
      <p:sp>
        <p:nvSpPr>
          <p:cNvPr id="4" name="object 4"/>
          <p:cNvSpPr txBox="1"/>
          <p:nvPr/>
        </p:nvSpPr>
        <p:spPr>
          <a:xfrm>
            <a:off x="78739" y="61722"/>
            <a:ext cx="711644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8.2.U1 Cell respiration involves the oxidation and reduction of electron</a:t>
            </a:r>
            <a:r>
              <a:rPr sz="1600" spc="140" dirty="0">
                <a:latin typeface="Arial"/>
                <a:cs typeface="Arial"/>
              </a:rPr>
              <a:t> </a:t>
            </a:r>
            <a:r>
              <a:rPr sz="1600" dirty="0">
                <a:latin typeface="Arial"/>
                <a:cs typeface="Arial"/>
              </a:rPr>
              <a:t>carriers.</a:t>
            </a:r>
            <a:endParaRPr sz="1600">
              <a:latin typeface="Arial"/>
              <a:cs typeface="Arial"/>
            </a:endParaRPr>
          </a:p>
        </p:txBody>
      </p:sp>
      <p:sp>
        <p:nvSpPr>
          <p:cNvPr id="5" name="object 5"/>
          <p:cNvSpPr txBox="1">
            <a:spLocks noGrp="1"/>
          </p:cNvSpPr>
          <p:nvPr>
            <p:ph type="title"/>
          </p:nvPr>
        </p:nvSpPr>
        <p:spPr>
          <a:xfrm>
            <a:off x="225348" y="538048"/>
            <a:ext cx="1994535" cy="331470"/>
          </a:xfrm>
          <a:prstGeom prst="rect">
            <a:avLst/>
          </a:prstGeom>
        </p:spPr>
        <p:txBody>
          <a:bodyPr vert="horz" wrap="square" lIns="0" tIns="13335" rIns="0" bIns="0" rtlCol="0">
            <a:spAutoFit/>
          </a:bodyPr>
          <a:lstStyle/>
          <a:p>
            <a:pPr marL="12700">
              <a:lnSpc>
                <a:spcPct val="100000"/>
              </a:lnSpc>
              <a:spcBef>
                <a:spcPts val="105"/>
              </a:spcBef>
            </a:pPr>
            <a:r>
              <a:rPr sz="2000" b="1" spc="-90" dirty="0">
                <a:solidFill>
                  <a:srgbClr val="205868"/>
                </a:solidFill>
                <a:latin typeface="Arial"/>
                <a:cs typeface="Arial"/>
              </a:rPr>
              <a:t>What </a:t>
            </a:r>
            <a:r>
              <a:rPr sz="2000" b="1" spc="-190" dirty="0">
                <a:solidFill>
                  <a:srgbClr val="205868"/>
                </a:solidFill>
                <a:latin typeface="Arial"/>
                <a:cs typeface="Arial"/>
              </a:rPr>
              <a:t>is</a:t>
            </a:r>
            <a:r>
              <a:rPr sz="2000" b="1" spc="-180" dirty="0">
                <a:solidFill>
                  <a:srgbClr val="205868"/>
                </a:solidFill>
                <a:latin typeface="Arial"/>
                <a:cs typeface="Arial"/>
              </a:rPr>
              <a:t> </a:t>
            </a:r>
            <a:r>
              <a:rPr sz="2000" b="1" spc="-140" dirty="0">
                <a:solidFill>
                  <a:srgbClr val="205868"/>
                </a:solidFill>
                <a:latin typeface="Arial"/>
                <a:cs typeface="Arial"/>
              </a:rPr>
              <a:t>oxidation?</a:t>
            </a:r>
            <a:endParaRPr sz="20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572"/>
            <a:ext cx="9144000" cy="388620"/>
          </a:xfrm>
          <a:custGeom>
            <a:avLst/>
            <a:gdLst/>
            <a:ahLst/>
            <a:cxnLst/>
            <a:rect l="l" t="t" r="r" b="b"/>
            <a:pathLst>
              <a:path w="9144000" h="388620">
                <a:moveTo>
                  <a:pt x="0" y="388619"/>
                </a:moveTo>
                <a:lnTo>
                  <a:pt x="9144000" y="388619"/>
                </a:lnTo>
                <a:lnTo>
                  <a:pt x="9144000" y="0"/>
                </a:lnTo>
                <a:lnTo>
                  <a:pt x="0" y="0"/>
                </a:lnTo>
                <a:lnTo>
                  <a:pt x="0" y="388619"/>
                </a:lnTo>
                <a:close/>
              </a:path>
            </a:pathLst>
          </a:custGeom>
          <a:solidFill>
            <a:srgbClr val="B8CDE4">
              <a:alpha val="78038"/>
            </a:srgbClr>
          </a:solidFill>
        </p:spPr>
        <p:txBody>
          <a:bodyPr wrap="square" lIns="0" tIns="0" rIns="0" bIns="0" rtlCol="0"/>
          <a:lstStyle/>
          <a:p>
            <a:endParaRPr/>
          </a:p>
        </p:txBody>
      </p:sp>
      <p:sp>
        <p:nvSpPr>
          <p:cNvPr id="3" name="object 3"/>
          <p:cNvSpPr txBox="1"/>
          <p:nvPr/>
        </p:nvSpPr>
        <p:spPr>
          <a:xfrm>
            <a:off x="78739" y="61722"/>
            <a:ext cx="711644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8.2.U1 Cell respiration involves the oxidation and reduction of electron</a:t>
            </a:r>
            <a:r>
              <a:rPr sz="1600" spc="140" dirty="0">
                <a:latin typeface="Arial"/>
                <a:cs typeface="Arial"/>
              </a:rPr>
              <a:t> </a:t>
            </a:r>
            <a:r>
              <a:rPr sz="1600" dirty="0">
                <a:latin typeface="Arial"/>
                <a:cs typeface="Arial"/>
              </a:rPr>
              <a:t>carriers.</a:t>
            </a:r>
            <a:endParaRPr sz="1600">
              <a:latin typeface="Arial"/>
              <a:cs typeface="Arial"/>
            </a:endParaRPr>
          </a:p>
        </p:txBody>
      </p:sp>
      <p:sp>
        <p:nvSpPr>
          <p:cNvPr id="4" name="object 4"/>
          <p:cNvSpPr/>
          <p:nvPr/>
        </p:nvSpPr>
        <p:spPr>
          <a:xfrm>
            <a:off x="643508" y="1080133"/>
            <a:ext cx="7989570" cy="4869178"/>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225348" y="538048"/>
            <a:ext cx="1994535" cy="331470"/>
          </a:xfrm>
          <a:prstGeom prst="rect">
            <a:avLst/>
          </a:prstGeom>
        </p:spPr>
        <p:txBody>
          <a:bodyPr vert="horz" wrap="square" lIns="0" tIns="13335" rIns="0" bIns="0" rtlCol="0">
            <a:spAutoFit/>
          </a:bodyPr>
          <a:lstStyle/>
          <a:p>
            <a:pPr marL="12700">
              <a:lnSpc>
                <a:spcPct val="100000"/>
              </a:lnSpc>
              <a:spcBef>
                <a:spcPts val="105"/>
              </a:spcBef>
            </a:pPr>
            <a:r>
              <a:rPr sz="2000" b="1" spc="-90" dirty="0">
                <a:solidFill>
                  <a:srgbClr val="205868"/>
                </a:solidFill>
                <a:latin typeface="Arial"/>
                <a:cs typeface="Arial"/>
              </a:rPr>
              <a:t>What </a:t>
            </a:r>
            <a:r>
              <a:rPr sz="2000" b="1" spc="-190" dirty="0">
                <a:solidFill>
                  <a:srgbClr val="205868"/>
                </a:solidFill>
                <a:latin typeface="Arial"/>
                <a:cs typeface="Arial"/>
              </a:rPr>
              <a:t>is</a:t>
            </a:r>
            <a:r>
              <a:rPr sz="2000" b="1" spc="-180" dirty="0">
                <a:solidFill>
                  <a:srgbClr val="205868"/>
                </a:solidFill>
                <a:latin typeface="Arial"/>
                <a:cs typeface="Arial"/>
              </a:rPr>
              <a:t> </a:t>
            </a:r>
            <a:r>
              <a:rPr sz="2000" b="1" spc="-140" dirty="0">
                <a:solidFill>
                  <a:srgbClr val="205868"/>
                </a:solidFill>
                <a:latin typeface="Arial"/>
                <a:cs typeface="Arial"/>
              </a:rPr>
              <a:t>oxidation?</a:t>
            </a:r>
            <a:endParaRPr sz="20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572"/>
            <a:ext cx="9144000" cy="388620"/>
          </a:xfrm>
          <a:custGeom>
            <a:avLst/>
            <a:gdLst/>
            <a:ahLst/>
            <a:cxnLst/>
            <a:rect l="l" t="t" r="r" b="b"/>
            <a:pathLst>
              <a:path w="9144000" h="388620">
                <a:moveTo>
                  <a:pt x="0" y="388619"/>
                </a:moveTo>
                <a:lnTo>
                  <a:pt x="9144000" y="388619"/>
                </a:lnTo>
                <a:lnTo>
                  <a:pt x="9144000" y="0"/>
                </a:lnTo>
                <a:lnTo>
                  <a:pt x="0" y="0"/>
                </a:lnTo>
                <a:lnTo>
                  <a:pt x="0" y="388619"/>
                </a:lnTo>
                <a:close/>
              </a:path>
            </a:pathLst>
          </a:custGeom>
          <a:solidFill>
            <a:srgbClr val="B8CDE4">
              <a:alpha val="78038"/>
            </a:srgbClr>
          </a:solidFill>
        </p:spPr>
        <p:txBody>
          <a:bodyPr wrap="square" lIns="0" tIns="0" rIns="0" bIns="0" rtlCol="0"/>
          <a:lstStyle/>
          <a:p>
            <a:endParaRPr/>
          </a:p>
        </p:txBody>
      </p:sp>
      <p:sp>
        <p:nvSpPr>
          <p:cNvPr id="3" name="object 3"/>
          <p:cNvSpPr txBox="1"/>
          <p:nvPr/>
        </p:nvSpPr>
        <p:spPr>
          <a:xfrm>
            <a:off x="1149502" y="2163825"/>
            <a:ext cx="2567940" cy="452120"/>
          </a:xfrm>
          <a:prstGeom prst="rect">
            <a:avLst/>
          </a:prstGeom>
        </p:spPr>
        <p:txBody>
          <a:bodyPr vert="horz" wrap="square" lIns="0" tIns="12065" rIns="0" bIns="0" rtlCol="0">
            <a:spAutoFit/>
          </a:bodyPr>
          <a:lstStyle/>
          <a:p>
            <a:pPr marL="12700">
              <a:lnSpc>
                <a:spcPct val="100000"/>
              </a:lnSpc>
              <a:spcBef>
                <a:spcPts val="95"/>
              </a:spcBef>
            </a:pPr>
            <a:r>
              <a:rPr sz="2800" b="1" spc="-235" dirty="0">
                <a:latin typeface="Arial"/>
                <a:cs typeface="Arial"/>
              </a:rPr>
              <a:t>NAD</a:t>
            </a:r>
            <a:r>
              <a:rPr sz="2775" b="1" spc="-352" baseline="25525" dirty="0">
                <a:latin typeface="Arial"/>
                <a:cs typeface="Arial"/>
              </a:rPr>
              <a:t>+ </a:t>
            </a:r>
            <a:r>
              <a:rPr sz="2800" b="1" spc="-245" dirty="0">
                <a:latin typeface="Arial"/>
                <a:cs typeface="Arial"/>
              </a:rPr>
              <a:t>+ </a:t>
            </a:r>
            <a:r>
              <a:rPr sz="2800" b="1" spc="-185" dirty="0">
                <a:latin typeface="Arial"/>
                <a:cs typeface="Arial"/>
              </a:rPr>
              <a:t>2H</a:t>
            </a:r>
            <a:r>
              <a:rPr sz="2775" b="1" spc="-277" baseline="25525" dirty="0">
                <a:latin typeface="Arial"/>
                <a:cs typeface="Arial"/>
              </a:rPr>
              <a:t>+ </a:t>
            </a:r>
            <a:r>
              <a:rPr sz="2800" b="1" spc="-245" dirty="0">
                <a:latin typeface="Arial"/>
                <a:cs typeface="Arial"/>
              </a:rPr>
              <a:t>+</a:t>
            </a:r>
            <a:r>
              <a:rPr sz="2800" b="1" spc="114" dirty="0">
                <a:latin typeface="Arial"/>
                <a:cs typeface="Arial"/>
              </a:rPr>
              <a:t> </a:t>
            </a:r>
            <a:r>
              <a:rPr sz="2800" b="1" spc="-114" dirty="0">
                <a:latin typeface="Arial"/>
                <a:cs typeface="Arial"/>
              </a:rPr>
              <a:t>2e</a:t>
            </a:r>
            <a:r>
              <a:rPr sz="2775" b="1" spc="-172" baseline="25525" dirty="0">
                <a:latin typeface="Arial"/>
                <a:cs typeface="Arial"/>
              </a:rPr>
              <a:t>-</a:t>
            </a:r>
            <a:endParaRPr sz="2775" baseline="25525">
              <a:latin typeface="Arial"/>
              <a:cs typeface="Arial"/>
            </a:endParaRPr>
          </a:p>
        </p:txBody>
      </p:sp>
      <p:sp>
        <p:nvSpPr>
          <p:cNvPr id="4" name="object 4"/>
          <p:cNvSpPr txBox="1"/>
          <p:nvPr/>
        </p:nvSpPr>
        <p:spPr>
          <a:xfrm>
            <a:off x="5818123" y="2163825"/>
            <a:ext cx="1605915" cy="452120"/>
          </a:xfrm>
          <a:prstGeom prst="rect">
            <a:avLst/>
          </a:prstGeom>
        </p:spPr>
        <p:txBody>
          <a:bodyPr vert="horz" wrap="square" lIns="0" tIns="12065" rIns="0" bIns="0" rtlCol="0">
            <a:spAutoFit/>
          </a:bodyPr>
          <a:lstStyle/>
          <a:p>
            <a:pPr marL="12700">
              <a:lnSpc>
                <a:spcPct val="100000"/>
              </a:lnSpc>
              <a:spcBef>
                <a:spcPts val="95"/>
              </a:spcBef>
            </a:pPr>
            <a:r>
              <a:rPr sz="2800" b="1" spc="-265" dirty="0">
                <a:latin typeface="Arial"/>
                <a:cs typeface="Arial"/>
              </a:rPr>
              <a:t>NADH </a:t>
            </a:r>
            <a:r>
              <a:rPr sz="2800" b="1" spc="-245" dirty="0">
                <a:latin typeface="Arial"/>
                <a:cs typeface="Arial"/>
              </a:rPr>
              <a:t>+</a:t>
            </a:r>
            <a:r>
              <a:rPr sz="2800" b="1" spc="-70" dirty="0">
                <a:latin typeface="Arial"/>
                <a:cs typeface="Arial"/>
              </a:rPr>
              <a:t> </a:t>
            </a:r>
            <a:r>
              <a:rPr sz="2800" b="1" spc="-204" dirty="0">
                <a:latin typeface="Arial"/>
                <a:cs typeface="Arial"/>
              </a:rPr>
              <a:t>H</a:t>
            </a:r>
            <a:r>
              <a:rPr sz="2775" b="1" spc="-307" baseline="25525" dirty="0">
                <a:latin typeface="Arial"/>
                <a:cs typeface="Arial"/>
              </a:rPr>
              <a:t>+</a:t>
            </a:r>
            <a:endParaRPr sz="2775" baseline="25525">
              <a:latin typeface="Arial"/>
              <a:cs typeface="Arial"/>
            </a:endParaRPr>
          </a:p>
        </p:txBody>
      </p:sp>
      <p:sp>
        <p:nvSpPr>
          <p:cNvPr id="5" name="object 5"/>
          <p:cNvSpPr/>
          <p:nvPr/>
        </p:nvSpPr>
        <p:spPr>
          <a:xfrm>
            <a:off x="3739896" y="2115311"/>
            <a:ext cx="1842516" cy="81838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3764279" y="4375403"/>
            <a:ext cx="1842516" cy="816863"/>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78739" y="61722"/>
            <a:ext cx="7116445" cy="2187575"/>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8.2.U1 Cell respiration involves the oxidation and reduction of electron</a:t>
            </a:r>
            <a:r>
              <a:rPr sz="1600" spc="140" dirty="0">
                <a:latin typeface="Arial"/>
                <a:cs typeface="Arial"/>
              </a:rPr>
              <a:t> </a:t>
            </a:r>
            <a:r>
              <a:rPr sz="1600" dirty="0">
                <a:latin typeface="Arial"/>
                <a:cs typeface="Arial"/>
              </a:rPr>
              <a:t>carriers.</a:t>
            </a:r>
            <a:endParaRPr sz="1600">
              <a:latin typeface="Arial"/>
              <a:cs typeface="Arial"/>
            </a:endParaRPr>
          </a:p>
          <a:p>
            <a:pPr>
              <a:lnSpc>
                <a:spcPct val="100000"/>
              </a:lnSpc>
            </a:pPr>
            <a:endParaRPr sz="1600">
              <a:latin typeface="Times New Roman"/>
              <a:cs typeface="Times New Roman"/>
            </a:endParaRPr>
          </a:p>
          <a:p>
            <a:pPr marL="158750">
              <a:lnSpc>
                <a:spcPct val="100000"/>
              </a:lnSpc>
            </a:pPr>
            <a:r>
              <a:rPr sz="2000" b="1" spc="-125" dirty="0">
                <a:solidFill>
                  <a:srgbClr val="008000"/>
                </a:solidFill>
                <a:latin typeface="Arial"/>
                <a:cs typeface="Arial"/>
              </a:rPr>
              <a:t>Who </a:t>
            </a:r>
            <a:r>
              <a:rPr sz="2000" b="1" spc="-110" dirty="0">
                <a:solidFill>
                  <a:srgbClr val="008000"/>
                </a:solidFill>
                <a:latin typeface="Arial"/>
                <a:cs typeface="Arial"/>
              </a:rPr>
              <a:t>are </a:t>
            </a:r>
            <a:r>
              <a:rPr sz="2000" b="1" spc="-75" dirty="0">
                <a:solidFill>
                  <a:srgbClr val="008000"/>
                </a:solidFill>
                <a:latin typeface="Arial"/>
                <a:cs typeface="Arial"/>
              </a:rPr>
              <a:t>the </a:t>
            </a:r>
            <a:r>
              <a:rPr sz="2000" b="1" spc="-120" dirty="0">
                <a:solidFill>
                  <a:srgbClr val="008000"/>
                </a:solidFill>
                <a:latin typeface="Arial"/>
                <a:cs typeface="Arial"/>
              </a:rPr>
              <a:t>electron </a:t>
            </a:r>
            <a:r>
              <a:rPr sz="2000" b="1" spc="-150" dirty="0">
                <a:solidFill>
                  <a:srgbClr val="008000"/>
                </a:solidFill>
                <a:latin typeface="Arial"/>
                <a:cs typeface="Arial"/>
              </a:rPr>
              <a:t>carries </a:t>
            </a:r>
            <a:r>
              <a:rPr sz="2000" b="1" spc="-105" dirty="0">
                <a:solidFill>
                  <a:srgbClr val="008000"/>
                </a:solidFill>
                <a:latin typeface="Arial"/>
                <a:cs typeface="Arial"/>
              </a:rPr>
              <a:t>in </a:t>
            </a:r>
            <a:r>
              <a:rPr sz="2000" b="1" spc="-130" dirty="0">
                <a:solidFill>
                  <a:srgbClr val="008000"/>
                </a:solidFill>
                <a:latin typeface="Arial"/>
                <a:cs typeface="Arial"/>
              </a:rPr>
              <a:t>cell</a:t>
            </a:r>
            <a:r>
              <a:rPr sz="2000" b="1" spc="-105" dirty="0">
                <a:solidFill>
                  <a:srgbClr val="008000"/>
                </a:solidFill>
                <a:latin typeface="Arial"/>
                <a:cs typeface="Arial"/>
              </a:rPr>
              <a:t> </a:t>
            </a:r>
            <a:r>
              <a:rPr sz="2000" b="1" spc="-140" dirty="0">
                <a:solidFill>
                  <a:srgbClr val="008000"/>
                </a:solidFill>
                <a:latin typeface="Arial"/>
                <a:cs typeface="Arial"/>
              </a:rPr>
              <a:t>respiration?</a:t>
            </a:r>
            <a:endParaRPr sz="2000">
              <a:latin typeface="Arial"/>
              <a:cs typeface="Arial"/>
            </a:endParaRPr>
          </a:p>
          <a:p>
            <a:pPr marL="512445">
              <a:lnSpc>
                <a:spcPct val="100000"/>
              </a:lnSpc>
              <a:spcBef>
                <a:spcPts val="1470"/>
              </a:spcBef>
            </a:pPr>
            <a:r>
              <a:rPr sz="2000" spc="-145" dirty="0">
                <a:latin typeface="Arial"/>
                <a:cs typeface="Arial"/>
              </a:rPr>
              <a:t>The </a:t>
            </a:r>
            <a:r>
              <a:rPr sz="2000" spc="-70" dirty="0">
                <a:latin typeface="Arial"/>
                <a:cs typeface="Arial"/>
              </a:rPr>
              <a:t>most </a:t>
            </a:r>
            <a:r>
              <a:rPr sz="2000" spc="-85" dirty="0">
                <a:latin typeface="Arial"/>
                <a:cs typeface="Arial"/>
              </a:rPr>
              <a:t>common </a:t>
            </a:r>
            <a:r>
              <a:rPr sz="2000" spc="-90" dirty="0">
                <a:latin typeface="Arial"/>
                <a:cs typeface="Arial"/>
              </a:rPr>
              <a:t>hydrogen </a:t>
            </a:r>
            <a:r>
              <a:rPr sz="2000" spc="-50" dirty="0">
                <a:latin typeface="Arial"/>
                <a:cs typeface="Arial"/>
              </a:rPr>
              <a:t>carrier </a:t>
            </a:r>
            <a:r>
              <a:rPr sz="2000" spc="-100" dirty="0">
                <a:latin typeface="Arial"/>
                <a:cs typeface="Arial"/>
              </a:rPr>
              <a:t>is</a:t>
            </a:r>
            <a:r>
              <a:rPr sz="2000" spc="-225" dirty="0">
                <a:latin typeface="Arial"/>
                <a:cs typeface="Arial"/>
              </a:rPr>
              <a:t> </a:t>
            </a:r>
            <a:r>
              <a:rPr sz="2000" b="1" spc="-185" dirty="0">
                <a:latin typeface="Arial"/>
                <a:cs typeface="Arial"/>
              </a:rPr>
              <a:t>NAD</a:t>
            </a:r>
            <a:endParaRPr sz="2000">
              <a:latin typeface="Arial"/>
              <a:cs typeface="Arial"/>
            </a:endParaRPr>
          </a:p>
          <a:p>
            <a:pPr marL="512445">
              <a:lnSpc>
                <a:spcPct val="100000"/>
              </a:lnSpc>
            </a:pPr>
            <a:r>
              <a:rPr sz="2000" spc="-60" dirty="0">
                <a:latin typeface="Arial"/>
                <a:cs typeface="Arial"/>
              </a:rPr>
              <a:t>(</a:t>
            </a:r>
            <a:r>
              <a:rPr sz="2000" b="1" spc="-60" dirty="0">
                <a:latin typeface="Arial"/>
                <a:cs typeface="Arial"/>
              </a:rPr>
              <a:t>N</a:t>
            </a:r>
            <a:r>
              <a:rPr sz="2000" spc="-60" dirty="0">
                <a:latin typeface="Arial"/>
                <a:cs typeface="Arial"/>
              </a:rPr>
              <a:t>icotinamide </a:t>
            </a:r>
            <a:r>
              <a:rPr sz="2000" b="1" spc="-90" dirty="0">
                <a:latin typeface="Arial"/>
                <a:cs typeface="Arial"/>
              </a:rPr>
              <a:t>A</a:t>
            </a:r>
            <a:r>
              <a:rPr sz="2000" spc="-90" dirty="0">
                <a:latin typeface="Arial"/>
                <a:cs typeface="Arial"/>
              </a:rPr>
              <a:t>denine</a:t>
            </a:r>
            <a:r>
              <a:rPr sz="2000" spc="-160" dirty="0">
                <a:latin typeface="Arial"/>
                <a:cs typeface="Arial"/>
              </a:rPr>
              <a:t> </a:t>
            </a:r>
            <a:r>
              <a:rPr sz="2000" b="1" spc="-60" dirty="0">
                <a:latin typeface="Arial"/>
                <a:cs typeface="Arial"/>
              </a:rPr>
              <a:t>D</a:t>
            </a:r>
            <a:r>
              <a:rPr sz="2000" spc="-60" dirty="0">
                <a:latin typeface="Arial"/>
                <a:cs typeface="Arial"/>
              </a:rPr>
              <a:t>inucleotide)</a:t>
            </a:r>
            <a:endParaRPr sz="2000">
              <a:latin typeface="Arial"/>
              <a:cs typeface="Arial"/>
            </a:endParaRPr>
          </a:p>
          <a:p>
            <a:pPr>
              <a:lnSpc>
                <a:spcPct val="100000"/>
              </a:lnSpc>
              <a:spcBef>
                <a:spcPts val="25"/>
              </a:spcBef>
            </a:pPr>
            <a:endParaRPr sz="2100">
              <a:latin typeface="Times New Roman"/>
              <a:cs typeface="Times New Roman"/>
            </a:endParaRPr>
          </a:p>
          <a:p>
            <a:pPr marL="3890010">
              <a:lnSpc>
                <a:spcPct val="100000"/>
              </a:lnSpc>
            </a:pPr>
            <a:r>
              <a:rPr sz="1800" spc="-45" dirty="0">
                <a:latin typeface="Arial"/>
                <a:cs typeface="Arial"/>
              </a:rPr>
              <a:t>reduction</a:t>
            </a:r>
            <a:endParaRPr sz="1800">
              <a:latin typeface="Arial"/>
              <a:cs typeface="Arial"/>
            </a:endParaRPr>
          </a:p>
        </p:txBody>
      </p:sp>
      <p:sp>
        <p:nvSpPr>
          <p:cNvPr id="8" name="object 8"/>
          <p:cNvSpPr txBox="1"/>
          <p:nvPr/>
        </p:nvSpPr>
        <p:spPr>
          <a:xfrm>
            <a:off x="967232" y="2664714"/>
            <a:ext cx="6346190" cy="2559685"/>
          </a:xfrm>
          <a:prstGeom prst="rect">
            <a:avLst/>
          </a:prstGeom>
        </p:spPr>
        <p:txBody>
          <a:bodyPr vert="horz" wrap="square" lIns="0" tIns="12700" rIns="0" bIns="0" rtlCol="0">
            <a:spAutoFit/>
          </a:bodyPr>
          <a:lstStyle/>
          <a:p>
            <a:pPr marL="3395345">
              <a:lnSpc>
                <a:spcPct val="100000"/>
              </a:lnSpc>
              <a:spcBef>
                <a:spcPts val="100"/>
              </a:spcBef>
            </a:pPr>
            <a:r>
              <a:rPr sz="1800" spc="-50" dirty="0">
                <a:latin typeface="Arial"/>
                <a:cs typeface="Arial"/>
              </a:rPr>
              <a:t>oxidation</a:t>
            </a:r>
            <a:endParaRPr sz="1800">
              <a:latin typeface="Arial"/>
              <a:cs typeface="Arial"/>
            </a:endParaRPr>
          </a:p>
          <a:p>
            <a:pPr>
              <a:lnSpc>
                <a:spcPct val="100000"/>
              </a:lnSpc>
            </a:pPr>
            <a:endParaRPr sz="1800">
              <a:latin typeface="Times New Roman"/>
              <a:cs typeface="Times New Roman"/>
            </a:endParaRPr>
          </a:p>
          <a:p>
            <a:pPr marL="12700">
              <a:lnSpc>
                <a:spcPct val="100000"/>
              </a:lnSpc>
              <a:spcBef>
                <a:spcPts val="1170"/>
              </a:spcBef>
            </a:pPr>
            <a:r>
              <a:rPr sz="2000" spc="-165" dirty="0">
                <a:solidFill>
                  <a:srgbClr val="008000"/>
                </a:solidFill>
                <a:latin typeface="Arial"/>
                <a:cs typeface="Arial"/>
              </a:rPr>
              <a:t>Use</a:t>
            </a:r>
            <a:r>
              <a:rPr sz="2000" spc="-100" dirty="0">
                <a:solidFill>
                  <a:srgbClr val="008000"/>
                </a:solidFill>
                <a:latin typeface="Arial"/>
                <a:cs typeface="Arial"/>
              </a:rPr>
              <a:t> </a:t>
            </a:r>
            <a:r>
              <a:rPr sz="2000" spc="-20" dirty="0">
                <a:solidFill>
                  <a:srgbClr val="008000"/>
                </a:solidFill>
                <a:latin typeface="Arial"/>
                <a:cs typeface="Arial"/>
              </a:rPr>
              <a:t>the</a:t>
            </a:r>
            <a:r>
              <a:rPr sz="2000" spc="-110" dirty="0">
                <a:solidFill>
                  <a:srgbClr val="008000"/>
                </a:solidFill>
                <a:latin typeface="Arial"/>
                <a:cs typeface="Arial"/>
              </a:rPr>
              <a:t> </a:t>
            </a:r>
            <a:r>
              <a:rPr sz="2000" spc="-45" dirty="0">
                <a:solidFill>
                  <a:srgbClr val="008000"/>
                </a:solidFill>
                <a:latin typeface="Arial"/>
                <a:cs typeface="Arial"/>
              </a:rPr>
              <a:t>simplified</a:t>
            </a:r>
            <a:r>
              <a:rPr sz="2000" spc="-75" dirty="0">
                <a:solidFill>
                  <a:srgbClr val="008000"/>
                </a:solidFill>
                <a:latin typeface="Arial"/>
                <a:cs typeface="Arial"/>
              </a:rPr>
              <a:t> </a:t>
            </a:r>
            <a:r>
              <a:rPr sz="2000" spc="-20" dirty="0">
                <a:solidFill>
                  <a:srgbClr val="008000"/>
                </a:solidFill>
                <a:latin typeface="Arial"/>
                <a:cs typeface="Arial"/>
              </a:rPr>
              <a:t>form</a:t>
            </a:r>
            <a:r>
              <a:rPr sz="2000" spc="-140" dirty="0">
                <a:solidFill>
                  <a:srgbClr val="008000"/>
                </a:solidFill>
                <a:latin typeface="Arial"/>
                <a:cs typeface="Arial"/>
              </a:rPr>
              <a:t> </a:t>
            </a:r>
            <a:r>
              <a:rPr sz="2000" spc="-5" dirty="0">
                <a:solidFill>
                  <a:srgbClr val="008000"/>
                </a:solidFill>
                <a:latin typeface="Arial"/>
                <a:cs typeface="Arial"/>
              </a:rPr>
              <a:t>of</a:t>
            </a:r>
            <a:r>
              <a:rPr sz="2000" spc="-114" dirty="0">
                <a:solidFill>
                  <a:srgbClr val="008000"/>
                </a:solidFill>
                <a:latin typeface="Arial"/>
                <a:cs typeface="Arial"/>
              </a:rPr>
              <a:t> </a:t>
            </a:r>
            <a:r>
              <a:rPr sz="2000" spc="-20" dirty="0">
                <a:solidFill>
                  <a:srgbClr val="008000"/>
                </a:solidFill>
                <a:latin typeface="Arial"/>
                <a:cs typeface="Arial"/>
              </a:rPr>
              <a:t>the</a:t>
            </a:r>
            <a:r>
              <a:rPr sz="2000" spc="-114" dirty="0">
                <a:solidFill>
                  <a:srgbClr val="008000"/>
                </a:solidFill>
                <a:latin typeface="Arial"/>
                <a:cs typeface="Arial"/>
              </a:rPr>
              <a:t> </a:t>
            </a:r>
            <a:r>
              <a:rPr sz="2000" spc="-50" dirty="0">
                <a:solidFill>
                  <a:srgbClr val="008000"/>
                </a:solidFill>
                <a:latin typeface="Arial"/>
                <a:cs typeface="Arial"/>
              </a:rPr>
              <a:t>equation</a:t>
            </a:r>
            <a:r>
              <a:rPr sz="2000" spc="-110" dirty="0">
                <a:solidFill>
                  <a:srgbClr val="008000"/>
                </a:solidFill>
                <a:latin typeface="Arial"/>
                <a:cs typeface="Arial"/>
              </a:rPr>
              <a:t> </a:t>
            </a:r>
            <a:r>
              <a:rPr sz="2000" spc="-20" dirty="0">
                <a:solidFill>
                  <a:srgbClr val="008000"/>
                </a:solidFill>
                <a:latin typeface="Arial"/>
                <a:cs typeface="Arial"/>
              </a:rPr>
              <a:t>omitting</a:t>
            </a:r>
            <a:endParaRPr sz="2000">
              <a:latin typeface="Arial"/>
              <a:cs typeface="Arial"/>
            </a:endParaRPr>
          </a:p>
          <a:p>
            <a:pPr marL="12700">
              <a:lnSpc>
                <a:spcPct val="100000"/>
              </a:lnSpc>
              <a:spcBef>
                <a:spcPts val="5"/>
              </a:spcBef>
            </a:pPr>
            <a:r>
              <a:rPr sz="2000" spc="-20" dirty="0">
                <a:solidFill>
                  <a:srgbClr val="008000"/>
                </a:solidFill>
                <a:latin typeface="Arial"/>
                <a:cs typeface="Arial"/>
              </a:rPr>
              <a:t>the </a:t>
            </a:r>
            <a:r>
              <a:rPr sz="2000" spc="-35" dirty="0">
                <a:solidFill>
                  <a:srgbClr val="008000"/>
                </a:solidFill>
                <a:latin typeface="Arial"/>
                <a:cs typeface="Arial"/>
              </a:rPr>
              <a:t>detail </a:t>
            </a:r>
            <a:r>
              <a:rPr sz="2000" spc="-5" dirty="0">
                <a:solidFill>
                  <a:srgbClr val="008000"/>
                </a:solidFill>
                <a:latin typeface="Arial"/>
                <a:cs typeface="Arial"/>
              </a:rPr>
              <a:t>of </a:t>
            </a:r>
            <a:r>
              <a:rPr sz="2000" spc="-20" dirty="0">
                <a:solidFill>
                  <a:srgbClr val="008000"/>
                </a:solidFill>
                <a:latin typeface="Arial"/>
                <a:cs typeface="Arial"/>
              </a:rPr>
              <a:t>the </a:t>
            </a:r>
            <a:r>
              <a:rPr sz="2000" spc="-165" dirty="0">
                <a:solidFill>
                  <a:srgbClr val="008000"/>
                </a:solidFill>
                <a:latin typeface="Arial"/>
                <a:cs typeface="Arial"/>
              </a:rPr>
              <a:t>H</a:t>
            </a:r>
            <a:r>
              <a:rPr sz="1950" spc="-247" baseline="25641" dirty="0">
                <a:solidFill>
                  <a:srgbClr val="008000"/>
                </a:solidFill>
                <a:latin typeface="Arial"/>
                <a:cs typeface="Arial"/>
              </a:rPr>
              <a:t>+ </a:t>
            </a:r>
            <a:r>
              <a:rPr sz="2000" spc="-80" dirty="0">
                <a:solidFill>
                  <a:srgbClr val="008000"/>
                </a:solidFill>
                <a:latin typeface="Arial"/>
                <a:cs typeface="Arial"/>
              </a:rPr>
              <a:t>ions</a:t>
            </a:r>
            <a:r>
              <a:rPr sz="2000" spc="-415" dirty="0">
                <a:solidFill>
                  <a:srgbClr val="008000"/>
                </a:solidFill>
                <a:latin typeface="Arial"/>
                <a:cs typeface="Arial"/>
              </a:rPr>
              <a:t> </a:t>
            </a:r>
            <a:r>
              <a:rPr sz="2000" spc="-95" dirty="0">
                <a:solidFill>
                  <a:srgbClr val="008000"/>
                </a:solidFill>
                <a:latin typeface="Arial"/>
                <a:cs typeface="Arial"/>
              </a:rPr>
              <a:t>and </a:t>
            </a:r>
            <a:r>
              <a:rPr sz="2000" spc="-65" dirty="0">
                <a:solidFill>
                  <a:srgbClr val="008000"/>
                </a:solidFill>
                <a:latin typeface="Arial"/>
                <a:cs typeface="Arial"/>
              </a:rPr>
              <a:t>electrons:</a:t>
            </a:r>
            <a:endParaRPr sz="2000">
              <a:latin typeface="Arial"/>
              <a:cs typeface="Arial"/>
            </a:endParaRPr>
          </a:p>
          <a:p>
            <a:pPr>
              <a:lnSpc>
                <a:spcPct val="100000"/>
              </a:lnSpc>
            </a:pPr>
            <a:endParaRPr sz="1700">
              <a:latin typeface="Times New Roman"/>
              <a:cs typeface="Times New Roman"/>
            </a:endParaRPr>
          </a:p>
          <a:p>
            <a:pPr marL="602615" algn="ctr">
              <a:lnSpc>
                <a:spcPts val="1920"/>
              </a:lnSpc>
            </a:pPr>
            <a:r>
              <a:rPr sz="1800" spc="-45" dirty="0">
                <a:solidFill>
                  <a:srgbClr val="008000"/>
                </a:solidFill>
                <a:latin typeface="Arial"/>
                <a:cs typeface="Arial"/>
              </a:rPr>
              <a:t>reduction</a:t>
            </a:r>
            <a:endParaRPr sz="1800">
              <a:latin typeface="Arial"/>
              <a:cs typeface="Arial"/>
            </a:endParaRPr>
          </a:p>
          <a:p>
            <a:pPr marL="1691639">
              <a:lnSpc>
                <a:spcPts val="3120"/>
              </a:lnSpc>
              <a:tabLst>
                <a:tab pos="4750435" algn="l"/>
              </a:tabLst>
            </a:pPr>
            <a:r>
              <a:rPr sz="2800" b="1" spc="-235" dirty="0">
                <a:solidFill>
                  <a:srgbClr val="008000"/>
                </a:solidFill>
                <a:latin typeface="Arial"/>
                <a:cs typeface="Arial"/>
              </a:rPr>
              <a:t>NAD</a:t>
            </a:r>
            <a:r>
              <a:rPr sz="2775" b="1" spc="-352" baseline="25525" dirty="0">
                <a:solidFill>
                  <a:srgbClr val="008000"/>
                </a:solidFill>
                <a:latin typeface="Arial"/>
                <a:cs typeface="Arial"/>
              </a:rPr>
              <a:t>+	</a:t>
            </a:r>
            <a:r>
              <a:rPr sz="2800" b="1" spc="-260" dirty="0">
                <a:solidFill>
                  <a:srgbClr val="008000"/>
                </a:solidFill>
                <a:latin typeface="Arial"/>
                <a:cs typeface="Arial"/>
              </a:rPr>
              <a:t>NADH </a:t>
            </a:r>
            <a:r>
              <a:rPr sz="2800" b="1" spc="-245" dirty="0">
                <a:solidFill>
                  <a:srgbClr val="008000"/>
                </a:solidFill>
                <a:latin typeface="Arial"/>
                <a:cs typeface="Arial"/>
              </a:rPr>
              <a:t>+</a:t>
            </a:r>
            <a:r>
              <a:rPr sz="2800" b="1" spc="-90" dirty="0">
                <a:solidFill>
                  <a:srgbClr val="008000"/>
                </a:solidFill>
                <a:latin typeface="Arial"/>
                <a:cs typeface="Arial"/>
              </a:rPr>
              <a:t> </a:t>
            </a:r>
            <a:r>
              <a:rPr sz="2800" b="1" spc="-200" dirty="0">
                <a:solidFill>
                  <a:srgbClr val="008000"/>
                </a:solidFill>
                <a:latin typeface="Arial"/>
                <a:cs typeface="Arial"/>
              </a:rPr>
              <a:t>H</a:t>
            </a:r>
            <a:r>
              <a:rPr sz="2775" b="1" spc="-300" baseline="25525" dirty="0">
                <a:solidFill>
                  <a:srgbClr val="008000"/>
                </a:solidFill>
                <a:latin typeface="Arial"/>
                <a:cs typeface="Arial"/>
              </a:rPr>
              <a:t>+</a:t>
            </a:r>
            <a:endParaRPr sz="2775" baseline="25525">
              <a:latin typeface="Arial"/>
              <a:cs typeface="Arial"/>
            </a:endParaRPr>
          </a:p>
          <a:p>
            <a:pPr marL="3420110">
              <a:lnSpc>
                <a:spcPct val="100000"/>
              </a:lnSpc>
              <a:spcBef>
                <a:spcPts val="590"/>
              </a:spcBef>
            </a:pPr>
            <a:r>
              <a:rPr sz="1800" spc="-50" dirty="0">
                <a:solidFill>
                  <a:srgbClr val="008000"/>
                </a:solidFill>
                <a:latin typeface="Arial"/>
                <a:cs typeface="Arial"/>
              </a:rPr>
              <a:t>oxidation</a:t>
            </a:r>
            <a:endParaRPr sz="1800">
              <a:latin typeface="Arial"/>
              <a:cs typeface="Arial"/>
            </a:endParaRPr>
          </a:p>
        </p:txBody>
      </p:sp>
      <p:sp>
        <p:nvSpPr>
          <p:cNvPr id="9" name="object 9"/>
          <p:cNvSpPr/>
          <p:nvPr/>
        </p:nvSpPr>
        <p:spPr>
          <a:xfrm>
            <a:off x="1433322" y="2763773"/>
            <a:ext cx="1424940" cy="673735"/>
          </a:xfrm>
          <a:custGeom>
            <a:avLst/>
            <a:gdLst/>
            <a:ahLst/>
            <a:cxnLst/>
            <a:rect l="l" t="t" r="r" b="b"/>
            <a:pathLst>
              <a:path w="1424939" h="673735">
                <a:moveTo>
                  <a:pt x="1424940" y="0"/>
                </a:moveTo>
                <a:lnTo>
                  <a:pt x="0" y="673353"/>
                </a:lnTo>
              </a:path>
            </a:pathLst>
          </a:custGeom>
          <a:ln w="19812">
            <a:solidFill>
              <a:srgbClr val="000000"/>
            </a:solidFill>
            <a:prstDash val="sysDash"/>
          </a:ln>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572"/>
            <a:ext cx="9144000" cy="388620"/>
          </a:xfrm>
          <a:custGeom>
            <a:avLst/>
            <a:gdLst/>
            <a:ahLst/>
            <a:cxnLst/>
            <a:rect l="l" t="t" r="r" b="b"/>
            <a:pathLst>
              <a:path w="9144000" h="388620">
                <a:moveTo>
                  <a:pt x="0" y="388619"/>
                </a:moveTo>
                <a:lnTo>
                  <a:pt x="9144000" y="388619"/>
                </a:lnTo>
                <a:lnTo>
                  <a:pt x="9144000" y="0"/>
                </a:lnTo>
                <a:lnTo>
                  <a:pt x="0" y="0"/>
                </a:lnTo>
                <a:lnTo>
                  <a:pt x="0" y="388619"/>
                </a:lnTo>
                <a:close/>
              </a:path>
            </a:pathLst>
          </a:custGeom>
          <a:solidFill>
            <a:srgbClr val="B8CDE4">
              <a:alpha val="78038"/>
            </a:srgbClr>
          </a:solidFill>
        </p:spPr>
        <p:txBody>
          <a:bodyPr wrap="square" lIns="0" tIns="0" rIns="0" bIns="0" rtlCol="0"/>
          <a:lstStyle/>
          <a:p>
            <a:endParaRPr/>
          </a:p>
        </p:txBody>
      </p:sp>
      <p:sp>
        <p:nvSpPr>
          <p:cNvPr id="3" name="object 3"/>
          <p:cNvSpPr txBox="1"/>
          <p:nvPr/>
        </p:nvSpPr>
        <p:spPr>
          <a:xfrm>
            <a:off x="78739" y="61722"/>
            <a:ext cx="711644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8.2.U1 Cell respiration involves the oxidation and reduction of electron</a:t>
            </a:r>
            <a:r>
              <a:rPr sz="1600" spc="140" dirty="0">
                <a:latin typeface="Arial"/>
                <a:cs typeface="Arial"/>
              </a:rPr>
              <a:t> </a:t>
            </a:r>
            <a:r>
              <a:rPr sz="1600" dirty="0">
                <a:latin typeface="Arial"/>
                <a:cs typeface="Arial"/>
              </a:rPr>
              <a:t>carriers.</a:t>
            </a:r>
            <a:endParaRPr sz="1600">
              <a:latin typeface="Arial"/>
              <a:cs typeface="Arial"/>
            </a:endParaRPr>
          </a:p>
        </p:txBody>
      </p:sp>
      <p:sp>
        <p:nvSpPr>
          <p:cNvPr id="4" name="object 4"/>
          <p:cNvSpPr txBox="1">
            <a:spLocks noGrp="1"/>
          </p:cNvSpPr>
          <p:nvPr>
            <p:ph type="title"/>
          </p:nvPr>
        </p:nvSpPr>
        <p:spPr>
          <a:xfrm>
            <a:off x="225348" y="538048"/>
            <a:ext cx="5020945" cy="331470"/>
          </a:xfrm>
          <a:prstGeom prst="rect">
            <a:avLst/>
          </a:prstGeom>
        </p:spPr>
        <p:txBody>
          <a:bodyPr vert="horz" wrap="square" lIns="0" tIns="13335" rIns="0" bIns="0" rtlCol="0">
            <a:spAutoFit/>
          </a:bodyPr>
          <a:lstStyle/>
          <a:p>
            <a:pPr marL="12700">
              <a:lnSpc>
                <a:spcPct val="100000"/>
              </a:lnSpc>
              <a:spcBef>
                <a:spcPts val="105"/>
              </a:spcBef>
            </a:pPr>
            <a:r>
              <a:rPr sz="2000" b="1" spc="-125" dirty="0">
                <a:solidFill>
                  <a:srgbClr val="008000"/>
                </a:solidFill>
                <a:latin typeface="Arial"/>
                <a:cs typeface="Arial"/>
              </a:rPr>
              <a:t>Who </a:t>
            </a:r>
            <a:r>
              <a:rPr sz="2000" b="1" spc="-110" dirty="0">
                <a:solidFill>
                  <a:srgbClr val="008000"/>
                </a:solidFill>
                <a:latin typeface="Arial"/>
                <a:cs typeface="Arial"/>
              </a:rPr>
              <a:t>are </a:t>
            </a:r>
            <a:r>
              <a:rPr sz="2000" b="1" spc="-75" dirty="0">
                <a:solidFill>
                  <a:srgbClr val="008000"/>
                </a:solidFill>
                <a:latin typeface="Arial"/>
                <a:cs typeface="Arial"/>
              </a:rPr>
              <a:t>the </a:t>
            </a:r>
            <a:r>
              <a:rPr sz="2000" b="1" spc="-120" dirty="0">
                <a:solidFill>
                  <a:srgbClr val="008000"/>
                </a:solidFill>
                <a:latin typeface="Arial"/>
                <a:cs typeface="Arial"/>
              </a:rPr>
              <a:t>electron </a:t>
            </a:r>
            <a:r>
              <a:rPr sz="2000" b="1" spc="-150" dirty="0">
                <a:solidFill>
                  <a:srgbClr val="008000"/>
                </a:solidFill>
                <a:latin typeface="Arial"/>
                <a:cs typeface="Arial"/>
              </a:rPr>
              <a:t>carries </a:t>
            </a:r>
            <a:r>
              <a:rPr sz="2000" b="1" spc="-105" dirty="0">
                <a:solidFill>
                  <a:srgbClr val="008000"/>
                </a:solidFill>
                <a:latin typeface="Arial"/>
                <a:cs typeface="Arial"/>
              </a:rPr>
              <a:t>in </a:t>
            </a:r>
            <a:r>
              <a:rPr sz="2000" b="1" spc="-130" dirty="0">
                <a:solidFill>
                  <a:srgbClr val="008000"/>
                </a:solidFill>
                <a:latin typeface="Arial"/>
                <a:cs typeface="Arial"/>
              </a:rPr>
              <a:t>cell</a:t>
            </a:r>
            <a:r>
              <a:rPr sz="2000" b="1" spc="-85" dirty="0">
                <a:solidFill>
                  <a:srgbClr val="008000"/>
                </a:solidFill>
                <a:latin typeface="Arial"/>
                <a:cs typeface="Arial"/>
              </a:rPr>
              <a:t> </a:t>
            </a:r>
            <a:r>
              <a:rPr sz="2000" b="1" spc="-140" dirty="0">
                <a:solidFill>
                  <a:srgbClr val="008000"/>
                </a:solidFill>
                <a:latin typeface="Arial"/>
                <a:cs typeface="Arial"/>
              </a:rPr>
              <a:t>respiration?</a:t>
            </a:r>
            <a:endParaRPr sz="2000">
              <a:latin typeface="Arial"/>
              <a:cs typeface="Arial"/>
            </a:endParaRPr>
          </a:p>
        </p:txBody>
      </p:sp>
      <p:sp>
        <p:nvSpPr>
          <p:cNvPr id="5" name="object 5"/>
          <p:cNvSpPr txBox="1"/>
          <p:nvPr/>
        </p:nvSpPr>
        <p:spPr>
          <a:xfrm>
            <a:off x="578612" y="1029157"/>
            <a:ext cx="4978400" cy="636270"/>
          </a:xfrm>
          <a:prstGeom prst="rect">
            <a:avLst/>
          </a:prstGeom>
        </p:spPr>
        <p:txBody>
          <a:bodyPr vert="horz" wrap="square" lIns="0" tIns="13335" rIns="0" bIns="0" rtlCol="0">
            <a:spAutoFit/>
          </a:bodyPr>
          <a:lstStyle/>
          <a:p>
            <a:pPr marL="12700">
              <a:lnSpc>
                <a:spcPct val="100000"/>
              </a:lnSpc>
              <a:spcBef>
                <a:spcPts val="105"/>
              </a:spcBef>
            </a:pPr>
            <a:r>
              <a:rPr sz="2000" spc="-45" dirty="0">
                <a:latin typeface="Arial"/>
                <a:cs typeface="Arial"/>
              </a:rPr>
              <a:t>Another </a:t>
            </a:r>
            <a:r>
              <a:rPr sz="2000" spc="-140" dirty="0">
                <a:latin typeface="Arial"/>
                <a:cs typeface="Arial"/>
              </a:rPr>
              <a:t>less </a:t>
            </a:r>
            <a:r>
              <a:rPr sz="2000" spc="-35" dirty="0">
                <a:latin typeface="Arial"/>
                <a:cs typeface="Arial"/>
              </a:rPr>
              <a:t>frequently </a:t>
            </a:r>
            <a:r>
              <a:rPr sz="2000" spc="-120" dirty="0">
                <a:latin typeface="Arial"/>
                <a:cs typeface="Arial"/>
              </a:rPr>
              <a:t>used </a:t>
            </a:r>
            <a:r>
              <a:rPr sz="2000" spc="-90" dirty="0">
                <a:latin typeface="Arial"/>
                <a:cs typeface="Arial"/>
              </a:rPr>
              <a:t>hydrogen </a:t>
            </a:r>
            <a:r>
              <a:rPr sz="2000" spc="-50" dirty="0">
                <a:latin typeface="Arial"/>
                <a:cs typeface="Arial"/>
              </a:rPr>
              <a:t>carrier</a:t>
            </a:r>
            <a:r>
              <a:rPr sz="2000" spc="-240" dirty="0">
                <a:latin typeface="Arial"/>
                <a:cs typeface="Arial"/>
              </a:rPr>
              <a:t> </a:t>
            </a:r>
            <a:r>
              <a:rPr sz="2000" spc="-105" dirty="0">
                <a:latin typeface="Arial"/>
                <a:cs typeface="Arial"/>
              </a:rPr>
              <a:t>is</a:t>
            </a:r>
            <a:endParaRPr sz="2000">
              <a:latin typeface="Arial"/>
              <a:cs typeface="Arial"/>
            </a:endParaRPr>
          </a:p>
          <a:p>
            <a:pPr marL="12700">
              <a:lnSpc>
                <a:spcPct val="100000"/>
              </a:lnSpc>
            </a:pPr>
            <a:r>
              <a:rPr sz="2000" b="1" spc="-275" dirty="0">
                <a:latin typeface="Arial"/>
                <a:cs typeface="Arial"/>
              </a:rPr>
              <a:t>FAD </a:t>
            </a:r>
            <a:r>
              <a:rPr sz="2000" spc="-100" dirty="0">
                <a:latin typeface="Arial"/>
                <a:cs typeface="Arial"/>
              </a:rPr>
              <a:t>(</a:t>
            </a:r>
            <a:r>
              <a:rPr sz="2000" b="1" spc="-100" dirty="0">
                <a:latin typeface="Arial"/>
                <a:cs typeface="Arial"/>
              </a:rPr>
              <a:t>F</a:t>
            </a:r>
            <a:r>
              <a:rPr sz="2000" spc="-100" dirty="0">
                <a:latin typeface="Arial"/>
                <a:cs typeface="Arial"/>
              </a:rPr>
              <a:t>lavin </a:t>
            </a:r>
            <a:r>
              <a:rPr sz="2000" b="1" spc="-95" dirty="0">
                <a:latin typeface="Arial"/>
                <a:cs typeface="Arial"/>
              </a:rPr>
              <a:t>A</a:t>
            </a:r>
            <a:r>
              <a:rPr sz="2000" spc="-95" dirty="0">
                <a:latin typeface="Arial"/>
                <a:cs typeface="Arial"/>
              </a:rPr>
              <a:t>denine</a:t>
            </a:r>
            <a:r>
              <a:rPr sz="2000" spc="-240" dirty="0">
                <a:latin typeface="Arial"/>
                <a:cs typeface="Arial"/>
              </a:rPr>
              <a:t> </a:t>
            </a:r>
            <a:r>
              <a:rPr sz="2000" b="1" spc="-60" dirty="0">
                <a:latin typeface="Arial"/>
                <a:cs typeface="Arial"/>
              </a:rPr>
              <a:t>D</a:t>
            </a:r>
            <a:r>
              <a:rPr sz="2000" spc="-60" dirty="0">
                <a:latin typeface="Arial"/>
                <a:cs typeface="Arial"/>
              </a:rPr>
              <a:t>inucleotide).</a:t>
            </a:r>
            <a:endParaRPr sz="2000">
              <a:latin typeface="Arial"/>
              <a:cs typeface="Arial"/>
            </a:endParaRPr>
          </a:p>
        </p:txBody>
      </p:sp>
      <p:sp>
        <p:nvSpPr>
          <p:cNvPr id="6" name="object 6"/>
          <p:cNvSpPr txBox="1"/>
          <p:nvPr/>
        </p:nvSpPr>
        <p:spPr>
          <a:xfrm>
            <a:off x="1271777" y="2136393"/>
            <a:ext cx="2383155" cy="452120"/>
          </a:xfrm>
          <a:prstGeom prst="rect">
            <a:avLst/>
          </a:prstGeom>
        </p:spPr>
        <p:txBody>
          <a:bodyPr vert="horz" wrap="square" lIns="0" tIns="12065" rIns="0" bIns="0" rtlCol="0">
            <a:spAutoFit/>
          </a:bodyPr>
          <a:lstStyle/>
          <a:p>
            <a:pPr marL="12700">
              <a:lnSpc>
                <a:spcPct val="100000"/>
              </a:lnSpc>
              <a:spcBef>
                <a:spcPts val="95"/>
              </a:spcBef>
            </a:pPr>
            <a:r>
              <a:rPr sz="2800" b="1" spc="-395" dirty="0">
                <a:latin typeface="Arial"/>
                <a:cs typeface="Arial"/>
              </a:rPr>
              <a:t>FAD </a:t>
            </a:r>
            <a:r>
              <a:rPr sz="2800" b="1" spc="-245" dirty="0">
                <a:latin typeface="Arial"/>
                <a:cs typeface="Arial"/>
              </a:rPr>
              <a:t>+ </a:t>
            </a:r>
            <a:r>
              <a:rPr sz="2800" b="1" spc="-185" dirty="0">
                <a:latin typeface="Arial"/>
                <a:cs typeface="Arial"/>
              </a:rPr>
              <a:t>2H</a:t>
            </a:r>
            <a:r>
              <a:rPr sz="2775" b="1" spc="-277" baseline="25525" dirty="0">
                <a:latin typeface="Arial"/>
                <a:cs typeface="Arial"/>
              </a:rPr>
              <a:t>+ </a:t>
            </a:r>
            <a:r>
              <a:rPr sz="2800" b="1" spc="-245" dirty="0">
                <a:latin typeface="Arial"/>
                <a:cs typeface="Arial"/>
              </a:rPr>
              <a:t>+</a:t>
            </a:r>
            <a:r>
              <a:rPr sz="2800" b="1" spc="-120" dirty="0">
                <a:latin typeface="Arial"/>
                <a:cs typeface="Arial"/>
              </a:rPr>
              <a:t> </a:t>
            </a:r>
            <a:r>
              <a:rPr sz="2800" b="1" spc="-114" dirty="0">
                <a:latin typeface="Arial"/>
                <a:cs typeface="Arial"/>
              </a:rPr>
              <a:t>2e</a:t>
            </a:r>
            <a:r>
              <a:rPr sz="2775" b="1" spc="-172" baseline="25525" dirty="0">
                <a:latin typeface="Arial"/>
                <a:cs typeface="Arial"/>
              </a:rPr>
              <a:t>-</a:t>
            </a:r>
            <a:endParaRPr sz="2775" baseline="25525">
              <a:latin typeface="Arial"/>
              <a:cs typeface="Arial"/>
            </a:endParaRPr>
          </a:p>
        </p:txBody>
      </p:sp>
      <p:sp>
        <p:nvSpPr>
          <p:cNvPr id="7" name="object 7"/>
          <p:cNvSpPr txBox="1"/>
          <p:nvPr/>
        </p:nvSpPr>
        <p:spPr>
          <a:xfrm>
            <a:off x="5893434" y="2136393"/>
            <a:ext cx="952500" cy="452120"/>
          </a:xfrm>
          <a:prstGeom prst="rect">
            <a:avLst/>
          </a:prstGeom>
        </p:spPr>
        <p:txBody>
          <a:bodyPr vert="horz" wrap="square" lIns="0" tIns="12065" rIns="0" bIns="0" rtlCol="0">
            <a:spAutoFit/>
          </a:bodyPr>
          <a:lstStyle/>
          <a:p>
            <a:pPr marL="12700">
              <a:lnSpc>
                <a:spcPct val="100000"/>
              </a:lnSpc>
              <a:spcBef>
                <a:spcPts val="95"/>
              </a:spcBef>
            </a:pPr>
            <a:r>
              <a:rPr sz="2800" b="1" spc="-590" dirty="0">
                <a:latin typeface="Arial"/>
                <a:cs typeface="Arial"/>
              </a:rPr>
              <a:t>F</a:t>
            </a:r>
            <a:r>
              <a:rPr sz="2800" b="1" spc="-285" dirty="0">
                <a:latin typeface="Arial"/>
                <a:cs typeface="Arial"/>
              </a:rPr>
              <a:t>ADH</a:t>
            </a:r>
            <a:r>
              <a:rPr sz="2775" b="1" spc="-127" baseline="-21021" dirty="0">
                <a:latin typeface="Arial"/>
                <a:cs typeface="Arial"/>
              </a:rPr>
              <a:t>2</a:t>
            </a:r>
            <a:endParaRPr sz="2775" baseline="-21021">
              <a:latin typeface="Arial"/>
              <a:cs typeface="Arial"/>
            </a:endParaRPr>
          </a:p>
        </p:txBody>
      </p:sp>
      <p:sp>
        <p:nvSpPr>
          <p:cNvPr id="8" name="object 8"/>
          <p:cNvSpPr txBox="1"/>
          <p:nvPr/>
        </p:nvSpPr>
        <p:spPr>
          <a:xfrm>
            <a:off x="3926204" y="1959355"/>
            <a:ext cx="921385" cy="299720"/>
          </a:xfrm>
          <a:prstGeom prst="rect">
            <a:avLst/>
          </a:prstGeom>
        </p:spPr>
        <p:txBody>
          <a:bodyPr vert="horz" wrap="square" lIns="0" tIns="12700" rIns="0" bIns="0" rtlCol="0">
            <a:spAutoFit/>
          </a:bodyPr>
          <a:lstStyle/>
          <a:p>
            <a:pPr marL="12700">
              <a:lnSpc>
                <a:spcPct val="100000"/>
              </a:lnSpc>
              <a:spcBef>
                <a:spcPts val="100"/>
              </a:spcBef>
            </a:pPr>
            <a:r>
              <a:rPr sz="1800" spc="-45" dirty="0">
                <a:latin typeface="Arial"/>
                <a:cs typeface="Arial"/>
              </a:rPr>
              <a:t>reduction</a:t>
            </a:r>
            <a:endParaRPr sz="1800">
              <a:latin typeface="Arial"/>
              <a:cs typeface="Arial"/>
            </a:endParaRPr>
          </a:p>
        </p:txBody>
      </p:sp>
      <p:sp>
        <p:nvSpPr>
          <p:cNvPr id="9" name="object 9"/>
          <p:cNvSpPr txBox="1"/>
          <p:nvPr/>
        </p:nvSpPr>
        <p:spPr>
          <a:xfrm>
            <a:off x="967232" y="2637282"/>
            <a:ext cx="5026025" cy="1510665"/>
          </a:xfrm>
          <a:prstGeom prst="rect">
            <a:avLst/>
          </a:prstGeom>
        </p:spPr>
        <p:txBody>
          <a:bodyPr vert="horz" wrap="square" lIns="0" tIns="12700" rIns="0" bIns="0" rtlCol="0">
            <a:spAutoFit/>
          </a:bodyPr>
          <a:lstStyle/>
          <a:p>
            <a:pPr marL="3517900">
              <a:lnSpc>
                <a:spcPct val="100000"/>
              </a:lnSpc>
              <a:spcBef>
                <a:spcPts val="100"/>
              </a:spcBef>
            </a:pPr>
            <a:r>
              <a:rPr sz="1800" spc="-50" dirty="0">
                <a:latin typeface="Arial"/>
                <a:cs typeface="Arial"/>
              </a:rPr>
              <a:t>oxidation</a:t>
            </a:r>
            <a:endParaRPr sz="1800">
              <a:latin typeface="Arial"/>
              <a:cs typeface="Arial"/>
            </a:endParaRPr>
          </a:p>
          <a:p>
            <a:pPr>
              <a:lnSpc>
                <a:spcPct val="100000"/>
              </a:lnSpc>
            </a:pPr>
            <a:endParaRPr sz="1800">
              <a:latin typeface="Times New Roman"/>
              <a:cs typeface="Times New Roman"/>
            </a:endParaRPr>
          </a:p>
          <a:p>
            <a:pPr>
              <a:lnSpc>
                <a:spcPct val="100000"/>
              </a:lnSpc>
              <a:spcBef>
                <a:spcPts val="15"/>
              </a:spcBef>
            </a:pPr>
            <a:endParaRPr sz="2300">
              <a:latin typeface="Times New Roman"/>
              <a:cs typeface="Times New Roman"/>
            </a:endParaRPr>
          </a:p>
          <a:p>
            <a:pPr marL="12700" marR="5080">
              <a:lnSpc>
                <a:spcPct val="100000"/>
              </a:lnSpc>
              <a:spcBef>
                <a:spcPts val="5"/>
              </a:spcBef>
            </a:pPr>
            <a:r>
              <a:rPr sz="2000" spc="-165" dirty="0">
                <a:solidFill>
                  <a:srgbClr val="008000"/>
                </a:solidFill>
                <a:latin typeface="Arial"/>
                <a:cs typeface="Arial"/>
              </a:rPr>
              <a:t>Use</a:t>
            </a:r>
            <a:r>
              <a:rPr sz="2000" spc="-95" dirty="0">
                <a:solidFill>
                  <a:srgbClr val="008000"/>
                </a:solidFill>
                <a:latin typeface="Arial"/>
                <a:cs typeface="Arial"/>
              </a:rPr>
              <a:t> </a:t>
            </a:r>
            <a:r>
              <a:rPr sz="2000" spc="-20" dirty="0">
                <a:solidFill>
                  <a:srgbClr val="008000"/>
                </a:solidFill>
                <a:latin typeface="Arial"/>
                <a:cs typeface="Arial"/>
              </a:rPr>
              <a:t>the</a:t>
            </a:r>
            <a:r>
              <a:rPr sz="2000" spc="-110" dirty="0">
                <a:solidFill>
                  <a:srgbClr val="008000"/>
                </a:solidFill>
                <a:latin typeface="Arial"/>
                <a:cs typeface="Arial"/>
              </a:rPr>
              <a:t> </a:t>
            </a:r>
            <a:r>
              <a:rPr sz="2000" spc="-45" dirty="0">
                <a:solidFill>
                  <a:srgbClr val="008000"/>
                </a:solidFill>
                <a:latin typeface="Arial"/>
                <a:cs typeface="Arial"/>
              </a:rPr>
              <a:t>simplified</a:t>
            </a:r>
            <a:r>
              <a:rPr sz="2000" spc="-80" dirty="0">
                <a:solidFill>
                  <a:srgbClr val="008000"/>
                </a:solidFill>
                <a:latin typeface="Arial"/>
                <a:cs typeface="Arial"/>
              </a:rPr>
              <a:t> </a:t>
            </a:r>
            <a:r>
              <a:rPr sz="2000" spc="-20" dirty="0">
                <a:solidFill>
                  <a:srgbClr val="008000"/>
                </a:solidFill>
                <a:latin typeface="Arial"/>
                <a:cs typeface="Arial"/>
              </a:rPr>
              <a:t>form</a:t>
            </a:r>
            <a:r>
              <a:rPr sz="2000" spc="-155" dirty="0">
                <a:solidFill>
                  <a:srgbClr val="008000"/>
                </a:solidFill>
                <a:latin typeface="Arial"/>
                <a:cs typeface="Arial"/>
              </a:rPr>
              <a:t> </a:t>
            </a:r>
            <a:r>
              <a:rPr sz="2000" spc="-5" dirty="0">
                <a:solidFill>
                  <a:srgbClr val="008000"/>
                </a:solidFill>
                <a:latin typeface="Arial"/>
                <a:cs typeface="Arial"/>
              </a:rPr>
              <a:t>of</a:t>
            </a:r>
            <a:r>
              <a:rPr sz="2000" spc="-114" dirty="0">
                <a:solidFill>
                  <a:srgbClr val="008000"/>
                </a:solidFill>
                <a:latin typeface="Arial"/>
                <a:cs typeface="Arial"/>
              </a:rPr>
              <a:t> </a:t>
            </a:r>
            <a:r>
              <a:rPr sz="2000" spc="-20" dirty="0">
                <a:solidFill>
                  <a:srgbClr val="008000"/>
                </a:solidFill>
                <a:latin typeface="Arial"/>
                <a:cs typeface="Arial"/>
              </a:rPr>
              <a:t>the</a:t>
            </a:r>
            <a:r>
              <a:rPr sz="2000" spc="-114" dirty="0">
                <a:solidFill>
                  <a:srgbClr val="008000"/>
                </a:solidFill>
                <a:latin typeface="Arial"/>
                <a:cs typeface="Arial"/>
              </a:rPr>
              <a:t> </a:t>
            </a:r>
            <a:r>
              <a:rPr sz="2000" spc="-50" dirty="0">
                <a:solidFill>
                  <a:srgbClr val="008000"/>
                </a:solidFill>
                <a:latin typeface="Arial"/>
                <a:cs typeface="Arial"/>
              </a:rPr>
              <a:t>equation</a:t>
            </a:r>
            <a:r>
              <a:rPr sz="2000" spc="-114" dirty="0">
                <a:solidFill>
                  <a:srgbClr val="008000"/>
                </a:solidFill>
                <a:latin typeface="Arial"/>
                <a:cs typeface="Arial"/>
              </a:rPr>
              <a:t> </a:t>
            </a:r>
            <a:r>
              <a:rPr sz="2000" spc="-20" dirty="0">
                <a:solidFill>
                  <a:srgbClr val="008000"/>
                </a:solidFill>
                <a:latin typeface="Arial"/>
                <a:cs typeface="Arial"/>
              </a:rPr>
              <a:t>omitting  the </a:t>
            </a:r>
            <a:r>
              <a:rPr sz="2000" spc="-35" dirty="0">
                <a:solidFill>
                  <a:srgbClr val="008000"/>
                </a:solidFill>
                <a:latin typeface="Arial"/>
                <a:cs typeface="Arial"/>
              </a:rPr>
              <a:t>detail </a:t>
            </a:r>
            <a:r>
              <a:rPr sz="2000" spc="-5" dirty="0">
                <a:solidFill>
                  <a:srgbClr val="008000"/>
                </a:solidFill>
                <a:latin typeface="Arial"/>
                <a:cs typeface="Arial"/>
              </a:rPr>
              <a:t>of </a:t>
            </a:r>
            <a:r>
              <a:rPr sz="2000" spc="-20" dirty="0">
                <a:solidFill>
                  <a:srgbClr val="008000"/>
                </a:solidFill>
                <a:latin typeface="Arial"/>
                <a:cs typeface="Arial"/>
              </a:rPr>
              <a:t>the </a:t>
            </a:r>
            <a:r>
              <a:rPr sz="2000" spc="-165" dirty="0">
                <a:solidFill>
                  <a:srgbClr val="008000"/>
                </a:solidFill>
                <a:latin typeface="Arial"/>
                <a:cs typeface="Arial"/>
              </a:rPr>
              <a:t>H</a:t>
            </a:r>
            <a:r>
              <a:rPr sz="1950" spc="-247" baseline="25641" dirty="0">
                <a:solidFill>
                  <a:srgbClr val="008000"/>
                </a:solidFill>
                <a:latin typeface="Arial"/>
                <a:cs typeface="Arial"/>
              </a:rPr>
              <a:t>+ </a:t>
            </a:r>
            <a:r>
              <a:rPr sz="2000" spc="-80" dirty="0">
                <a:solidFill>
                  <a:srgbClr val="008000"/>
                </a:solidFill>
                <a:latin typeface="Arial"/>
                <a:cs typeface="Arial"/>
              </a:rPr>
              <a:t>ions</a:t>
            </a:r>
            <a:r>
              <a:rPr sz="2000" spc="-425" dirty="0">
                <a:solidFill>
                  <a:srgbClr val="008000"/>
                </a:solidFill>
                <a:latin typeface="Arial"/>
                <a:cs typeface="Arial"/>
              </a:rPr>
              <a:t> </a:t>
            </a:r>
            <a:r>
              <a:rPr sz="2000" spc="-95" dirty="0">
                <a:solidFill>
                  <a:srgbClr val="008000"/>
                </a:solidFill>
                <a:latin typeface="Arial"/>
                <a:cs typeface="Arial"/>
              </a:rPr>
              <a:t>and </a:t>
            </a:r>
            <a:r>
              <a:rPr sz="2000" spc="-65" dirty="0">
                <a:solidFill>
                  <a:srgbClr val="008000"/>
                </a:solidFill>
                <a:latin typeface="Arial"/>
                <a:cs typeface="Arial"/>
              </a:rPr>
              <a:t>electrons:</a:t>
            </a:r>
            <a:endParaRPr sz="2000">
              <a:latin typeface="Arial"/>
              <a:cs typeface="Arial"/>
            </a:endParaRPr>
          </a:p>
        </p:txBody>
      </p:sp>
      <p:sp>
        <p:nvSpPr>
          <p:cNvPr id="10" name="object 10"/>
          <p:cNvSpPr/>
          <p:nvPr/>
        </p:nvSpPr>
        <p:spPr>
          <a:xfrm>
            <a:off x="3784091" y="2125979"/>
            <a:ext cx="1842515" cy="816863"/>
          </a:xfrm>
          <a:prstGeom prst="rect">
            <a:avLst/>
          </a:prstGeom>
          <a:blipFill>
            <a:blip r:embed="rId2" cstate="print"/>
            <a:stretch>
              <a:fillRect/>
            </a:stretch>
          </a:blipFill>
        </p:spPr>
        <p:txBody>
          <a:bodyPr wrap="square" lIns="0" tIns="0" rIns="0" bIns="0" rtlCol="0"/>
          <a:lstStyle/>
          <a:p>
            <a:endParaRPr/>
          </a:p>
        </p:txBody>
      </p:sp>
      <p:sp>
        <p:nvSpPr>
          <p:cNvPr id="11" name="object 11"/>
          <p:cNvSpPr txBox="1"/>
          <p:nvPr/>
        </p:nvSpPr>
        <p:spPr>
          <a:xfrm>
            <a:off x="3082289" y="4524634"/>
            <a:ext cx="3641090" cy="897890"/>
          </a:xfrm>
          <a:prstGeom prst="rect">
            <a:avLst/>
          </a:prstGeom>
        </p:spPr>
        <p:txBody>
          <a:bodyPr vert="horz" wrap="square" lIns="0" tIns="116205" rIns="0" bIns="0" rtlCol="0">
            <a:spAutoFit/>
          </a:bodyPr>
          <a:lstStyle/>
          <a:p>
            <a:pPr marL="12700">
              <a:lnSpc>
                <a:spcPct val="100000"/>
              </a:lnSpc>
              <a:spcBef>
                <a:spcPts val="915"/>
              </a:spcBef>
              <a:tabLst>
                <a:tab pos="2696210" algn="l"/>
              </a:tabLst>
            </a:pPr>
            <a:r>
              <a:rPr sz="2800" b="1" spc="-590" dirty="0">
                <a:solidFill>
                  <a:srgbClr val="008000"/>
                </a:solidFill>
                <a:latin typeface="Arial"/>
                <a:cs typeface="Arial"/>
              </a:rPr>
              <a:t>F</a:t>
            </a:r>
            <a:r>
              <a:rPr sz="2800" b="1" spc="-295" dirty="0">
                <a:solidFill>
                  <a:srgbClr val="008000"/>
                </a:solidFill>
                <a:latin typeface="Arial"/>
                <a:cs typeface="Arial"/>
              </a:rPr>
              <a:t>AD</a:t>
            </a:r>
            <a:r>
              <a:rPr sz="2800" b="1" dirty="0">
                <a:solidFill>
                  <a:srgbClr val="008000"/>
                </a:solidFill>
                <a:latin typeface="Arial"/>
                <a:cs typeface="Arial"/>
              </a:rPr>
              <a:t>	</a:t>
            </a:r>
            <a:r>
              <a:rPr sz="2800" b="1" spc="-590" dirty="0">
                <a:solidFill>
                  <a:srgbClr val="008000"/>
                </a:solidFill>
                <a:latin typeface="Arial"/>
                <a:cs typeface="Arial"/>
              </a:rPr>
              <a:t>F</a:t>
            </a:r>
            <a:r>
              <a:rPr sz="2800" b="1" spc="-285" dirty="0">
                <a:solidFill>
                  <a:srgbClr val="008000"/>
                </a:solidFill>
                <a:latin typeface="Arial"/>
                <a:cs typeface="Arial"/>
              </a:rPr>
              <a:t>AD</a:t>
            </a:r>
            <a:r>
              <a:rPr sz="2800" b="1" spc="-245" dirty="0">
                <a:solidFill>
                  <a:srgbClr val="008000"/>
                </a:solidFill>
                <a:latin typeface="Arial"/>
                <a:cs typeface="Arial"/>
              </a:rPr>
              <a:t>H</a:t>
            </a:r>
            <a:r>
              <a:rPr sz="2775" b="1" spc="-127" baseline="-21021" dirty="0">
                <a:solidFill>
                  <a:srgbClr val="008000"/>
                </a:solidFill>
                <a:latin typeface="Arial"/>
                <a:cs typeface="Arial"/>
              </a:rPr>
              <a:t>2</a:t>
            </a:r>
            <a:endParaRPr sz="2775" baseline="-21021">
              <a:latin typeface="Arial"/>
              <a:cs typeface="Arial"/>
            </a:endParaRPr>
          </a:p>
          <a:p>
            <a:pPr marL="208915" algn="ctr">
              <a:lnSpc>
                <a:spcPct val="100000"/>
              </a:lnSpc>
              <a:spcBef>
                <a:spcPts val="530"/>
              </a:spcBef>
            </a:pPr>
            <a:r>
              <a:rPr sz="1800" spc="-50" dirty="0">
                <a:solidFill>
                  <a:srgbClr val="008000"/>
                </a:solidFill>
                <a:latin typeface="Arial"/>
                <a:cs typeface="Arial"/>
              </a:rPr>
              <a:t>oxidation</a:t>
            </a:r>
            <a:endParaRPr sz="1800">
              <a:latin typeface="Arial"/>
              <a:cs typeface="Arial"/>
            </a:endParaRPr>
          </a:p>
        </p:txBody>
      </p:sp>
      <p:sp>
        <p:nvSpPr>
          <p:cNvPr id="12" name="object 12"/>
          <p:cNvSpPr/>
          <p:nvPr/>
        </p:nvSpPr>
        <p:spPr>
          <a:xfrm>
            <a:off x="3874008" y="4610100"/>
            <a:ext cx="1842515" cy="818388"/>
          </a:xfrm>
          <a:prstGeom prst="rect">
            <a:avLst/>
          </a:prstGeom>
          <a:blipFill>
            <a:blip r:embed="rId2" cstate="print"/>
            <a:stretch>
              <a:fillRect/>
            </a:stretch>
          </a:blipFill>
        </p:spPr>
        <p:txBody>
          <a:bodyPr wrap="square" lIns="0" tIns="0" rIns="0" bIns="0" rtlCol="0"/>
          <a:lstStyle/>
          <a:p>
            <a:endParaRPr/>
          </a:p>
        </p:txBody>
      </p:sp>
      <p:sp>
        <p:nvSpPr>
          <p:cNvPr id="13" name="object 13"/>
          <p:cNvSpPr txBox="1"/>
          <p:nvPr/>
        </p:nvSpPr>
        <p:spPr>
          <a:xfrm>
            <a:off x="4017009" y="4444745"/>
            <a:ext cx="921385" cy="299720"/>
          </a:xfrm>
          <a:prstGeom prst="rect">
            <a:avLst/>
          </a:prstGeom>
        </p:spPr>
        <p:txBody>
          <a:bodyPr vert="horz" wrap="square" lIns="0" tIns="12700" rIns="0" bIns="0" rtlCol="0">
            <a:spAutoFit/>
          </a:bodyPr>
          <a:lstStyle/>
          <a:p>
            <a:pPr marL="12700">
              <a:lnSpc>
                <a:spcPct val="100000"/>
              </a:lnSpc>
              <a:spcBef>
                <a:spcPts val="100"/>
              </a:spcBef>
            </a:pPr>
            <a:r>
              <a:rPr sz="1800" spc="-45" dirty="0">
                <a:solidFill>
                  <a:srgbClr val="008000"/>
                </a:solidFill>
                <a:latin typeface="Arial"/>
                <a:cs typeface="Arial"/>
              </a:rPr>
              <a:t>reduction</a:t>
            </a:r>
            <a:endParaRPr sz="1800">
              <a:latin typeface="Arial"/>
              <a:cs typeface="Arial"/>
            </a:endParaRPr>
          </a:p>
        </p:txBody>
      </p:sp>
      <p:sp>
        <p:nvSpPr>
          <p:cNvPr id="14" name="object 14"/>
          <p:cNvSpPr/>
          <p:nvPr/>
        </p:nvSpPr>
        <p:spPr>
          <a:xfrm>
            <a:off x="1433322" y="2727198"/>
            <a:ext cx="1362710" cy="873125"/>
          </a:xfrm>
          <a:custGeom>
            <a:avLst/>
            <a:gdLst/>
            <a:ahLst/>
            <a:cxnLst/>
            <a:rect l="l" t="t" r="r" b="b"/>
            <a:pathLst>
              <a:path w="1362710" h="873125">
                <a:moveTo>
                  <a:pt x="1362710" y="0"/>
                </a:moveTo>
                <a:lnTo>
                  <a:pt x="0" y="872616"/>
                </a:lnTo>
              </a:path>
            </a:pathLst>
          </a:custGeom>
          <a:ln w="19811">
            <a:solidFill>
              <a:srgbClr val="000000"/>
            </a:solidFill>
            <a:prstDash val="sysDash"/>
          </a:ln>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512050"/>
            <a:ext cx="1549908" cy="34594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9137904" cy="685799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44277"/>
            <a:ext cx="9137904" cy="5011244"/>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134103" y="5524601"/>
            <a:ext cx="4067175" cy="636270"/>
          </a:xfrm>
          <a:prstGeom prst="rect">
            <a:avLst/>
          </a:prstGeom>
        </p:spPr>
        <p:txBody>
          <a:bodyPr vert="horz" wrap="square" lIns="0" tIns="12700" rIns="0" bIns="0" rtlCol="0">
            <a:spAutoFit/>
          </a:bodyPr>
          <a:lstStyle/>
          <a:p>
            <a:pPr marL="12700">
              <a:lnSpc>
                <a:spcPct val="100000"/>
              </a:lnSpc>
              <a:spcBef>
                <a:spcPts val="100"/>
              </a:spcBef>
            </a:pPr>
            <a:r>
              <a:rPr sz="2000" spc="-90" dirty="0">
                <a:latin typeface="Arial"/>
                <a:cs typeface="Arial"/>
              </a:rPr>
              <a:t>Respiration </a:t>
            </a:r>
            <a:r>
              <a:rPr sz="2000" spc="-110" dirty="0">
                <a:latin typeface="Arial"/>
                <a:cs typeface="Arial"/>
              </a:rPr>
              <a:t>consists </a:t>
            </a:r>
            <a:r>
              <a:rPr sz="2000" spc="-5" dirty="0">
                <a:latin typeface="Arial"/>
                <a:cs typeface="Arial"/>
              </a:rPr>
              <a:t>of </a:t>
            </a:r>
            <a:r>
              <a:rPr sz="2000" spc="-110" dirty="0">
                <a:latin typeface="Arial"/>
                <a:cs typeface="Arial"/>
              </a:rPr>
              <a:t>several</a:t>
            </a:r>
            <a:r>
              <a:rPr sz="2000" spc="-185" dirty="0">
                <a:latin typeface="Arial"/>
                <a:cs typeface="Arial"/>
              </a:rPr>
              <a:t> </a:t>
            </a:r>
            <a:r>
              <a:rPr sz="2000" spc="-25" dirty="0">
                <a:latin typeface="Arial"/>
                <a:cs typeface="Arial"/>
              </a:rPr>
              <a:t>different</a:t>
            </a:r>
            <a:endParaRPr sz="2000">
              <a:latin typeface="Arial"/>
              <a:cs typeface="Arial"/>
            </a:endParaRPr>
          </a:p>
          <a:p>
            <a:pPr marL="12700">
              <a:lnSpc>
                <a:spcPct val="100000"/>
              </a:lnSpc>
              <a:spcBef>
                <a:spcPts val="5"/>
              </a:spcBef>
            </a:pPr>
            <a:r>
              <a:rPr sz="2000" spc="-40" dirty="0">
                <a:latin typeface="Arial"/>
                <a:cs typeface="Arial"/>
              </a:rPr>
              <a:t>interlinked </a:t>
            </a:r>
            <a:r>
              <a:rPr sz="2000" spc="-60" dirty="0">
                <a:latin typeface="Arial"/>
                <a:cs typeface="Arial"/>
              </a:rPr>
              <a:t>metabolic</a:t>
            </a:r>
            <a:r>
              <a:rPr sz="2000" spc="-150" dirty="0">
                <a:latin typeface="Arial"/>
                <a:cs typeface="Arial"/>
              </a:rPr>
              <a:t> </a:t>
            </a:r>
            <a:r>
              <a:rPr sz="2000" spc="-90" dirty="0">
                <a:latin typeface="Arial"/>
                <a:cs typeface="Arial"/>
              </a:rPr>
              <a:t>pathways.</a:t>
            </a:r>
            <a:endParaRPr sz="2000">
              <a:latin typeface="Arial"/>
              <a:cs typeface="Arial"/>
            </a:endParaRPr>
          </a:p>
        </p:txBody>
      </p:sp>
      <p:sp>
        <p:nvSpPr>
          <p:cNvPr id="5" name="object 5"/>
          <p:cNvSpPr/>
          <p:nvPr/>
        </p:nvSpPr>
        <p:spPr>
          <a:xfrm>
            <a:off x="0" y="678180"/>
            <a:ext cx="1388745" cy="460375"/>
          </a:xfrm>
          <a:custGeom>
            <a:avLst/>
            <a:gdLst/>
            <a:ahLst/>
            <a:cxnLst/>
            <a:rect l="l" t="t" r="r" b="b"/>
            <a:pathLst>
              <a:path w="1388745" h="460375">
                <a:moveTo>
                  <a:pt x="0" y="460248"/>
                </a:moveTo>
                <a:lnTo>
                  <a:pt x="1388364" y="460248"/>
                </a:lnTo>
                <a:lnTo>
                  <a:pt x="1388364" y="0"/>
                </a:lnTo>
                <a:lnTo>
                  <a:pt x="0" y="0"/>
                </a:lnTo>
                <a:lnTo>
                  <a:pt x="0" y="460248"/>
                </a:lnTo>
                <a:close/>
              </a:path>
            </a:pathLst>
          </a:custGeom>
          <a:solidFill>
            <a:srgbClr val="FFFFFF"/>
          </a:solidFill>
        </p:spPr>
        <p:txBody>
          <a:bodyPr wrap="square" lIns="0" tIns="0" rIns="0" bIns="0" rtlCol="0"/>
          <a:lstStyle/>
          <a:p>
            <a:endParaRPr/>
          </a:p>
        </p:txBody>
      </p:sp>
      <p:sp>
        <p:nvSpPr>
          <p:cNvPr id="6" name="object 6"/>
          <p:cNvSpPr/>
          <p:nvPr/>
        </p:nvSpPr>
        <p:spPr>
          <a:xfrm>
            <a:off x="0" y="527304"/>
            <a:ext cx="1566672" cy="850391"/>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78739" y="690448"/>
            <a:ext cx="1212850" cy="391795"/>
          </a:xfrm>
          <a:prstGeom prst="rect">
            <a:avLst/>
          </a:prstGeom>
        </p:spPr>
        <p:txBody>
          <a:bodyPr vert="horz" wrap="square" lIns="0" tIns="12700" rIns="0" bIns="0" rtlCol="0">
            <a:spAutoFit/>
          </a:bodyPr>
          <a:lstStyle/>
          <a:p>
            <a:pPr marL="12700">
              <a:lnSpc>
                <a:spcPct val="100000"/>
              </a:lnSpc>
              <a:spcBef>
                <a:spcPts val="100"/>
              </a:spcBef>
            </a:pPr>
            <a:r>
              <a:rPr b="1" spc="-229" dirty="0">
                <a:latin typeface="Arial"/>
                <a:cs typeface="Arial"/>
              </a:rPr>
              <a:t>glycolysis</a:t>
            </a:r>
          </a:p>
        </p:txBody>
      </p:sp>
      <p:sp>
        <p:nvSpPr>
          <p:cNvPr id="8" name="object 8"/>
          <p:cNvSpPr/>
          <p:nvPr/>
        </p:nvSpPr>
        <p:spPr>
          <a:xfrm>
            <a:off x="6984492" y="1078991"/>
            <a:ext cx="2121535" cy="356870"/>
          </a:xfrm>
          <a:custGeom>
            <a:avLst/>
            <a:gdLst/>
            <a:ahLst/>
            <a:cxnLst/>
            <a:rect l="l" t="t" r="r" b="b"/>
            <a:pathLst>
              <a:path w="2121534" h="356869">
                <a:moveTo>
                  <a:pt x="0" y="356615"/>
                </a:moveTo>
                <a:lnTo>
                  <a:pt x="2121407" y="356615"/>
                </a:lnTo>
                <a:lnTo>
                  <a:pt x="2121407" y="0"/>
                </a:lnTo>
                <a:lnTo>
                  <a:pt x="0" y="0"/>
                </a:lnTo>
                <a:lnTo>
                  <a:pt x="0" y="356615"/>
                </a:lnTo>
                <a:close/>
              </a:path>
            </a:pathLst>
          </a:custGeom>
          <a:solidFill>
            <a:srgbClr val="FFFFFF"/>
          </a:solidFill>
        </p:spPr>
        <p:txBody>
          <a:bodyPr wrap="square" lIns="0" tIns="0" rIns="0" bIns="0" rtlCol="0"/>
          <a:lstStyle/>
          <a:p>
            <a:endParaRPr/>
          </a:p>
        </p:txBody>
      </p:sp>
      <p:sp>
        <p:nvSpPr>
          <p:cNvPr id="9" name="object 9"/>
          <p:cNvSpPr txBox="1"/>
          <p:nvPr/>
        </p:nvSpPr>
        <p:spPr>
          <a:xfrm>
            <a:off x="7320533" y="706373"/>
            <a:ext cx="1635125" cy="391160"/>
          </a:xfrm>
          <a:prstGeom prst="rect">
            <a:avLst/>
          </a:prstGeom>
        </p:spPr>
        <p:txBody>
          <a:bodyPr vert="horz" wrap="square" lIns="0" tIns="12700" rIns="0" bIns="0" rtlCol="0">
            <a:spAutoFit/>
          </a:bodyPr>
          <a:lstStyle/>
          <a:p>
            <a:pPr marL="12700">
              <a:lnSpc>
                <a:spcPct val="100000"/>
              </a:lnSpc>
              <a:spcBef>
                <a:spcPts val="100"/>
              </a:spcBef>
            </a:pPr>
            <a:r>
              <a:rPr sz="2400" spc="-215" dirty="0">
                <a:solidFill>
                  <a:srgbClr val="585858"/>
                </a:solidFill>
                <a:latin typeface="Arial"/>
                <a:cs typeface="Arial"/>
              </a:rPr>
              <a:t>chemiosmosis</a:t>
            </a:r>
            <a:endParaRPr sz="24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572"/>
            <a:ext cx="9144000" cy="518159"/>
          </a:xfrm>
          <a:custGeom>
            <a:avLst/>
            <a:gdLst/>
            <a:ahLst/>
            <a:cxnLst/>
            <a:rect l="l" t="t" r="r" b="b"/>
            <a:pathLst>
              <a:path w="9144000" h="518159">
                <a:moveTo>
                  <a:pt x="0" y="518160"/>
                </a:moveTo>
                <a:lnTo>
                  <a:pt x="9144000" y="518160"/>
                </a:lnTo>
                <a:lnTo>
                  <a:pt x="9144000" y="0"/>
                </a:lnTo>
                <a:lnTo>
                  <a:pt x="0" y="0"/>
                </a:lnTo>
                <a:lnTo>
                  <a:pt x="0" y="518160"/>
                </a:lnTo>
                <a:close/>
              </a:path>
            </a:pathLst>
          </a:custGeom>
          <a:solidFill>
            <a:srgbClr val="B8CDE4">
              <a:alpha val="78038"/>
            </a:srgbClr>
          </a:solidFill>
        </p:spPr>
        <p:txBody>
          <a:bodyPr wrap="square" lIns="0" tIns="0" rIns="0" bIns="0" rtlCol="0"/>
          <a:lstStyle/>
          <a:p>
            <a:endParaRPr/>
          </a:p>
        </p:txBody>
      </p:sp>
      <p:sp>
        <p:nvSpPr>
          <p:cNvPr id="3" name="object 3"/>
          <p:cNvSpPr txBox="1"/>
          <p:nvPr/>
        </p:nvSpPr>
        <p:spPr>
          <a:xfrm>
            <a:off x="78739" y="3505"/>
            <a:ext cx="6663690" cy="51308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8.2.U3 In glycolysis, glucose is converted to pyruvate in the</a:t>
            </a:r>
            <a:r>
              <a:rPr sz="1600" spc="125" dirty="0">
                <a:latin typeface="Arial"/>
                <a:cs typeface="Arial"/>
              </a:rPr>
              <a:t> </a:t>
            </a:r>
            <a:r>
              <a:rPr sz="1600" spc="-5" dirty="0">
                <a:latin typeface="Arial"/>
                <a:cs typeface="Arial"/>
              </a:rPr>
              <a:t>cytoplasm.</a:t>
            </a:r>
            <a:endParaRPr sz="1600">
              <a:latin typeface="Arial"/>
              <a:cs typeface="Arial"/>
            </a:endParaRPr>
          </a:p>
          <a:p>
            <a:pPr marL="12700">
              <a:lnSpc>
                <a:spcPct val="100000"/>
              </a:lnSpc>
              <a:spcBef>
                <a:spcPts val="5"/>
              </a:spcBef>
            </a:pPr>
            <a:r>
              <a:rPr sz="1600" spc="-5" dirty="0">
                <a:latin typeface="Arial"/>
                <a:cs typeface="Arial"/>
              </a:rPr>
              <a:t>8.2.U4 </a:t>
            </a:r>
            <a:r>
              <a:rPr sz="1600" spc="-10" dirty="0">
                <a:latin typeface="Arial"/>
                <a:cs typeface="Arial"/>
              </a:rPr>
              <a:t>Glycolysis </a:t>
            </a:r>
            <a:r>
              <a:rPr sz="1600" spc="-5" dirty="0">
                <a:latin typeface="Arial"/>
                <a:cs typeface="Arial"/>
              </a:rPr>
              <a:t>gives a small net gain of </a:t>
            </a:r>
            <a:r>
              <a:rPr sz="1600" spc="-45" dirty="0">
                <a:latin typeface="Arial"/>
                <a:cs typeface="Arial"/>
              </a:rPr>
              <a:t>ATP </a:t>
            </a:r>
            <a:r>
              <a:rPr sz="1600" spc="-5" dirty="0">
                <a:latin typeface="Arial"/>
                <a:cs typeface="Arial"/>
              </a:rPr>
              <a:t>without the use of</a:t>
            </a:r>
            <a:r>
              <a:rPr sz="1600" spc="110" dirty="0">
                <a:latin typeface="Arial"/>
                <a:cs typeface="Arial"/>
              </a:rPr>
              <a:t> </a:t>
            </a:r>
            <a:r>
              <a:rPr sz="1600" spc="-10" dirty="0">
                <a:latin typeface="Arial"/>
                <a:cs typeface="Arial"/>
              </a:rPr>
              <a:t>oxygen.</a:t>
            </a:r>
            <a:endParaRPr sz="1600">
              <a:latin typeface="Arial"/>
              <a:cs typeface="Arial"/>
            </a:endParaRPr>
          </a:p>
        </p:txBody>
      </p:sp>
      <p:sp>
        <p:nvSpPr>
          <p:cNvPr id="4" name="object 4"/>
          <p:cNvSpPr txBox="1"/>
          <p:nvPr/>
        </p:nvSpPr>
        <p:spPr>
          <a:xfrm>
            <a:off x="225348" y="538048"/>
            <a:ext cx="5095240" cy="331470"/>
          </a:xfrm>
          <a:prstGeom prst="rect">
            <a:avLst/>
          </a:prstGeom>
        </p:spPr>
        <p:txBody>
          <a:bodyPr vert="horz" wrap="square" lIns="0" tIns="13335" rIns="0" bIns="0" rtlCol="0">
            <a:spAutoFit/>
          </a:bodyPr>
          <a:lstStyle/>
          <a:p>
            <a:pPr marL="12700">
              <a:lnSpc>
                <a:spcPct val="100000"/>
              </a:lnSpc>
              <a:spcBef>
                <a:spcPts val="105"/>
              </a:spcBef>
            </a:pPr>
            <a:r>
              <a:rPr sz="2000" b="1" spc="-195" dirty="0">
                <a:solidFill>
                  <a:srgbClr val="622422"/>
                </a:solidFill>
                <a:latin typeface="Arial"/>
                <a:cs typeface="Arial"/>
              </a:rPr>
              <a:t>Glyco</a:t>
            </a:r>
            <a:r>
              <a:rPr sz="2000" b="1" spc="-195" dirty="0">
                <a:solidFill>
                  <a:srgbClr val="5F497A"/>
                </a:solidFill>
                <a:latin typeface="Arial"/>
                <a:cs typeface="Arial"/>
              </a:rPr>
              <a:t>lysis </a:t>
            </a:r>
            <a:r>
              <a:rPr sz="2000" spc="-100" dirty="0">
                <a:latin typeface="Arial"/>
                <a:cs typeface="Arial"/>
              </a:rPr>
              <a:t>is </a:t>
            </a:r>
            <a:r>
              <a:rPr sz="2000" spc="-20" dirty="0">
                <a:latin typeface="Arial"/>
                <a:cs typeface="Arial"/>
              </a:rPr>
              <a:t>the </a:t>
            </a:r>
            <a:r>
              <a:rPr sz="2000" spc="-30" dirty="0">
                <a:latin typeface="Arial"/>
                <a:cs typeface="Arial"/>
              </a:rPr>
              <a:t>splitting </a:t>
            </a:r>
            <a:r>
              <a:rPr sz="2000" spc="-5" dirty="0">
                <a:latin typeface="Arial"/>
                <a:cs typeface="Arial"/>
              </a:rPr>
              <a:t>of </a:t>
            </a:r>
            <a:r>
              <a:rPr sz="2000" spc="-110" dirty="0">
                <a:latin typeface="Arial"/>
                <a:cs typeface="Arial"/>
              </a:rPr>
              <a:t>glucose </a:t>
            </a:r>
            <a:r>
              <a:rPr sz="2000" spc="-10" dirty="0">
                <a:latin typeface="Arial"/>
                <a:cs typeface="Arial"/>
              </a:rPr>
              <a:t>into</a:t>
            </a:r>
            <a:r>
              <a:rPr sz="2000" spc="-350" dirty="0">
                <a:latin typeface="Arial"/>
                <a:cs typeface="Arial"/>
              </a:rPr>
              <a:t> </a:t>
            </a:r>
            <a:r>
              <a:rPr sz="2000" spc="-65" dirty="0">
                <a:latin typeface="Arial"/>
                <a:cs typeface="Arial"/>
              </a:rPr>
              <a:t>pyruvate</a:t>
            </a:r>
            <a:endParaRPr sz="2000">
              <a:latin typeface="Arial"/>
              <a:cs typeface="Arial"/>
            </a:endParaRPr>
          </a:p>
        </p:txBody>
      </p:sp>
      <p:sp>
        <p:nvSpPr>
          <p:cNvPr id="5" name="object 5"/>
          <p:cNvSpPr/>
          <p:nvPr/>
        </p:nvSpPr>
        <p:spPr>
          <a:xfrm>
            <a:off x="4736591" y="1449324"/>
            <a:ext cx="4132631" cy="2900172"/>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736591" y="4319015"/>
            <a:ext cx="4159250" cy="462280"/>
          </a:xfrm>
          <a:custGeom>
            <a:avLst/>
            <a:gdLst/>
            <a:ahLst/>
            <a:cxnLst/>
            <a:rect l="l" t="t" r="r" b="b"/>
            <a:pathLst>
              <a:path w="4159250" h="462279">
                <a:moveTo>
                  <a:pt x="0" y="461772"/>
                </a:moveTo>
                <a:lnTo>
                  <a:pt x="4158996" y="461772"/>
                </a:lnTo>
                <a:lnTo>
                  <a:pt x="4158996" y="0"/>
                </a:lnTo>
                <a:lnTo>
                  <a:pt x="0" y="0"/>
                </a:lnTo>
                <a:lnTo>
                  <a:pt x="0" y="461772"/>
                </a:lnTo>
                <a:close/>
              </a:path>
            </a:pathLst>
          </a:custGeom>
          <a:ln w="9144">
            <a:solidFill>
              <a:srgbClr val="000000"/>
            </a:solidFill>
          </a:ln>
        </p:spPr>
        <p:txBody>
          <a:bodyPr wrap="square" lIns="0" tIns="0" rIns="0" bIns="0" rtlCol="0"/>
          <a:lstStyle/>
          <a:p>
            <a:endParaRPr/>
          </a:p>
        </p:txBody>
      </p:sp>
      <p:sp>
        <p:nvSpPr>
          <p:cNvPr id="7" name="object 7"/>
          <p:cNvSpPr txBox="1"/>
          <p:nvPr/>
        </p:nvSpPr>
        <p:spPr>
          <a:xfrm>
            <a:off x="4736591" y="4343857"/>
            <a:ext cx="4159250" cy="391795"/>
          </a:xfrm>
          <a:prstGeom prst="rect">
            <a:avLst/>
          </a:prstGeom>
        </p:spPr>
        <p:txBody>
          <a:bodyPr vert="horz" wrap="square" lIns="0" tIns="12700" rIns="0" bIns="0" rtlCol="0">
            <a:spAutoFit/>
          </a:bodyPr>
          <a:lstStyle/>
          <a:p>
            <a:pPr marL="92075">
              <a:lnSpc>
                <a:spcPct val="100000"/>
              </a:lnSpc>
              <a:spcBef>
                <a:spcPts val="100"/>
              </a:spcBef>
            </a:pPr>
            <a:r>
              <a:rPr sz="1200" u="sng" spc="-25" dirty="0">
                <a:solidFill>
                  <a:srgbClr val="0000FF"/>
                </a:solidFill>
                <a:uFill>
                  <a:solidFill>
                    <a:srgbClr val="0000FF"/>
                  </a:solidFill>
                </a:uFill>
                <a:latin typeface="Arial"/>
                <a:cs typeface="Arial"/>
                <a:hlinkClick r:id="rId3"/>
              </a:rPr>
              <a:t>http://www.science.smith.edu/departments/Biology/Bio231/gl</a:t>
            </a:r>
            <a:endParaRPr sz="1200">
              <a:latin typeface="Arial"/>
              <a:cs typeface="Arial"/>
            </a:endParaRPr>
          </a:p>
          <a:p>
            <a:pPr marL="92075">
              <a:lnSpc>
                <a:spcPct val="100000"/>
              </a:lnSpc>
              <a:spcBef>
                <a:spcPts val="5"/>
              </a:spcBef>
            </a:pPr>
            <a:r>
              <a:rPr sz="1200" u="sng" spc="-50" dirty="0">
                <a:solidFill>
                  <a:srgbClr val="0000FF"/>
                </a:solidFill>
                <a:uFill>
                  <a:solidFill>
                    <a:srgbClr val="0000FF"/>
                  </a:solidFill>
                </a:uFill>
                <a:latin typeface="Arial"/>
                <a:cs typeface="Arial"/>
                <a:hlinkClick r:id="rId3"/>
              </a:rPr>
              <a:t>ycolysis.html</a:t>
            </a:r>
            <a:endParaRPr sz="1200">
              <a:latin typeface="Arial"/>
              <a:cs typeface="Arial"/>
            </a:endParaRPr>
          </a:p>
        </p:txBody>
      </p:sp>
      <p:sp>
        <p:nvSpPr>
          <p:cNvPr id="8" name="object 8"/>
          <p:cNvSpPr/>
          <p:nvPr/>
        </p:nvSpPr>
        <p:spPr>
          <a:xfrm>
            <a:off x="306324" y="1449324"/>
            <a:ext cx="4126991" cy="416509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306324" y="5614415"/>
            <a:ext cx="4127500" cy="646430"/>
          </a:xfrm>
          <a:custGeom>
            <a:avLst/>
            <a:gdLst/>
            <a:ahLst/>
            <a:cxnLst/>
            <a:rect l="l" t="t" r="r" b="b"/>
            <a:pathLst>
              <a:path w="4127500" h="646429">
                <a:moveTo>
                  <a:pt x="0" y="646176"/>
                </a:moveTo>
                <a:lnTo>
                  <a:pt x="4126991" y="646176"/>
                </a:lnTo>
                <a:lnTo>
                  <a:pt x="4126991" y="0"/>
                </a:lnTo>
                <a:lnTo>
                  <a:pt x="0" y="0"/>
                </a:lnTo>
                <a:lnTo>
                  <a:pt x="0" y="646176"/>
                </a:lnTo>
                <a:close/>
              </a:path>
            </a:pathLst>
          </a:custGeom>
          <a:ln w="9144">
            <a:solidFill>
              <a:srgbClr val="000000"/>
            </a:solidFill>
          </a:ln>
        </p:spPr>
        <p:txBody>
          <a:bodyPr wrap="square" lIns="0" tIns="0" rIns="0" bIns="0" rtlCol="0"/>
          <a:lstStyle/>
          <a:p>
            <a:endParaRPr/>
          </a:p>
        </p:txBody>
      </p:sp>
      <p:sp>
        <p:nvSpPr>
          <p:cNvPr id="10" name="object 10"/>
          <p:cNvSpPr txBox="1"/>
          <p:nvPr/>
        </p:nvSpPr>
        <p:spPr>
          <a:xfrm>
            <a:off x="306324" y="5639816"/>
            <a:ext cx="4127500" cy="391160"/>
          </a:xfrm>
          <a:prstGeom prst="rect">
            <a:avLst/>
          </a:prstGeom>
        </p:spPr>
        <p:txBody>
          <a:bodyPr vert="horz" wrap="square" lIns="0" tIns="12700" rIns="0" bIns="0" rtlCol="0">
            <a:spAutoFit/>
          </a:bodyPr>
          <a:lstStyle/>
          <a:p>
            <a:pPr marL="91440" marR="121285">
              <a:lnSpc>
                <a:spcPct val="100000"/>
              </a:lnSpc>
              <a:spcBef>
                <a:spcPts val="100"/>
              </a:spcBef>
              <a:tabLst>
                <a:tab pos="1983105" algn="l"/>
              </a:tabLst>
            </a:pPr>
            <a:r>
              <a:rPr sz="1200" u="sng" spc="-30" dirty="0">
                <a:solidFill>
                  <a:srgbClr val="0000FF"/>
                </a:solidFill>
                <a:uFill>
                  <a:solidFill>
                    <a:srgbClr val="0000FF"/>
                  </a:solidFill>
                </a:uFill>
                <a:latin typeface="Arial"/>
                <a:cs typeface="Arial"/>
                <a:hlinkClick r:id="rId5"/>
              </a:rPr>
              <a:t>http://highered.mheducation.com/sites/0072507470/student_ </a:t>
            </a:r>
            <a:r>
              <a:rPr sz="1200" spc="-30" dirty="0">
                <a:solidFill>
                  <a:srgbClr val="0000FF"/>
                </a:solidFill>
                <a:latin typeface="Arial"/>
                <a:cs typeface="Arial"/>
                <a:hlinkClick r:id="rId5"/>
              </a:rPr>
              <a:t> </a:t>
            </a:r>
            <a:r>
              <a:rPr sz="1200" u="sng" spc="-25" dirty="0">
                <a:solidFill>
                  <a:srgbClr val="0000FF"/>
                </a:solidFill>
                <a:uFill>
                  <a:solidFill>
                    <a:srgbClr val="0000FF"/>
                  </a:solidFill>
                </a:uFill>
                <a:latin typeface="Arial"/>
                <a:cs typeface="Arial"/>
                <a:hlinkClick r:id="rId5"/>
              </a:rPr>
              <a:t>view0/chapter25/animation	</a:t>
            </a:r>
            <a:r>
              <a:rPr sz="1200" u="sng" spc="-50" dirty="0">
                <a:solidFill>
                  <a:srgbClr val="0000FF"/>
                </a:solidFill>
                <a:uFill>
                  <a:solidFill>
                    <a:srgbClr val="0000FF"/>
                  </a:solidFill>
                </a:uFill>
                <a:latin typeface="Arial"/>
                <a:cs typeface="Arial"/>
                <a:hlinkClick r:id="rId5"/>
              </a:rPr>
              <a:t>how_glycolysis_works.html</a:t>
            </a:r>
            <a:endParaRPr sz="1200">
              <a:latin typeface="Arial"/>
              <a:cs typeface="Arial"/>
            </a:endParaRPr>
          </a:p>
        </p:txBody>
      </p:sp>
      <p:sp>
        <p:nvSpPr>
          <p:cNvPr id="11" name="object 11"/>
          <p:cNvSpPr txBox="1"/>
          <p:nvPr/>
        </p:nvSpPr>
        <p:spPr>
          <a:xfrm>
            <a:off x="5483733" y="633222"/>
            <a:ext cx="3161030" cy="513080"/>
          </a:xfrm>
          <a:prstGeom prst="rect">
            <a:avLst/>
          </a:prstGeom>
        </p:spPr>
        <p:txBody>
          <a:bodyPr vert="horz" wrap="square" lIns="0" tIns="12065" rIns="0" bIns="0" rtlCol="0">
            <a:spAutoFit/>
          </a:bodyPr>
          <a:lstStyle/>
          <a:p>
            <a:pPr marL="12700" marR="5080">
              <a:lnSpc>
                <a:spcPct val="100000"/>
              </a:lnSpc>
              <a:spcBef>
                <a:spcPts val="95"/>
              </a:spcBef>
            </a:pPr>
            <a:r>
              <a:rPr sz="1600" spc="-135" dirty="0">
                <a:latin typeface="Arial"/>
                <a:cs typeface="Arial"/>
              </a:rPr>
              <a:t>Use </a:t>
            </a:r>
            <a:r>
              <a:rPr sz="1600" spc="-25" dirty="0">
                <a:latin typeface="Arial"/>
                <a:cs typeface="Arial"/>
              </a:rPr>
              <a:t>the </a:t>
            </a:r>
            <a:r>
              <a:rPr sz="1600" spc="-55" dirty="0">
                <a:latin typeface="Arial"/>
                <a:cs typeface="Arial"/>
              </a:rPr>
              <a:t>animations </a:t>
            </a:r>
            <a:r>
              <a:rPr sz="1600" spc="15" dirty="0">
                <a:latin typeface="Arial"/>
                <a:cs typeface="Arial"/>
              </a:rPr>
              <a:t>to </a:t>
            </a:r>
            <a:r>
              <a:rPr sz="1600" spc="-50" dirty="0">
                <a:latin typeface="Arial"/>
                <a:cs typeface="Arial"/>
              </a:rPr>
              <a:t>learn </a:t>
            </a:r>
            <a:r>
              <a:rPr sz="1600" spc="-40" dirty="0">
                <a:latin typeface="Arial"/>
                <a:cs typeface="Arial"/>
              </a:rPr>
              <a:t>about</a:t>
            </a:r>
            <a:r>
              <a:rPr sz="1600" spc="-330" dirty="0">
                <a:latin typeface="Arial"/>
                <a:cs typeface="Arial"/>
              </a:rPr>
              <a:t> </a:t>
            </a:r>
            <a:r>
              <a:rPr sz="1600" spc="-20" dirty="0">
                <a:latin typeface="Arial"/>
                <a:cs typeface="Arial"/>
              </a:rPr>
              <a:t>the  </a:t>
            </a:r>
            <a:r>
              <a:rPr sz="1600" spc="-105" dirty="0">
                <a:latin typeface="Arial"/>
                <a:cs typeface="Arial"/>
              </a:rPr>
              <a:t>process </a:t>
            </a:r>
            <a:r>
              <a:rPr sz="1600" spc="-10" dirty="0">
                <a:latin typeface="Arial"/>
                <a:cs typeface="Arial"/>
              </a:rPr>
              <a:t>of</a:t>
            </a:r>
            <a:r>
              <a:rPr sz="1600" spc="-40" dirty="0">
                <a:latin typeface="Arial"/>
                <a:cs typeface="Arial"/>
              </a:rPr>
              <a:t> </a:t>
            </a:r>
            <a:r>
              <a:rPr sz="1600" spc="-90" dirty="0">
                <a:latin typeface="Arial"/>
                <a:cs typeface="Arial"/>
              </a:rPr>
              <a:t>glycolysis</a:t>
            </a:r>
            <a:endParaRPr sz="16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572"/>
            <a:ext cx="9144000" cy="518159"/>
          </a:xfrm>
          <a:custGeom>
            <a:avLst/>
            <a:gdLst/>
            <a:ahLst/>
            <a:cxnLst/>
            <a:rect l="l" t="t" r="r" b="b"/>
            <a:pathLst>
              <a:path w="9144000" h="518159">
                <a:moveTo>
                  <a:pt x="0" y="518160"/>
                </a:moveTo>
                <a:lnTo>
                  <a:pt x="9144000" y="518160"/>
                </a:lnTo>
                <a:lnTo>
                  <a:pt x="9144000" y="0"/>
                </a:lnTo>
                <a:lnTo>
                  <a:pt x="0" y="0"/>
                </a:lnTo>
                <a:lnTo>
                  <a:pt x="0" y="518160"/>
                </a:lnTo>
                <a:close/>
              </a:path>
            </a:pathLst>
          </a:custGeom>
          <a:solidFill>
            <a:srgbClr val="B8CDE4">
              <a:alpha val="78038"/>
            </a:srgbClr>
          </a:solidFill>
        </p:spPr>
        <p:txBody>
          <a:bodyPr wrap="square" lIns="0" tIns="0" rIns="0" bIns="0" rtlCol="0"/>
          <a:lstStyle/>
          <a:p>
            <a:endParaRPr/>
          </a:p>
        </p:txBody>
      </p:sp>
      <p:sp>
        <p:nvSpPr>
          <p:cNvPr id="3" name="object 3"/>
          <p:cNvSpPr/>
          <p:nvPr/>
        </p:nvSpPr>
        <p:spPr>
          <a:xfrm>
            <a:off x="745004" y="1019329"/>
            <a:ext cx="7693574" cy="5410498"/>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78739" y="3505"/>
            <a:ext cx="6663690" cy="8661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8.2.U3 In glycolysis, glucose is converted to pyruvate in the</a:t>
            </a:r>
            <a:r>
              <a:rPr sz="1600" spc="125" dirty="0">
                <a:latin typeface="Arial"/>
                <a:cs typeface="Arial"/>
              </a:rPr>
              <a:t> </a:t>
            </a:r>
            <a:r>
              <a:rPr sz="1600" spc="-5" dirty="0">
                <a:latin typeface="Arial"/>
                <a:cs typeface="Arial"/>
              </a:rPr>
              <a:t>cytoplasm.</a:t>
            </a:r>
            <a:endParaRPr sz="1600">
              <a:latin typeface="Arial"/>
              <a:cs typeface="Arial"/>
            </a:endParaRPr>
          </a:p>
          <a:p>
            <a:pPr marL="12700">
              <a:lnSpc>
                <a:spcPct val="100000"/>
              </a:lnSpc>
              <a:spcBef>
                <a:spcPts val="5"/>
              </a:spcBef>
            </a:pPr>
            <a:r>
              <a:rPr sz="1600" spc="-5" dirty="0">
                <a:latin typeface="Arial"/>
                <a:cs typeface="Arial"/>
              </a:rPr>
              <a:t>8.2.U4 </a:t>
            </a:r>
            <a:r>
              <a:rPr sz="1600" spc="-10" dirty="0">
                <a:latin typeface="Arial"/>
                <a:cs typeface="Arial"/>
              </a:rPr>
              <a:t>Glycolysis </a:t>
            </a:r>
            <a:r>
              <a:rPr sz="1600" spc="-5" dirty="0">
                <a:latin typeface="Arial"/>
                <a:cs typeface="Arial"/>
              </a:rPr>
              <a:t>gives a small net gain of </a:t>
            </a:r>
            <a:r>
              <a:rPr sz="1600" spc="-45" dirty="0">
                <a:latin typeface="Arial"/>
                <a:cs typeface="Arial"/>
              </a:rPr>
              <a:t>ATP </a:t>
            </a:r>
            <a:r>
              <a:rPr sz="1600" spc="-5" dirty="0">
                <a:latin typeface="Arial"/>
                <a:cs typeface="Arial"/>
              </a:rPr>
              <a:t>without the use of</a:t>
            </a:r>
            <a:r>
              <a:rPr sz="1600" spc="110" dirty="0">
                <a:latin typeface="Arial"/>
                <a:cs typeface="Arial"/>
              </a:rPr>
              <a:t> </a:t>
            </a:r>
            <a:r>
              <a:rPr sz="1600" spc="-10" dirty="0">
                <a:latin typeface="Arial"/>
                <a:cs typeface="Arial"/>
              </a:rPr>
              <a:t>oxygen.</a:t>
            </a:r>
            <a:endParaRPr sz="1600">
              <a:latin typeface="Arial"/>
              <a:cs typeface="Arial"/>
            </a:endParaRPr>
          </a:p>
          <a:p>
            <a:pPr marL="158750">
              <a:lnSpc>
                <a:spcPct val="100000"/>
              </a:lnSpc>
              <a:spcBef>
                <a:spcPts val="375"/>
              </a:spcBef>
            </a:pPr>
            <a:r>
              <a:rPr sz="2000" b="1" spc="-195" dirty="0">
                <a:solidFill>
                  <a:srgbClr val="622422"/>
                </a:solidFill>
                <a:latin typeface="Arial"/>
                <a:cs typeface="Arial"/>
              </a:rPr>
              <a:t>Glyco</a:t>
            </a:r>
            <a:r>
              <a:rPr sz="2000" b="1" spc="-195" dirty="0">
                <a:solidFill>
                  <a:srgbClr val="5F497A"/>
                </a:solidFill>
                <a:latin typeface="Arial"/>
                <a:cs typeface="Arial"/>
              </a:rPr>
              <a:t>lysis </a:t>
            </a:r>
            <a:r>
              <a:rPr sz="2000" spc="-100" dirty="0">
                <a:latin typeface="Arial"/>
                <a:cs typeface="Arial"/>
              </a:rPr>
              <a:t>is </a:t>
            </a:r>
            <a:r>
              <a:rPr sz="2000" spc="-20" dirty="0">
                <a:latin typeface="Arial"/>
                <a:cs typeface="Arial"/>
              </a:rPr>
              <a:t>the </a:t>
            </a:r>
            <a:r>
              <a:rPr sz="2000" spc="-30" dirty="0">
                <a:latin typeface="Arial"/>
                <a:cs typeface="Arial"/>
              </a:rPr>
              <a:t>splitting </a:t>
            </a:r>
            <a:r>
              <a:rPr sz="2000" spc="-5" dirty="0">
                <a:latin typeface="Arial"/>
                <a:cs typeface="Arial"/>
              </a:rPr>
              <a:t>of </a:t>
            </a:r>
            <a:r>
              <a:rPr sz="2000" spc="-110" dirty="0">
                <a:latin typeface="Arial"/>
                <a:cs typeface="Arial"/>
              </a:rPr>
              <a:t>glucose </a:t>
            </a:r>
            <a:r>
              <a:rPr sz="2000" spc="-10" dirty="0">
                <a:latin typeface="Arial"/>
                <a:cs typeface="Arial"/>
              </a:rPr>
              <a:t>into</a:t>
            </a:r>
            <a:r>
              <a:rPr sz="2000" spc="-335" dirty="0">
                <a:latin typeface="Arial"/>
                <a:cs typeface="Arial"/>
              </a:rPr>
              <a:t> </a:t>
            </a:r>
            <a:r>
              <a:rPr sz="2000" spc="-65" dirty="0">
                <a:latin typeface="Arial"/>
                <a:cs typeface="Arial"/>
              </a:rPr>
              <a:t>pyruvate</a:t>
            </a:r>
            <a:endParaRPr sz="2000">
              <a:latin typeface="Arial"/>
              <a:cs typeface="Arial"/>
            </a:endParaRPr>
          </a:p>
        </p:txBody>
      </p:sp>
      <p:sp>
        <p:nvSpPr>
          <p:cNvPr id="6" name="object 6"/>
          <p:cNvSpPr txBox="1"/>
          <p:nvPr/>
        </p:nvSpPr>
        <p:spPr>
          <a:xfrm>
            <a:off x="2006600" y="6413093"/>
            <a:ext cx="3299460" cy="299720"/>
          </a:xfrm>
          <a:prstGeom prst="rect">
            <a:avLst/>
          </a:prstGeom>
        </p:spPr>
        <p:txBody>
          <a:bodyPr vert="horz" wrap="square" lIns="0" tIns="12700" rIns="0" bIns="0" rtlCol="0">
            <a:spAutoFit/>
          </a:bodyPr>
          <a:lstStyle/>
          <a:p>
            <a:pPr marL="12700">
              <a:lnSpc>
                <a:spcPct val="100000"/>
              </a:lnSpc>
              <a:spcBef>
                <a:spcPts val="100"/>
              </a:spcBef>
            </a:pPr>
            <a:r>
              <a:rPr sz="1800" spc="-80" dirty="0">
                <a:solidFill>
                  <a:srgbClr val="943735"/>
                </a:solidFill>
                <a:latin typeface="Arial"/>
                <a:cs typeface="Arial"/>
              </a:rPr>
              <a:t>by </a:t>
            </a:r>
            <a:r>
              <a:rPr sz="1800" spc="-70" dirty="0">
                <a:solidFill>
                  <a:srgbClr val="943735"/>
                </a:solidFill>
                <a:latin typeface="Arial"/>
                <a:cs typeface="Arial"/>
              </a:rPr>
              <a:t>substrate-level </a:t>
            </a:r>
            <a:r>
              <a:rPr sz="1800" spc="-55" dirty="0">
                <a:solidFill>
                  <a:srgbClr val="943735"/>
                </a:solidFill>
                <a:latin typeface="Arial"/>
                <a:cs typeface="Arial"/>
              </a:rPr>
              <a:t>phosphorylation.</a:t>
            </a:r>
            <a:endParaRPr sz="18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73480"/>
            <a:ext cx="8908935" cy="401857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572"/>
            <a:ext cx="9144000" cy="388620"/>
          </a:xfrm>
          <a:custGeom>
            <a:avLst/>
            <a:gdLst/>
            <a:ahLst/>
            <a:cxnLst/>
            <a:rect l="l" t="t" r="r" b="b"/>
            <a:pathLst>
              <a:path w="9144000" h="388620">
                <a:moveTo>
                  <a:pt x="0" y="388619"/>
                </a:moveTo>
                <a:lnTo>
                  <a:pt x="9144000" y="388619"/>
                </a:lnTo>
                <a:lnTo>
                  <a:pt x="9144000" y="0"/>
                </a:lnTo>
                <a:lnTo>
                  <a:pt x="0" y="0"/>
                </a:lnTo>
                <a:lnTo>
                  <a:pt x="0" y="388619"/>
                </a:lnTo>
                <a:close/>
              </a:path>
            </a:pathLst>
          </a:custGeom>
          <a:solidFill>
            <a:srgbClr val="B8CDE4">
              <a:alpha val="78038"/>
            </a:srgbClr>
          </a:solidFill>
        </p:spPr>
        <p:txBody>
          <a:bodyPr wrap="square" lIns="0" tIns="0" rIns="0" bIns="0" rtlCol="0"/>
          <a:lstStyle/>
          <a:p>
            <a:endParaRPr/>
          </a:p>
        </p:txBody>
      </p:sp>
      <p:sp>
        <p:nvSpPr>
          <p:cNvPr id="4" name="object 4"/>
          <p:cNvSpPr txBox="1"/>
          <p:nvPr/>
        </p:nvSpPr>
        <p:spPr>
          <a:xfrm>
            <a:off x="78739" y="61722"/>
            <a:ext cx="557212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8.2.U2 Phosphorylation of molecules makes them less</a:t>
            </a:r>
            <a:r>
              <a:rPr sz="1600" spc="105" dirty="0">
                <a:latin typeface="Arial"/>
                <a:cs typeface="Arial"/>
              </a:rPr>
              <a:t> </a:t>
            </a:r>
            <a:r>
              <a:rPr sz="1600" dirty="0">
                <a:latin typeface="Arial"/>
                <a:cs typeface="Arial"/>
              </a:rPr>
              <a:t>stable.</a:t>
            </a:r>
            <a:endParaRPr sz="1600">
              <a:latin typeface="Arial"/>
              <a:cs typeface="Arial"/>
            </a:endParaRPr>
          </a:p>
        </p:txBody>
      </p:sp>
      <p:sp>
        <p:nvSpPr>
          <p:cNvPr id="5" name="object 5"/>
          <p:cNvSpPr txBox="1">
            <a:spLocks noGrp="1"/>
          </p:cNvSpPr>
          <p:nvPr>
            <p:ph type="title"/>
          </p:nvPr>
        </p:nvSpPr>
        <p:spPr>
          <a:xfrm>
            <a:off x="162864" y="538048"/>
            <a:ext cx="8140700" cy="607060"/>
          </a:xfrm>
          <a:prstGeom prst="rect">
            <a:avLst/>
          </a:prstGeom>
        </p:spPr>
        <p:txBody>
          <a:bodyPr vert="horz" wrap="square" lIns="0" tIns="13335" rIns="0" bIns="0" rtlCol="0">
            <a:spAutoFit/>
          </a:bodyPr>
          <a:lstStyle/>
          <a:p>
            <a:pPr marL="12700">
              <a:lnSpc>
                <a:spcPct val="100000"/>
              </a:lnSpc>
              <a:spcBef>
                <a:spcPts val="105"/>
              </a:spcBef>
            </a:pPr>
            <a:r>
              <a:rPr sz="2000" b="1" spc="-140" dirty="0">
                <a:solidFill>
                  <a:srgbClr val="205868"/>
                </a:solidFill>
                <a:latin typeface="Arial"/>
                <a:cs typeface="Arial"/>
              </a:rPr>
              <a:t>Phosphorylation </a:t>
            </a:r>
            <a:r>
              <a:rPr sz="1800" spc="-100" dirty="0">
                <a:solidFill>
                  <a:srgbClr val="234FAC"/>
                </a:solidFill>
              </a:rPr>
              <a:t>is </a:t>
            </a:r>
            <a:r>
              <a:rPr sz="1800" spc="-140" dirty="0">
                <a:solidFill>
                  <a:srgbClr val="234FAC"/>
                </a:solidFill>
              </a:rPr>
              <a:t>a </a:t>
            </a:r>
            <a:r>
              <a:rPr sz="1800" spc="-50" dirty="0"/>
              <a:t>reaction </a:t>
            </a:r>
            <a:r>
              <a:rPr sz="1800" spc="-55" dirty="0"/>
              <a:t>where </a:t>
            </a:r>
            <a:r>
              <a:rPr sz="1800" spc="-140" dirty="0"/>
              <a:t>a </a:t>
            </a:r>
            <a:r>
              <a:rPr sz="1800" spc="-75" dirty="0"/>
              <a:t>phosphate </a:t>
            </a:r>
            <a:r>
              <a:rPr sz="1800" spc="-65" dirty="0"/>
              <a:t>group </a:t>
            </a:r>
            <a:r>
              <a:rPr sz="1800" spc="-110" dirty="0"/>
              <a:t>(PO</a:t>
            </a:r>
            <a:r>
              <a:rPr sz="1800" spc="-165" baseline="-20833" dirty="0"/>
              <a:t>4</a:t>
            </a:r>
            <a:r>
              <a:rPr sz="1800" spc="-165" baseline="25462" dirty="0"/>
              <a:t>3-</a:t>
            </a:r>
            <a:r>
              <a:rPr sz="1800" spc="-110" dirty="0"/>
              <a:t>) </a:t>
            </a:r>
            <a:r>
              <a:rPr sz="1800" spc="-100" dirty="0"/>
              <a:t>is </a:t>
            </a:r>
            <a:r>
              <a:rPr sz="1800" spc="-85" dirty="0"/>
              <a:t>added </a:t>
            </a:r>
            <a:r>
              <a:rPr sz="1800" spc="15" dirty="0"/>
              <a:t>to </a:t>
            </a:r>
            <a:r>
              <a:rPr sz="1800" spc="-100" dirty="0"/>
              <a:t>an</a:t>
            </a:r>
            <a:r>
              <a:rPr sz="1800" spc="-150" dirty="0"/>
              <a:t> </a:t>
            </a:r>
            <a:r>
              <a:rPr sz="1800" spc="-80" dirty="0"/>
              <a:t>organic</a:t>
            </a:r>
            <a:endParaRPr sz="1800">
              <a:latin typeface="Arial"/>
              <a:cs typeface="Arial"/>
            </a:endParaRPr>
          </a:p>
          <a:p>
            <a:pPr marL="12700">
              <a:lnSpc>
                <a:spcPct val="100000"/>
              </a:lnSpc>
              <a:spcBef>
                <a:spcPts val="10"/>
              </a:spcBef>
            </a:pPr>
            <a:r>
              <a:rPr sz="1800" spc="-65" dirty="0"/>
              <a:t>molecule</a:t>
            </a:r>
            <a:endParaRPr sz="1800"/>
          </a:p>
        </p:txBody>
      </p:sp>
      <p:sp>
        <p:nvSpPr>
          <p:cNvPr id="6" name="object 6"/>
          <p:cNvSpPr txBox="1"/>
          <p:nvPr/>
        </p:nvSpPr>
        <p:spPr>
          <a:xfrm>
            <a:off x="6741414" y="1322323"/>
            <a:ext cx="2101850" cy="1397000"/>
          </a:xfrm>
          <a:prstGeom prst="rect">
            <a:avLst/>
          </a:prstGeom>
        </p:spPr>
        <p:txBody>
          <a:bodyPr vert="horz" wrap="square" lIns="0" tIns="12700" rIns="0" bIns="0" rtlCol="0">
            <a:spAutoFit/>
          </a:bodyPr>
          <a:lstStyle/>
          <a:p>
            <a:pPr marL="12700" marR="5080">
              <a:lnSpc>
                <a:spcPct val="100000"/>
              </a:lnSpc>
              <a:spcBef>
                <a:spcPts val="100"/>
              </a:spcBef>
            </a:pPr>
            <a:r>
              <a:rPr sz="1800" spc="-135" dirty="0">
                <a:latin typeface="Arial"/>
                <a:cs typeface="Arial"/>
              </a:rPr>
              <a:t>The </a:t>
            </a:r>
            <a:r>
              <a:rPr sz="1800" spc="-60" dirty="0">
                <a:latin typeface="Arial"/>
                <a:cs typeface="Arial"/>
              </a:rPr>
              <a:t>phosphorylated  </a:t>
            </a:r>
            <a:r>
              <a:rPr sz="1800" spc="-65" dirty="0">
                <a:latin typeface="Arial"/>
                <a:cs typeface="Arial"/>
              </a:rPr>
              <a:t>molecule </a:t>
            </a:r>
            <a:r>
              <a:rPr sz="1800" spc="-95" dirty="0">
                <a:latin typeface="Arial"/>
                <a:cs typeface="Arial"/>
              </a:rPr>
              <a:t>is </a:t>
            </a:r>
            <a:r>
              <a:rPr sz="1800" b="1" spc="-180" dirty="0">
                <a:latin typeface="Arial"/>
                <a:cs typeface="Arial"/>
              </a:rPr>
              <a:t>less </a:t>
            </a:r>
            <a:r>
              <a:rPr sz="1800" b="1" spc="-120" dirty="0">
                <a:latin typeface="Arial"/>
                <a:cs typeface="Arial"/>
              </a:rPr>
              <a:t>stable  </a:t>
            </a:r>
            <a:r>
              <a:rPr sz="1800" spc="-85" dirty="0">
                <a:latin typeface="Arial"/>
                <a:cs typeface="Arial"/>
              </a:rPr>
              <a:t>and </a:t>
            </a:r>
            <a:r>
              <a:rPr sz="1800" spc="-35" dirty="0">
                <a:latin typeface="Arial"/>
                <a:cs typeface="Arial"/>
              </a:rPr>
              <a:t>therefore </a:t>
            </a:r>
            <a:r>
              <a:rPr sz="1800" b="1" spc="-135" dirty="0">
                <a:latin typeface="Arial"/>
                <a:cs typeface="Arial"/>
              </a:rPr>
              <a:t>reacts  </a:t>
            </a:r>
            <a:r>
              <a:rPr sz="1800" b="1" spc="-114" dirty="0">
                <a:latin typeface="Arial"/>
                <a:cs typeface="Arial"/>
              </a:rPr>
              <a:t>more </a:t>
            </a:r>
            <a:r>
              <a:rPr sz="1800" b="1" spc="-130" dirty="0">
                <a:latin typeface="Arial"/>
                <a:cs typeface="Arial"/>
              </a:rPr>
              <a:t>easily </a:t>
            </a:r>
            <a:r>
              <a:rPr sz="1800" spc="-25" dirty="0">
                <a:latin typeface="Arial"/>
                <a:cs typeface="Arial"/>
              </a:rPr>
              <a:t>in </a:t>
            </a:r>
            <a:r>
              <a:rPr sz="1800" spc="-20" dirty="0">
                <a:latin typeface="Arial"/>
                <a:cs typeface="Arial"/>
              </a:rPr>
              <a:t>the  </a:t>
            </a:r>
            <a:r>
              <a:rPr sz="1800" spc="-55" dirty="0">
                <a:latin typeface="Arial"/>
                <a:cs typeface="Arial"/>
              </a:rPr>
              <a:t>metabolic</a:t>
            </a:r>
            <a:r>
              <a:rPr sz="1800" spc="-85" dirty="0">
                <a:latin typeface="Arial"/>
                <a:cs typeface="Arial"/>
              </a:rPr>
              <a:t> pathway.</a:t>
            </a:r>
            <a:endParaRPr sz="1800">
              <a:latin typeface="Arial"/>
              <a:cs typeface="Arial"/>
            </a:endParaRPr>
          </a:p>
        </p:txBody>
      </p:sp>
      <p:sp>
        <p:nvSpPr>
          <p:cNvPr id="7" name="object 7"/>
          <p:cNvSpPr txBox="1"/>
          <p:nvPr/>
        </p:nvSpPr>
        <p:spPr>
          <a:xfrm>
            <a:off x="315264" y="5038090"/>
            <a:ext cx="8750935" cy="1776730"/>
          </a:xfrm>
          <a:prstGeom prst="rect">
            <a:avLst/>
          </a:prstGeom>
        </p:spPr>
        <p:txBody>
          <a:bodyPr vert="horz" wrap="square" lIns="0" tIns="12700" rIns="0" bIns="0" rtlCol="0">
            <a:spAutoFit/>
          </a:bodyPr>
          <a:lstStyle/>
          <a:p>
            <a:pPr marL="1914525" marR="4149725">
              <a:lnSpc>
                <a:spcPct val="100000"/>
              </a:lnSpc>
              <a:spcBef>
                <a:spcPts val="100"/>
              </a:spcBef>
            </a:pPr>
            <a:r>
              <a:rPr sz="1800" spc="-130" dirty="0">
                <a:latin typeface="Arial"/>
                <a:cs typeface="Arial"/>
              </a:rPr>
              <a:t>The </a:t>
            </a:r>
            <a:r>
              <a:rPr sz="1800" b="1" spc="-135" dirty="0">
                <a:latin typeface="Arial"/>
                <a:cs typeface="Arial"/>
              </a:rPr>
              <a:t>phosphate </a:t>
            </a:r>
            <a:r>
              <a:rPr sz="1800" b="1" spc="-150" dirty="0">
                <a:latin typeface="Arial"/>
                <a:cs typeface="Arial"/>
              </a:rPr>
              <a:t>group </a:t>
            </a:r>
            <a:r>
              <a:rPr sz="1800" spc="-95" dirty="0">
                <a:latin typeface="Arial"/>
                <a:cs typeface="Arial"/>
              </a:rPr>
              <a:t>is  </a:t>
            </a:r>
            <a:r>
              <a:rPr sz="1800" spc="-75" dirty="0">
                <a:latin typeface="Arial"/>
                <a:cs typeface="Arial"/>
              </a:rPr>
              <a:t>usually </a:t>
            </a:r>
            <a:r>
              <a:rPr sz="1800" b="1" spc="-110" dirty="0">
                <a:latin typeface="Arial"/>
                <a:cs typeface="Arial"/>
              </a:rPr>
              <a:t>transferred </a:t>
            </a:r>
            <a:r>
              <a:rPr sz="1800" b="1" spc="-100" dirty="0">
                <a:latin typeface="Arial"/>
                <a:cs typeface="Arial"/>
              </a:rPr>
              <a:t>from</a:t>
            </a:r>
            <a:r>
              <a:rPr sz="1800" b="1" spc="-140" dirty="0">
                <a:latin typeface="Arial"/>
                <a:cs typeface="Arial"/>
              </a:rPr>
              <a:t> </a:t>
            </a:r>
            <a:r>
              <a:rPr sz="1800" b="1" spc="-275" dirty="0">
                <a:latin typeface="Arial"/>
                <a:cs typeface="Arial"/>
              </a:rPr>
              <a:t>ATP</a:t>
            </a:r>
            <a:endParaRPr sz="1800">
              <a:latin typeface="Arial"/>
              <a:cs typeface="Arial"/>
            </a:endParaRPr>
          </a:p>
          <a:p>
            <a:pPr>
              <a:lnSpc>
                <a:spcPct val="100000"/>
              </a:lnSpc>
              <a:spcBef>
                <a:spcPts val="30"/>
              </a:spcBef>
            </a:pPr>
            <a:endParaRPr sz="2450">
              <a:latin typeface="Times New Roman"/>
              <a:cs typeface="Times New Roman"/>
            </a:endParaRPr>
          </a:p>
          <a:p>
            <a:pPr marL="12700">
              <a:lnSpc>
                <a:spcPct val="100000"/>
              </a:lnSpc>
            </a:pPr>
            <a:r>
              <a:rPr sz="1800" spc="-110" dirty="0">
                <a:latin typeface="Arial"/>
                <a:cs typeface="Arial"/>
              </a:rPr>
              <a:t>Reactions </a:t>
            </a:r>
            <a:r>
              <a:rPr sz="1800" spc="-5" dirty="0">
                <a:latin typeface="Arial"/>
                <a:cs typeface="Arial"/>
              </a:rPr>
              <a:t>that </a:t>
            </a:r>
            <a:r>
              <a:rPr sz="1800" spc="-40" dirty="0">
                <a:latin typeface="Arial"/>
                <a:cs typeface="Arial"/>
              </a:rPr>
              <a:t>would </a:t>
            </a:r>
            <a:r>
              <a:rPr sz="1800" spc="-50" dirty="0">
                <a:latin typeface="Arial"/>
                <a:cs typeface="Arial"/>
              </a:rPr>
              <a:t>otherwise </a:t>
            </a:r>
            <a:r>
              <a:rPr sz="1800" spc="-75" dirty="0">
                <a:latin typeface="Arial"/>
                <a:cs typeface="Arial"/>
              </a:rPr>
              <a:t>proceed </a:t>
            </a:r>
            <a:r>
              <a:rPr sz="1800" spc="-60" dirty="0">
                <a:latin typeface="Arial"/>
                <a:cs typeface="Arial"/>
              </a:rPr>
              <a:t>slowly </a:t>
            </a:r>
            <a:r>
              <a:rPr sz="1800" spc="-85" dirty="0">
                <a:latin typeface="Arial"/>
                <a:cs typeface="Arial"/>
              </a:rPr>
              <a:t>and </a:t>
            </a:r>
            <a:r>
              <a:rPr sz="1800" spc="-50" dirty="0">
                <a:latin typeface="Arial"/>
                <a:cs typeface="Arial"/>
              </a:rPr>
              <a:t>require </a:t>
            </a:r>
            <a:r>
              <a:rPr sz="1800" spc="-85" dirty="0">
                <a:latin typeface="Arial"/>
                <a:cs typeface="Arial"/>
              </a:rPr>
              <a:t>energy </a:t>
            </a:r>
            <a:r>
              <a:rPr sz="1800" spc="-10" dirty="0">
                <a:latin typeface="Arial"/>
                <a:cs typeface="Arial"/>
              </a:rPr>
              <a:t>into </a:t>
            </a:r>
            <a:r>
              <a:rPr sz="1800" spc="-140" dirty="0">
                <a:latin typeface="Arial"/>
                <a:cs typeface="Arial"/>
              </a:rPr>
              <a:t>a </a:t>
            </a:r>
            <a:r>
              <a:rPr sz="1800" spc="-50" dirty="0">
                <a:latin typeface="Arial"/>
                <a:cs typeface="Arial"/>
              </a:rPr>
              <a:t>reaction</a:t>
            </a:r>
            <a:r>
              <a:rPr sz="1800" spc="-254" dirty="0">
                <a:latin typeface="Arial"/>
                <a:cs typeface="Arial"/>
              </a:rPr>
              <a:t> </a:t>
            </a:r>
            <a:r>
              <a:rPr sz="1800" spc="-5" dirty="0">
                <a:latin typeface="Arial"/>
                <a:cs typeface="Arial"/>
              </a:rPr>
              <a:t>that</a:t>
            </a:r>
            <a:endParaRPr sz="1800">
              <a:latin typeface="Arial"/>
              <a:cs typeface="Arial"/>
            </a:endParaRPr>
          </a:p>
          <a:p>
            <a:pPr marL="12700">
              <a:lnSpc>
                <a:spcPct val="100000"/>
              </a:lnSpc>
            </a:pPr>
            <a:r>
              <a:rPr sz="1800" spc="-100" dirty="0">
                <a:latin typeface="Arial"/>
                <a:cs typeface="Arial"/>
              </a:rPr>
              <a:t>happens </a:t>
            </a:r>
            <a:r>
              <a:rPr sz="1800" spc="-65" dirty="0">
                <a:latin typeface="Arial"/>
                <a:cs typeface="Arial"/>
              </a:rPr>
              <a:t>quickly </a:t>
            </a:r>
            <a:r>
              <a:rPr sz="1800" spc="-85" dirty="0">
                <a:latin typeface="Arial"/>
                <a:cs typeface="Arial"/>
              </a:rPr>
              <a:t>releasing </a:t>
            </a:r>
            <a:r>
              <a:rPr sz="1800" spc="-95" dirty="0">
                <a:latin typeface="Arial"/>
                <a:cs typeface="Arial"/>
              </a:rPr>
              <a:t>energy.</a:t>
            </a:r>
            <a:endParaRPr sz="1800">
              <a:latin typeface="Arial"/>
              <a:cs typeface="Arial"/>
            </a:endParaRPr>
          </a:p>
          <a:p>
            <a:pPr marL="5262245">
              <a:lnSpc>
                <a:spcPct val="100000"/>
              </a:lnSpc>
              <a:spcBef>
                <a:spcPts val="860"/>
              </a:spcBef>
            </a:pPr>
            <a:r>
              <a:rPr sz="1200" u="sng" spc="-35" dirty="0">
                <a:solidFill>
                  <a:srgbClr val="0000FF"/>
                </a:solidFill>
                <a:uFill>
                  <a:solidFill>
                    <a:srgbClr val="0000FF"/>
                  </a:solidFill>
                </a:uFill>
                <a:latin typeface="Arial"/>
                <a:cs typeface="Arial"/>
              </a:rPr>
              <a:t>http://commons.wikimedia.org/wiki/File:Glycolysis2.svg</a:t>
            </a:r>
            <a:endParaRPr sz="12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572"/>
            <a:ext cx="9144000" cy="518159"/>
          </a:xfrm>
          <a:custGeom>
            <a:avLst/>
            <a:gdLst/>
            <a:ahLst/>
            <a:cxnLst/>
            <a:rect l="l" t="t" r="r" b="b"/>
            <a:pathLst>
              <a:path w="9144000" h="518159">
                <a:moveTo>
                  <a:pt x="0" y="518160"/>
                </a:moveTo>
                <a:lnTo>
                  <a:pt x="9144000" y="518160"/>
                </a:lnTo>
                <a:lnTo>
                  <a:pt x="9144000" y="0"/>
                </a:lnTo>
                <a:lnTo>
                  <a:pt x="0" y="0"/>
                </a:lnTo>
                <a:lnTo>
                  <a:pt x="0" y="518160"/>
                </a:lnTo>
                <a:close/>
              </a:path>
            </a:pathLst>
          </a:custGeom>
          <a:solidFill>
            <a:srgbClr val="B8CDE4">
              <a:alpha val="78038"/>
            </a:srgbClr>
          </a:solidFill>
        </p:spPr>
        <p:txBody>
          <a:bodyPr wrap="square" lIns="0" tIns="0" rIns="0" bIns="0" rtlCol="0"/>
          <a:lstStyle/>
          <a:p>
            <a:endParaRPr/>
          </a:p>
        </p:txBody>
      </p:sp>
      <p:sp>
        <p:nvSpPr>
          <p:cNvPr id="3" name="object 3"/>
          <p:cNvSpPr txBox="1"/>
          <p:nvPr/>
        </p:nvSpPr>
        <p:spPr>
          <a:xfrm>
            <a:off x="78739" y="3505"/>
            <a:ext cx="6663690" cy="8661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8.2.U3 In glycolysis, glucose is converted to pyruvate in the</a:t>
            </a:r>
            <a:r>
              <a:rPr sz="1600" spc="125" dirty="0">
                <a:latin typeface="Arial"/>
                <a:cs typeface="Arial"/>
              </a:rPr>
              <a:t> </a:t>
            </a:r>
            <a:r>
              <a:rPr sz="1600" spc="-5" dirty="0">
                <a:latin typeface="Arial"/>
                <a:cs typeface="Arial"/>
              </a:rPr>
              <a:t>cytoplasm.</a:t>
            </a:r>
            <a:endParaRPr sz="1600">
              <a:latin typeface="Arial"/>
              <a:cs typeface="Arial"/>
            </a:endParaRPr>
          </a:p>
          <a:p>
            <a:pPr marL="12700">
              <a:lnSpc>
                <a:spcPct val="100000"/>
              </a:lnSpc>
              <a:spcBef>
                <a:spcPts val="5"/>
              </a:spcBef>
            </a:pPr>
            <a:r>
              <a:rPr sz="1600" spc="-5" dirty="0">
                <a:latin typeface="Arial"/>
                <a:cs typeface="Arial"/>
              </a:rPr>
              <a:t>8.2.U4 </a:t>
            </a:r>
            <a:r>
              <a:rPr sz="1600" spc="-10" dirty="0">
                <a:latin typeface="Arial"/>
                <a:cs typeface="Arial"/>
              </a:rPr>
              <a:t>Glycolysis </a:t>
            </a:r>
            <a:r>
              <a:rPr sz="1600" spc="-5" dirty="0">
                <a:latin typeface="Arial"/>
                <a:cs typeface="Arial"/>
              </a:rPr>
              <a:t>gives a small net gain of </a:t>
            </a:r>
            <a:r>
              <a:rPr sz="1600" spc="-45" dirty="0">
                <a:latin typeface="Arial"/>
                <a:cs typeface="Arial"/>
              </a:rPr>
              <a:t>ATP </a:t>
            </a:r>
            <a:r>
              <a:rPr sz="1600" spc="-5" dirty="0">
                <a:latin typeface="Arial"/>
                <a:cs typeface="Arial"/>
              </a:rPr>
              <a:t>without the use of</a:t>
            </a:r>
            <a:r>
              <a:rPr sz="1600" spc="110" dirty="0">
                <a:latin typeface="Arial"/>
                <a:cs typeface="Arial"/>
              </a:rPr>
              <a:t> </a:t>
            </a:r>
            <a:r>
              <a:rPr sz="1600" spc="-10" dirty="0">
                <a:latin typeface="Arial"/>
                <a:cs typeface="Arial"/>
              </a:rPr>
              <a:t>oxygen.</a:t>
            </a:r>
            <a:endParaRPr sz="1600">
              <a:latin typeface="Arial"/>
              <a:cs typeface="Arial"/>
            </a:endParaRPr>
          </a:p>
          <a:p>
            <a:pPr marL="158750">
              <a:lnSpc>
                <a:spcPct val="100000"/>
              </a:lnSpc>
              <a:spcBef>
                <a:spcPts val="375"/>
              </a:spcBef>
            </a:pPr>
            <a:r>
              <a:rPr sz="2000" b="1" spc="-195" dirty="0">
                <a:solidFill>
                  <a:srgbClr val="622422"/>
                </a:solidFill>
                <a:latin typeface="Arial"/>
                <a:cs typeface="Arial"/>
              </a:rPr>
              <a:t>Glyco</a:t>
            </a:r>
            <a:r>
              <a:rPr sz="2000" b="1" spc="-195" dirty="0">
                <a:solidFill>
                  <a:srgbClr val="5F497A"/>
                </a:solidFill>
                <a:latin typeface="Arial"/>
                <a:cs typeface="Arial"/>
              </a:rPr>
              <a:t>lysis </a:t>
            </a:r>
            <a:r>
              <a:rPr sz="2000" spc="-100" dirty="0">
                <a:latin typeface="Arial"/>
                <a:cs typeface="Arial"/>
              </a:rPr>
              <a:t>is </a:t>
            </a:r>
            <a:r>
              <a:rPr sz="2000" spc="-20" dirty="0">
                <a:latin typeface="Arial"/>
                <a:cs typeface="Arial"/>
              </a:rPr>
              <a:t>the </a:t>
            </a:r>
            <a:r>
              <a:rPr sz="2000" spc="-30" dirty="0">
                <a:latin typeface="Arial"/>
                <a:cs typeface="Arial"/>
              </a:rPr>
              <a:t>splitting </a:t>
            </a:r>
            <a:r>
              <a:rPr sz="2000" spc="-5" dirty="0">
                <a:latin typeface="Arial"/>
                <a:cs typeface="Arial"/>
              </a:rPr>
              <a:t>of </a:t>
            </a:r>
            <a:r>
              <a:rPr sz="2000" spc="-110" dirty="0">
                <a:latin typeface="Arial"/>
                <a:cs typeface="Arial"/>
              </a:rPr>
              <a:t>glucose </a:t>
            </a:r>
            <a:r>
              <a:rPr sz="2000" spc="-10" dirty="0">
                <a:latin typeface="Arial"/>
                <a:cs typeface="Arial"/>
              </a:rPr>
              <a:t>into</a:t>
            </a:r>
            <a:r>
              <a:rPr sz="2000" spc="-335" dirty="0">
                <a:latin typeface="Arial"/>
                <a:cs typeface="Arial"/>
              </a:rPr>
              <a:t> </a:t>
            </a:r>
            <a:r>
              <a:rPr sz="2000" spc="-65" dirty="0">
                <a:latin typeface="Arial"/>
                <a:cs typeface="Arial"/>
              </a:rPr>
              <a:t>pyruvate</a:t>
            </a:r>
            <a:endParaRPr sz="2000">
              <a:latin typeface="Arial"/>
              <a:cs typeface="Arial"/>
            </a:endParaRPr>
          </a:p>
        </p:txBody>
      </p:sp>
      <p:sp>
        <p:nvSpPr>
          <p:cNvPr id="4" name="object 4"/>
          <p:cNvSpPr/>
          <p:nvPr/>
        </p:nvSpPr>
        <p:spPr>
          <a:xfrm>
            <a:off x="383594" y="1251249"/>
            <a:ext cx="8372897" cy="1908401"/>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68553" y="3423030"/>
            <a:ext cx="6791959" cy="2529205"/>
          </a:xfrm>
          <a:prstGeom prst="rect">
            <a:avLst/>
          </a:prstGeom>
        </p:spPr>
        <p:txBody>
          <a:bodyPr vert="horz" wrap="square" lIns="0" tIns="12700" rIns="0" bIns="0" rtlCol="0">
            <a:spAutoFit/>
          </a:bodyPr>
          <a:lstStyle/>
          <a:p>
            <a:pPr marL="12700">
              <a:lnSpc>
                <a:spcPct val="100000"/>
              </a:lnSpc>
              <a:spcBef>
                <a:spcPts val="100"/>
              </a:spcBef>
            </a:pPr>
            <a:r>
              <a:rPr sz="2400" b="1" spc="-105" dirty="0">
                <a:latin typeface="Arial"/>
                <a:cs typeface="Arial"/>
              </a:rPr>
              <a:t>In</a:t>
            </a:r>
            <a:r>
              <a:rPr sz="2400" b="1" spc="-140" dirty="0">
                <a:latin typeface="Arial"/>
                <a:cs typeface="Arial"/>
              </a:rPr>
              <a:t> </a:t>
            </a:r>
            <a:r>
              <a:rPr sz="2400" b="1" spc="-195" dirty="0">
                <a:latin typeface="Arial"/>
                <a:cs typeface="Arial"/>
              </a:rPr>
              <a:t>Summary:</a:t>
            </a:r>
            <a:endParaRPr sz="2400">
              <a:latin typeface="Arial"/>
              <a:cs typeface="Arial"/>
            </a:endParaRPr>
          </a:p>
          <a:p>
            <a:pPr marL="355600" indent="-342900">
              <a:lnSpc>
                <a:spcPct val="100000"/>
              </a:lnSpc>
              <a:spcBef>
                <a:spcPts val="25"/>
              </a:spcBef>
              <a:buChar char="•"/>
              <a:tabLst>
                <a:tab pos="354965" algn="l"/>
                <a:tab pos="355600" algn="l"/>
              </a:tabLst>
            </a:pPr>
            <a:r>
              <a:rPr sz="2000" spc="-120" dirty="0">
                <a:latin typeface="Arial"/>
                <a:cs typeface="Arial"/>
              </a:rPr>
              <a:t>Glycolysis </a:t>
            </a:r>
            <a:r>
              <a:rPr sz="2000" b="1" spc="-210" dirty="0">
                <a:latin typeface="Arial"/>
                <a:cs typeface="Arial"/>
              </a:rPr>
              <a:t>occurs </a:t>
            </a:r>
            <a:r>
              <a:rPr sz="2000" b="1" spc="-105" dirty="0">
                <a:latin typeface="Arial"/>
                <a:cs typeface="Arial"/>
              </a:rPr>
              <a:t>in</a:t>
            </a:r>
            <a:r>
              <a:rPr sz="2000" b="1" spc="-5" dirty="0">
                <a:latin typeface="Arial"/>
                <a:cs typeface="Arial"/>
              </a:rPr>
              <a:t> </a:t>
            </a:r>
            <a:r>
              <a:rPr sz="2000" b="1" spc="-155" dirty="0">
                <a:latin typeface="Arial"/>
                <a:cs typeface="Arial"/>
              </a:rPr>
              <a:t>cytoplasm</a:t>
            </a:r>
            <a:endParaRPr sz="2000">
              <a:latin typeface="Arial"/>
              <a:cs typeface="Arial"/>
            </a:endParaRPr>
          </a:p>
          <a:p>
            <a:pPr marL="355600" indent="-342900">
              <a:lnSpc>
                <a:spcPct val="100000"/>
              </a:lnSpc>
              <a:buChar char="•"/>
              <a:tabLst>
                <a:tab pos="354965" algn="l"/>
                <a:tab pos="355600" algn="l"/>
              </a:tabLst>
            </a:pPr>
            <a:r>
              <a:rPr sz="2000" spc="-175" dirty="0">
                <a:latin typeface="Arial"/>
                <a:cs typeface="Arial"/>
              </a:rPr>
              <a:t>A </a:t>
            </a:r>
            <a:r>
              <a:rPr sz="2000" spc="-135" dirty="0">
                <a:latin typeface="Arial"/>
                <a:cs typeface="Arial"/>
              </a:rPr>
              <a:t>hexose </a:t>
            </a:r>
            <a:r>
              <a:rPr sz="2000" spc="-125" dirty="0">
                <a:latin typeface="Arial"/>
                <a:cs typeface="Arial"/>
              </a:rPr>
              <a:t>sugar </a:t>
            </a:r>
            <a:r>
              <a:rPr sz="2000" spc="-90" dirty="0">
                <a:latin typeface="Arial"/>
                <a:cs typeface="Arial"/>
              </a:rPr>
              <a:t>(e.g. </a:t>
            </a:r>
            <a:r>
              <a:rPr sz="2000" spc="-105" dirty="0">
                <a:latin typeface="Arial"/>
                <a:cs typeface="Arial"/>
              </a:rPr>
              <a:t>glucose) is </a:t>
            </a:r>
            <a:r>
              <a:rPr sz="2000" b="1" spc="-135" dirty="0">
                <a:latin typeface="Arial"/>
                <a:cs typeface="Arial"/>
              </a:rPr>
              <a:t>phosphorylated </a:t>
            </a:r>
            <a:r>
              <a:rPr sz="2000" b="1" spc="-190" dirty="0">
                <a:latin typeface="Arial"/>
                <a:cs typeface="Arial"/>
              </a:rPr>
              <a:t>using</a:t>
            </a:r>
            <a:r>
              <a:rPr sz="2000" b="1" spc="-60" dirty="0">
                <a:latin typeface="Arial"/>
                <a:cs typeface="Arial"/>
              </a:rPr>
              <a:t> </a:t>
            </a:r>
            <a:r>
              <a:rPr sz="2000" b="1" spc="-300" dirty="0">
                <a:latin typeface="Arial"/>
                <a:cs typeface="Arial"/>
              </a:rPr>
              <a:t>ATP</a:t>
            </a:r>
            <a:endParaRPr sz="2000">
              <a:latin typeface="Arial"/>
              <a:cs typeface="Arial"/>
            </a:endParaRPr>
          </a:p>
          <a:p>
            <a:pPr marL="355600" indent="-342900">
              <a:lnSpc>
                <a:spcPct val="100000"/>
              </a:lnSpc>
              <a:spcBef>
                <a:spcPts val="5"/>
              </a:spcBef>
              <a:buChar char="•"/>
              <a:tabLst>
                <a:tab pos="354965" algn="l"/>
                <a:tab pos="355600" algn="l"/>
              </a:tabLst>
            </a:pPr>
            <a:r>
              <a:rPr sz="2000" spc="-145" dirty="0">
                <a:latin typeface="Arial"/>
                <a:cs typeface="Arial"/>
              </a:rPr>
              <a:t>The </a:t>
            </a:r>
            <a:r>
              <a:rPr sz="2000" spc="-135" dirty="0">
                <a:latin typeface="Arial"/>
                <a:cs typeface="Arial"/>
              </a:rPr>
              <a:t>hexose </a:t>
            </a:r>
            <a:r>
              <a:rPr sz="2000" spc="-85" dirty="0">
                <a:latin typeface="Arial"/>
                <a:cs typeface="Arial"/>
              </a:rPr>
              <a:t>phosphate </a:t>
            </a:r>
            <a:r>
              <a:rPr sz="2000" spc="-105" dirty="0">
                <a:latin typeface="Arial"/>
                <a:cs typeface="Arial"/>
              </a:rPr>
              <a:t>is </a:t>
            </a:r>
            <a:r>
              <a:rPr sz="2000" spc="-30" dirty="0">
                <a:latin typeface="Arial"/>
                <a:cs typeface="Arial"/>
              </a:rPr>
              <a:t>then </a:t>
            </a:r>
            <a:r>
              <a:rPr sz="2000" spc="-35" dirty="0">
                <a:latin typeface="Arial"/>
                <a:cs typeface="Arial"/>
              </a:rPr>
              <a:t>split </a:t>
            </a:r>
            <a:r>
              <a:rPr sz="2000" spc="-10" dirty="0">
                <a:latin typeface="Arial"/>
                <a:cs typeface="Arial"/>
              </a:rPr>
              <a:t>into </a:t>
            </a:r>
            <a:r>
              <a:rPr sz="2000" spc="5" dirty="0">
                <a:latin typeface="Arial"/>
                <a:cs typeface="Arial"/>
              </a:rPr>
              <a:t>two </a:t>
            </a:r>
            <a:r>
              <a:rPr sz="2000" spc="-40" dirty="0">
                <a:latin typeface="Arial"/>
                <a:cs typeface="Arial"/>
              </a:rPr>
              <a:t>triose</a:t>
            </a:r>
            <a:r>
              <a:rPr sz="2000" spc="-390" dirty="0">
                <a:latin typeface="Arial"/>
                <a:cs typeface="Arial"/>
              </a:rPr>
              <a:t> </a:t>
            </a:r>
            <a:r>
              <a:rPr sz="2000" spc="-95" dirty="0">
                <a:latin typeface="Arial"/>
                <a:cs typeface="Arial"/>
              </a:rPr>
              <a:t>phosphates</a:t>
            </a:r>
            <a:endParaRPr sz="2000">
              <a:latin typeface="Arial"/>
              <a:cs typeface="Arial"/>
            </a:endParaRPr>
          </a:p>
          <a:p>
            <a:pPr marL="355600" indent="-342900">
              <a:lnSpc>
                <a:spcPct val="100000"/>
              </a:lnSpc>
              <a:buFont typeface="Arial"/>
              <a:buChar char="•"/>
              <a:tabLst>
                <a:tab pos="354965" algn="l"/>
                <a:tab pos="355600" algn="l"/>
              </a:tabLst>
            </a:pPr>
            <a:r>
              <a:rPr sz="2000" b="1" spc="-125" dirty="0">
                <a:latin typeface="Arial"/>
                <a:cs typeface="Arial"/>
              </a:rPr>
              <a:t>Oxidation </a:t>
            </a:r>
            <a:r>
              <a:rPr sz="2000" b="1" spc="-210" dirty="0">
                <a:latin typeface="Arial"/>
                <a:cs typeface="Arial"/>
              </a:rPr>
              <a:t>occurs </a:t>
            </a:r>
            <a:r>
              <a:rPr sz="2000" b="1" spc="-145" dirty="0">
                <a:latin typeface="Arial"/>
                <a:cs typeface="Arial"/>
              </a:rPr>
              <a:t>removing</a:t>
            </a:r>
            <a:r>
              <a:rPr sz="2000" b="1" spc="-35" dirty="0">
                <a:latin typeface="Arial"/>
                <a:cs typeface="Arial"/>
              </a:rPr>
              <a:t> </a:t>
            </a:r>
            <a:r>
              <a:rPr sz="2000" b="1" spc="-165" dirty="0">
                <a:latin typeface="Arial"/>
                <a:cs typeface="Arial"/>
              </a:rPr>
              <a:t>hydrogen</a:t>
            </a:r>
            <a:endParaRPr sz="2000">
              <a:latin typeface="Arial"/>
              <a:cs typeface="Arial"/>
            </a:endParaRPr>
          </a:p>
          <a:p>
            <a:pPr marL="355600" indent="-342900">
              <a:lnSpc>
                <a:spcPct val="100000"/>
              </a:lnSpc>
              <a:buChar char="•"/>
              <a:tabLst>
                <a:tab pos="354965" algn="l"/>
                <a:tab pos="355600" algn="l"/>
              </a:tabLst>
            </a:pPr>
            <a:r>
              <a:rPr sz="2000" spc="-145" dirty="0">
                <a:latin typeface="Arial"/>
                <a:cs typeface="Arial"/>
              </a:rPr>
              <a:t>The </a:t>
            </a:r>
            <a:r>
              <a:rPr sz="2000" b="1" spc="-165" dirty="0">
                <a:latin typeface="Arial"/>
                <a:cs typeface="Arial"/>
              </a:rPr>
              <a:t>hydrogen </a:t>
            </a:r>
            <a:r>
              <a:rPr sz="2000" b="1" spc="-195" dirty="0">
                <a:latin typeface="Arial"/>
                <a:cs typeface="Arial"/>
              </a:rPr>
              <a:t>is </a:t>
            </a:r>
            <a:r>
              <a:rPr sz="2000" b="1" spc="-180" dirty="0">
                <a:latin typeface="Arial"/>
                <a:cs typeface="Arial"/>
              </a:rPr>
              <a:t>used </a:t>
            </a:r>
            <a:r>
              <a:rPr sz="2000" b="1" spc="-75" dirty="0">
                <a:latin typeface="Arial"/>
                <a:cs typeface="Arial"/>
              </a:rPr>
              <a:t>to </a:t>
            </a:r>
            <a:r>
              <a:rPr sz="2000" b="1" spc="-150" dirty="0">
                <a:latin typeface="Arial"/>
                <a:cs typeface="Arial"/>
              </a:rPr>
              <a:t>reduce </a:t>
            </a:r>
            <a:r>
              <a:rPr sz="2000" b="1" spc="-180" dirty="0">
                <a:latin typeface="Arial"/>
                <a:cs typeface="Arial"/>
              </a:rPr>
              <a:t>NAD </a:t>
            </a:r>
            <a:r>
              <a:rPr sz="2000" b="1" spc="-75" dirty="0">
                <a:latin typeface="Arial"/>
                <a:cs typeface="Arial"/>
              </a:rPr>
              <a:t>to</a:t>
            </a:r>
            <a:r>
              <a:rPr sz="2000" b="1" spc="225" dirty="0">
                <a:latin typeface="Arial"/>
                <a:cs typeface="Arial"/>
              </a:rPr>
              <a:t> </a:t>
            </a:r>
            <a:r>
              <a:rPr sz="2000" b="1" spc="-180" dirty="0">
                <a:latin typeface="Arial"/>
                <a:cs typeface="Arial"/>
              </a:rPr>
              <a:t>NADH</a:t>
            </a:r>
            <a:endParaRPr sz="2000">
              <a:latin typeface="Arial"/>
              <a:cs typeface="Arial"/>
            </a:endParaRPr>
          </a:p>
          <a:p>
            <a:pPr marL="355600" indent="-342900">
              <a:lnSpc>
                <a:spcPct val="100000"/>
              </a:lnSpc>
              <a:buChar char="•"/>
              <a:tabLst>
                <a:tab pos="354965" algn="l"/>
                <a:tab pos="355600" algn="l"/>
              </a:tabLst>
            </a:pPr>
            <a:r>
              <a:rPr sz="2000" spc="-105" dirty="0">
                <a:latin typeface="Arial"/>
                <a:cs typeface="Arial"/>
              </a:rPr>
              <a:t>Four </a:t>
            </a:r>
            <a:r>
              <a:rPr sz="2000" spc="-295" dirty="0">
                <a:latin typeface="Arial"/>
                <a:cs typeface="Arial"/>
              </a:rPr>
              <a:t>ATP </a:t>
            </a:r>
            <a:r>
              <a:rPr sz="2000" spc="-90" dirty="0">
                <a:latin typeface="Arial"/>
                <a:cs typeface="Arial"/>
              </a:rPr>
              <a:t>are </a:t>
            </a:r>
            <a:r>
              <a:rPr sz="2000" spc="-75" dirty="0">
                <a:latin typeface="Arial"/>
                <a:cs typeface="Arial"/>
              </a:rPr>
              <a:t>produced </a:t>
            </a:r>
            <a:r>
              <a:rPr sz="2000" spc="-55" dirty="0">
                <a:latin typeface="Arial"/>
                <a:cs typeface="Arial"/>
              </a:rPr>
              <a:t>resulting </a:t>
            </a:r>
            <a:r>
              <a:rPr sz="2000" spc="-25" dirty="0">
                <a:latin typeface="Arial"/>
                <a:cs typeface="Arial"/>
              </a:rPr>
              <a:t>in </a:t>
            </a:r>
            <a:r>
              <a:rPr sz="2000" spc="-155" dirty="0">
                <a:latin typeface="Arial"/>
                <a:cs typeface="Arial"/>
              </a:rPr>
              <a:t>a </a:t>
            </a:r>
            <a:r>
              <a:rPr sz="2000" b="1" spc="-80" dirty="0">
                <a:latin typeface="Arial"/>
                <a:cs typeface="Arial"/>
              </a:rPr>
              <a:t>net </a:t>
            </a:r>
            <a:r>
              <a:rPr sz="2000" b="1" spc="-165" dirty="0">
                <a:latin typeface="Arial"/>
                <a:cs typeface="Arial"/>
              </a:rPr>
              <a:t>gain </a:t>
            </a:r>
            <a:r>
              <a:rPr sz="2000" b="1" spc="-90" dirty="0">
                <a:latin typeface="Arial"/>
                <a:cs typeface="Arial"/>
              </a:rPr>
              <a:t>of </a:t>
            </a:r>
            <a:r>
              <a:rPr sz="2000" b="1" spc="-70" dirty="0">
                <a:latin typeface="Arial"/>
                <a:cs typeface="Arial"/>
              </a:rPr>
              <a:t>two</a:t>
            </a:r>
            <a:r>
              <a:rPr sz="2000" b="1" spc="-345" dirty="0">
                <a:latin typeface="Arial"/>
                <a:cs typeface="Arial"/>
              </a:rPr>
              <a:t> </a:t>
            </a:r>
            <a:r>
              <a:rPr sz="2000" b="1" spc="-300" dirty="0">
                <a:latin typeface="Arial"/>
                <a:cs typeface="Arial"/>
              </a:rPr>
              <a:t>ATP</a:t>
            </a:r>
            <a:endParaRPr sz="2000">
              <a:latin typeface="Arial"/>
              <a:cs typeface="Arial"/>
            </a:endParaRPr>
          </a:p>
          <a:p>
            <a:pPr marL="355600" indent="-342900">
              <a:lnSpc>
                <a:spcPct val="100000"/>
              </a:lnSpc>
              <a:buFont typeface="Arial"/>
              <a:buChar char="•"/>
              <a:tabLst>
                <a:tab pos="354965" algn="l"/>
                <a:tab pos="355600" algn="l"/>
              </a:tabLst>
            </a:pPr>
            <a:r>
              <a:rPr sz="2000" b="1" spc="-175" dirty="0">
                <a:latin typeface="Arial"/>
                <a:cs typeface="Arial"/>
              </a:rPr>
              <a:t>Two </a:t>
            </a:r>
            <a:r>
              <a:rPr sz="2000" b="1" spc="-125" dirty="0">
                <a:latin typeface="Arial"/>
                <a:cs typeface="Arial"/>
              </a:rPr>
              <a:t>pyruvate </a:t>
            </a:r>
            <a:r>
              <a:rPr sz="2000" b="1" spc="-155" dirty="0">
                <a:latin typeface="Arial"/>
                <a:cs typeface="Arial"/>
              </a:rPr>
              <a:t>molecules </a:t>
            </a:r>
            <a:r>
              <a:rPr sz="2000" b="1" spc="-110" dirty="0">
                <a:latin typeface="Arial"/>
                <a:cs typeface="Arial"/>
              </a:rPr>
              <a:t>are </a:t>
            </a:r>
            <a:r>
              <a:rPr sz="2000" b="1" spc="-155" dirty="0">
                <a:latin typeface="Arial"/>
                <a:cs typeface="Arial"/>
              </a:rPr>
              <a:t>produced </a:t>
            </a:r>
            <a:r>
              <a:rPr sz="2000" spc="-35" dirty="0">
                <a:latin typeface="Arial"/>
                <a:cs typeface="Arial"/>
              </a:rPr>
              <a:t>at </a:t>
            </a:r>
            <a:r>
              <a:rPr sz="2000" spc="-20" dirty="0">
                <a:latin typeface="Arial"/>
                <a:cs typeface="Arial"/>
              </a:rPr>
              <a:t>the </a:t>
            </a:r>
            <a:r>
              <a:rPr sz="2000" spc="-80" dirty="0">
                <a:latin typeface="Arial"/>
                <a:cs typeface="Arial"/>
              </a:rPr>
              <a:t>end </a:t>
            </a:r>
            <a:r>
              <a:rPr sz="2000" spc="-5" dirty="0">
                <a:latin typeface="Arial"/>
                <a:cs typeface="Arial"/>
              </a:rPr>
              <a:t>of</a:t>
            </a:r>
            <a:r>
              <a:rPr sz="2000" spc="-110" dirty="0">
                <a:latin typeface="Arial"/>
                <a:cs typeface="Arial"/>
              </a:rPr>
              <a:t> </a:t>
            </a:r>
            <a:r>
              <a:rPr sz="2000" spc="-105" dirty="0">
                <a:latin typeface="Arial"/>
                <a:cs typeface="Arial"/>
              </a:rPr>
              <a:t>glycolysis</a:t>
            </a:r>
            <a:endParaRPr sz="2000">
              <a:latin typeface="Arial"/>
              <a:cs typeface="Arial"/>
            </a:endParaRPr>
          </a:p>
        </p:txBody>
      </p:sp>
      <p:sp>
        <p:nvSpPr>
          <p:cNvPr id="6" name="object 6"/>
          <p:cNvSpPr txBox="1"/>
          <p:nvPr/>
        </p:nvSpPr>
        <p:spPr>
          <a:xfrm>
            <a:off x="6633209" y="6625538"/>
            <a:ext cx="2432050" cy="208279"/>
          </a:xfrm>
          <a:prstGeom prst="rect">
            <a:avLst/>
          </a:prstGeom>
        </p:spPr>
        <p:txBody>
          <a:bodyPr vert="horz" wrap="square" lIns="0" tIns="12700" rIns="0" bIns="0" rtlCol="0">
            <a:spAutoFit/>
          </a:bodyPr>
          <a:lstStyle/>
          <a:p>
            <a:pPr marL="12700">
              <a:lnSpc>
                <a:spcPct val="100000"/>
              </a:lnSpc>
              <a:spcBef>
                <a:spcPts val="100"/>
              </a:spcBef>
            </a:pPr>
            <a:r>
              <a:rPr sz="1200" u="sng" spc="-25" dirty="0">
                <a:solidFill>
                  <a:srgbClr val="0000FF"/>
                </a:solidFill>
                <a:uFill>
                  <a:solidFill>
                    <a:srgbClr val="0000FF"/>
                  </a:solidFill>
                </a:uFill>
                <a:latin typeface="Arial"/>
                <a:cs typeface="Arial"/>
                <a:hlinkClick r:id="rId3"/>
              </a:rPr>
              <a:t>http://en.wikipedia.org/wiki/Glycolysis</a:t>
            </a:r>
            <a:endParaRPr sz="12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44277"/>
            <a:ext cx="9137904" cy="5011244"/>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134103" y="5524601"/>
            <a:ext cx="4067175" cy="636270"/>
          </a:xfrm>
          <a:prstGeom prst="rect">
            <a:avLst/>
          </a:prstGeom>
        </p:spPr>
        <p:txBody>
          <a:bodyPr vert="horz" wrap="square" lIns="0" tIns="12700" rIns="0" bIns="0" rtlCol="0">
            <a:spAutoFit/>
          </a:bodyPr>
          <a:lstStyle/>
          <a:p>
            <a:pPr marL="12700">
              <a:lnSpc>
                <a:spcPct val="100000"/>
              </a:lnSpc>
              <a:spcBef>
                <a:spcPts val="100"/>
              </a:spcBef>
            </a:pPr>
            <a:r>
              <a:rPr sz="2000" spc="-90" dirty="0">
                <a:latin typeface="Arial"/>
                <a:cs typeface="Arial"/>
              </a:rPr>
              <a:t>Respiration </a:t>
            </a:r>
            <a:r>
              <a:rPr sz="2000" spc="-110" dirty="0">
                <a:latin typeface="Arial"/>
                <a:cs typeface="Arial"/>
              </a:rPr>
              <a:t>consists </a:t>
            </a:r>
            <a:r>
              <a:rPr sz="2000" spc="-5" dirty="0">
                <a:latin typeface="Arial"/>
                <a:cs typeface="Arial"/>
              </a:rPr>
              <a:t>of </a:t>
            </a:r>
            <a:r>
              <a:rPr sz="2000" spc="-110" dirty="0">
                <a:latin typeface="Arial"/>
                <a:cs typeface="Arial"/>
              </a:rPr>
              <a:t>several</a:t>
            </a:r>
            <a:r>
              <a:rPr sz="2000" spc="-185" dirty="0">
                <a:latin typeface="Arial"/>
                <a:cs typeface="Arial"/>
              </a:rPr>
              <a:t> </a:t>
            </a:r>
            <a:r>
              <a:rPr sz="2000" spc="-25" dirty="0">
                <a:latin typeface="Arial"/>
                <a:cs typeface="Arial"/>
              </a:rPr>
              <a:t>different</a:t>
            </a:r>
            <a:endParaRPr sz="2000">
              <a:latin typeface="Arial"/>
              <a:cs typeface="Arial"/>
            </a:endParaRPr>
          </a:p>
          <a:p>
            <a:pPr marL="12700">
              <a:lnSpc>
                <a:spcPct val="100000"/>
              </a:lnSpc>
              <a:spcBef>
                <a:spcPts val="5"/>
              </a:spcBef>
            </a:pPr>
            <a:r>
              <a:rPr sz="2000" spc="-40" dirty="0">
                <a:latin typeface="Arial"/>
                <a:cs typeface="Arial"/>
              </a:rPr>
              <a:t>interlinked </a:t>
            </a:r>
            <a:r>
              <a:rPr sz="2000" spc="-60" dirty="0">
                <a:latin typeface="Arial"/>
                <a:cs typeface="Arial"/>
              </a:rPr>
              <a:t>metabolic</a:t>
            </a:r>
            <a:r>
              <a:rPr sz="2000" spc="-150" dirty="0">
                <a:latin typeface="Arial"/>
                <a:cs typeface="Arial"/>
              </a:rPr>
              <a:t> </a:t>
            </a:r>
            <a:r>
              <a:rPr sz="2000" spc="-90" dirty="0">
                <a:latin typeface="Arial"/>
                <a:cs typeface="Arial"/>
              </a:rPr>
              <a:t>pathways.</a:t>
            </a:r>
            <a:endParaRPr sz="2000">
              <a:latin typeface="Arial"/>
              <a:cs typeface="Arial"/>
            </a:endParaRPr>
          </a:p>
        </p:txBody>
      </p:sp>
      <p:sp>
        <p:nvSpPr>
          <p:cNvPr id="5" name="object 5"/>
          <p:cNvSpPr/>
          <p:nvPr/>
        </p:nvSpPr>
        <p:spPr>
          <a:xfrm>
            <a:off x="1708404" y="641604"/>
            <a:ext cx="1620520" cy="460375"/>
          </a:xfrm>
          <a:custGeom>
            <a:avLst/>
            <a:gdLst/>
            <a:ahLst/>
            <a:cxnLst/>
            <a:rect l="l" t="t" r="r" b="b"/>
            <a:pathLst>
              <a:path w="1620520" h="460375">
                <a:moveTo>
                  <a:pt x="0" y="460248"/>
                </a:moveTo>
                <a:lnTo>
                  <a:pt x="1620012" y="460248"/>
                </a:lnTo>
                <a:lnTo>
                  <a:pt x="1620012" y="0"/>
                </a:lnTo>
                <a:lnTo>
                  <a:pt x="0" y="0"/>
                </a:lnTo>
                <a:lnTo>
                  <a:pt x="0" y="460248"/>
                </a:lnTo>
                <a:close/>
              </a:path>
            </a:pathLst>
          </a:custGeom>
          <a:solidFill>
            <a:srgbClr val="FFFFFF"/>
          </a:solidFill>
        </p:spPr>
        <p:txBody>
          <a:bodyPr wrap="square" lIns="0" tIns="0" rIns="0" bIns="0" rtlCol="0"/>
          <a:lstStyle/>
          <a:p>
            <a:endParaRPr/>
          </a:p>
        </p:txBody>
      </p:sp>
      <p:sp>
        <p:nvSpPr>
          <p:cNvPr id="6" name="object 6"/>
          <p:cNvSpPr/>
          <p:nvPr/>
        </p:nvSpPr>
        <p:spPr>
          <a:xfrm>
            <a:off x="1511808" y="490727"/>
            <a:ext cx="638555" cy="850391"/>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574291" y="490727"/>
            <a:ext cx="1924812" cy="850391"/>
          </a:xfrm>
          <a:prstGeom prst="rect">
            <a:avLst/>
          </a:prstGeom>
          <a:blipFill>
            <a:blip r:embed="rId4"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1787398" y="654177"/>
            <a:ext cx="1449705" cy="391160"/>
          </a:xfrm>
          <a:prstGeom prst="rect">
            <a:avLst/>
          </a:prstGeom>
        </p:spPr>
        <p:txBody>
          <a:bodyPr vert="horz" wrap="square" lIns="0" tIns="12700" rIns="0" bIns="0" rtlCol="0">
            <a:spAutoFit/>
          </a:bodyPr>
          <a:lstStyle/>
          <a:p>
            <a:pPr marL="12700">
              <a:lnSpc>
                <a:spcPct val="100000"/>
              </a:lnSpc>
              <a:spcBef>
                <a:spcPts val="100"/>
              </a:spcBef>
            </a:pPr>
            <a:r>
              <a:rPr b="1" spc="-204" dirty="0">
                <a:latin typeface="Arial"/>
                <a:cs typeface="Arial"/>
              </a:rPr>
              <a:t>link</a:t>
            </a:r>
            <a:r>
              <a:rPr b="1" spc="-409" dirty="0">
                <a:latin typeface="Arial"/>
                <a:cs typeface="Arial"/>
              </a:rPr>
              <a:t> </a:t>
            </a:r>
            <a:r>
              <a:rPr b="1" spc="-225" dirty="0">
                <a:latin typeface="Arial"/>
                <a:cs typeface="Arial"/>
              </a:rPr>
              <a:t>reaction</a:t>
            </a:r>
          </a:p>
        </p:txBody>
      </p:sp>
      <p:sp>
        <p:nvSpPr>
          <p:cNvPr id="9" name="object 9"/>
          <p:cNvSpPr/>
          <p:nvPr/>
        </p:nvSpPr>
        <p:spPr>
          <a:xfrm>
            <a:off x="6984492" y="1078991"/>
            <a:ext cx="2121535" cy="356870"/>
          </a:xfrm>
          <a:custGeom>
            <a:avLst/>
            <a:gdLst/>
            <a:ahLst/>
            <a:cxnLst/>
            <a:rect l="l" t="t" r="r" b="b"/>
            <a:pathLst>
              <a:path w="2121534" h="356869">
                <a:moveTo>
                  <a:pt x="0" y="356615"/>
                </a:moveTo>
                <a:lnTo>
                  <a:pt x="2121407" y="356615"/>
                </a:lnTo>
                <a:lnTo>
                  <a:pt x="2121407" y="0"/>
                </a:lnTo>
                <a:lnTo>
                  <a:pt x="0" y="0"/>
                </a:lnTo>
                <a:lnTo>
                  <a:pt x="0" y="356615"/>
                </a:lnTo>
                <a:close/>
              </a:path>
            </a:pathLst>
          </a:custGeom>
          <a:solidFill>
            <a:srgbClr val="FFFFFF"/>
          </a:solidFill>
        </p:spPr>
        <p:txBody>
          <a:bodyPr wrap="square" lIns="0" tIns="0" rIns="0" bIns="0" rtlCol="0"/>
          <a:lstStyle/>
          <a:p>
            <a:endParaRPr/>
          </a:p>
        </p:txBody>
      </p:sp>
      <p:sp>
        <p:nvSpPr>
          <p:cNvPr id="10" name="object 10"/>
          <p:cNvSpPr txBox="1"/>
          <p:nvPr/>
        </p:nvSpPr>
        <p:spPr>
          <a:xfrm>
            <a:off x="7320533" y="706373"/>
            <a:ext cx="1635125" cy="391160"/>
          </a:xfrm>
          <a:prstGeom prst="rect">
            <a:avLst/>
          </a:prstGeom>
        </p:spPr>
        <p:txBody>
          <a:bodyPr vert="horz" wrap="square" lIns="0" tIns="12700" rIns="0" bIns="0" rtlCol="0">
            <a:spAutoFit/>
          </a:bodyPr>
          <a:lstStyle/>
          <a:p>
            <a:pPr marL="12700">
              <a:lnSpc>
                <a:spcPct val="100000"/>
              </a:lnSpc>
              <a:spcBef>
                <a:spcPts val="100"/>
              </a:spcBef>
            </a:pPr>
            <a:r>
              <a:rPr sz="2400" spc="-215" dirty="0">
                <a:solidFill>
                  <a:srgbClr val="585858"/>
                </a:solidFill>
                <a:latin typeface="Arial"/>
                <a:cs typeface="Arial"/>
              </a:rPr>
              <a:t>chemiosmosis</a:t>
            </a:r>
            <a:endParaRPr sz="24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55657" y="730817"/>
            <a:ext cx="7883701" cy="444560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572"/>
            <a:ext cx="9144000" cy="631190"/>
          </a:xfrm>
          <a:custGeom>
            <a:avLst/>
            <a:gdLst/>
            <a:ahLst/>
            <a:cxnLst/>
            <a:rect l="l" t="t" r="r" b="b"/>
            <a:pathLst>
              <a:path w="9144000" h="631190">
                <a:moveTo>
                  <a:pt x="0" y="630936"/>
                </a:moveTo>
                <a:lnTo>
                  <a:pt x="9144000" y="630936"/>
                </a:lnTo>
                <a:lnTo>
                  <a:pt x="9144000" y="0"/>
                </a:lnTo>
                <a:lnTo>
                  <a:pt x="0" y="0"/>
                </a:lnTo>
                <a:lnTo>
                  <a:pt x="0" y="630936"/>
                </a:lnTo>
                <a:close/>
              </a:path>
            </a:pathLst>
          </a:custGeom>
          <a:solidFill>
            <a:srgbClr val="B8CDE4">
              <a:alpha val="78038"/>
            </a:srgbClr>
          </a:solidFill>
        </p:spPr>
        <p:txBody>
          <a:bodyPr wrap="square" lIns="0" tIns="0" rIns="0" bIns="0" rtlCol="0"/>
          <a:lstStyle/>
          <a:p>
            <a:endParaRPr/>
          </a:p>
        </p:txBody>
      </p:sp>
      <p:sp>
        <p:nvSpPr>
          <p:cNvPr id="4" name="object 4"/>
          <p:cNvSpPr txBox="1"/>
          <p:nvPr/>
        </p:nvSpPr>
        <p:spPr>
          <a:xfrm>
            <a:off x="78739" y="60451"/>
            <a:ext cx="8978265"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Arial"/>
                <a:cs typeface="Arial"/>
              </a:rPr>
              <a:t>8.2.U5 In aerobic cell respiration pyruvate is decarboxylated and oxidized, and converted into acetyl  compound and attached to coenzyme A to form </a:t>
            </a:r>
            <a:r>
              <a:rPr sz="1600" spc="-10" dirty="0">
                <a:latin typeface="Arial"/>
                <a:cs typeface="Arial"/>
              </a:rPr>
              <a:t>acetyl </a:t>
            </a:r>
            <a:r>
              <a:rPr sz="1600" spc="-5" dirty="0">
                <a:latin typeface="Arial"/>
                <a:cs typeface="Arial"/>
              </a:rPr>
              <a:t>coenzyme A in the link</a:t>
            </a:r>
            <a:r>
              <a:rPr sz="1600" spc="-155" dirty="0">
                <a:latin typeface="Arial"/>
                <a:cs typeface="Arial"/>
              </a:rPr>
              <a:t> </a:t>
            </a:r>
            <a:r>
              <a:rPr sz="1600" spc="-5" dirty="0">
                <a:latin typeface="Arial"/>
                <a:cs typeface="Arial"/>
              </a:rPr>
              <a:t>reaction.</a:t>
            </a:r>
            <a:endParaRPr sz="16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29730" y="751116"/>
            <a:ext cx="7930883" cy="310784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572"/>
            <a:ext cx="9144000" cy="631190"/>
          </a:xfrm>
          <a:custGeom>
            <a:avLst/>
            <a:gdLst/>
            <a:ahLst/>
            <a:cxnLst/>
            <a:rect l="l" t="t" r="r" b="b"/>
            <a:pathLst>
              <a:path w="9144000" h="631190">
                <a:moveTo>
                  <a:pt x="0" y="630936"/>
                </a:moveTo>
                <a:lnTo>
                  <a:pt x="9144000" y="630936"/>
                </a:lnTo>
                <a:lnTo>
                  <a:pt x="9144000" y="0"/>
                </a:lnTo>
                <a:lnTo>
                  <a:pt x="0" y="0"/>
                </a:lnTo>
                <a:lnTo>
                  <a:pt x="0" y="630936"/>
                </a:lnTo>
                <a:close/>
              </a:path>
            </a:pathLst>
          </a:custGeom>
          <a:solidFill>
            <a:srgbClr val="B8CDE4">
              <a:alpha val="78038"/>
            </a:srgbClr>
          </a:solidFill>
        </p:spPr>
        <p:txBody>
          <a:bodyPr wrap="square" lIns="0" tIns="0" rIns="0" bIns="0" rtlCol="0"/>
          <a:lstStyle/>
          <a:p>
            <a:endParaRPr/>
          </a:p>
        </p:txBody>
      </p:sp>
      <p:sp>
        <p:nvSpPr>
          <p:cNvPr id="4" name="object 4"/>
          <p:cNvSpPr txBox="1"/>
          <p:nvPr/>
        </p:nvSpPr>
        <p:spPr>
          <a:xfrm>
            <a:off x="78739" y="60451"/>
            <a:ext cx="8978265"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Arial"/>
                <a:cs typeface="Arial"/>
              </a:rPr>
              <a:t>8.2.U5 In aerobic cell respiration pyruvate is decarboxylated and oxidized, and converted into acetyl  compound and attached to coenzyme A to form </a:t>
            </a:r>
            <a:r>
              <a:rPr sz="1600" spc="-10" dirty="0">
                <a:latin typeface="Arial"/>
                <a:cs typeface="Arial"/>
              </a:rPr>
              <a:t>acetyl </a:t>
            </a:r>
            <a:r>
              <a:rPr sz="1600" spc="-5" dirty="0">
                <a:latin typeface="Arial"/>
                <a:cs typeface="Arial"/>
              </a:rPr>
              <a:t>coenzyme A in the link</a:t>
            </a:r>
            <a:r>
              <a:rPr sz="1600" spc="-155" dirty="0">
                <a:latin typeface="Arial"/>
                <a:cs typeface="Arial"/>
              </a:rPr>
              <a:t> </a:t>
            </a:r>
            <a:r>
              <a:rPr sz="1600" spc="-5" dirty="0">
                <a:latin typeface="Arial"/>
                <a:cs typeface="Arial"/>
              </a:rPr>
              <a:t>reaction.</a:t>
            </a:r>
            <a:endParaRPr sz="160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16745" y="722605"/>
            <a:ext cx="7932270" cy="413116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572"/>
            <a:ext cx="9144000" cy="631190"/>
          </a:xfrm>
          <a:custGeom>
            <a:avLst/>
            <a:gdLst/>
            <a:ahLst/>
            <a:cxnLst/>
            <a:rect l="l" t="t" r="r" b="b"/>
            <a:pathLst>
              <a:path w="9144000" h="631190">
                <a:moveTo>
                  <a:pt x="0" y="630936"/>
                </a:moveTo>
                <a:lnTo>
                  <a:pt x="9144000" y="630936"/>
                </a:lnTo>
                <a:lnTo>
                  <a:pt x="9144000" y="0"/>
                </a:lnTo>
                <a:lnTo>
                  <a:pt x="0" y="0"/>
                </a:lnTo>
                <a:lnTo>
                  <a:pt x="0" y="630936"/>
                </a:lnTo>
                <a:close/>
              </a:path>
            </a:pathLst>
          </a:custGeom>
          <a:solidFill>
            <a:srgbClr val="B8CDE4">
              <a:alpha val="78038"/>
            </a:srgbClr>
          </a:solidFill>
        </p:spPr>
        <p:txBody>
          <a:bodyPr wrap="square" lIns="0" tIns="0" rIns="0" bIns="0" rtlCol="0"/>
          <a:lstStyle/>
          <a:p>
            <a:endParaRPr/>
          </a:p>
        </p:txBody>
      </p:sp>
      <p:sp>
        <p:nvSpPr>
          <p:cNvPr id="4" name="object 4"/>
          <p:cNvSpPr txBox="1"/>
          <p:nvPr/>
        </p:nvSpPr>
        <p:spPr>
          <a:xfrm>
            <a:off x="78739" y="60451"/>
            <a:ext cx="8978265"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Arial"/>
                <a:cs typeface="Arial"/>
              </a:rPr>
              <a:t>8.2.U5 In aerobic cell respiration pyruvate is decarboxylated and oxidized, and converted into acetyl  compound and attached to coenzyme A to form </a:t>
            </a:r>
            <a:r>
              <a:rPr sz="1600" spc="-10" dirty="0">
                <a:latin typeface="Arial"/>
                <a:cs typeface="Arial"/>
              </a:rPr>
              <a:t>acetyl </a:t>
            </a:r>
            <a:r>
              <a:rPr sz="1600" spc="-5" dirty="0">
                <a:latin typeface="Arial"/>
                <a:cs typeface="Arial"/>
              </a:rPr>
              <a:t>coenzyme A in the link</a:t>
            </a:r>
            <a:r>
              <a:rPr sz="1600" spc="-155" dirty="0">
                <a:latin typeface="Arial"/>
                <a:cs typeface="Arial"/>
              </a:rPr>
              <a:t> </a:t>
            </a:r>
            <a:r>
              <a:rPr sz="1600" spc="-5" dirty="0">
                <a:latin typeface="Arial"/>
                <a:cs typeface="Arial"/>
              </a:rPr>
              <a:t>reaction.</a:t>
            </a:r>
            <a:endParaRPr sz="160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30386" y="749873"/>
            <a:ext cx="7945911" cy="424023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572"/>
            <a:ext cx="9144000" cy="631190"/>
          </a:xfrm>
          <a:custGeom>
            <a:avLst/>
            <a:gdLst/>
            <a:ahLst/>
            <a:cxnLst/>
            <a:rect l="l" t="t" r="r" b="b"/>
            <a:pathLst>
              <a:path w="9144000" h="631190">
                <a:moveTo>
                  <a:pt x="0" y="630936"/>
                </a:moveTo>
                <a:lnTo>
                  <a:pt x="9144000" y="630936"/>
                </a:lnTo>
                <a:lnTo>
                  <a:pt x="9144000" y="0"/>
                </a:lnTo>
                <a:lnTo>
                  <a:pt x="0" y="0"/>
                </a:lnTo>
                <a:lnTo>
                  <a:pt x="0" y="630936"/>
                </a:lnTo>
                <a:close/>
              </a:path>
            </a:pathLst>
          </a:custGeom>
          <a:solidFill>
            <a:srgbClr val="B8CDE4">
              <a:alpha val="78038"/>
            </a:srgbClr>
          </a:solidFill>
        </p:spPr>
        <p:txBody>
          <a:bodyPr wrap="square" lIns="0" tIns="0" rIns="0" bIns="0" rtlCol="0"/>
          <a:lstStyle/>
          <a:p>
            <a:endParaRPr/>
          </a:p>
        </p:txBody>
      </p:sp>
      <p:sp>
        <p:nvSpPr>
          <p:cNvPr id="4" name="object 4"/>
          <p:cNvSpPr txBox="1"/>
          <p:nvPr/>
        </p:nvSpPr>
        <p:spPr>
          <a:xfrm>
            <a:off x="78739" y="60451"/>
            <a:ext cx="8978265"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Arial"/>
                <a:cs typeface="Arial"/>
              </a:rPr>
              <a:t>8.2.U5 In aerobic cell respiration pyruvate is decarboxylated and oxidized, and converted into acetyl  compound and attached to coenzyme A to form </a:t>
            </a:r>
            <a:r>
              <a:rPr sz="1600" spc="-10" dirty="0">
                <a:latin typeface="Arial"/>
                <a:cs typeface="Arial"/>
              </a:rPr>
              <a:t>acetyl </a:t>
            </a:r>
            <a:r>
              <a:rPr sz="1600" spc="-5" dirty="0">
                <a:latin typeface="Arial"/>
                <a:cs typeface="Arial"/>
              </a:rPr>
              <a:t>coenzyme A in the link</a:t>
            </a:r>
            <a:r>
              <a:rPr sz="1600" spc="-155" dirty="0">
                <a:latin typeface="Arial"/>
                <a:cs typeface="Arial"/>
              </a:rPr>
              <a:t> </a:t>
            </a:r>
            <a:r>
              <a:rPr sz="1600" spc="-5" dirty="0">
                <a:latin typeface="Arial"/>
                <a:cs typeface="Arial"/>
              </a:rPr>
              <a:t>reaction.</a:t>
            </a:r>
            <a:endParaRPr sz="16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7713" y="67329"/>
            <a:ext cx="8541535" cy="512666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9463" y="743056"/>
            <a:ext cx="7980013" cy="542641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572"/>
            <a:ext cx="9144000" cy="631190"/>
          </a:xfrm>
          <a:custGeom>
            <a:avLst/>
            <a:gdLst/>
            <a:ahLst/>
            <a:cxnLst/>
            <a:rect l="l" t="t" r="r" b="b"/>
            <a:pathLst>
              <a:path w="9144000" h="631190">
                <a:moveTo>
                  <a:pt x="0" y="630936"/>
                </a:moveTo>
                <a:lnTo>
                  <a:pt x="9144000" y="630936"/>
                </a:lnTo>
                <a:lnTo>
                  <a:pt x="9144000" y="0"/>
                </a:lnTo>
                <a:lnTo>
                  <a:pt x="0" y="0"/>
                </a:lnTo>
                <a:lnTo>
                  <a:pt x="0" y="630936"/>
                </a:lnTo>
                <a:close/>
              </a:path>
            </a:pathLst>
          </a:custGeom>
          <a:solidFill>
            <a:srgbClr val="B8CDE4">
              <a:alpha val="78038"/>
            </a:srgbClr>
          </a:solidFill>
        </p:spPr>
        <p:txBody>
          <a:bodyPr wrap="square" lIns="0" tIns="0" rIns="0" bIns="0" rtlCol="0"/>
          <a:lstStyle/>
          <a:p>
            <a:endParaRPr/>
          </a:p>
        </p:txBody>
      </p:sp>
      <p:sp>
        <p:nvSpPr>
          <p:cNvPr id="4" name="object 4"/>
          <p:cNvSpPr txBox="1"/>
          <p:nvPr/>
        </p:nvSpPr>
        <p:spPr>
          <a:xfrm>
            <a:off x="78739" y="60451"/>
            <a:ext cx="8978265"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Arial"/>
                <a:cs typeface="Arial"/>
              </a:rPr>
              <a:t>8.2.U5 In aerobic cell respiration pyruvate is decarboxylated and oxidized, and converted into acetyl  compound and attached to coenzyme A to form </a:t>
            </a:r>
            <a:r>
              <a:rPr sz="1600" spc="-10" dirty="0">
                <a:latin typeface="Arial"/>
                <a:cs typeface="Arial"/>
              </a:rPr>
              <a:t>acetyl </a:t>
            </a:r>
            <a:r>
              <a:rPr sz="1600" spc="-5" dirty="0">
                <a:latin typeface="Arial"/>
                <a:cs typeface="Arial"/>
              </a:rPr>
              <a:t>coenzyme A in the link</a:t>
            </a:r>
            <a:r>
              <a:rPr sz="1600" spc="-155" dirty="0">
                <a:latin typeface="Arial"/>
                <a:cs typeface="Arial"/>
              </a:rPr>
              <a:t> </a:t>
            </a:r>
            <a:r>
              <a:rPr sz="1600" spc="-5" dirty="0">
                <a:latin typeface="Arial"/>
                <a:cs typeface="Arial"/>
              </a:rPr>
              <a:t>reaction.</a:t>
            </a:r>
            <a:endParaRPr sz="160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9463" y="743056"/>
            <a:ext cx="7980013" cy="542641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572"/>
            <a:ext cx="9144000" cy="631190"/>
          </a:xfrm>
          <a:custGeom>
            <a:avLst/>
            <a:gdLst/>
            <a:ahLst/>
            <a:cxnLst/>
            <a:rect l="l" t="t" r="r" b="b"/>
            <a:pathLst>
              <a:path w="9144000" h="631190">
                <a:moveTo>
                  <a:pt x="0" y="630936"/>
                </a:moveTo>
                <a:lnTo>
                  <a:pt x="9144000" y="630936"/>
                </a:lnTo>
                <a:lnTo>
                  <a:pt x="9144000" y="0"/>
                </a:lnTo>
                <a:lnTo>
                  <a:pt x="0" y="0"/>
                </a:lnTo>
                <a:lnTo>
                  <a:pt x="0" y="630936"/>
                </a:lnTo>
                <a:close/>
              </a:path>
            </a:pathLst>
          </a:custGeom>
          <a:solidFill>
            <a:srgbClr val="B8CDE4">
              <a:alpha val="78038"/>
            </a:srgbClr>
          </a:solidFill>
        </p:spPr>
        <p:txBody>
          <a:bodyPr wrap="square" lIns="0" tIns="0" rIns="0" bIns="0" rtlCol="0"/>
          <a:lstStyle/>
          <a:p>
            <a:endParaRPr/>
          </a:p>
        </p:txBody>
      </p:sp>
      <p:sp>
        <p:nvSpPr>
          <p:cNvPr id="4" name="object 4"/>
          <p:cNvSpPr txBox="1"/>
          <p:nvPr/>
        </p:nvSpPr>
        <p:spPr>
          <a:xfrm>
            <a:off x="78739" y="60451"/>
            <a:ext cx="8978265"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Arial"/>
                <a:cs typeface="Arial"/>
              </a:rPr>
              <a:t>8.2.U5 In aerobic cell respiration pyruvate is decarboxylated and oxidized, and converted into acetyl  compound and attached to coenzyme A to form </a:t>
            </a:r>
            <a:r>
              <a:rPr sz="1600" spc="-10" dirty="0">
                <a:latin typeface="Arial"/>
                <a:cs typeface="Arial"/>
              </a:rPr>
              <a:t>acetyl </a:t>
            </a:r>
            <a:r>
              <a:rPr sz="1600" spc="-5" dirty="0">
                <a:latin typeface="Arial"/>
                <a:cs typeface="Arial"/>
              </a:rPr>
              <a:t>coenzyme A in the link</a:t>
            </a:r>
            <a:r>
              <a:rPr sz="1600" spc="-155" dirty="0">
                <a:latin typeface="Arial"/>
                <a:cs typeface="Arial"/>
              </a:rPr>
              <a:t> </a:t>
            </a:r>
            <a:r>
              <a:rPr sz="1600" spc="-5" dirty="0">
                <a:latin typeface="Arial"/>
                <a:cs typeface="Arial"/>
              </a:rPr>
              <a:t>reaction.</a:t>
            </a:r>
            <a:endParaRPr sz="1600">
              <a:latin typeface="Arial"/>
              <a:cs typeface="Arial"/>
            </a:endParaRPr>
          </a:p>
        </p:txBody>
      </p:sp>
      <p:sp>
        <p:nvSpPr>
          <p:cNvPr id="6" name="object 6"/>
          <p:cNvSpPr/>
          <p:nvPr/>
        </p:nvSpPr>
        <p:spPr>
          <a:xfrm>
            <a:off x="0" y="2125979"/>
            <a:ext cx="9144000" cy="4102735"/>
          </a:xfrm>
          <a:custGeom>
            <a:avLst/>
            <a:gdLst/>
            <a:ahLst/>
            <a:cxnLst/>
            <a:rect l="l" t="t" r="r" b="b"/>
            <a:pathLst>
              <a:path w="9144000" h="4102735">
                <a:moveTo>
                  <a:pt x="0" y="4102608"/>
                </a:moveTo>
                <a:lnTo>
                  <a:pt x="9144000" y="4102608"/>
                </a:lnTo>
                <a:lnTo>
                  <a:pt x="9144000" y="0"/>
                </a:lnTo>
                <a:lnTo>
                  <a:pt x="0" y="0"/>
                </a:lnTo>
                <a:lnTo>
                  <a:pt x="0" y="4102608"/>
                </a:lnTo>
                <a:close/>
              </a:path>
            </a:pathLst>
          </a:custGeom>
          <a:solidFill>
            <a:srgbClr val="FFFFFF">
              <a:alpha val="81959"/>
            </a:srgbClr>
          </a:solidFill>
        </p:spPr>
        <p:txBody>
          <a:bodyPr wrap="square" lIns="0" tIns="0" rIns="0" bIns="0" rtlCol="0"/>
          <a:lstStyle/>
          <a:p>
            <a:endParaRPr/>
          </a:p>
        </p:txBody>
      </p:sp>
      <p:sp>
        <p:nvSpPr>
          <p:cNvPr id="7" name="object 7"/>
          <p:cNvSpPr txBox="1">
            <a:spLocks noGrp="1"/>
          </p:cNvSpPr>
          <p:nvPr>
            <p:ph type="title"/>
          </p:nvPr>
        </p:nvSpPr>
        <p:spPr>
          <a:xfrm>
            <a:off x="527405" y="2813430"/>
            <a:ext cx="1631950" cy="391160"/>
          </a:xfrm>
          <a:prstGeom prst="rect">
            <a:avLst/>
          </a:prstGeom>
        </p:spPr>
        <p:txBody>
          <a:bodyPr vert="horz" wrap="square" lIns="0" tIns="12700" rIns="0" bIns="0" rtlCol="0">
            <a:spAutoFit/>
          </a:bodyPr>
          <a:lstStyle/>
          <a:p>
            <a:pPr marL="12700">
              <a:lnSpc>
                <a:spcPct val="100000"/>
              </a:lnSpc>
              <a:spcBef>
                <a:spcPts val="100"/>
              </a:spcBef>
            </a:pPr>
            <a:r>
              <a:rPr b="1" spc="-105" dirty="0">
                <a:latin typeface="Arial"/>
                <a:cs typeface="Arial"/>
              </a:rPr>
              <a:t>In</a:t>
            </a:r>
            <a:r>
              <a:rPr b="1" spc="-215" dirty="0">
                <a:latin typeface="Arial"/>
                <a:cs typeface="Arial"/>
              </a:rPr>
              <a:t> </a:t>
            </a:r>
            <a:r>
              <a:rPr b="1" spc="-195" dirty="0">
                <a:latin typeface="Arial"/>
                <a:cs typeface="Arial"/>
              </a:rPr>
              <a:t>Summary:</a:t>
            </a:r>
          </a:p>
        </p:txBody>
      </p:sp>
      <p:sp>
        <p:nvSpPr>
          <p:cNvPr id="8" name="object 8"/>
          <p:cNvSpPr txBox="1"/>
          <p:nvPr/>
        </p:nvSpPr>
        <p:spPr>
          <a:xfrm>
            <a:off x="527405" y="3182238"/>
            <a:ext cx="7602855" cy="2465070"/>
          </a:xfrm>
          <a:prstGeom prst="rect">
            <a:avLst/>
          </a:prstGeom>
        </p:spPr>
        <p:txBody>
          <a:bodyPr vert="horz" wrap="square" lIns="0" tIns="13335" rIns="0" bIns="0" rtlCol="0">
            <a:spAutoFit/>
          </a:bodyPr>
          <a:lstStyle/>
          <a:p>
            <a:pPr marL="355600" indent="-342900">
              <a:lnSpc>
                <a:spcPct val="100000"/>
              </a:lnSpc>
              <a:spcBef>
                <a:spcPts val="105"/>
              </a:spcBef>
              <a:buFont typeface="Arial"/>
              <a:buChar char="•"/>
              <a:tabLst>
                <a:tab pos="354965" algn="l"/>
                <a:tab pos="355600" algn="l"/>
              </a:tabLst>
            </a:pPr>
            <a:r>
              <a:rPr sz="2000" b="1" spc="-125" dirty="0">
                <a:latin typeface="Arial"/>
                <a:cs typeface="Arial"/>
              </a:rPr>
              <a:t>pyruvate </a:t>
            </a:r>
            <a:r>
              <a:rPr sz="2000" spc="-30" dirty="0">
                <a:latin typeface="Arial"/>
                <a:cs typeface="Arial"/>
              </a:rPr>
              <a:t>(from </a:t>
            </a:r>
            <a:r>
              <a:rPr sz="2000" spc="-100" dirty="0">
                <a:latin typeface="Arial"/>
                <a:cs typeface="Arial"/>
              </a:rPr>
              <a:t>glycolysis) </a:t>
            </a:r>
            <a:r>
              <a:rPr sz="2000" spc="-80" dirty="0">
                <a:latin typeface="Arial"/>
                <a:cs typeface="Arial"/>
              </a:rPr>
              <a:t>enters </a:t>
            </a:r>
            <a:r>
              <a:rPr sz="2000" spc="-20" dirty="0">
                <a:latin typeface="Arial"/>
                <a:cs typeface="Arial"/>
              </a:rPr>
              <a:t>the </a:t>
            </a:r>
            <a:r>
              <a:rPr sz="2000" b="1" spc="-130" dirty="0">
                <a:latin typeface="Arial"/>
                <a:cs typeface="Arial"/>
              </a:rPr>
              <a:t>mitochondrion</a:t>
            </a:r>
            <a:r>
              <a:rPr sz="2000" b="1" spc="-300" dirty="0">
                <a:latin typeface="Arial"/>
                <a:cs typeface="Arial"/>
              </a:rPr>
              <a:t> </a:t>
            </a:r>
            <a:r>
              <a:rPr sz="2000" b="1" spc="-100" dirty="0">
                <a:latin typeface="Arial"/>
                <a:cs typeface="Arial"/>
              </a:rPr>
              <a:t>matrix</a:t>
            </a:r>
            <a:endParaRPr sz="2000">
              <a:latin typeface="Arial"/>
              <a:cs typeface="Arial"/>
            </a:endParaRPr>
          </a:p>
          <a:p>
            <a:pPr marL="355600" indent="-342900">
              <a:lnSpc>
                <a:spcPct val="100000"/>
              </a:lnSpc>
              <a:buChar char="•"/>
              <a:tabLst>
                <a:tab pos="354965" algn="l"/>
                <a:tab pos="355600" algn="l"/>
              </a:tabLst>
            </a:pPr>
            <a:r>
              <a:rPr sz="2000" spc="-130" dirty="0">
                <a:latin typeface="Arial"/>
                <a:cs typeface="Arial"/>
              </a:rPr>
              <a:t>enzymes </a:t>
            </a:r>
            <a:r>
              <a:rPr sz="2000" b="1" spc="-135" dirty="0">
                <a:latin typeface="Arial"/>
                <a:cs typeface="Arial"/>
              </a:rPr>
              <a:t>remove </a:t>
            </a:r>
            <a:r>
              <a:rPr sz="2000" spc="-80" dirty="0">
                <a:latin typeface="Arial"/>
                <a:cs typeface="Arial"/>
              </a:rPr>
              <a:t>one </a:t>
            </a:r>
            <a:r>
              <a:rPr sz="2000" b="1" spc="-160" dirty="0">
                <a:latin typeface="Arial"/>
                <a:cs typeface="Arial"/>
              </a:rPr>
              <a:t>carbon </a:t>
            </a:r>
            <a:r>
              <a:rPr sz="2000" b="1" spc="-130" dirty="0">
                <a:latin typeface="Arial"/>
                <a:cs typeface="Arial"/>
              </a:rPr>
              <a:t>dioxide </a:t>
            </a:r>
            <a:r>
              <a:rPr sz="2000" spc="-90" dirty="0">
                <a:latin typeface="Arial"/>
                <a:cs typeface="Arial"/>
              </a:rPr>
              <a:t>and hydrogen </a:t>
            </a:r>
            <a:r>
              <a:rPr sz="2000" spc="-25" dirty="0">
                <a:latin typeface="Arial"/>
                <a:cs typeface="Arial"/>
              </a:rPr>
              <a:t>from </a:t>
            </a:r>
            <a:r>
              <a:rPr sz="2000" spc="-20" dirty="0">
                <a:latin typeface="Arial"/>
                <a:cs typeface="Arial"/>
              </a:rPr>
              <a:t>the</a:t>
            </a:r>
            <a:r>
              <a:rPr sz="2000" spc="-195" dirty="0">
                <a:latin typeface="Arial"/>
                <a:cs typeface="Arial"/>
              </a:rPr>
              <a:t> </a:t>
            </a:r>
            <a:r>
              <a:rPr sz="2000" spc="-65" dirty="0">
                <a:latin typeface="Arial"/>
                <a:cs typeface="Arial"/>
              </a:rPr>
              <a:t>pyruvate</a:t>
            </a:r>
            <a:endParaRPr sz="2000">
              <a:latin typeface="Arial"/>
              <a:cs typeface="Arial"/>
            </a:endParaRPr>
          </a:p>
          <a:p>
            <a:pPr marL="355600" indent="-342900">
              <a:lnSpc>
                <a:spcPct val="100000"/>
              </a:lnSpc>
              <a:buFont typeface="Arial"/>
              <a:buChar char="•"/>
              <a:tabLst>
                <a:tab pos="354965" algn="l"/>
                <a:tab pos="355600" algn="l"/>
              </a:tabLst>
            </a:pPr>
            <a:r>
              <a:rPr sz="2000" b="1" spc="-165" dirty="0">
                <a:latin typeface="Arial"/>
                <a:cs typeface="Arial"/>
              </a:rPr>
              <a:t>hydrogen </a:t>
            </a:r>
            <a:r>
              <a:rPr sz="2000" b="1" spc="-195" dirty="0">
                <a:latin typeface="Arial"/>
                <a:cs typeface="Arial"/>
              </a:rPr>
              <a:t>is </a:t>
            </a:r>
            <a:r>
              <a:rPr sz="2000" b="1" spc="-155" dirty="0">
                <a:latin typeface="Arial"/>
                <a:cs typeface="Arial"/>
              </a:rPr>
              <a:t>accepted </a:t>
            </a:r>
            <a:r>
              <a:rPr sz="2000" b="1" spc="-165" dirty="0">
                <a:latin typeface="Arial"/>
                <a:cs typeface="Arial"/>
              </a:rPr>
              <a:t>by </a:t>
            </a:r>
            <a:r>
              <a:rPr sz="2000" b="1" spc="-180" dirty="0">
                <a:latin typeface="Arial"/>
                <a:cs typeface="Arial"/>
              </a:rPr>
              <a:t>NAD </a:t>
            </a:r>
            <a:r>
              <a:rPr sz="2000" spc="15" dirty="0">
                <a:latin typeface="Arial"/>
                <a:cs typeface="Arial"/>
              </a:rPr>
              <a:t>to </a:t>
            </a:r>
            <a:r>
              <a:rPr sz="2000" spc="-20" dirty="0">
                <a:latin typeface="Arial"/>
                <a:cs typeface="Arial"/>
              </a:rPr>
              <a:t>form</a:t>
            </a:r>
            <a:r>
              <a:rPr sz="2000" spc="75" dirty="0">
                <a:latin typeface="Arial"/>
                <a:cs typeface="Arial"/>
              </a:rPr>
              <a:t> </a:t>
            </a:r>
            <a:r>
              <a:rPr sz="2000" spc="-185" dirty="0">
                <a:latin typeface="Arial"/>
                <a:cs typeface="Arial"/>
              </a:rPr>
              <a:t>NADH</a:t>
            </a:r>
            <a:endParaRPr sz="2000">
              <a:latin typeface="Arial"/>
              <a:cs typeface="Arial"/>
            </a:endParaRPr>
          </a:p>
          <a:p>
            <a:pPr marL="355600" indent="-342900">
              <a:lnSpc>
                <a:spcPct val="100000"/>
              </a:lnSpc>
              <a:buChar char="•"/>
              <a:tabLst>
                <a:tab pos="354965" algn="l"/>
                <a:tab pos="355600" algn="l"/>
              </a:tabLst>
            </a:pPr>
            <a:r>
              <a:rPr sz="2000" spc="-75" dirty="0">
                <a:latin typeface="Arial"/>
                <a:cs typeface="Arial"/>
              </a:rPr>
              <a:t>removal </a:t>
            </a:r>
            <a:r>
              <a:rPr sz="2000" spc="-5" dirty="0">
                <a:latin typeface="Arial"/>
                <a:cs typeface="Arial"/>
              </a:rPr>
              <a:t>of </a:t>
            </a:r>
            <a:r>
              <a:rPr sz="2000" spc="-90" dirty="0">
                <a:latin typeface="Arial"/>
                <a:cs typeface="Arial"/>
              </a:rPr>
              <a:t>hydrogen </a:t>
            </a:r>
            <a:r>
              <a:rPr sz="2000" spc="-105" dirty="0">
                <a:latin typeface="Arial"/>
                <a:cs typeface="Arial"/>
              </a:rPr>
              <a:t>is</a:t>
            </a:r>
            <a:r>
              <a:rPr sz="2000" spc="-290" dirty="0">
                <a:latin typeface="Arial"/>
                <a:cs typeface="Arial"/>
              </a:rPr>
              <a:t> </a:t>
            </a:r>
            <a:r>
              <a:rPr sz="2000" spc="-55" dirty="0">
                <a:latin typeface="Arial"/>
                <a:cs typeface="Arial"/>
              </a:rPr>
              <a:t>oxidation</a:t>
            </a:r>
            <a:endParaRPr sz="2000">
              <a:latin typeface="Arial"/>
              <a:cs typeface="Arial"/>
            </a:endParaRPr>
          </a:p>
          <a:p>
            <a:pPr marL="355600" indent="-342900">
              <a:lnSpc>
                <a:spcPct val="100000"/>
              </a:lnSpc>
              <a:buChar char="•"/>
              <a:tabLst>
                <a:tab pos="354965" algn="l"/>
                <a:tab pos="355600" algn="l"/>
              </a:tabLst>
            </a:pPr>
            <a:r>
              <a:rPr sz="2000" spc="-75" dirty="0">
                <a:latin typeface="Arial"/>
                <a:cs typeface="Arial"/>
              </a:rPr>
              <a:t>removal </a:t>
            </a:r>
            <a:r>
              <a:rPr sz="2000" spc="-5" dirty="0">
                <a:latin typeface="Arial"/>
                <a:cs typeface="Arial"/>
              </a:rPr>
              <a:t>of </a:t>
            </a:r>
            <a:r>
              <a:rPr sz="2000" spc="-80" dirty="0">
                <a:latin typeface="Arial"/>
                <a:cs typeface="Arial"/>
              </a:rPr>
              <a:t>carbon </a:t>
            </a:r>
            <a:r>
              <a:rPr sz="2000" spc="-70" dirty="0">
                <a:latin typeface="Arial"/>
                <a:cs typeface="Arial"/>
              </a:rPr>
              <a:t>dioxide </a:t>
            </a:r>
            <a:r>
              <a:rPr sz="2000" spc="-105" dirty="0">
                <a:latin typeface="Arial"/>
                <a:cs typeface="Arial"/>
              </a:rPr>
              <a:t>is</a:t>
            </a:r>
            <a:r>
              <a:rPr sz="2000" spc="-315" dirty="0">
                <a:latin typeface="Arial"/>
                <a:cs typeface="Arial"/>
              </a:rPr>
              <a:t> </a:t>
            </a:r>
            <a:r>
              <a:rPr sz="2000" spc="-70" dirty="0">
                <a:latin typeface="Arial"/>
                <a:cs typeface="Arial"/>
              </a:rPr>
              <a:t>decarboxylation</a:t>
            </a:r>
            <a:endParaRPr sz="2000">
              <a:latin typeface="Arial"/>
              <a:cs typeface="Arial"/>
            </a:endParaRPr>
          </a:p>
          <a:p>
            <a:pPr marL="355600" indent="-342900">
              <a:lnSpc>
                <a:spcPct val="100000"/>
              </a:lnSpc>
              <a:buChar char="•"/>
              <a:tabLst>
                <a:tab pos="354965" algn="l"/>
                <a:tab pos="355600" algn="l"/>
              </a:tabLst>
            </a:pPr>
            <a:r>
              <a:rPr sz="2000" spc="-25" dirty="0">
                <a:latin typeface="Arial"/>
                <a:cs typeface="Arial"/>
              </a:rPr>
              <a:t>the </a:t>
            </a:r>
            <a:r>
              <a:rPr sz="2000" spc="-30" dirty="0">
                <a:latin typeface="Arial"/>
                <a:cs typeface="Arial"/>
              </a:rPr>
              <a:t>link </a:t>
            </a:r>
            <a:r>
              <a:rPr sz="2000" spc="-55" dirty="0">
                <a:latin typeface="Arial"/>
                <a:cs typeface="Arial"/>
              </a:rPr>
              <a:t>reaction </a:t>
            </a:r>
            <a:r>
              <a:rPr sz="2000" spc="-105" dirty="0">
                <a:latin typeface="Arial"/>
                <a:cs typeface="Arial"/>
              </a:rPr>
              <a:t>is </a:t>
            </a:r>
            <a:r>
              <a:rPr sz="2000" spc="-40" dirty="0">
                <a:latin typeface="Arial"/>
                <a:cs typeface="Arial"/>
              </a:rPr>
              <a:t>therefore </a:t>
            </a:r>
            <a:r>
              <a:rPr sz="2000" b="1" spc="-120" dirty="0">
                <a:latin typeface="Arial"/>
                <a:cs typeface="Arial"/>
              </a:rPr>
              <a:t>oxidative</a:t>
            </a:r>
            <a:r>
              <a:rPr sz="2000" b="1" spc="-395" dirty="0">
                <a:latin typeface="Arial"/>
                <a:cs typeface="Arial"/>
              </a:rPr>
              <a:t> </a:t>
            </a:r>
            <a:r>
              <a:rPr sz="2000" b="1" spc="-135" dirty="0">
                <a:latin typeface="Arial"/>
                <a:cs typeface="Arial"/>
              </a:rPr>
              <a:t>decarboxylation</a:t>
            </a:r>
            <a:endParaRPr sz="2000">
              <a:latin typeface="Arial"/>
              <a:cs typeface="Arial"/>
            </a:endParaRPr>
          </a:p>
          <a:p>
            <a:pPr marL="355600" indent="-342900">
              <a:lnSpc>
                <a:spcPct val="100000"/>
              </a:lnSpc>
              <a:buChar char="•"/>
              <a:tabLst>
                <a:tab pos="354965" algn="l"/>
                <a:tab pos="355600" algn="l"/>
              </a:tabLst>
            </a:pPr>
            <a:r>
              <a:rPr sz="2000" spc="-20" dirty="0">
                <a:latin typeface="Arial"/>
                <a:cs typeface="Arial"/>
              </a:rPr>
              <a:t>the </a:t>
            </a:r>
            <a:r>
              <a:rPr sz="2000" spc="-45" dirty="0">
                <a:latin typeface="Arial"/>
                <a:cs typeface="Arial"/>
              </a:rPr>
              <a:t>product </a:t>
            </a:r>
            <a:r>
              <a:rPr sz="2000" spc="-100" dirty="0">
                <a:latin typeface="Arial"/>
                <a:cs typeface="Arial"/>
              </a:rPr>
              <a:t>is </a:t>
            </a:r>
            <a:r>
              <a:rPr sz="2000" spc="-105" dirty="0">
                <a:latin typeface="Arial"/>
                <a:cs typeface="Arial"/>
              </a:rPr>
              <a:t>an </a:t>
            </a:r>
            <a:r>
              <a:rPr sz="2000" b="1" spc="-125" dirty="0">
                <a:latin typeface="Arial"/>
                <a:cs typeface="Arial"/>
              </a:rPr>
              <a:t>acetyl </a:t>
            </a:r>
            <a:r>
              <a:rPr sz="2000" b="1" spc="-165" dirty="0">
                <a:latin typeface="Arial"/>
                <a:cs typeface="Arial"/>
              </a:rPr>
              <a:t>group </a:t>
            </a:r>
            <a:r>
              <a:rPr sz="2000" spc="-60" dirty="0">
                <a:latin typeface="Arial"/>
                <a:cs typeface="Arial"/>
              </a:rPr>
              <a:t>which </a:t>
            </a:r>
            <a:r>
              <a:rPr sz="2000" b="1" spc="-150" dirty="0">
                <a:latin typeface="Arial"/>
                <a:cs typeface="Arial"/>
              </a:rPr>
              <a:t>reacts </a:t>
            </a:r>
            <a:r>
              <a:rPr sz="2000" spc="10" dirty="0">
                <a:latin typeface="Arial"/>
                <a:cs typeface="Arial"/>
              </a:rPr>
              <a:t>with </a:t>
            </a:r>
            <a:r>
              <a:rPr sz="2000" b="1" spc="-165" dirty="0">
                <a:latin typeface="Arial"/>
                <a:cs typeface="Arial"/>
              </a:rPr>
              <a:t>coenzyme</a:t>
            </a:r>
            <a:r>
              <a:rPr sz="2000" b="1" spc="-340" dirty="0">
                <a:latin typeface="Arial"/>
                <a:cs typeface="Arial"/>
              </a:rPr>
              <a:t> </a:t>
            </a:r>
            <a:r>
              <a:rPr sz="2000" b="1" spc="-229" dirty="0">
                <a:latin typeface="Arial"/>
                <a:cs typeface="Arial"/>
              </a:rPr>
              <a:t>A</a:t>
            </a:r>
            <a:endParaRPr sz="2000">
              <a:latin typeface="Arial"/>
              <a:cs typeface="Arial"/>
            </a:endParaRPr>
          </a:p>
          <a:p>
            <a:pPr marL="355600" indent="-342900">
              <a:lnSpc>
                <a:spcPct val="100000"/>
              </a:lnSpc>
              <a:spcBef>
                <a:spcPts val="5"/>
              </a:spcBef>
              <a:buChar char="•"/>
              <a:tabLst>
                <a:tab pos="354965" algn="l"/>
                <a:tab pos="355600" algn="l"/>
              </a:tabLst>
            </a:pPr>
            <a:r>
              <a:rPr sz="2000" spc="-70" dirty="0">
                <a:latin typeface="Arial"/>
                <a:cs typeface="Arial"/>
              </a:rPr>
              <a:t>acetyl </a:t>
            </a:r>
            <a:r>
              <a:rPr sz="2000" spc="-210" dirty="0">
                <a:latin typeface="Arial"/>
                <a:cs typeface="Arial"/>
              </a:rPr>
              <a:t>CoA </a:t>
            </a:r>
            <a:r>
              <a:rPr sz="2000" spc="-80" dirty="0">
                <a:latin typeface="Arial"/>
                <a:cs typeface="Arial"/>
              </a:rPr>
              <a:t>enters </a:t>
            </a:r>
            <a:r>
              <a:rPr sz="2000" spc="-150" dirty="0">
                <a:latin typeface="Arial"/>
                <a:cs typeface="Arial"/>
              </a:rPr>
              <a:t>Krebs</a:t>
            </a:r>
            <a:r>
              <a:rPr sz="2000" spc="-45" dirty="0">
                <a:latin typeface="Arial"/>
                <a:cs typeface="Arial"/>
              </a:rPr>
              <a:t> </a:t>
            </a:r>
            <a:r>
              <a:rPr sz="2000" spc="-105" dirty="0">
                <a:latin typeface="Arial"/>
                <a:cs typeface="Arial"/>
              </a:rPr>
              <a:t>cycle</a:t>
            </a:r>
            <a:endParaRPr sz="200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7455" y="52465"/>
            <a:ext cx="7337685" cy="5538864"/>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09143" y="5615127"/>
            <a:ext cx="6306820" cy="391160"/>
          </a:xfrm>
          <a:prstGeom prst="rect">
            <a:avLst/>
          </a:prstGeom>
        </p:spPr>
        <p:txBody>
          <a:bodyPr vert="horz" wrap="square" lIns="0" tIns="12700" rIns="0" bIns="0" rtlCol="0">
            <a:spAutoFit/>
          </a:bodyPr>
          <a:lstStyle/>
          <a:p>
            <a:pPr marL="12700">
              <a:lnSpc>
                <a:spcPct val="100000"/>
              </a:lnSpc>
              <a:spcBef>
                <a:spcPts val="100"/>
              </a:spcBef>
            </a:pPr>
            <a:r>
              <a:rPr sz="2400" spc="-145" dirty="0">
                <a:latin typeface="Arial"/>
                <a:cs typeface="Arial"/>
              </a:rPr>
              <a:t>Glycolysis </a:t>
            </a:r>
            <a:r>
              <a:rPr sz="2400" spc="-125" dirty="0">
                <a:latin typeface="Arial"/>
                <a:cs typeface="Arial"/>
              </a:rPr>
              <a:t>is </a:t>
            </a:r>
            <a:r>
              <a:rPr sz="2400" spc="-10" dirty="0">
                <a:latin typeface="Arial"/>
                <a:cs typeface="Arial"/>
              </a:rPr>
              <a:t>not </a:t>
            </a:r>
            <a:r>
              <a:rPr sz="2400" spc="-110" dirty="0">
                <a:latin typeface="Arial"/>
                <a:cs typeface="Arial"/>
              </a:rPr>
              <a:t>needed, </a:t>
            </a:r>
            <a:r>
              <a:rPr sz="2400" spc="-10" dirty="0">
                <a:latin typeface="Arial"/>
                <a:cs typeface="Arial"/>
              </a:rPr>
              <a:t>but </a:t>
            </a:r>
            <a:r>
              <a:rPr sz="2400" spc="-30" dirty="0">
                <a:latin typeface="Arial"/>
                <a:cs typeface="Arial"/>
              </a:rPr>
              <a:t>the </a:t>
            </a:r>
            <a:r>
              <a:rPr sz="2400" spc="-65" dirty="0">
                <a:latin typeface="Arial"/>
                <a:cs typeface="Arial"/>
              </a:rPr>
              <a:t>reaction </a:t>
            </a:r>
            <a:r>
              <a:rPr sz="2400" spc="-125" dirty="0">
                <a:latin typeface="Arial"/>
                <a:cs typeface="Arial"/>
              </a:rPr>
              <a:t>is</a:t>
            </a:r>
            <a:r>
              <a:rPr sz="2400" spc="-490" dirty="0">
                <a:latin typeface="Arial"/>
                <a:cs typeface="Arial"/>
              </a:rPr>
              <a:t> </a:t>
            </a:r>
            <a:r>
              <a:rPr sz="2400" spc="-114" dirty="0">
                <a:latin typeface="Arial"/>
                <a:cs typeface="Arial"/>
              </a:rPr>
              <a:t>slower.</a:t>
            </a:r>
            <a:endParaRPr sz="2400">
              <a:latin typeface="Arial"/>
              <a:cs typeface="Arial"/>
            </a:endParaRPr>
          </a:p>
        </p:txBody>
      </p:sp>
      <p:sp>
        <p:nvSpPr>
          <p:cNvPr id="5" name="object 5"/>
          <p:cNvSpPr/>
          <p:nvPr/>
        </p:nvSpPr>
        <p:spPr>
          <a:xfrm>
            <a:off x="4032758" y="1255522"/>
            <a:ext cx="4833620" cy="1375410"/>
          </a:xfrm>
          <a:custGeom>
            <a:avLst/>
            <a:gdLst/>
            <a:ahLst/>
            <a:cxnLst/>
            <a:rect l="l" t="t" r="r" b="b"/>
            <a:pathLst>
              <a:path w="4833620" h="1375410">
                <a:moveTo>
                  <a:pt x="4756149" y="0"/>
                </a:moveTo>
                <a:lnTo>
                  <a:pt x="0" y="362076"/>
                </a:lnTo>
                <a:lnTo>
                  <a:pt x="77088" y="1374902"/>
                </a:lnTo>
                <a:lnTo>
                  <a:pt x="4833239" y="1012698"/>
                </a:lnTo>
                <a:lnTo>
                  <a:pt x="4756149" y="0"/>
                </a:lnTo>
                <a:close/>
              </a:path>
            </a:pathLst>
          </a:custGeom>
          <a:solidFill>
            <a:srgbClr val="FFFF00"/>
          </a:solidFill>
        </p:spPr>
        <p:txBody>
          <a:bodyPr wrap="square" lIns="0" tIns="0" rIns="0" bIns="0" rtlCol="0"/>
          <a:lstStyle/>
          <a:p>
            <a:endParaRPr/>
          </a:p>
        </p:txBody>
      </p:sp>
      <p:sp>
        <p:nvSpPr>
          <p:cNvPr id="6" name="object 6"/>
          <p:cNvSpPr/>
          <p:nvPr/>
        </p:nvSpPr>
        <p:spPr>
          <a:xfrm>
            <a:off x="4032758" y="1255522"/>
            <a:ext cx="4833620" cy="1375410"/>
          </a:xfrm>
          <a:custGeom>
            <a:avLst/>
            <a:gdLst/>
            <a:ahLst/>
            <a:cxnLst/>
            <a:rect l="l" t="t" r="r" b="b"/>
            <a:pathLst>
              <a:path w="4833620" h="1375410">
                <a:moveTo>
                  <a:pt x="0" y="362076"/>
                </a:moveTo>
                <a:lnTo>
                  <a:pt x="4756149" y="0"/>
                </a:lnTo>
                <a:lnTo>
                  <a:pt x="4833239" y="1012698"/>
                </a:lnTo>
                <a:lnTo>
                  <a:pt x="77088" y="1374902"/>
                </a:lnTo>
                <a:lnTo>
                  <a:pt x="0" y="362076"/>
                </a:lnTo>
                <a:close/>
              </a:path>
            </a:pathLst>
          </a:custGeom>
          <a:ln w="38099">
            <a:solidFill>
              <a:srgbClr val="008000"/>
            </a:solidFill>
          </a:ln>
        </p:spPr>
        <p:txBody>
          <a:bodyPr wrap="square" lIns="0" tIns="0" rIns="0" bIns="0" rtlCol="0"/>
          <a:lstStyle/>
          <a:p>
            <a:endParaRPr/>
          </a:p>
        </p:txBody>
      </p:sp>
      <p:sp>
        <p:nvSpPr>
          <p:cNvPr id="7" name="object 7"/>
          <p:cNvSpPr/>
          <p:nvPr/>
        </p:nvSpPr>
        <p:spPr>
          <a:xfrm>
            <a:off x="4135680" y="1387602"/>
            <a:ext cx="4398592" cy="111264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95" y="144277"/>
            <a:ext cx="9137903" cy="501124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990588" y="1078991"/>
            <a:ext cx="2121535" cy="356870"/>
          </a:xfrm>
          <a:custGeom>
            <a:avLst/>
            <a:gdLst/>
            <a:ahLst/>
            <a:cxnLst/>
            <a:rect l="l" t="t" r="r" b="b"/>
            <a:pathLst>
              <a:path w="2121534" h="356869">
                <a:moveTo>
                  <a:pt x="0" y="356615"/>
                </a:moveTo>
                <a:lnTo>
                  <a:pt x="2121407" y="356615"/>
                </a:lnTo>
                <a:lnTo>
                  <a:pt x="2121407" y="0"/>
                </a:lnTo>
                <a:lnTo>
                  <a:pt x="0" y="0"/>
                </a:lnTo>
                <a:lnTo>
                  <a:pt x="0" y="356615"/>
                </a:lnTo>
                <a:close/>
              </a:path>
            </a:pathLst>
          </a:custGeom>
          <a:solidFill>
            <a:srgbClr val="FFFFFF"/>
          </a:solidFill>
        </p:spPr>
        <p:txBody>
          <a:bodyPr wrap="square" lIns="0" tIns="0" rIns="0" bIns="0" rtlCol="0"/>
          <a:lstStyle/>
          <a:p>
            <a:endParaRPr/>
          </a:p>
        </p:txBody>
      </p:sp>
      <p:sp>
        <p:nvSpPr>
          <p:cNvPr id="4" name="object 4"/>
          <p:cNvSpPr/>
          <p:nvPr/>
        </p:nvSpPr>
        <p:spPr>
          <a:xfrm>
            <a:off x="7246619" y="693419"/>
            <a:ext cx="1795780" cy="462280"/>
          </a:xfrm>
          <a:custGeom>
            <a:avLst/>
            <a:gdLst/>
            <a:ahLst/>
            <a:cxnLst/>
            <a:rect l="l" t="t" r="r" b="b"/>
            <a:pathLst>
              <a:path w="1795779" h="462280">
                <a:moveTo>
                  <a:pt x="0" y="461772"/>
                </a:moveTo>
                <a:lnTo>
                  <a:pt x="1795272" y="461772"/>
                </a:lnTo>
                <a:lnTo>
                  <a:pt x="1795272" y="0"/>
                </a:lnTo>
                <a:lnTo>
                  <a:pt x="0" y="0"/>
                </a:lnTo>
                <a:lnTo>
                  <a:pt x="0" y="461772"/>
                </a:lnTo>
                <a:close/>
              </a:path>
            </a:pathLst>
          </a:custGeom>
          <a:solidFill>
            <a:srgbClr val="FFFFFF"/>
          </a:solidFill>
        </p:spPr>
        <p:txBody>
          <a:bodyPr wrap="square" lIns="0" tIns="0" rIns="0" bIns="0" rtlCol="0"/>
          <a:lstStyle/>
          <a:p>
            <a:endParaRPr/>
          </a:p>
        </p:txBody>
      </p:sp>
      <p:sp>
        <p:nvSpPr>
          <p:cNvPr id="5" name="object 5"/>
          <p:cNvSpPr txBox="1"/>
          <p:nvPr/>
        </p:nvSpPr>
        <p:spPr>
          <a:xfrm>
            <a:off x="7326883" y="706373"/>
            <a:ext cx="1635125" cy="391160"/>
          </a:xfrm>
          <a:prstGeom prst="rect">
            <a:avLst/>
          </a:prstGeom>
        </p:spPr>
        <p:txBody>
          <a:bodyPr vert="horz" wrap="square" lIns="0" tIns="12700" rIns="0" bIns="0" rtlCol="0">
            <a:spAutoFit/>
          </a:bodyPr>
          <a:lstStyle/>
          <a:p>
            <a:pPr marL="12700">
              <a:lnSpc>
                <a:spcPct val="100000"/>
              </a:lnSpc>
              <a:spcBef>
                <a:spcPts val="100"/>
              </a:spcBef>
            </a:pPr>
            <a:r>
              <a:rPr sz="2400" spc="-215" dirty="0">
                <a:solidFill>
                  <a:srgbClr val="585858"/>
                </a:solidFill>
                <a:latin typeface="Arial"/>
                <a:cs typeface="Arial"/>
              </a:rPr>
              <a:t>chemiosmosis</a:t>
            </a:r>
            <a:endParaRPr sz="2400">
              <a:latin typeface="Arial"/>
              <a:cs typeface="Arial"/>
            </a:endParaRPr>
          </a:p>
        </p:txBody>
      </p:sp>
      <p:sp>
        <p:nvSpPr>
          <p:cNvPr id="7" name="object 7"/>
          <p:cNvSpPr/>
          <p:nvPr/>
        </p:nvSpPr>
        <p:spPr>
          <a:xfrm>
            <a:off x="3575303" y="659891"/>
            <a:ext cx="1534795" cy="462280"/>
          </a:xfrm>
          <a:custGeom>
            <a:avLst/>
            <a:gdLst/>
            <a:ahLst/>
            <a:cxnLst/>
            <a:rect l="l" t="t" r="r" b="b"/>
            <a:pathLst>
              <a:path w="1534795" h="462280">
                <a:moveTo>
                  <a:pt x="0" y="461772"/>
                </a:moveTo>
                <a:lnTo>
                  <a:pt x="1534668" y="461772"/>
                </a:lnTo>
                <a:lnTo>
                  <a:pt x="1534668" y="0"/>
                </a:lnTo>
                <a:lnTo>
                  <a:pt x="0" y="0"/>
                </a:lnTo>
                <a:lnTo>
                  <a:pt x="0" y="461772"/>
                </a:lnTo>
                <a:close/>
              </a:path>
            </a:pathLst>
          </a:custGeom>
          <a:solidFill>
            <a:srgbClr val="FFFFFF"/>
          </a:solidFill>
        </p:spPr>
        <p:txBody>
          <a:bodyPr wrap="square" lIns="0" tIns="0" rIns="0" bIns="0" rtlCol="0"/>
          <a:lstStyle/>
          <a:p>
            <a:endParaRPr/>
          </a:p>
        </p:txBody>
      </p:sp>
      <p:sp>
        <p:nvSpPr>
          <p:cNvPr id="8" name="object 8"/>
          <p:cNvSpPr/>
          <p:nvPr/>
        </p:nvSpPr>
        <p:spPr>
          <a:xfrm>
            <a:off x="3378708" y="509016"/>
            <a:ext cx="1272539" cy="850391"/>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4128515" y="509016"/>
            <a:ext cx="1139952" cy="850391"/>
          </a:xfrm>
          <a:prstGeom prst="rect">
            <a:avLst/>
          </a:prstGeom>
          <a:blipFill>
            <a:blip r:embed="rId4"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3654678" y="673989"/>
            <a:ext cx="1351280" cy="391160"/>
          </a:xfrm>
          <a:prstGeom prst="rect">
            <a:avLst/>
          </a:prstGeom>
        </p:spPr>
        <p:txBody>
          <a:bodyPr vert="horz" wrap="square" lIns="0" tIns="12700" rIns="0" bIns="0" rtlCol="0">
            <a:spAutoFit/>
          </a:bodyPr>
          <a:lstStyle/>
          <a:p>
            <a:pPr marL="12700">
              <a:lnSpc>
                <a:spcPct val="100000"/>
              </a:lnSpc>
              <a:spcBef>
                <a:spcPts val="100"/>
              </a:spcBef>
            </a:pPr>
            <a:r>
              <a:rPr b="1" spc="-320" dirty="0">
                <a:latin typeface="Arial"/>
                <a:cs typeface="Arial"/>
              </a:rPr>
              <a:t>Kreb’s</a:t>
            </a:r>
            <a:r>
              <a:rPr b="1" spc="-390" dirty="0">
                <a:latin typeface="Arial"/>
                <a:cs typeface="Arial"/>
              </a:rPr>
              <a:t> </a:t>
            </a:r>
            <a:r>
              <a:rPr b="1" spc="-300" dirty="0">
                <a:latin typeface="Arial"/>
                <a:cs typeface="Arial"/>
              </a:rPr>
              <a:t>cycle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572"/>
            <a:ext cx="9144000" cy="518159"/>
          </a:xfrm>
          <a:custGeom>
            <a:avLst/>
            <a:gdLst/>
            <a:ahLst/>
            <a:cxnLst/>
            <a:rect l="l" t="t" r="r" b="b"/>
            <a:pathLst>
              <a:path w="9144000" h="518159">
                <a:moveTo>
                  <a:pt x="0" y="518160"/>
                </a:moveTo>
                <a:lnTo>
                  <a:pt x="9144000" y="518160"/>
                </a:lnTo>
                <a:lnTo>
                  <a:pt x="9144000" y="0"/>
                </a:lnTo>
                <a:lnTo>
                  <a:pt x="0" y="0"/>
                </a:lnTo>
                <a:lnTo>
                  <a:pt x="0" y="518160"/>
                </a:lnTo>
                <a:close/>
              </a:path>
            </a:pathLst>
          </a:custGeom>
          <a:solidFill>
            <a:srgbClr val="B8CDE4">
              <a:alpha val="78038"/>
            </a:srgbClr>
          </a:solidFill>
        </p:spPr>
        <p:txBody>
          <a:bodyPr wrap="square" lIns="0" tIns="0" rIns="0" bIns="0" rtlCol="0"/>
          <a:lstStyle/>
          <a:p>
            <a:endParaRPr/>
          </a:p>
        </p:txBody>
      </p:sp>
      <p:sp>
        <p:nvSpPr>
          <p:cNvPr id="3" name="object 3"/>
          <p:cNvSpPr txBox="1"/>
          <p:nvPr/>
        </p:nvSpPr>
        <p:spPr>
          <a:xfrm>
            <a:off x="78739" y="3505"/>
            <a:ext cx="8606790" cy="51308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8.2.U6 In the Krebs cycle, the oxidation of acetyl groups is coupled to the reduction of</a:t>
            </a:r>
            <a:r>
              <a:rPr sz="1600" spc="265" dirty="0">
                <a:latin typeface="Arial"/>
                <a:cs typeface="Arial"/>
              </a:rPr>
              <a:t> </a:t>
            </a:r>
            <a:r>
              <a:rPr sz="1600" spc="-5" dirty="0">
                <a:latin typeface="Arial"/>
                <a:cs typeface="Arial"/>
              </a:rPr>
              <a:t>hydrogen</a:t>
            </a:r>
            <a:endParaRPr sz="1600">
              <a:latin typeface="Arial"/>
              <a:cs typeface="Arial"/>
            </a:endParaRPr>
          </a:p>
          <a:p>
            <a:pPr marL="12700">
              <a:lnSpc>
                <a:spcPct val="100000"/>
              </a:lnSpc>
              <a:spcBef>
                <a:spcPts val="5"/>
              </a:spcBef>
            </a:pPr>
            <a:r>
              <a:rPr sz="1600" spc="-5" dirty="0">
                <a:latin typeface="Arial"/>
                <a:cs typeface="Arial"/>
              </a:rPr>
              <a:t>carriers, liberating</a:t>
            </a:r>
            <a:r>
              <a:rPr sz="1600" spc="15" dirty="0">
                <a:latin typeface="Arial"/>
                <a:cs typeface="Arial"/>
              </a:rPr>
              <a:t> </a:t>
            </a:r>
            <a:r>
              <a:rPr sz="1600" spc="-5" dirty="0">
                <a:latin typeface="Arial"/>
                <a:cs typeface="Arial"/>
              </a:rPr>
              <a:t>carbon</a:t>
            </a:r>
            <a:endParaRPr sz="1600">
              <a:latin typeface="Arial"/>
              <a:cs typeface="Arial"/>
            </a:endParaRPr>
          </a:p>
        </p:txBody>
      </p:sp>
      <p:sp>
        <p:nvSpPr>
          <p:cNvPr id="4" name="object 4"/>
          <p:cNvSpPr txBox="1"/>
          <p:nvPr/>
        </p:nvSpPr>
        <p:spPr>
          <a:xfrm>
            <a:off x="225348" y="539572"/>
            <a:ext cx="4337685" cy="910590"/>
          </a:xfrm>
          <a:prstGeom prst="rect">
            <a:avLst/>
          </a:prstGeom>
        </p:spPr>
        <p:txBody>
          <a:bodyPr vert="horz" wrap="square" lIns="0" tIns="13335" rIns="0" bIns="0" rtlCol="0">
            <a:spAutoFit/>
          </a:bodyPr>
          <a:lstStyle/>
          <a:p>
            <a:pPr marL="12700" marR="5080" algn="just">
              <a:lnSpc>
                <a:spcPct val="100000"/>
              </a:lnSpc>
              <a:spcBef>
                <a:spcPts val="105"/>
              </a:spcBef>
            </a:pPr>
            <a:r>
              <a:rPr sz="2000" b="1" dirty="0">
                <a:latin typeface="Arial"/>
                <a:cs typeface="Arial"/>
              </a:rPr>
              <a:t>Krebs </a:t>
            </a:r>
            <a:r>
              <a:rPr sz="2000" b="1" spc="-10" dirty="0">
                <a:latin typeface="Arial"/>
                <a:cs typeface="Arial"/>
              </a:rPr>
              <a:t>cycle </a:t>
            </a:r>
            <a:r>
              <a:rPr sz="2000" spc="-105" dirty="0">
                <a:latin typeface="Arial"/>
                <a:cs typeface="Arial"/>
              </a:rPr>
              <a:t>reduces </a:t>
            </a:r>
            <a:r>
              <a:rPr sz="2000" spc="-50" dirty="0">
                <a:latin typeface="Arial"/>
                <a:cs typeface="Arial"/>
              </a:rPr>
              <a:t>electron </a:t>
            </a:r>
            <a:r>
              <a:rPr sz="2000" spc="-75" dirty="0">
                <a:latin typeface="Arial"/>
                <a:cs typeface="Arial"/>
              </a:rPr>
              <a:t>carriers </a:t>
            </a:r>
            <a:r>
              <a:rPr sz="2000" spc="-25" dirty="0">
                <a:latin typeface="Arial"/>
                <a:cs typeface="Arial"/>
              </a:rPr>
              <a:t>in  </a:t>
            </a:r>
            <a:r>
              <a:rPr sz="2000" spc="-55" dirty="0">
                <a:latin typeface="Arial"/>
                <a:cs typeface="Arial"/>
              </a:rPr>
              <a:t>preparation </a:t>
            </a:r>
            <a:r>
              <a:rPr sz="2000" spc="-5" dirty="0">
                <a:latin typeface="Arial"/>
                <a:cs typeface="Arial"/>
              </a:rPr>
              <a:t>for </a:t>
            </a:r>
            <a:r>
              <a:rPr sz="2000" spc="-65" dirty="0">
                <a:latin typeface="Arial"/>
                <a:cs typeface="Arial"/>
              </a:rPr>
              <a:t>oxidative</a:t>
            </a:r>
            <a:r>
              <a:rPr sz="2000" spc="-270" dirty="0">
                <a:latin typeface="Arial"/>
                <a:cs typeface="Arial"/>
              </a:rPr>
              <a:t> </a:t>
            </a:r>
            <a:r>
              <a:rPr sz="2000" spc="-55" dirty="0">
                <a:latin typeface="Arial"/>
                <a:cs typeface="Arial"/>
              </a:rPr>
              <a:t>phosphorylation  </a:t>
            </a:r>
            <a:r>
              <a:rPr sz="1800" spc="-75" dirty="0">
                <a:latin typeface="Arial"/>
                <a:cs typeface="Arial"/>
              </a:rPr>
              <a:t>(carbon </a:t>
            </a:r>
            <a:r>
              <a:rPr sz="1800" spc="-95" dirty="0">
                <a:latin typeface="Arial"/>
                <a:cs typeface="Arial"/>
              </a:rPr>
              <a:t>is </a:t>
            </a:r>
            <a:r>
              <a:rPr sz="1800" spc="-90" dirty="0">
                <a:latin typeface="Arial"/>
                <a:cs typeface="Arial"/>
              </a:rPr>
              <a:t>released </a:t>
            </a:r>
            <a:r>
              <a:rPr sz="1800" spc="-170" dirty="0">
                <a:latin typeface="Arial"/>
                <a:cs typeface="Arial"/>
              </a:rPr>
              <a:t>as </a:t>
            </a:r>
            <a:r>
              <a:rPr sz="1800" spc="-220" dirty="0">
                <a:latin typeface="Arial"/>
                <a:cs typeface="Arial"/>
              </a:rPr>
              <a:t>CO2 </a:t>
            </a:r>
            <a:r>
              <a:rPr sz="1800" spc="-170" dirty="0">
                <a:latin typeface="Arial"/>
                <a:cs typeface="Arial"/>
              </a:rPr>
              <a:t>as </a:t>
            </a:r>
            <a:r>
              <a:rPr sz="1800" spc="-140" dirty="0">
                <a:latin typeface="Arial"/>
                <a:cs typeface="Arial"/>
              </a:rPr>
              <a:t>a</a:t>
            </a:r>
            <a:r>
              <a:rPr sz="1800" spc="-90" dirty="0">
                <a:latin typeface="Arial"/>
                <a:cs typeface="Arial"/>
              </a:rPr>
              <a:t> </a:t>
            </a:r>
            <a:r>
              <a:rPr sz="1800" spc="-50" dirty="0">
                <a:latin typeface="Arial"/>
                <a:cs typeface="Arial"/>
              </a:rPr>
              <a:t>by-product)</a:t>
            </a:r>
            <a:endParaRPr sz="1800">
              <a:latin typeface="Arial"/>
              <a:cs typeface="Arial"/>
            </a:endParaRPr>
          </a:p>
        </p:txBody>
      </p:sp>
      <p:sp>
        <p:nvSpPr>
          <p:cNvPr id="5" name="object 5"/>
          <p:cNvSpPr txBox="1"/>
          <p:nvPr/>
        </p:nvSpPr>
        <p:spPr>
          <a:xfrm>
            <a:off x="5483733" y="633222"/>
            <a:ext cx="3340735" cy="513080"/>
          </a:xfrm>
          <a:prstGeom prst="rect">
            <a:avLst/>
          </a:prstGeom>
        </p:spPr>
        <p:txBody>
          <a:bodyPr vert="horz" wrap="square" lIns="0" tIns="12065" rIns="0" bIns="0" rtlCol="0">
            <a:spAutoFit/>
          </a:bodyPr>
          <a:lstStyle/>
          <a:p>
            <a:pPr marL="12700" marR="5080">
              <a:lnSpc>
                <a:spcPct val="100000"/>
              </a:lnSpc>
              <a:spcBef>
                <a:spcPts val="95"/>
              </a:spcBef>
            </a:pPr>
            <a:r>
              <a:rPr sz="1600" spc="-135" dirty="0">
                <a:latin typeface="Arial"/>
                <a:cs typeface="Arial"/>
              </a:rPr>
              <a:t>Use </a:t>
            </a:r>
            <a:r>
              <a:rPr sz="1600" spc="-25" dirty="0">
                <a:latin typeface="Arial"/>
                <a:cs typeface="Arial"/>
              </a:rPr>
              <a:t>the </a:t>
            </a:r>
            <a:r>
              <a:rPr sz="1600" spc="-55" dirty="0">
                <a:latin typeface="Arial"/>
                <a:cs typeface="Arial"/>
              </a:rPr>
              <a:t>animations </a:t>
            </a:r>
            <a:r>
              <a:rPr sz="1600" spc="15" dirty="0">
                <a:latin typeface="Arial"/>
                <a:cs typeface="Arial"/>
              </a:rPr>
              <a:t>to </a:t>
            </a:r>
            <a:r>
              <a:rPr sz="1600" spc="-50" dirty="0">
                <a:latin typeface="Arial"/>
                <a:cs typeface="Arial"/>
              </a:rPr>
              <a:t>learn </a:t>
            </a:r>
            <a:r>
              <a:rPr sz="1600" spc="-40" dirty="0">
                <a:latin typeface="Arial"/>
                <a:cs typeface="Arial"/>
              </a:rPr>
              <a:t>about</a:t>
            </a:r>
            <a:r>
              <a:rPr sz="1600" spc="-310" dirty="0">
                <a:latin typeface="Arial"/>
                <a:cs typeface="Arial"/>
              </a:rPr>
              <a:t> </a:t>
            </a:r>
            <a:r>
              <a:rPr sz="1600" spc="-125" dirty="0">
                <a:latin typeface="Arial"/>
                <a:cs typeface="Arial"/>
              </a:rPr>
              <a:t>Krebs  </a:t>
            </a:r>
            <a:r>
              <a:rPr sz="1600" spc="-90" dirty="0">
                <a:latin typeface="Arial"/>
                <a:cs typeface="Arial"/>
              </a:rPr>
              <a:t>cycle</a:t>
            </a:r>
            <a:endParaRPr sz="1600">
              <a:latin typeface="Arial"/>
              <a:cs typeface="Arial"/>
            </a:endParaRPr>
          </a:p>
        </p:txBody>
      </p:sp>
      <p:sp>
        <p:nvSpPr>
          <p:cNvPr id="6" name="object 6"/>
          <p:cNvSpPr/>
          <p:nvPr/>
        </p:nvSpPr>
        <p:spPr>
          <a:xfrm>
            <a:off x="5204459" y="2517648"/>
            <a:ext cx="3739895" cy="3762755"/>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199888" y="2513076"/>
            <a:ext cx="3749040" cy="3771900"/>
          </a:xfrm>
          <a:custGeom>
            <a:avLst/>
            <a:gdLst/>
            <a:ahLst/>
            <a:cxnLst/>
            <a:rect l="l" t="t" r="r" b="b"/>
            <a:pathLst>
              <a:path w="3749040" h="3771900">
                <a:moveTo>
                  <a:pt x="0" y="3771900"/>
                </a:moveTo>
                <a:lnTo>
                  <a:pt x="3749040" y="3771900"/>
                </a:lnTo>
                <a:lnTo>
                  <a:pt x="3749040" y="0"/>
                </a:lnTo>
                <a:lnTo>
                  <a:pt x="0" y="0"/>
                </a:lnTo>
                <a:lnTo>
                  <a:pt x="0" y="3771900"/>
                </a:lnTo>
                <a:close/>
              </a:path>
            </a:pathLst>
          </a:custGeom>
          <a:ln w="9144">
            <a:solidFill>
              <a:srgbClr val="000000"/>
            </a:solidFill>
          </a:ln>
        </p:spPr>
        <p:txBody>
          <a:bodyPr wrap="square" lIns="0" tIns="0" rIns="0" bIns="0" rtlCol="0"/>
          <a:lstStyle/>
          <a:p>
            <a:endParaRPr/>
          </a:p>
        </p:txBody>
      </p:sp>
      <p:sp>
        <p:nvSpPr>
          <p:cNvPr id="8" name="object 8"/>
          <p:cNvSpPr/>
          <p:nvPr/>
        </p:nvSpPr>
        <p:spPr>
          <a:xfrm>
            <a:off x="5204459" y="5699759"/>
            <a:ext cx="3740150" cy="647700"/>
          </a:xfrm>
          <a:custGeom>
            <a:avLst/>
            <a:gdLst/>
            <a:ahLst/>
            <a:cxnLst/>
            <a:rect l="l" t="t" r="r" b="b"/>
            <a:pathLst>
              <a:path w="3740150" h="647700">
                <a:moveTo>
                  <a:pt x="0" y="647699"/>
                </a:moveTo>
                <a:lnTo>
                  <a:pt x="3739895" y="647699"/>
                </a:lnTo>
                <a:lnTo>
                  <a:pt x="3739895" y="0"/>
                </a:lnTo>
                <a:lnTo>
                  <a:pt x="0" y="0"/>
                </a:lnTo>
                <a:lnTo>
                  <a:pt x="0" y="647699"/>
                </a:lnTo>
                <a:close/>
              </a:path>
            </a:pathLst>
          </a:custGeom>
          <a:solidFill>
            <a:srgbClr val="FFFFFF"/>
          </a:solidFill>
        </p:spPr>
        <p:txBody>
          <a:bodyPr wrap="square" lIns="0" tIns="0" rIns="0" bIns="0" rtlCol="0"/>
          <a:lstStyle/>
          <a:p>
            <a:endParaRPr/>
          </a:p>
        </p:txBody>
      </p:sp>
      <p:sp>
        <p:nvSpPr>
          <p:cNvPr id="9" name="object 9"/>
          <p:cNvSpPr/>
          <p:nvPr/>
        </p:nvSpPr>
        <p:spPr>
          <a:xfrm>
            <a:off x="5204459" y="5699759"/>
            <a:ext cx="3740150" cy="647700"/>
          </a:xfrm>
          <a:custGeom>
            <a:avLst/>
            <a:gdLst/>
            <a:ahLst/>
            <a:cxnLst/>
            <a:rect l="l" t="t" r="r" b="b"/>
            <a:pathLst>
              <a:path w="3740150" h="647700">
                <a:moveTo>
                  <a:pt x="0" y="647699"/>
                </a:moveTo>
                <a:lnTo>
                  <a:pt x="3739895" y="647699"/>
                </a:lnTo>
                <a:lnTo>
                  <a:pt x="3739895" y="0"/>
                </a:lnTo>
                <a:lnTo>
                  <a:pt x="0" y="0"/>
                </a:lnTo>
                <a:lnTo>
                  <a:pt x="0" y="647699"/>
                </a:lnTo>
                <a:close/>
              </a:path>
            </a:pathLst>
          </a:custGeom>
          <a:ln w="9144">
            <a:solidFill>
              <a:srgbClr val="000000"/>
            </a:solidFill>
          </a:ln>
        </p:spPr>
        <p:txBody>
          <a:bodyPr wrap="square" lIns="0" tIns="0" rIns="0" bIns="0" rtlCol="0"/>
          <a:lstStyle/>
          <a:p>
            <a:endParaRPr/>
          </a:p>
        </p:txBody>
      </p:sp>
      <p:sp>
        <p:nvSpPr>
          <p:cNvPr id="10" name="object 10"/>
          <p:cNvSpPr txBox="1"/>
          <p:nvPr/>
        </p:nvSpPr>
        <p:spPr>
          <a:xfrm>
            <a:off x="5206746" y="5725769"/>
            <a:ext cx="3735704" cy="574040"/>
          </a:xfrm>
          <a:prstGeom prst="rect">
            <a:avLst/>
          </a:prstGeom>
        </p:spPr>
        <p:txBody>
          <a:bodyPr vert="horz" wrap="square" lIns="0" tIns="12700" rIns="0" bIns="0" rtlCol="0">
            <a:spAutoFit/>
          </a:bodyPr>
          <a:lstStyle/>
          <a:p>
            <a:pPr marL="90170">
              <a:lnSpc>
                <a:spcPct val="100000"/>
              </a:lnSpc>
              <a:spcBef>
                <a:spcPts val="100"/>
              </a:spcBef>
            </a:pPr>
            <a:r>
              <a:rPr sz="1200" u="sng" spc="-25" dirty="0">
                <a:solidFill>
                  <a:srgbClr val="0000FF"/>
                </a:solidFill>
                <a:uFill>
                  <a:solidFill>
                    <a:srgbClr val="0000FF"/>
                  </a:solidFill>
                </a:uFill>
                <a:latin typeface="Arial"/>
                <a:cs typeface="Arial"/>
                <a:hlinkClick r:id="rId3"/>
              </a:rPr>
              <a:t>http://highered.mheducation.com/olcweb/cgi/pluginpop</a:t>
            </a:r>
            <a:endParaRPr sz="1200">
              <a:latin typeface="Arial"/>
              <a:cs typeface="Arial"/>
            </a:endParaRPr>
          </a:p>
          <a:p>
            <a:pPr marL="90170">
              <a:lnSpc>
                <a:spcPct val="100000"/>
              </a:lnSpc>
            </a:pPr>
            <a:r>
              <a:rPr sz="1200" u="sng" spc="-30" dirty="0">
                <a:solidFill>
                  <a:srgbClr val="0000FF"/>
                </a:solidFill>
                <a:uFill>
                  <a:solidFill>
                    <a:srgbClr val="0000FF"/>
                  </a:solidFill>
                </a:uFill>
                <a:latin typeface="Arial"/>
                <a:cs typeface="Arial"/>
              </a:rPr>
              <a:t>.cgi?it=swf::525::530::/sites/dl/free/0072464631/291136</a:t>
            </a:r>
            <a:endParaRPr sz="1200">
              <a:latin typeface="Arial"/>
              <a:cs typeface="Arial"/>
            </a:endParaRPr>
          </a:p>
          <a:p>
            <a:pPr marL="90170">
              <a:lnSpc>
                <a:spcPct val="100000"/>
              </a:lnSpc>
            </a:pPr>
            <a:r>
              <a:rPr sz="1200" u="sng" spc="-55" dirty="0">
                <a:solidFill>
                  <a:srgbClr val="0000FF"/>
                </a:solidFill>
                <a:uFill>
                  <a:solidFill>
                    <a:srgbClr val="0000FF"/>
                  </a:solidFill>
                </a:uFill>
                <a:latin typeface="Arial"/>
                <a:cs typeface="Arial"/>
              </a:rPr>
              <a:t>/krebsCycle.swf::krebsCycle.swf</a:t>
            </a:r>
            <a:endParaRPr sz="1200">
              <a:latin typeface="Arial"/>
              <a:cs typeface="Arial"/>
            </a:endParaRPr>
          </a:p>
        </p:txBody>
      </p:sp>
      <p:sp>
        <p:nvSpPr>
          <p:cNvPr id="11" name="object 11"/>
          <p:cNvSpPr/>
          <p:nvPr/>
        </p:nvSpPr>
        <p:spPr>
          <a:xfrm>
            <a:off x="1107947" y="4376926"/>
            <a:ext cx="3541776" cy="2359152"/>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1107947" y="6278878"/>
            <a:ext cx="3542029" cy="462280"/>
          </a:xfrm>
          <a:custGeom>
            <a:avLst/>
            <a:gdLst/>
            <a:ahLst/>
            <a:cxnLst/>
            <a:rect l="l" t="t" r="r" b="b"/>
            <a:pathLst>
              <a:path w="3542029" h="462279">
                <a:moveTo>
                  <a:pt x="0" y="461772"/>
                </a:moveTo>
                <a:lnTo>
                  <a:pt x="3541776" y="461772"/>
                </a:lnTo>
                <a:lnTo>
                  <a:pt x="3541776" y="0"/>
                </a:lnTo>
                <a:lnTo>
                  <a:pt x="0" y="0"/>
                </a:lnTo>
                <a:lnTo>
                  <a:pt x="0" y="461772"/>
                </a:lnTo>
                <a:close/>
              </a:path>
            </a:pathLst>
          </a:custGeom>
          <a:ln w="9144">
            <a:solidFill>
              <a:srgbClr val="000000"/>
            </a:solidFill>
          </a:ln>
        </p:spPr>
        <p:txBody>
          <a:bodyPr wrap="square" lIns="0" tIns="0" rIns="0" bIns="0" rtlCol="0"/>
          <a:lstStyle/>
          <a:p>
            <a:endParaRPr/>
          </a:p>
        </p:txBody>
      </p:sp>
      <p:sp>
        <p:nvSpPr>
          <p:cNvPr id="13" name="object 13"/>
          <p:cNvSpPr txBox="1"/>
          <p:nvPr/>
        </p:nvSpPr>
        <p:spPr>
          <a:xfrm>
            <a:off x="1110233" y="6283450"/>
            <a:ext cx="3537585" cy="452755"/>
          </a:xfrm>
          <a:prstGeom prst="rect">
            <a:avLst/>
          </a:prstGeom>
          <a:solidFill>
            <a:srgbClr val="FFFFFF"/>
          </a:solidFill>
        </p:spPr>
        <p:txBody>
          <a:bodyPr vert="horz" wrap="square" lIns="0" tIns="33655" rIns="0" bIns="0" rtlCol="0">
            <a:spAutoFit/>
          </a:bodyPr>
          <a:lstStyle/>
          <a:p>
            <a:pPr marL="88900" marR="109855">
              <a:lnSpc>
                <a:spcPct val="100000"/>
              </a:lnSpc>
              <a:spcBef>
                <a:spcPts val="265"/>
              </a:spcBef>
            </a:pPr>
            <a:r>
              <a:rPr sz="1200" u="sng" spc="-20" dirty="0">
                <a:solidFill>
                  <a:srgbClr val="0000FF"/>
                </a:solidFill>
                <a:uFill>
                  <a:solidFill>
                    <a:srgbClr val="0000FF"/>
                  </a:solidFill>
                </a:uFill>
                <a:latin typeface="Arial"/>
                <a:cs typeface="Arial"/>
                <a:hlinkClick r:id="rId5"/>
              </a:rPr>
              <a:t>http://www.wiley.com/college/pratt/0471393878/stu </a:t>
            </a:r>
            <a:r>
              <a:rPr sz="1200" spc="-20" dirty="0">
                <a:solidFill>
                  <a:srgbClr val="0000FF"/>
                </a:solidFill>
                <a:latin typeface="Arial"/>
                <a:cs typeface="Arial"/>
                <a:hlinkClick r:id="rId5"/>
              </a:rPr>
              <a:t> </a:t>
            </a:r>
            <a:r>
              <a:rPr sz="1200" u="sng" spc="-30" dirty="0">
                <a:solidFill>
                  <a:srgbClr val="0000FF"/>
                </a:solidFill>
                <a:uFill>
                  <a:solidFill>
                    <a:srgbClr val="0000FF"/>
                  </a:solidFill>
                </a:uFill>
                <a:latin typeface="Arial"/>
                <a:cs typeface="Arial"/>
                <a:hlinkClick r:id="rId5"/>
              </a:rPr>
              <a:t>dent/animations/citric_acid_cycle/index.html</a:t>
            </a:r>
            <a:endParaRPr sz="1200">
              <a:latin typeface="Arial"/>
              <a:cs typeface="Arial"/>
            </a:endParaRPr>
          </a:p>
        </p:txBody>
      </p:sp>
      <p:sp>
        <p:nvSpPr>
          <p:cNvPr id="14" name="object 14"/>
          <p:cNvSpPr/>
          <p:nvPr/>
        </p:nvSpPr>
        <p:spPr>
          <a:xfrm>
            <a:off x="269747" y="1639823"/>
            <a:ext cx="3261360" cy="2438400"/>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265175" y="1635251"/>
            <a:ext cx="3270885" cy="2447925"/>
          </a:xfrm>
          <a:custGeom>
            <a:avLst/>
            <a:gdLst/>
            <a:ahLst/>
            <a:cxnLst/>
            <a:rect l="l" t="t" r="r" b="b"/>
            <a:pathLst>
              <a:path w="3270885" h="2447925">
                <a:moveTo>
                  <a:pt x="0" y="2447544"/>
                </a:moveTo>
                <a:lnTo>
                  <a:pt x="3270504" y="2447544"/>
                </a:lnTo>
                <a:lnTo>
                  <a:pt x="3270504" y="0"/>
                </a:lnTo>
                <a:lnTo>
                  <a:pt x="0" y="0"/>
                </a:lnTo>
                <a:lnTo>
                  <a:pt x="0" y="2447544"/>
                </a:lnTo>
                <a:close/>
              </a:path>
            </a:pathLst>
          </a:custGeom>
          <a:ln w="9144">
            <a:solidFill>
              <a:srgbClr val="000000"/>
            </a:solidFill>
          </a:ln>
        </p:spPr>
        <p:txBody>
          <a:bodyPr wrap="square" lIns="0" tIns="0" rIns="0" bIns="0" rtlCol="0"/>
          <a:lstStyle/>
          <a:p>
            <a:endParaRPr/>
          </a:p>
        </p:txBody>
      </p:sp>
      <p:sp>
        <p:nvSpPr>
          <p:cNvPr id="16" name="object 16"/>
          <p:cNvSpPr/>
          <p:nvPr/>
        </p:nvSpPr>
        <p:spPr>
          <a:xfrm>
            <a:off x="269747" y="3848100"/>
            <a:ext cx="3261360" cy="462280"/>
          </a:xfrm>
          <a:custGeom>
            <a:avLst/>
            <a:gdLst/>
            <a:ahLst/>
            <a:cxnLst/>
            <a:rect l="l" t="t" r="r" b="b"/>
            <a:pathLst>
              <a:path w="3261360" h="462279">
                <a:moveTo>
                  <a:pt x="0" y="461772"/>
                </a:moveTo>
                <a:lnTo>
                  <a:pt x="3261360" y="461772"/>
                </a:lnTo>
                <a:lnTo>
                  <a:pt x="3261360" y="0"/>
                </a:lnTo>
                <a:lnTo>
                  <a:pt x="0" y="0"/>
                </a:lnTo>
                <a:lnTo>
                  <a:pt x="0" y="461772"/>
                </a:lnTo>
                <a:close/>
              </a:path>
            </a:pathLst>
          </a:custGeom>
          <a:solidFill>
            <a:srgbClr val="FFFFFF"/>
          </a:solidFill>
        </p:spPr>
        <p:txBody>
          <a:bodyPr wrap="square" lIns="0" tIns="0" rIns="0" bIns="0" rtlCol="0"/>
          <a:lstStyle/>
          <a:p>
            <a:endParaRPr/>
          </a:p>
        </p:txBody>
      </p:sp>
      <p:sp>
        <p:nvSpPr>
          <p:cNvPr id="17" name="object 17"/>
          <p:cNvSpPr/>
          <p:nvPr/>
        </p:nvSpPr>
        <p:spPr>
          <a:xfrm>
            <a:off x="269747" y="3848100"/>
            <a:ext cx="3261360" cy="462280"/>
          </a:xfrm>
          <a:custGeom>
            <a:avLst/>
            <a:gdLst/>
            <a:ahLst/>
            <a:cxnLst/>
            <a:rect l="l" t="t" r="r" b="b"/>
            <a:pathLst>
              <a:path w="3261360" h="462279">
                <a:moveTo>
                  <a:pt x="0" y="461772"/>
                </a:moveTo>
                <a:lnTo>
                  <a:pt x="3261360" y="461772"/>
                </a:lnTo>
                <a:lnTo>
                  <a:pt x="3261360" y="0"/>
                </a:lnTo>
                <a:lnTo>
                  <a:pt x="0" y="0"/>
                </a:lnTo>
                <a:lnTo>
                  <a:pt x="0" y="461772"/>
                </a:lnTo>
                <a:close/>
              </a:path>
            </a:pathLst>
          </a:custGeom>
          <a:ln w="9144">
            <a:solidFill>
              <a:srgbClr val="000000"/>
            </a:solidFill>
          </a:ln>
        </p:spPr>
        <p:txBody>
          <a:bodyPr wrap="square" lIns="0" tIns="0" rIns="0" bIns="0" rtlCol="0"/>
          <a:lstStyle/>
          <a:p>
            <a:endParaRPr/>
          </a:p>
        </p:txBody>
      </p:sp>
      <p:sp>
        <p:nvSpPr>
          <p:cNvPr id="18" name="object 18"/>
          <p:cNvSpPr txBox="1"/>
          <p:nvPr/>
        </p:nvSpPr>
        <p:spPr>
          <a:xfrm>
            <a:off x="272034" y="3872865"/>
            <a:ext cx="3256915" cy="391160"/>
          </a:xfrm>
          <a:prstGeom prst="rect">
            <a:avLst/>
          </a:prstGeom>
        </p:spPr>
        <p:txBody>
          <a:bodyPr vert="horz" wrap="square" lIns="0" tIns="12700" rIns="0" bIns="0" rtlCol="0">
            <a:spAutoFit/>
          </a:bodyPr>
          <a:lstStyle/>
          <a:p>
            <a:pPr marL="88900" marR="132080">
              <a:lnSpc>
                <a:spcPct val="100000"/>
              </a:lnSpc>
              <a:spcBef>
                <a:spcPts val="100"/>
              </a:spcBef>
            </a:pPr>
            <a:r>
              <a:rPr sz="1200" u="sng" spc="-25" dirty="0">
                <a:solidFill>
                  <a:srgbClr val="0000FF"/>
                </a:solidFill>
                <a:uFill>
                  <a:solidFill>
                    <a:srgbClr val="0000FF"/>
                  </a:solidFill>
                </a:uFill>
                <a:latin typeface="Arial"/>
                <a:cs typeface="Arial"/>
                <a:hlinkClick r:id="rId7"/>
              </a:rPr>
              <a:t>http://www.wiley.com/legacy/college/boyer/047 </a:t>
            </a:r>
            <a:r>
              <a:rPr sz="1200" spc="-25" dirty="0">
                <a:solidFill>
                  <a:srgbClr val="0000FF"/>
                </a:solidFill>
                <a:latin typeface="Arial"/>
                <a:cs typeface="Arial"/>
                <a:hlinkClick r:id="rId7"/>
              </a:rPr>
              <a:t> </a:t>
            </a:r>
            <a:r>
              <a:rPr sz="1200" u="sng" spc="-30" dirty="0">
                <a:solidFill>
                  <a:srgbClr val="0000FF"/>
                </a:solidFill>
                <a:uFill>
                  <a:solidFill>
                    <a:srgbClr val="0000FF"/>
                  </a:solidFill>
                </a:uFill>
                <a:latin typeface="Arial"/>
                <a:cs typeface="Arial"/>
                <a:hlinkClick r:id="rId7"/>
              </a:rPr>
              <a:t>0003790/animations/tca/tca.htm</a:t>
            </a:r>
            <a:endParaRPr sz="1200">
              <a:latin typeface="Arial"/>
              <a:cs typeface="Arial"/>
            </a:endParaRPr>
          </a:p>
        </p:txBody>
      </p:sp>
      <p:sp>
        <p:nvSpPr>
          <p:cNvPr id="19" name="object 19"/>
          <p:cNvSpPr/>
          <p:nvPr/>
        </p:nvSpPr>
        <p:spPr>
          <a:xfrm>
            <a:off x="3983735" y="1569719"/>
            <a:ext cx="1042415" cy="1298448"/>
          </a:xfrm>
          <a:prstGeom prst="rect">
            <a:avLst/>
          </a:prstGeom>
          <a:blipFill>
            <a:blip r:embed="rId8" cstate="print"/>
            <a:stretch>
              <a:fillRect/>
            </a:stretch>
          </a:blipFill>
        </p:spPr>
        <p:txBody>
          <a:bodyPr wrap="square" lIns="0" tIns="0" rIns="0" bIns="0" rtlCol="0"/>
          <a:lstStyle/>
          <a:p>
            <a:endParaRPr/>
          </a:p>
        </p:txBody>
      </p:sp>
      <p:sp>
        <p:nvSpPr>
          <p:cNvPr id="20" name="object 20"/>
          <p:cNvSpPr/>
          <p:nvPr/>
        </p:nvSpPr>
        <p:spPr>
          <a:xfrm>
            <a:off x="3979164" y="1565147"/>
            <a:ext cx="1051560" cy="1308100"/>
          </a:xfrm>
          <a:custGeom>
            <a:avLst/>
            <a:gdLst/>
            <a:ahLst/>
            <a:cxnLst/>
            <a:rect l="l" t="t" r="r" b="b"/>
            <a:pathLst>
              <a:path w="1051560" h="1308100">
                <a:moveTo>
                  <a:pt x="0" y="1307591"/>
                </a:moveTo>
                <a:lnTo>
                  <a:pt x="1051560" y="1307591"/>
                </a:lnTo>
                <a:lnTo>
                  <a:pt x="1051560" y="0"/>
                </a:lnTo>
                <a:lnTo>
                  <a:pt x="0" y="0"/>
                </a:lnTo>
                <a:lnTo>
                  <a:pt x="0" y="1307591"/>
                </a:lnTo>
                <a:close/>
              </a:path>
            </a:pathLst>
          </a:custGeom>
          <a:ln w="9144">
            <a:solidFill>
              <a:srgbClr val="000000"/>
            </a:solidFill>
          </a:ln>
        </p:spPr>
        <p:txBody>
          <a:bodyPr wrap="square" lIns="0" tIns="0" rIns="0" bIns="0" rtlCol="0"/>
          <a:lstStyle/>
          <a:p>
            <a:endParaRPr/>
          </a:p>
        </p:txBody>
      </p:sp>
      <p:sp>
        <p:nvSpPr>
          <p:cNvPr id="21" name="object 21"/>
          <p:cNvSpPr txBox="1"/>
          <p:nvPr/>
        </p:nvSpPr>
        <p:spPr>
          <a:xfrm>
            <a:off x="5030723" y="1578863"/>
            <a:ext cx="2795270" cy="646430"/>
          </a:xfrm>
          <a:prstGeom prst="rect">
            <a:avLst/>
          </a:prstGeom>
          <a:ln w="9144">
            <a:solidFill>
              <a:srgbClr val="000000"/>
            </a:solidFill>
          </a:ln>
        </p:spPr>
        <p:txBody>
          <a:bodyPr vert="horz" wrap="square" lIns="0" tIns="37465" rIns="0" bIns="0" rtlCol="0">
            <a:spAutoFit/>
          </a:bodyPr>
          <a:lstStyle/>
          <a:p>
            <a:pPr marL="87630" marR="104775">
              <a:lnSpc>
                <a:spcPct val="100000"/>
              </a:lnSpc>
              <a:spcBef>
                <a:spcPts val="295"/>
              </a:spcBef>
            </a:pPr>
            <a:r>
              <a:rPr sz="1200" u="sng" spc="-25" dirty="0">
                <a:solidFill>
                  <a:srgbClr val="0000FF"/>
                </a:solidFill>
                <a:uFill>
                  <a:solidFill>
                    <a:srgbClr val="0000FF"/>
                  </a:solidFill>
                </a:uFill>
                <a:latin typeface="Arial"/>
                <a:cs typeface="Arial"/>
                <a:hlinkClick r:id="rId9"/>
              </a:rPr>
              <a:t>http://faculty.nl.edu/jste/aerobic_respirat </a:t>
            </a:r>
            <a:r>
              <a:rPr sz="1200" spc="-25" dirty="0">
                <a:solidFill>
                  <a:srgbClr val="0000FF"/>
                </a:solidFill>
                <a:latin typeface="Arial"/>
                <a:cs typeface="Arial"/>
                <a:hlinkClick r:id="rId9"/>
              </a:rPr>
              <a:t> </a:t>
            </a:r>
            <a:r>
              <a:rPr sz="1200" u="sng" spc="-75" dirty="0">
                <a:solidFill>
                  <a:srgbClr val="0000FF"/>
                </a:solidFill>
                <a:uFill>
                  <a:solidFill>
                    <a:srgbClr val="0000FF"/>
                  </a:solidFill>
                </a:uFill>
                <a:latin typeface="Arial"/>
                <a:cs typeface="Arial"/>
                <a:hlinkClick r:id="rId9"/>
              </a:rPr>
              <a:t>ion.htm#Citric%20acid%20%28CA%29%2 </a:t>
            </a:r>
            <a:r>
              <a:rPr sz="1200" spc="-75" dirty="0">
                <a:solidFill>
                  <a:srgbClr val="0000FF"/>
                </a:solidFill>
                <a:latin typeface="Arial"/>
                <a:cs typeface="Arial"/>
                <a:hlinkClick r:id="rId9"/>
              </a:rPr>
              <a:t> </a:t>
            </a:r>
            <a:r>
              <a:rPr sz="1200" u="sng" spc="-65" dirty="0">
                <a:solidFill>
                  <a:srgbClr val="0000FF"/>
                </a:solidFill>
                <a:uFill>
                  <a:solidFill>
                    <a:srgbClr val="0000FF"/>
                  </a:solidFill>
                </a:uFill>
                <a:latin typeface="Arial"/>
                <a:cs typeface="Arial"/>
                <a:hlinkClick r:id="rId9"/>
              </a:rPr>
              <a:t>0cycle</a:t>
            </a:r>
            <a:endParaRPr sz="120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49356" y="743056"/>
            <a:ext cx="7522761" cy="535142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572"/>
            <a:ext cx="9144000" cy="643255"/>
          </a:xfrm>
          <a:custGeom>
            <a:avLst/>
            <a:gdLst/>
            <a:ahLst/>
            <a:cxnLst/>
            <a:rect l="l" t="t" r="r" b="b"/>
            <a:pathLst>
              <a:path w="9144000" h="643255">
                <a:moveTo>
                  <a:pt x="0" y="643127"/>
                </a:moveTo>
                <a:lnTo>
                  <a:pt x="9144000" y="643127"/>
                </a:lnTo>
                <a:lnTo>
                  <a:pt x="9144000" y="0"/>
                </a:lnTo>
                <a:lnTo>
                  <a:pt x="0" y="0"/>
                </a:lnTo>
                <a:lnTo>
                  <a:pt x="0" y="643127"/>
                </a:lnTo>
                <a:close/>
              </a:path>
            </a:pathLst>
          </a:custGeom>
          <a:solidFill>
            <a:srgbClr val="B8CDE4">
              <a:alpha val="78038"/>
            </a:srgbClr>
          </a:solidFill>
        </p:spPr>
        <p:txBody>
          <a:bodyPr wrap="square" lIns="0" tIns="0" rIns="0" bIns="0" rtlCol="0"/>
          <a:lstStyle/>
          <a:p>
            <a:endParaRPr/>
          </a:p>
        </p:txBody>
      </p:sp>
      <p:sp>
        <p:nvSpPr>
          <p:cNvPr id="4" name="object 4"/>
          <p:cNvSpPr txBox="1"/>
          <p:nvPr/>
        </p:nvSpPr>
        <p:spPr>
          <a:xfrm>
            <a:off x="78739" y="66548"/>
            <a:ext cx="8606155"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Arial"/>
                <a:cs typeface="Arial"/>
              </a:rPr>
              <a:t>8.2.U6 In the Krebs </a:t>
            </a:r>
            <a:r>
              <a:rPr sz="1600" spc="-10" dirty="0">
                <a:latin typeface="Arial"/>
                <a:cs typeface="Arial"/>
              </a:rPr>
              <a:t>cycle, </a:t>
            </a:r>
            <a:r>
              <a:rPr sz="1600" spc="-5" dirty="0">
                <a:latin typeface="Arial"/>
                <a:cs typeface="Arial"/>
              </a:rPr>
              <a:t>the oxidation of </a:t>
            </a:r>
            <a:r>
              <a:rPr sz="1600" spc="-10" dirty="0">
                <a:latin typeface="Arial"/>
                <a:cs typeface="Arial"/>
              </a:rPr>
              <a:t>acetyl </a:t>
            </a:r>
            <a:r>
              <a:rPr sz="1600" spc="-5" dirty="0">
                <a:latin typeface="Arial"/>
                <a:cs typeface="Arial"/>
              </a:rPr>
              <a:t>groups is coupled to the reduction of hydrogen  carriers, liberating carbon</a:t>
            </a:r>
            <a:r>
              <a:rPr sz="1600" spc="15" dirty="0">
                <a:latin typeface="Arial"/>
                <a:cs typeface="Arial"/>
              </a:rPr>
              <a:t> </a:t>
            </a:r>
            <a:r>
              <a:rPr sz="1600" spc="-5" dirty="0">
                <a:latin typeface="Arial"/>
                <a:cs typeface="Arial"/>
              </a:rPr>
              <a:t>dioxide.</a:t>
            </a:r>
            <a:endParaRPr sz="1600">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021773" y="689001"/>
            <a:ext cx="6663652" cy="545374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572"/>
            <a:ext cx="9144000" cy="643255"/>
          </a:xfrm>
          <a:custGeom>
            <a:avLst/>
            <a:gdLst/>
            <a:ahLst/>
            <a:cxnLst/>
            <a:rect l="l" t="t" r="r" b="b"/>
            <a:pathLst>
              <a:path w="9144000" h="643255">
                <a:moveTo>
                  <a:pt x="0" y="643127"/>
                </a:moveTo>
                <a:lnTo>
                  <a:pt x="9144000" y="643127"/>
                </a:lnTo>
                <a:lnTo>
                  <a:pt x="9144000" y="0"/>
                </a:lnTo>
                <a:lnTo>
                  <a:pt x="0" y="0"/>
                </a:lnTo>
                <a:lnTo>
                  <a:pt x="0" y="643127"/>
                </a:lnTo>
                <a:close/>
              </a:path>
            </a:pathLst>
          </a:custGeom>
          <a:solidFill>
            <a:srgbClr val="B8CDE4">
              <a:alpha val="78038"/>
            </a:srgbClr>
          </a:solidFill>
        </p:spPr>
        <p:txBody>
          <a:bodyPr wrap="square" lIns="0" tIns="0" rIns="0" bIns="0" rtlCol="0"/>
          <a:lstStyle/>
          <a:p>
            <a:endParaRPr/>
          </a:p>
        </p:txBody>
      </p:sp>
      <p:sp>
        <p:nvSpPr>
          <p:cNvPr id="4" name="object 4"/>
          <p:cNvSpPr txBox="1"/>
          <p:nvPr/>
        </p:nvSpPr>
        <p:spPr>
          <a:xfrm>
            <a:off x="78739" y="66548"/>
            <a:ext cx="8606155"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Arial"/>
                <a:cs typeface="Arial"/>
              </a:rPr>
              <a:t>8.2.U6 In the Krebs </a:t>
            </a:r>
            <a:r>
              <a:rPr sz="1600" spc="-10" dirty="0">
                <a:latin typeface="Arial"/>
                <a:cs typeface="Arial"/>
              </a:rPr>
              <a:t>cycle, </a:t>
            </a:r>
            <a:r>
              <a:rPr sz="1600" spc="-5" dirty="0">
                <a:latin typeface="Arial"/>
                <a:cs typeface="Arial"/>
              </a:rPr>
              <a:t>the oxidation of </a:t>
            </a:r>
            <a:r>
              <a:rPr sz="1600" spc="-10" dirty="0">
                <a:latin typeface="Arial"/>
                <a:cs typeface="Arial"/>
              </a:rPr>
              <a:t>acetyl </a:t>
            </a:r>
            <a:r>
              <a:rPr sz="1600" spc="-5" dirty="0">
                <a:latin typeface="Arial"/>
                <a:cs typeface="Arial"/>
              </a:rPr>
              <a:t>groups is coupled to the reduction of hydrogen  carriers, liberating carbon</a:t>
            </a:r>
            <a:r>
              <a:rPr sz="1600" spc="15" dirty="0">
                <a:latin typeface="Arial"/>
                <a:cs typeface="Arial"/>
              </a:rPr>
              <a:t> </a:t>
            </a:r>
            <a:r>
              <a:rPr sz="1600" spc="-5" dirty="0">
                <a:latin typeface="Arial"/>
                <a:cs typeface="Arial"/>
              </a:rPr>
              <a:t>dioxide.</a:t>
            </a:r>
            <a:endParaRPr sz="160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021773" y="743056"/>
            <a:ext cx="6663652" cy="535142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572"/>
            <a:ext cx="9144000" cy="643255"/>
          </a:xfrm>
          <a:custGeom>
            <a:avLst/>
            <a:gdLst/>
            <a:ahLst/>
            <a:cxnLst/>
            <a:rect l="l" t="t" r="r" b="b"/>
            <a:pathLst>
              <a:path w="9144000" h="643255">
                <a:moveTo>
                  <a:pt x="0" y="643127"/>
                </a:moveTo>
                <a:lnTo>
                  <a:pt x="9144000" y="643127"/>
                </a:lnTo>
                <a:lnTo>
                  <a:pt x="9144000" y="0"/>
                </a:lnTo>
                <a:lnTo>
                  <a:pt x="0" y="0"/>
                </a:lnTo>
                <a:lnTo>
                  <a:pt x="0" y="643127"/>
                </a:lnTo>
                <a:close/>
              </a:path>
            </a:pathLst>
          </a:custGeom>
          <a:solidFill>
            <a:srgbClr val="B8CDE4">
              <a:alpha val="78038"/>
            </a:srgbClr>
          </a:solidFill>
        </p:spPr>
        <p:txBody>
          <a:bodyPr wrap="square" lIns="0" tIns="0" rIns="0" bIns="0" rtlCol="0"/>
          <a:lstStyle/>
          <a:p>
            <a:endParaRPr/>
          </a:p>
        </p:txBody>
      </p:sp>
      <p:sp>
        <p:nvSpPr>
          <p:cNvPr id="4" name="object 4"/>
          <p:cNvSpPr txBox="1"/>
          <p:nvPr/>
        </p:nvSpPr>
        <p:spPr>
          <a:xfrm>
            <a:off x="78739" y="66548"/>
            <a:ext cx="8606155"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Arial"/>
                <a:cs typeface="Arial"/>
              </a:rPr>
              <a:t>8.2.U6 In the Krebs </a:t>
            </a:r>
            <a:r>
              <a:rPr sz="1600" spc="-10" dirty="0">
                <a:latin typeface="Arial"/>
                <a:cs typeface="Arial"/>
              </a:rPr>
              <a:t>cycle, </a:t>
            </a:r>
            <a:r>
              <a:rPr sz="1600" spc="-5" dirty="0">
                <a:latin typeface="Arial"/>
                <a:cs typeface="Arial"/>
              </a:rPr>
              <a:t>the oxidation of </a:t>
            </a:r>
            <a:r>
              <a:rPr sz="1600" spc="-10" dirty="0">
                <a:latin typeface="Arial"/>
                <a:cs typeface="Arial"/>
              </a:rPr>
              <a:t>acetyl </a:t>
            </a:r>
            <a:r>
              <a:rPr sz="1600" spc="-5" dirty="0">
                <a:latin typeface="Arial"/>
                <a:cs typeface="Arial"/>
              </a:rPr>
              <a:t>groups is coupled to the reduction of hydrogen  carriers, liberating carbon</a:t>
            </a:r>
            <a:r>
              <a:rPr sz="1600" spc="15" dirty="0">
                <a:latin typeface="Arial"/>
                <a:cs typeface="Arial"/>
              </a:rPr>
              <a:t> </a:t>
            </a:r>
            <a:r>
              <a:rPr sz="1600" spc="-5" dirty="0">
                <a:latin typeface="Arial"/>
                <a:cs typeface="Arial"/>
              </a:rPr>
              <a:t>dioxide.</a:t>
            </a:r>
            <a:endParaRPr sz="160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88620" y="629411"/>
            <a:ext cx="8328659" cy="622858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572"/>
            <a:ext cx="9144000" cy="643255"/>
          </a:xfrm>
          <a:custGeom>
            <a:avLst/>
            <a:gdLst/>
            <a:ahLst/>
            <a:cxnLst/>
            <a:rect l="l" t="t" r="r" b="b"/>
            <a:pathLst>
              <a:path w="9144000" h="643255">
                <a:moveTo>
                  <a:pt x="0" y="643127"/>
                </a:moveTo>
                <a:lnTo>
                  <a:pt x="9144000" y="643127"/>
                </a:lnTo>
                <a:lnTo>
                  <a:pt x="9144000" y="0"/>
                </a:lnTo>
                <a:lnTo>
                  <a:pt x="0" y="0"/>
                </a:lnTo>
                <a:lnTo>
                  <a:pt x="0" y="643127"/>
                </a:lnTo>
                <a:close/>
              </a:path>
            </a:pathLst>
          </a:custGeom>
          <a:solidFill>
            <a:srgbClr val="B8CDE4">
              <a:alpha val="78038"/>
            </a:srgbClr>
          </a:solidFill>
        </p:spPr>
        <p:txBody>
          <a:bodyPr wrap="square" lIns="0" tIns="0" rIns="0" bIns="0" rtlCol="0"/>
          <a:lstStyle/>
          <a:p>
            <a:endParaRPr/>
          </a:p>
        </p:txBody>
      </p:sp>
      <p:sp>
        <p:nvSpPr>
          <p:cNvPr id="4" name="object 4"/>
          <p:cNvSpPr txBox="1"/>
          <p:nvPr/>
        </p:nvSpPr>
        <p:spPr>
          <a:xfrm>
            <a:off x="78739" y="66548"/>
            <a:ext cx="8606155"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Arial"/>
                <a:cs typeface="Arial"/>
              </a:rPr>
              <a:t>8.2.U6 In the Krebs </a:t>
            </a:r>
            <a:r>
              <a:rPr sz="1600" spc="-10" dirty="0">
                <a:latin typeface="Arial"/>
                <a:cs typeface="Arial"/>
              </a:rPr>
              <a:t>cycle, </a:t>
            </a:r>
            <a:r>
              <a:rPr sz="1600" spc="-5" dirty="0">
                <a:latin typeface="Arial"/>
                <a:cs typeface="Arial"/>
              </a:rPr>
              <a:t>the oxidation of </a:t>
            </a:r>
            <a:r>
              <a:rPr sz="1600" spc="-10" dirty="0">
                <a:latin typeface="Arial"/>
                <a:cs typeface="Arial"/>
              </a:rPr>
              <a:t>acetyl </a:t>
            </a:r>
            <a:r>
              <a:rPr sz="1600" spc="-5" dirty="0">
                <a:latin typeface="Arial"/>
                <a:cs typeface="Arial"/>
              </a:rPr>
              <a:t>groups is coupled to the reduction of hydrogen  carriers, liberating carbon</a:t>
            </a:r>
            <a:r>
              <a:rPr sz="1600" spc="15" dirty="0">
                <a:latin typeface="Arial"/>
                <a:cs typeface="Arial"/>
              </a:rPr>
              <a:t> </a:t>
            </a:r>
            <a:r>
              <a:rPr sz="1600" spc="-5" dirty="0">
                <a:latin typeface="Arial"/>
                <a:cs typeface="Arial"/>
              </a:rPr>
              <a:t>dioxide.</a:t>
            </a:r>
            <a:endParaRPr sz="1600">
              <a:latin typeface="Arial"/>
              <a:cs typeface="Arial"/>
            </a:endParaRPr>
          </a:p>
        </p:txBody>
      </p:sp>
      <p:sp>
        <p:nvSpPr>
          <p:cNvPr id="6" name="object 6"/>
          <p:cNvSpPr txBox="1"/>
          <p:nvPr/>
        </p:nvSpPr>
        <p:spPr>
          <a:xfrm>
            <a:off x="7517892" y="3441191"/>
            <a:ext cx="405765" cy="370840"/>
          </a:xfrm>
          <a:prstGeom prst="rect">
            <a:avLst/>
          </a:prstGeom>
          <a:solidFill>
            <a:srgbClr val="FFFFFF"/>
          </a:solidFill>
        </p:spPr>
        <p:txBody>
          <a:bodyPr vert="horz" wrap="square" lIns="0" tIns="0" rIns="0" bIns="0" rtlCol="0">
            <a:spAutoFit/>
          </a:bodyPr>
          <a:lstStyle/>
          <a:p>
            <a:pPr marL="92710">
              <a:lnSpc>
                <a:spcPts val="1870"/>
              </a:lnSpc>
            </a:pPr>
            <a:r>
              <a:rPr sz="2700" spc="-225" baseline="-16975" dirty="0">
                <a:latin typeface="Arial"/>
                <a:cs typeface="Arial"/>
              </a:rPr>
              <a:t>H</a:t>
            </a:r>
            <a:r>
              <a:rPr sz="1200" spc="-150" dirty="0">
                <a:latin typeface="Arial"/>
                <a:cs typeface="Arial"/>
              </a:rPr>
              <a:t>+</a:t>
            </a:r>
            <a:endParaRPr sz="1200">
              <a:latin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028593" y="743056"/>
            <a:ext cx="6656832" cy="594451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572"/>
            <a:ext cx="9144000" cy="643255"/>
          </a:xfrm>
          <a:custGeom>
            <a:avLst/>
            <a:gdLst/>
            <a:ahLst/>
            <a:cxnLst/>
            <a:rect l="l" t="t" r="r" b="b"/>
            <a:pathLst>
              <a:path w="9144000" h="643255">
                <a:moveTo>
                  <a:pt x="0" y="643127"/>
                </a:moveTo>
                <a:lnTo>
                  <a:pt x="9144000" y="643127"/>
                </a:lnTo>
                <a:lnTo>
                  <a:pt x="9144000" y="0"/>
                </a:lnTo>
                <a:lnTo>
                  <a:pt x="0" y="0"/>
                </a:lnTo>
                <a:lnTo>
                  <a:pt x="0" y="643127"/>
                </a:lnTo>
                <a:close/>
              </a:path>
            </a:pathLst>
          </a:custGeom>
          <a:solidFill>
            <a:srgbClr val="B8CDE4">
              <a:alpha val="78038"/>
            </a:srgbClr>
          </a:solidFill>
        </p:spPr>
        <p:txBody>
          <a:bodyPr wrap="square" lIns="0" tIns="0" rIns="0" bIns="0" rtlCol="0"/>
          <a:lstStyle/>
          <a:p>
            <a:endParaRPr/>
          </a:p>
        </p:txBody>
      </p:sp>
      <p:sp>
        <p:nvSpPr>
          <p:cNvPr id="4" name="object 4"/>
          <p:cNvSpPr txBox="1"/>
          <p:nvPr/>
        </p:nvSpPr>
        <p:spPr>
          <a:xfrm>
            <a:off x="78739" y="66548"/>
            <a:ext cx="8606155"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Arial"/>
                <a:cs typeface="Arial"/>
              </a:rPr>
              <a:t>8.2.U6 In the Krebs </a:t>
            </a:r>
            <a:r>
              <a:rPr sz="1600" spc="-10" dirty="0">
                <a:latin typeface="Arial"/>
                <a:cs typeface="Arial"/>
              </a:rPr>
              <a:t>cycle, </a:t>
            </a:r>
            <a:r>
              <a:rPr sz="1600" spc="-5" dirty="0">
                <a:latin typeface="Arial"/>
                <a:cs typeface="Arial"/>
              </a:rPr>
              <a:t>the oxidation of </a:t>
            </a:r>
            <a:r>
              <a:rPr sz="1600" spc="-10" dirty="0">
                <a:latin typeface="Arial"/>
                <a:cs typeface="Arial"/>
              </a:rPr>
              <a:t>acetyl </a:t>
            </a:r>
            <a:r>
              <a:rPr sz="1600" spc="-5" dirty="0">
                <a:latin typeface="Arial"/>
                <a:cs typeface="Arial"/>
              </a:rPr>
              <a:t>groups is coupled to the reduction of hydrogen  carriers, liberating carbon</a:t>
            </a:r>
            <a:r>
              <a:rPr sz="1600" spc="15" dirty="0">
                <a:latin typeface="Arial"/>
                <a:cs typeface="Arial"/>
              </a:rPr>
              <a:t> </a:t>
            </a:r>
            <a:r>
              <a:rPr sz="1600" spc="-5" dirty="0">
                <a:latin typeface="Arial"/>
                <a:cs typeface="Arial"/>
              </a:rPr>
              <a:t>dioxide.</a:t>
            </a:r>
            <a:endParaRPr sz="1600">
              <a:latin typeface="Arial"/>
              <a:cs typeface="Arial"/>
            </a:endParaRPr>
          </a:p>
        </p:txBody>
      </p:sp>
      <p:sp>
        <p:nvSpPr>
          <p:cNvPr id="6" name="object 6"/>
          <p:cNvSpPr txBox="1"/>
          <p:nvPr/>
        </p:nvSpPr>
        <p:spPr>
          <a:xfrm>
            <a:off x="5574791" y="5664708"/>
            <a:ext cx="1069975" cy="368935"/>
          </a:xfrm>
          <a:prstGeom prst="rect">
            <a:avLst/>
          </a:prstGeom>
          <a:solidFill>
            <a:srgbClr val="FFFFFF"/>
          </a:solidFill>
        </p:spPr>
        <p:txBody>
          <a:bodyPr vert="horz" wrap="square" lIns="0" tIns="31114" rIns="0" bIns="0" rtlCol="0">
            <a:spAutoFit/>
          </a:bodyPr>
          <a:lstStyle/>
          <a:p>
            <a:pPr marL="92710">
              <a:lnSpc>
                <a:spcPct val="100000"/>
              </a:lnSpc>
              <a:spcBef>
                <a:spcPts val="244"/>
              </a:spcBef>
            </a:pPr>
            <a:r>
              <a:rPr sz="1800" spc="-170" dirty="0">
                <a:latin typeface="Arial"/>
                <a:cs typeface="Arial"/>
              </a:rPr>
              <a:t>NADH</a:t>
            </a:r>
            <a:r>
              <a:rPr sz="1800" spc="-120" dirty="0">
                <a:latin typeface="Arial"/>
                <a:cs typeface="Arial"/>
              </a:rPr>
              <a:t> </a:t>
            </a:r>
            <a:r>
              <a:rPr sz="1800" spc="-145" dirty="0">
                <a:latin typeface="Arial"/>
                <a:cs typeface="Arial"/>
              </a:rPr>
              <a:t>H</a:t>
            </a:r>
            <a:r>
              <a:rPr sz="1800" spc="-217" baseline="25462" dirty="0">
                <a:latin typeface="Arial"/>
                <a:cs typeface="Arial"/>
              </a:rPr>
              <a:t>+</a:t>
            </a:r>
            <a:endParaRPr sz="1800" baseline="25462">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6950" y="86566"/>
            <a:ext cx="8551154" cy="332800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73823" y="743056"/>
            <a:ext cx="7311602" cy="535142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572"/>
            <a:ext cx="9144000" cy="643255"/>
          </a:xfrm>
          <a:custGeom>
            <a:avLst/>
            <a:gdLst/>
            <a:ahLst/>
            <a:cxnLst/>
            <a:rect l="l" t="t" r="r" b="b"/>
            <a:pathLst>
              <a:path w="9144000" h="643255">
                <a:moveTo>
                  <a:pt x="0" y="643127"/>
                </a:moveTo>
                <a:lnTo>
                  <a:pt x="9144000" y="643127"/>
                </a:lnTo>
                <a:lnTo>
                  <a:pt x="9144000" y="0"/>
                </a:lnTo>
                <a:lnTo>
                  <a:pt x="0" y="0"/>
                </a:lnTo>
                <a:lnTo>
                  <a:pt x="0" y="643127"/>
                </a:lnTo>
                <a:close/>
              </a:path>
            </a:pathLst>
          </a:custGeom>
          <a:solidFill>
            <a:srgbClr val="B8CDE4">
              <a:alpha val="78038"/>
            </a:srgbClr>
          </a:solidFill>
        </p:spPr>
        <p:txBody>
          <a:bodyPr wrap="square" lIns="0" tIns="0" rIns="0" bIns="0" rtlCol="0"/>
          <a:lstStyle/>
          <a:p>
            <a:endParaRPr/>
          </a:p>
        </p:txBody>
      </p:sp>
      <p:sp>
        <p:nvSpPr>
          <p:cNvPr id="4" name="object 4"/>
          <p:cNvSpPr txBox="1"/>
          <p:nvPr/>
        </p:nvSpPr>
        <p:spPr>
          <a:xfrm>
            <a:off x="78739" y="66548"/>
            <a:ext cx="8606155"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Arial"/>
                <a:cs typeface="Arial"/>
              </a:rPr>
              <a:t>8.2.U6 In the Krebs </a:t>
            </a:r>
            <a:r>
              <a:rPr sz="1600" spc="-10" dirty="0">
                <a:latin typeface="Arial"/>
                <a:cs typeface="Arial"/>
              </a:rPr>
              <a:t>cycle, </a:t>
            </a:r>
            <a:r>
              <a:rPr sz="1600" spc="-5" dirty="0">
                <a:latin typeface="Arial"/>
                <a:cs typeface="Arial"/>
              </a:rPr>
              <a:t>the oxidation of </a:t>
            </a:r>
            <a:r>
              <a:rPr sz="1600" spc="-10" dirty="0">
                <a:latin typeface="Arial"/>
                <a:cs typeface="Arial"/>
              </a:rPr>
              <a:t>acetyl </a:t>
            </a:r>
            <a:r>
              <a:rPr sz="1600" spc="-5" dirty="0">
                <a:latin typeface="Arial"/>
                <a:cs typeface="Arial"/>
              </a:rPr>
              <a:t>groups is coupled to the reduction of hydrogen  carriers, liberating carbon</a:t>
            </a:r>
            <a:r>
              <a:rPr sz="1600" spc="15" dirty="0">
                <a:latin typeface="Arial"/>
                <a:cs typeface="Arial"/>
              </a:rPr>
              <a:t> </a:t>
            </a:r>
            <a:r>
              <a:rPr sz="1600" spc="-5" dirty="0">
                <a:latin typeface="Arial"/>
                <a:cs typeface="Arial"/>
              </a:rPr>
              <a:t>dioxide.</a:t>
            </a:r>
            <a:endParaRPr sz="1600">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55566" y="688519"/>
            <a:ext cx="7529859" cy="583544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572"/>
            <a:ext cx="9144000" cy="643255"/>
          </a:xfrm>
          <a:custGeom>
            <a:avLst/>
            <a:gdLst/>
            <a:ahLst/>
            <a:cxnLst/>
            <a:rect l="l" t="t" r="r" b="b"/>
            <a:pathLst>
              <a:path w="9144000" h="643255">
                <a:moveTo>
                  <a:pt x="0" y="643127"/>
                </a:moveTo>
                <a:lnTo>
                  <a:pt x="9144000" y="643127"/>
                </a:lnTo>
                <a:lnTo>
                  <a:pt x="9144000" y="0"/>
                </a:lnTo>
                <a:lnTo>
                  <a:pt x="0" y="0"/>
                </a:lnTo>
                <a:lnTo>
                  <a:pt x="0" y="643127"/>
                </a:lnTo>
                <a:close/>
              </a:path>
            </a:pathLst>
          </a:custGeom>
          <a:solidFill>
            <a:srgbClr val="B8CDE4">
              <a:alpha val="78038"/>
            </a:srgbClr>
          </a:solidFill>
        </p:spPr>
        <p:txBody>
          <a:bodyPr wrap="square" lIns="0" tIns="0" rIns="0" bIns="0" rtlCol="0"/>
          <a:lstStyle/>
          <a:p>
            <a:endParaRPr/>
          </a:p>
        </p:txBody>
      </p:sp>
      <p:sp>
        <p:nvSpPr>
          <p:cNvPr id="4" name="object 4"/>
          <p:cNvSpPr txBox="1"/>
          <p:nvPr/>
        </p:nvSpPr>
        <p:spPr>
          <a:xfrm>
            <a:off x="78739" y="66548"/>
            <a:ext cx="8606155"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Arial"/>
                <a:cs typeface="Arial"/>
              </a:rPr>
              <a:t>8.2.U6 In the Krebs </a:t>
            </a:r>
            <a:r>
              <a:rPr sz="1600" spc="-10" dirty="0">
                <a:latin typeface="Arial"/>
                <a:cs typeface="Arial"/>
              </a:rPr>
              <a:t>cycle, </a:t>
            </a:r>
            <a:r>
              <a:rPr sz="1600" spc="-5" dirty="0">
                <a:latin typeface="Arial"/>
                <a:cs typeface="Arial"/>
              </a:rPr>
              <a:t>the oxidation of </a:t>
            </a:r>
            <a:r>
              <a:rPr sz="1600" spc="-10" dirty="0">
                <a:latin typeface="Arial"/>
                <a:cs typeface="Arial"/>
              </a:rPr>
              <a:t>acetyl </a:t>
            </a:r>
            <a:r>
              <a:rPr sz="1600" spc="-5" dirty="0">
                <a:latin typeface="Arial"/>
                <a:cs typeface="Arial"/>
              </a:rPr>
              <a:t>groups is coupled to the reduction of hydrogen  carriers, liberating carbon</a:t>
            </a:r>
            <a:r>
              <a:rPr sz="1600" spc="15" dirty="0">
                <a:latin typeface="Arial"/>
                <a:cs typeface="Arial"/>
              </a:rPr>
              <a:t> </a:t>
            </a:r>
            <a:r>
              <a:rPr sz="1600" spc="-5" dirty="0">
                <a:latin typeface="Arial"/>
                <a:cs typeface="Arial"/>
              </a:rPr>
              <a:t>dioxide.</a:t>
            </a:r>
            <a:endParaRPr sz="1600">
              <a:latin typeface="Arial"/>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1668" y="743056"/>
            <a:ext cx="8293757" cy="578772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572"/>
            <a:ext cx="9144000" cy="643255"/>
          </a:xfrm>
          <a:custGeom>
            <a:avLst/>
            <a:gdLst/>
            <a:ahLst/>
            <a:cxnLst/>
            <a:rect l="l" t="t" r="r" b="b"/>
            <a:pathLst>
              <a:path w="9144000" h="643255">
                <a:moveTo>
                  <a:pt x="0" y="643127"/>
                </a:moveTo>
                <a:lnTo>
                  <a:pt x="9144000" y="643127"/>
                </a:lnTo>
                <a:lnTo>
                  <a:pt x="9144000" y="0"/>
                </a:lnTo>
                <a:lnTo>
                  <a:pt x="0" y="0"/>
                </a:lnTo>
                <a:lnTo>
                  <a:pt x="0" y="643127"/>
                </a:lnTo>
                <a:close/>
              </a:path>
            </a:pathLst>
          </a:custGeom>
          <a:solidFill>
            <a:srgbClr val="B8CDE4">
              <a:alpha val="78038"/>
            </a:srgbClr>
          </a:solidFill>
        </p:spPr>
        <p:txBody>
          <a:bodyPr wrap="square" lIns="0" tIns="0" rIns="0" bIns="0" rtlCol="0"/>
          <a:lstStyle/>
          <a:p>
            <a:endParaRPr/>
          </a:p>
        </p:txBody>
      </p:sp>
      <p:sp>
        <p:nvSpPr>
          <p:cNvPr id="4" name="object 4"/>
          <p:cNvSpPr txBox="1"/>
          <p:nvPr/>
        </p:nvSpPr>
        <p:spPr>
          <a:xfrm>
            <a:off x="78739" y="66548"/>
            <a:ext cx="8606155"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Arial"/>
                <a:cs typeface="Arial"/>
              </a:rPr>
              <a:t>8.2.U6 In the Krebs </a:t>
            </a:r>
            <a:r>
              <a:rPr sz="1600" spc="-10" dirty="0">
                <a:latin typeface="Arial"/>
                <a:cs typeface="Arial"/>
              </a:rPr>
              <a:t>cycle, </a:t>
            </a:r>
            <a:r>
              <a:rPr sz="1600" spc="-5" dirty="0">
                <a:latin typeface="Arial"/>
                <a:cs typeface="Arial"/>
              </a:rPr>
              <a:t>the oxidation of </a:t>
            </a:r>
            <a:r>
              <a:rPr sz="1600" spc="-10" dirty="0">
                <a:latin typeface="Arial"/>
                <a:cs typeface="Arial"/>
              </a:rPr>
              <a:t>acetyl </a:t>
            </a:r>
            <a:r>
              <a:rPr sz="1600" spc="-5" dirty="0">
                <a:latin typeface="Arial"/>
                <a:cs typeface="Arial"/>
              </a:rPr>
              <a:t>groups is coupled to the reduction of hydrogen  carriers, liberating carbon</a:t>
            </a:r>
            <a:r>
              <a:rPr sz="1600" spc="15" dirty="0">
                <a:latin typeface="Arial"/>
                <a:cs typeface="Arial"/>
              </a:rPr>
              <a:t> </a:t>
            </a:r>
            <a:r>
              <a:rPr sz="1600" spc="-5" dirty="0">
                <a:latin typeface="Arial"/>
                <a:cs typeface="Arial"/>
              </a:rPr>
              <a:t>dioxide.</a:t>
            </a:r>
            <a:endParaRPr sz="1600">
              <a:latin typeface="Arial"/>
              <a:cs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1668" y="743056"/>
            <a:ext cx="8293757" cy="594451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572"/>
            <a:ext cx="9144000" cy="643255"/>
          </a:xfrm>
          <a:custGeom>
            <a:avLst/>
            <a:gdLst/>
            <a:ahLst/>
            <a:cxnLst/>
            <a:rect l="l" t="t" r="r" b="b"/>
            <a:pathLst>
              <a:path w="9144000" h="643255">
                <a:moveTo>
                  <a:pt x="0" y="643127"/>
                </a:moveTo>
                <a:lnTo>
                  <a:pt x="9144000" y="643127"/>
                </a:lnTo>
                <a:lnTo>
                  <a:pt x="9144000" y="0"/>
                </a:lnTo>
                <a:lnTo>
                  <a:pt x="0" y="0"/>
                </a:lnTo>
                <a:lnTo>
                  <a:pt x="0" y="643127"/>
                </a:lnTo>
                <a:close/>
              </a:path>
            </a:pathLst>
          </a:custGeom>
          <a:solidFill>
            <a:srgbClr val="B8CDE4">
              <a:alpha val="78038"/>
            </a:srgbClr>
          </a:solidFill>
        </p:spPr>
        <p:txBody>
          <a:bodyPr wrap="square" lIns="0" tIns="0" rIns="0" bIns="0" rtlCol="0"/>
          <a:lstStyle/>
          <a:p>
            <a:endParaRPr/>
          </a:p>
        </p:txBody>
      </p:sp>
      <p:sp>
        <p:nvSpPr>
          <p:cNvPr id="4" name="object 4"/>
          <p:cNvSpPr txBox="1"/>
          <p:nvPr/>
        </p:nvSpPr>
        <p:spPr>
          <a:xfrm>
            <a:off x="78739" y="66548"/>
            <a:ext cx="8606155"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Arial"/>
                <a:cs typeface="Arial"/>
              </a:rPr>
              <a:t>8.2.U6 In the Krebs </a:t>
            </a:r>
            <a:r>
              <a:rPr sz="1600" spc="-10" dirty="0">
                <a:latin typeface="Arial"/>
                <a:cs typeface="Arial"/>
              </a:rPr>
              <a:t>cycle, </a:t>
            </a:r>
            <a:r>
              <a:rPr sz="1600" spc="-5" dirty="0">
                <a:latin typeface="Arial"/>
                <a:cs typeface="Arial"/>
              </a:rPr>
              <a:t>the oxidation of </a:t>
            </a:r>
            <a:r>
              <a:rPr sz="1600" spc="-10" dirty="0">
                <a:latin typeface="Arial"/>
                <a:cs typeface="Arial"/>
              </a:rPr>
              <a:t>acetyl </a:t>
            </a:r>
            <a:r>
              <a:rPr sz="1600" spc="-5" dirty="0">
                <a:latin typeface="Arial"/>
                <a:cs typeface="Arial"/>
              </a:rPr>
              <a:t>groups is coupled to the reduction of hydrogen  carriers, liberating carbon</a:t>
            </a:r>
            <a:r>
              <a:rPr sz="1600" spc="15" dirty="0">
                <a:latin typeface="Arial"/>
                <a:cs typeface="Arial"/>
              </a:rPr>
              <a:t> </a:t>
            </a:r>
            <a:r>
              <a:rPr sz="1600" spc="-5" dirty="0">
                <a:latin typeface="Arial"/>
                <a:cs typeface="Arial"/>
              </a:rPr>
              <a:t>dioxide.</a:t>
            </a:r>
            <a:endParaRPr sz="1600">
              <a:latin typeface="Arial"/>
              <a:cs typeface="Arial"/>
            </a:endParaRPr>
          </a:p>
        </p:txBody>
      </p:sp>
      <p:sp>
        <p:nvSpPr>
          <p:cNvPr id="6" name="object 6"/>
          <p:cNvSpPr/>
          <p:nvPr/>
        </p:nvSpPr>
        <p:spPr>
          <a:xfrm>
            <a:off x="391668" y="1930907"/>
            <a:ext cx="1437640" cy="253365"/>
          </a:xfrm>
          <a:custGeom>
            <a:avLst/>
            <a:gdLst/>
            <a:ahLst/>
            <a:cxnLst/>
            <a:rect l="l" t="t" r="r" b="b"/>
            <a:pathLst>
              <a:path w="1437639" h="253364">
                <a:moveTo>
                  <a:pt x="0" y="252984"/>
                </a:moveTo>
                <a:lnTo>
                  <a:pt x="1437132" y="252984"/>
                </a:lnTo>
                <a:lnTo>
                  <a:pt x="1437132" y="0"/>
                </a:lnTo>
                <a:lnTo>
                  <a:pt x="0" y="0"/>
                </a:lnTo>
                <a:lnTo>
                  <a:pt x="0" y="252984"/>
                </a:lnTo>
                <a:close/>
              </a:path>
            </a:pathLst>
          </a:custGeom>
          <a:solidFill>
            <a:srgbClr val="FFFFFF"/>
          </a:solidFill>
        </p:spPr>
        <p:txBody>
          <a:bodyPr wrap="square" lIns="0" tIns="0" rIns="0" bIns="0" rtlCol="0"/>
          <a:lstStyle/>
          <a:p>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572"/>
            <a:ext cx="9144000" cy="607060"/>
          </a:xfrm>
          <a:custGeom>
            <a:avLst/>
            <a:gdLst/>
            <a:ahLst/>
            <a:cxnLst/>
            <a:rect l="l" t="t" r="r" b="b"/>
            <a:pathLst>
              <a:path w="9144000" h="607060">
                <a:moveTo>
                  <a:pt x="0" y="606551"/>
                </a:moveTo>
                <a:lnTo>
                  <a:pt x="9144000" y="606551"/>
                </a:lnTo>
                <a:lnTo>
                  <a:pt x="9144000" y="0"/>
                </a:lnTo>
                <a:lnTo>
                  <a:pt x="0" y="0"/>
                </a:lnTo>
                <a:lnTo>
                  <a:pt x="0" y="606551"/>
                </a:lnTo>
                <a:close/>
              </a:path>
            </a:pathLst>
          </a:custGeom>
          <a:solidFill>
            <a:srgbClr val="B8CDE4">
              <a:alpha val="78038"/>
            </a:srgbClr>
          </a:solidFill>
        </p:spPr>
        <p:txBody>
          <a:bodyPr wrap="square" lIns="0" tIns="0" rIns="0" bIns="0" rtlCol="0"/>
          <a:lstStyle/>
          <a:p>
            <a:endParaRPr/>
          </a:p>
        </p:txBody>
      </p:sp>
      <p:sp>
        <p:nvSpPr>
          <p:cNvPr id="3" name="object 3"/>
          <p:cNvSpPr txBox="1"/>
          <p:nvPr/>
        </p:nvSpPr>
        <p:spPr>
          <a:xfrm>
            <a:off x="78739" y="48260"/>
            <a:ext cx="8336915"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Arial"/>
                <a:cs typeface="Arial"/>
              </a:rPr>
              <a:t>8.2.U7 Energy released by oxidation reactions is carried to the cristae of the mitochondria by  reduced NAD and</a:t>
            </a:r>
            <a:r>
              <a:rPr sz="1600" spc="10" dirty="0">
                <a:latin typeface="Arial"/>
                <a:cs typeface="Arial"/>
              </a:rPr>
              <a:t> </a:t>
            </a:r>
            <a:r>
              <a:rPr sz="1600" spc="-25" dirty="0">
                <a:latin typeface="Arial"/>
                <a:cs typeface="Arial"/>
              </a:rPr>
              <a:t>FAD.</a:t>
            </a:r>
            <a:endParaRPr sz="1600">
              <a:latin typeface="Arial"/>
              <a:cs typeface="Arial"/>
            </a:endParaRPr>
          </a:p>
        </p:txBody>
      </p:sp>
      <p:sp>
        <p:nvSpPr>
          <p:cNvPr id="4" name="object 4"/>
          <p:cNvSpPr/>
          <p:nvPr/>
        </p:nvSpPr>
        <p:spPr>
          <a:xfrm>
            <a:off x="391668" y="743056"/>
            <a:ext cx="8293757" cy="5944514"/>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2171700" y="2683764"/>
            <a:ext cx="4914900" cy="2266315"/>
          </a:xfrm>
          <a:prstGeom prst="rect">
            <a:avLst/>
          </a:prstGeom>
          <a:solidFill>
            <a:srgbClr val="FFFFFF">
              <a:alpha val="94117"/>
            </a:srgbClr>
          </a:solidFill>
          <a:ln w="9144">
            <a:solidFill>
              <a:srgbClr val="000000"/>
            </a:solidFill>
          </a:ln>
        </p:spPr>
        <p:txBody>
          <a:bodyPr vert="horz" wrap="square" lIns="0" tIns="5080" rIns="0" bIns="0" rtlCol="0">
            <a:spAutoFit/>
          </a:bodyPr>
          <a:lstStyle/>
          <a:p>
            <a:pPr>
              <a:lnSpc>
                <a:spcPct val="100000"/>
              </a:lnSpc>
              <a:spcBef>
                <a:spcPts val="40"/>
              </a:spcBef>
            </a:pPr>
            <a:endParaRPr sz="2400">
              <a:latin typeface="Times New Roman"/>
              <a:cs typeface="Times New Roman"/>
            </a:endParaRPr>
          </a:p>
          <a:p>
            <a:pPr marL="360045" marR="887730">
              <a:lnSpc>
                <a:spcPct val="100000"/>
              </a:lnSpc>
            </a:pPr>
            <a:r>
              <a:rPr sz="2000" spc="-145" dirty="0">
                <a:latin typeface="Arial"/>
                <a:cs typeface="Arial"/>
              </a:rPr>
              <a:t>The </a:t>
            </a:r>
            <a:r>
              <a:rPr sz="2000" spc="-80" dirty="0">
                <a:latin typeface="Arial"/>
                <a:cs typeface="Arial"/>
              </a:rPr>
              <a:t>reduced </a:t>
            </a:r>
            <a:r>
              <a:rPr sz="2000" spc="-65" dirty="0">
                <a:latin typeface="Arial"/>
                <a:cs typeface="Arial"/>
              </a:rPr>
              <a:t>forms </a:t>
            </a:r>
            <a:r>
              <a:rPr sz="2000" spc="-5" dirty="0">
                <a:latin typeface="Arial"/>
                <a:cs typeface="Arial"/>
              </a:rPr>
              <a:t>of </a:t>
            </a:r>
            <a:r>
              <a:rPr sz="2000" spc="-180" dirty="0">
                <a:latin typeface="Arial"/>
                <a:cs typeface="Arial"/>
              </a:rPr>
              <a:t>NAD </a:t>
            </a:r>
            <a:r>
              <a:rPr sz="2000" spc="-90" dirty="0">
                <a:latin typeface="Arial"/>
                <a:cs typeface="Arial"/>
              </a:rPr>
              <a:t>and</a:t>
            </a:r>
            <a:r>
              <a:rPr sz="2000" spc="-240" dirty="0">
                <a:latin typeface="Arial"/>
                <a:cs typeface="Arial"/>
              </a:rPr>
              <a:t> </a:t>
            </a:r>
            <a:r>
              <a:rPr sz="2000" spc="-270" dirty="0">
                <a:latin typeface="Arial"/>
                <a:cs typeface="Arial"/>
              </a:rPr>
              <a:t>FAD  </a:t>
            </a:r>
            <a:r>
              <a:rPr sz="2000" spc="-70" dirty="0">
                <a:latin typeface="Arial"/>
                <a:cs typeface="Arial"/>
              </a:rPr>
              <a:t>carry </a:t>
            </a:r>
            <a:r>
              <a:rPr sz="2000" spc="-190" dirty="0">
                <a:latin typeface="Arial"/>
                <a:cs typeface="Arial"/>
              </a:rPr>
              <a:t>H+ </a:t>
            </a:r>
            <a:r>
              <a:rPr sz="2000" spc="-80" dirty="0">
                <a:latin typeface="Arial"/>
                <a:cs typeface="Arial"/>
              </a:rPr>
              <a:t>ions </a:t>
            </a:r>
            <a:r>
              <a:rPr sz="2000" spc="-95" dirty="0">
                <a:latin typeface="Arial"/>
                <a:cs typeface="Arial"/>
              </a:rPr>
              <a:t>and </a:t>
            </a:r>
            <a:r>
              <a:rPr sz="2000" spc="-70" dirty="0">
                <a:latin typeface="Arial"/>
                <a:cs typeface="Arial"/>
              </a:rPr>
              <a:t>electrons </a:t>
            </a:r>
            <a:r>
              <a:rPr sz="2000" spc="15" dirty="0">
                <a:latin typeface="Arial"/>
                <a:cs typeface="Arial"/>
              </a:rPr>
              <a:t>to </a:t>
            </a:r>
            <a:r>
              <a:rPr sz="2000" spc="-20" dirty="0">
                <a:latin typeface="Arial"/>
                <a:cs typeface="Arial"/>
              </a:rPr>
              <a:t>the  </a:t>
            </a:r>
            <a:r>
              <a:rPr sz="2000" spc="-50" dirty="0">
                <a:latin typeface="Arial"/>
                <a:cs typeface="Arial"/>
              </a:rPr>
              <a:t>electron </a:t>
            </a:r>
            <a:r>
              <a:rPr sz="2000" spc="-35" dirty="0">
                <a:latin typeface="Arial"/>
                <a:cs typeface="Arial"/>
              </a:rPr>
              <a:t>transport </a:t>
            </a:r>
            <a:r>
              <a:rPr sz="2000" spc="-80" dirty="0">
                <a:latin typeface="Arial"/>
                <a:cs typeface="Arial"/>
              </a:rPr>
              <a:t>chain, </a:t>
            </a:r>
            <a:r>
              <a:rPr sz="2000" spc="-110" dirty="0">
                <a:latin typeface="Arial"/>
                <a:cs typeface="Arial"/>
              </a:rPr>
              <a:t>is </a:t>
            </a:r>
            <a:r>
              <a:rPr sz="2000" spc="-60" dirty="0">
                <a:latin typeface="Arial"/>
                <a:cs typeface="Arial"/>
              </a:rPr>
              <a:t>which</a:t>
            </a:r>
            <a:r>
              <a:rPr sz="2000" spc="-270" dirty="0">
                <a:latin typeface="Arial"/>
                <a:cs typeface="Arial"/>
              </a:rPr>
              <a:t> </a:t>
            </a:r>
            <a:r>
              <a:rPr sz="2000" spc="-105" dirty="0">
                <a:latin typeface="Arial"/>
                <a:cs typeface="Arial"/>
              </a:rPr>
              <a:t>is  </a:t>
            </a:r>
            <a:r>
              <a:rPr sz="2000" spc="-55" dirty="0">
                <a:latin typeface="Arial"/>
                <a:cs typeface="Arial"/>
              </a:rPr>
              <a:t>situated </a:t>
            </a:r>
            <a:r>
              <a:rPr sz="2000" spc="-25" dirty="0">
                <a:latin typeface="Arial"/>
                <a:cs typeface="Arial"/>
              </a:rPr>
              <a:t>in </a:t>
            </a:r>
            <a:r>
              <a:rPr sz="2000" spc="-20" dirty="0">
                <a:latin typeface="Arial"/>
                <a:cs typeface="Arial"/>
              </a:rPr>
              <a:t>the </a:t>
            </a:r>
            <a:r>
              <a:rPr sz="2000" spc="-65" dirty="0">
                <a:latin typeface="Arial"/>
                <a:cs typeface="Arial"/>
              </a:rPr>
              <a:t>folds </a:t>
            </a:r>
            <a:r>
              <a:rPr sz="2000" spc="-60" dirty="0">
                <a:latin typeface="Arial"/>
                <a:cs typeface="Arial"/>
              </a:rPr>
              <a:t>on </a:t>
            </a:r>
            <a:r>
              <a:rPr sz="2000" spc="-20" dirty="0">
                <a:latin typeface="Arial"/>
                <a:cs typeface="Arial"/>
              </a:rPr>
              <a:t>the </a:t>
            </a:r>
            <a:r>
              <a:rPr sz="2000" spc="-40" dirty="0">
                <a:latin typeface="Arial"/>
                <a:cs typeface="Arial"/>
              </a:rPr>
              <a:t>inner  </a:t>
            </a:r>
            <a:r>
              <a:rPr sz="2000" spc="-80" dirty="0">
                <a:latin typeface="Arial"/>
                <a:cs typeface="Arial"/>
              </a:rPr>
              <a:t>membrane, </a:t>
            </a:r>
            <a:r>
              <a:rPr sz="2000" spc="-55" dirty="0">
                <a:latin typeface="Arial"/>
                <a:cs typeface="Arial"/>
              </a:rPr>
              <a:t>i.e. </a:t>
            </a:r>
            <a:r>
              <a:rPr sz="2000" spc="-20" dirty="0">
                <a:latin typeface="Arial"/>
                <a:cs typeface="Arial"/>
              </a:rPr>
              <a:t>the</a:t>
            </a:r>
            <a:r>
              <a:rPr sz="2000" spc="-195" dirty="0">
                <a:latin typeface="Arial"/>
                <a:cs typeface="Arial"/>
              </a:rPr>
              <a:t> </a:t>
            </a:r>
            <a:r>
              <a:rPr sz="2000" spc="-75" dirty="0">
                <a:latin typeface="Arial"/>
                <a:cs typeface="Arial"/>
              </a:rPr>
              <a:t>cristae.</a:t>
            </a:r>
            <a:endParaRPr sz="2000">
              <a:latin typeface="Arial"/>
              <a:cs typeface="Arial"/>
            </a:endParaRPr>
          </a:p>
        </p:txBody>
      </p:sp>
      <p:sp>
        <p:nvSpPr>
          <p:cNvPr id="7" name="object 7"/>
          <p:cNvSpPr/>
          <p:nvPr/>
        </p:nvSpPr>
        <p:spPr>
          <a:xfrm>
            <a:off x="336804" y="1316736"/>
            <a:ext cx="1720850" cy="573405"/>
          </a:xfrm>
          <a:custGeom>
            <a:avLst/>
            <a:gdLst/>
            <a:ahLst/>
            <a:cxnLst/>
            <a:rect l="l" t="t" r="r" b="b"/>
            <a:pathLst>
              <a:path w="1720850" h="573405">
                <a:moveTo>
                  <a:pt x="0" y="573024"/>
                </a:moveTo>
                <a:lnTo>
                  <a:pt x="1720595" y="573024"/>
                </a:lnTo>
                <a:lnTo>
                  <a:pt x="1720595" y="0"/>
                </a:lnTo>
                <a:lnTo>
                  <a:pt x="0" y="0"/>
                </a:lnTo>
                <a:lnTo>
                  <a:pt x="0" y="573024"/>
                </a:lnTo>
                <a:close/>
              </a:path>
            </a:pathLst>
          </a:custGeom>
          <a:ln w="9144">
            <a:solidFill>
              <a:srgbClr val="000000"/>
            </a:solidFill>
            <a:prstDash val="sysDash"/>
          </a:ln>
        </p:spPr>
        <p:txBody>
          <a:bodyPr wrap="square" lIns="0" tIns="0" rIns="0" bIns="0" rtlCol="0"/>
          <a:lstStyle/>
          <a:p>
            <a:endParaRPr/>
          </a:p>
        </p:txBody>
      </p:sp>
      <p:sp>
        <p:nvSpPr>
          <p:cNvPr id="8" name="object 8"/>
          <p:cNvSpPr/>
          <p:nvPr/>
        </p:nvSpPr>
        <p:spPr>
          <a:xfrm>
            <a:off x="2058161" y="1604010"/>
            <a:ext cx="2571750" cy="1081405"/>
          </a:xfrm>
          <a:custGeom>
            <a:avLst/>
            <a:gdLst/>
            <a:ahLst/>
            <a:cxnLst/>
            <a:rect l="l" t="t" r="r" b="b"/>
            <a:pathLst>
              <a:path w="2571750" h="1081405">
                <a:moveTo>
                  <a:pt x="0" y="0"/>
                </a:moveTo>
                <a:lnTo>
                  <a:pt x="2571750" y="1081404"/>
                </a:lnTo>
              </a:path>
            </a:pathLst>
          </a:custGeom>
          <a:ln w="19811">
            <a:solidFill>
              <a:srgbClr val="000000"/>
            </a:solidFill>
            <a:prstDash val="sysDash"/>
          </a:ln>
        </p:spPr>
        <p:txBody>
          <a:bodyPr wrap="square" lIns="0" tIns="0" rIns="0" bIns="0" rtlCol="0"/>
          <a:lstStyle/>
          <a:p>
            <a:endParaRPr/>
          </a:p>
        </p:txBody>
      </p:sp>
      <p:sp>
        <p:nvSpPr>
          <p:cNvPr id="9" name="object 9"/>
          <p:cNvSpPr/>
          <p:nvPr/>
        </p:nvSpPr>
        <p:spPr>
          <a:xfrm>
            <a:off x="391668" y="1930907"/>
            <a:ext cx="1437640" cy="253365"/>
          </a:xfrm>
          <a:custGeom>
            <a:avLst/>
            <a:gdLst/>
            <a:ahLst/>
            <a:cxnLst/>
            <a:rect l="l" t="t" r="r" b="b"/>
            <a:pathLst>
              <a:path w="1437639" h="253364">
                <a:moveTo>
                  <a:pt x="0" y="252984"/>
                </a:moveTo>
                <a:lnTo>
                  <a:pt x="1437132" y="252984"/>
                </a:lnTo>
                <a:lnTo>
                  <a:pt x="1437132" y="0"/>
                </a:lnTo>
                <a:lnTo>
                  <a:pt x="0" y="0"/>
                </a:lnTo>
                <a:lnTo>
                  <a:pt x="0" y="252984"/>
                </a:lnTo>
                <a:close/>
              </a:path>
            </a:pathLst>
          </a:custGeom>
          <a:solidFill>
            <a:srgbClr val="FFFFFF"/>
          </a:solidFill>
        </p:spPr>
        <p:txBody>
          <a:bodyPr wrap="square" lIns="0" tIns="0" rIns="0" bIns="0" rtlCol="0"/>
          <a:lstStyle/>
          <a:p>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1668" y="743056"/>
            <a:ext cx="8293757" cy="594451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572"/>
            <a:ext cx="9144000" cy="643255"/>
          </a:xfrm>
          <a:custGeom>
            <a:avLst/>
            <a:gdLst/>
            <a:ahLst/>
            <a:cxnLst/>
            <a:rect l="l" t="t" r="r" b="b"/>
            <a:pathLst>
              <a:path w="9144000" h="643255">
                <a:moveTo>
                  <a:pt x="0" y="643127"/>
                </a:moveTo>
                <a:lnTo>
                  <a:pt x="9144000" y="643127"/>
                </a:lnTo>
                <a:lnTo>
                  <a:pt x="9144000" y="0"/>
                </a:lnTo>
                <a:lnTo>
                  <a:pt x="0" y="0"/>
                </a:lnTo>
                <a:lnTo>
                  <a:pt x="0" y="643127"/>
                </a:lnTo>
                <a:close/>
              </a:path>
            </a:pathLst>
          </a:custGeom>
          <a:solidFill>
            <a:srgbClr val="B8CDE4">
              <a:alpha val="78038"/>
            </a:srgbClr>
          </a:solidFill>
        </p:spPr>
        <p:txBody>
          <a:bodyPr wrap="square" lIns="0" tIns="0" rIns="0" bIns="0" rtlCol="0"/>
          <a:lstStyle/>
          <a:p>
            <a:endParaRPr/>
          </a:p>
        </p:txBody>
      </p:sp>
      <p:sp>
        <p:nvSpPr>
          <p:cNvPr id="4" name="object 4"/>
          <p:cNvSpPr txBox="1"/>
          <p:nvPr/>
        </p:nvSpPr>
        <p:spPr>
          <a:xfrm>
            <a:off x="78739" y="66548"/>
            <a:ext cx="8606155"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Arial"/>
                <a:cs typeface="Arial"/>
              </a:rPr>
              <a:t>8.2.U6 In the Krebs </a:t>
            </a:r>
            <a:r>
              <a:rPr sz="1600" spc="-10" dirty="0">
                <a:latin typeface="Arial"/>
                <a:cs typeface="Arial"/>
              </a:rPr>
              <a:t>cycle, </a:t>
            </a:r>
            <a:r>
              <a:rPr sz="1600" spc="-5" dirty="0">
                <a:latin typeface="Arial"/>
                <a:cs typeface="Arial"/>
              </a:rPr>
              <a:t>the oxidation of </a:t>
            </a:r>
            <a:r>
              <a:rPr sz="1600" spc="-10" dirty="0">
                <a:latin typeface="Arial"/>
                <a:cs typeface="Arial"/>
              </a:rPr>
              <a:t>acetyl </a:t>
            </a:r>
            <a:r>
              <a:rPr sz="1600" spc="-5" dirty="0">
                <a:latin typeface="Arial"/>
                <a:cs typeface="Arial"/>
              </a:rPr>
              <a:t>groups is coupled to the reduction of hydrogen  carriers, liberating carbon</a:t>
            </a:r>
            <a:r>
              <a:rPr sz="1600" spc="15" dirty="0">
                <a:latin typeface="Arial"/>
                <a:cs typeface="Arial"/>
              </a:rPr>
              <a:t> </a:t>
            </a:r>
            <a:r>
              <a:rPr sz="1600" spc="-5" dirty="0">
                <a:latin typeface="Arial"/>
                <a:cs typeface="Arial"/>
              </a:rPr>
              <a:t>dioxide.</a:t>
            </a:r>
            <a:endParaRPr sz="1600">
              <a:latin typeface="Arial"/>
              <a:cs typeface="Arial"/>
            </a:endParaRPr>
          </a:p>
        </p:txBody>
      </p:sp>
      <p:sp>
        <p:nvSpPr>
          <p:cNvPr id="5" name="object 5"/>
          <p:cNvSpPr txBox="1">
            <a:spLocks noGrp="1"/>
          </p:cNvSpPr>
          <p:nvPr>
            <p:ph type="title"/>
          </p:nvPr>
        </p:nvSpPr>
        <p:spPr>
          <a:xfrm>
            <a:off x="527405" y="1358265"/>
            <a:ext cx="1631950" cy="391160"/>
          </a:xfrm>
          <a:prstGeom prst="rect">
            <a:avLst/>
          </a:prstGeom>
        </p:spPr>
        <p:txBody>
          <a:bodyPr vert="horz" wrap="square" lIns="0" tIns="12700" rIns="0" bIns="0" rtlCol="0">
            <a:spAutoFit/>
          </a:bodyPr>
          <a:lstStyle/>
          <a:p>
            <a:pPr marL="12700">
              <a:lnSpc>
                <a:spcPct val="100000"/>
              </a:lnSpc>
              <a:spcBef>
                <a:spcPts val="100"/>
              </a:spcBef>
            </a:pPr>
            <a:r>
              <a:rPr b="1" spc="-105" dirty="0">
                <a:latin typeface="Arial"/>
                <a:cs typeface="Arial"/>
              </a:rPr>
              <a:t>In</a:t>
            </a:r>
            <a:r>
              <a:rPr b="1" spc="-215" dirty="0">
                <a:latin typeface="Arial"/>
                <a:cs typeface="Arial"/>
              </a:rPr>
              <a:t> </a:t>
            </a:r>
            <a:r>
              <a:rPr b="1" spc="-195" dirty="0">
                <a:latin typeface="Arial"/>
                <a:cs typeface="Arial"/>
              </a:rPr>
              <a:t>Summary:</a:t>
            </a:r>
          </a:p>
        </p:txBody>
      </p:sp>
      <p:sp>
        <p:nvSpPr>
          <p:cNvPr id="6" name="object 6"/>
          <p:cNvSpPr txBox="1">
            <a:spLocks noGrp="1"/>
          </p:cNvSpPr>
          <p:nvPr>
            <p:ph type="body" idx="1"/>
          </p:nvPr>
        </p:nvSpPr>
        <p:spPr>
          <a:prstGeom prst="rect">
            <a:avLst/>
          </a:prstGeom>
        </p:spPr>
        <p:txBody>
          <a:bodyPr vert="horz" wrap="square" lIns="0" tIns="13335" rIns="0" bIns="0" rtlCol="0">
            <a:spAutoFit/>
          </a:bodyPr>
          <a:lstStyle/>
          <a:p>
            <a:pPr marL="355600" indent="-342900">
              <a:lnSpc>
                <a:spcPct val="100000"/>
              </a:lnSpc>
              <a:spcBef>
                <a:spcPts val="105"/>
              </a:spcBef>
              <a:buFont typeface="Arial"/>
              <a:buChar char="•"/>
              <a:tabLst>
                <a:tab pos="354965" algn="l"/>
                <a:tab pos="355600" algn="l"/>
              </a:tabLst>
            </a:pPr>
            <a:r>
              <a:rPr spc="-120" dirty="0"/>
              <a:t>acetyl </a:t>
            </a:r>
            <a:r>
              <a:rPr spc="-260" dirty="0"/>
              <a:t>CoA </a:t>
            </a:r>
            <a:r>
              <a:rPr spc="-135" dirty="0"/>
              <a:t>enters </a:t>
            </a:r>
            <a:r>
              <a:rPr b="0" spc="-20" dirty="0">
                <a:latin typeface="Arial"/>
                <a:cs typeface="Arial"/>
              </a:rPr>
              <a:t>the </a:t>
            </a:r>
            <a:r>
              <a:rPr b="0" spc="-145" dirty="0">
                <a:latin typeface="Arial"/>
                <a:cs typeface="Arial"/>
              </a:rPr>
              <a:t>Krebs</a:t>
            </a:r>
            <a:r>
              <a:rPr b="0" spc="-300" dirty="0">
                <a:latin typeface="Arial"/>
                <a:cs typeface="Arial"/>
              </a:rPr>
              <a:t> </a:t>
            </a:r>
            <a:r>
              <a:rPr b="0" spc="-105" dirty="0">
                <a:latin typeface="Arial"/>
                <a:cs typeface="Arial"/>
              </a:rPr>
              <a:t>cycle</a:t>
            </a:r>
          </a:p>
          <a:p>
            <a:pPr marL="355600" indent="-342900">
              <a:lnSpc>
                <a:spcPct val="100000"/>
              </a:lnSpc>
              <a:buChar char="•"/>
              <a:tabLst>
                <a:tab pos="354965" algn="l"/>
                <a:tab pos="355600" algn="l"/>
              </a:tabLst>
            </a:pPr>
            <a:r>
              <a:rPr b="0" spc="-70" dirty="0">
                <a:latin typeface="Arial"/>
                <a:cs typeface="Arial"/>
              </a:rPr>
              <a:t>acetyl </a:t>
            </a:r>
            <a:r>
              <a:rPr b="0" spc="-75" dirty="0">
                <a:latin typeface="Arial"/>
                <a:cs typeface="Arial"/>
              </a:rPr>
              <a:t>group </a:t>
            </a:r>
            <a:r>
              <a:rPr b="0" spc="-150" dirty="0">
                <a:latin typeface="Arial"/>
                <a:cs typeface="Arial"/>
              </a:rPr>
              <a:t>(2C) </a:t>
            </a:r>
            <a:r>
              <a:rPr b="0" spc="-65" dirty="0">
                <a:latin typeface="Arial"/>
                <a:cs typeface="Arial"/>
              </a:rPr>
              <a:t>joins </a:t>
            </a:r>
            <a:r>
              <a:rPr b="0" spc="-155" dirty="0">
                <a:latin typeface="Arial"/>
                <a:cs typeface="Arial"/>
              </a:rPr>
              <a:t>a </a:t>
            </a:r>
            <a:r>
              <a:rPr b="0" spc="-235" dirty="0">
                <a:latin typeface="Arial"/>
                <a:cs typeface="Arial"/>
              </a:rPr>
              <a:t>4C </a:t>
            </a:r>
            <a:r>
              <a:rPr b="0" spc="-125" dirty="0">
                <a:latin typeface="Arial"/>
                <a:cs typeface="Arial"/>
              </a:rPr>
              <a:t>sugar </a:t>
            </a:r>
            <a:r>
              <a:rPr b="0" spc="15" dirty="0">
                <a:latin typeface="Arial"/>
                <a:cs typeface="Arial"/>
              </a:rPr>
              <a:t>to </a:t>
            </a:r>
            <a:r>
              <a:rPr b="0" spc="-25" dirty="0">
                <a:latin typeface="Arial"/>
                <a:cs typeface="Arial"/>
              </a:rPr>
              <a:t>form </a:t>
            </a:r>
            <a:r>
              <a:rPr b="0" spc="-155" dirty="0">
                <a:latin typeface="Arial"/>
                <a:cs typeface="Arial"/>
              </a:rPr>
              <a:t>a </a:t>
            </a:r>
            <a:r>
              <a:rPr b="0" spc="-240" dirty="0">
                <a:latin typeface="Arial"/>
                <a:cs typeface="Arial"/>
              </a:rPr>
              <a:t>6C</a:t>
            </a:r>
            <a:r>
              <a:rPr b="0" spc="-180" dirty="0">
                <a:latin typeface="Arial"/>
                <a:cs typeface="Arial"/>
              </a:rPr>
              <a:t> </a:t>
            </a:r>
            <a:r>
              <a:rPr b="0" spc="-125" dirty="0">
                <a:latin typeface="Arial"/>
                <a:cs typeface="Arial"/>
              </a:rPr>
              <a:t>sugar</a:t>
            </a:r>
          </a:p>
          <a:p>
            <a:pPr marL="355600" indent="-342900">
              <a:lnSpc>
                <a:spcPct val="100000"/>
              </a:lnSpc>
              <a:buFont typeface="Arial"/>
              <a:buChar char="•"/>
              <a:tabLst>
                <a:tab pos="354965" algn="l"/>
                <a:tab pos="355600" algn="l"/>
              </a:tabLst>
            </a:pPr>
            <a:r>
              <a:rPr spc="-120" dirty="0"/>
              <a:t>oxidative </a:t>
            </a:r>
            <a:r>
              <a:rPr spc="-135" dirty="0"/>
              <a:t>decarboxylation </a:t>
            </a:r>
            <a:r>
              <a:rPr b="0" spc="-5" dirty="0">
                <a:latin typeface="Arial"/>
                <a:cs typeface="Arial"/>
              </a:rPr>
              <a:t>of </a:t>
            </a:r>
            <a:r>
              <a:rPr b="0" spc="-20" dirty="0">
                <a:latin typeface="Arial"/>
                <a:cs typeface="Arial"/>
              </a:rPr>
              <a:t>the </a:t>
            </a:r>
            <a:r>
              <a:rPr b="0" spc="-235" dirty="0">
                <a:latin typeface="Arial"/>
                <a:cs typeface="Arial"/>
              </a:rPr>
              <a:t>6C </a:t>
            </a:r>
            <a:r>
              <a:rPr b="0" spc="-125" dirty="0">
                <a:latin typeface="Arial"/>
                <a:cs typeface="Arial"/>
              </a:rPr>
              <a:t>sugar </a:t>
            </a:r>
            <a:r>
              <a:rPr b="0" spc="15" dirty="0">
                <a:latin typeface="Arial"/>
                <a:cs typeface="Arial"/>
              </a:rPr>
              <a:t>to </a:t>
            </a:r>
            <a:r>
              <a:rPr b="0" spc="-155" dirty="0">
                <a:latin typeface="Arial"/>
                <a:cs typeface="Arial"/>
              </a:rPr>
              <a:t>a </a:t>
            </a:r>
            <a:r>
              <a:rPr b="0" spc="-235" dirty="0">
                <a:latin typeface="Arial"/>
                <a:cs typeface="Arial"/>
              </a:rPr>
              <a:t>5C </a:t>
            </a:r>
            <a:r>
              <a:rPr b="0" spc="-75" dirty="0">
                <a:latin typeface="Arial"/>
                <a:cs typeface="Arial"/>
              </a:rPr>
              <a:t>compound</a:t>
            </a:r>
            <a:r>
              <a:rPr b="0" spc="-125" dirty="0">
                <a:latin typeface="Arial"/>
                <a:cs typeface="Arial"/>
              </a:rPr>
              <a:t> </a:t>
            </a:r>
            <a:r>
              <a:rPr b="0" spc="-95" dirty="0">
                <a:latin typeface="Arial"/>
                <a:cs typeface="Arial"/>
              </a:rPr>
              <a:t>produces</a:t>
            </a:r>
          </a:p>
          <a:p>
            <a:pPr marL="355600">
              <a:lnSpc>
                <a:spcPct val="100000"/>
              </a:lnSpc>
            </a:pPr>
            <a:r>
              <a:rPr b="0" spc="-225" dirty="0">
                <a:latin typeface="Arial"/>
                <a:cs typeface="Arial"/>
              </a:rPr>
              <a:t>CO</a:t>
            </a:r>
            <a:r>
              <a:rPr sz="1950" b="0" spc="-337" baseline="-21367" dirty="0">
                <a:latin typeface="Arial"/>
                <a:cs typeface="Arial"/>
              </a:rPr>
              <a:t>2</a:t>
            </a:r>
            <a:endParaRPr sz="1950" baseline="-21367">
              <a:latin typeface="Arial"/>
              <a:cs typeface="Arial"/>
            </a:endParaRPr>
          </a:p>
          <a:p>
            <a:pPr marL="355600" marR="698500" indent="-342900">
              <a:lnSpc>
                <a:spcPct val="100000"/>
              </a:lnSpc>
              <a:buChar char="•"/>
              <a:tabLst>
                <a:tab pos="354965" algn="l"/>
                <a:tab pos="355600" algn="l"/>
              </a:tabLst>
            </a:pPr>
            <a:r>
              <a:rPr b="0" spc="-65" dirty="0">
                <a:latin typeface="Arial"/>
                <a:cs typeface="Arial"/>
              </a:rPr>
              <a:t>oxidative </a:t>
            </a:r>
            <a:r>
              <a:rPr b="0" spc="-70" dirty="0">
                <a:latin typeface="Arial"/>
                <a:cs typeface="Arial"/>
              </a:rPr>
              <a:t>decarboxylation </a:t>
            </a:r>
            <a:r>
              <a:rPr b="0" spc="-5" dirty="0">
                <a:latin typeface="Arial"/>
                <a:cs typeface="Arial"/>
              </a:rPr>
              <a:t>of </a:t>
            </a:r>
            <a:r>
              <a:rPr b="0" spc="-20" dirty="0">
                <a:latin typeface="Arial"/>
                <a:cs typeface="Arial"/>
              </a:rPr>
              <a:t>the </a:t>
            </a:r>
            <a:r>
              <a:rPr b="0" spc="-240" dirty="0">
                <a:latin typeface="Arial"/>
                <a:cs typeface="Arial"/>
              </a:rPr>
              <a:t>5C </a:t>
            </a:r>
            <a:r>
              <a:rPr b="0" spc="-80" dirty="0">
                <a:latin typeface="Arial"/>
                <a:cs typeface="Arial"/>
              </a:rPr>
              <a:t>compound </a:t>
            </a:r>
            <a:r>
              <a:rPr b="0" spc="15" dirty="0">
                <a:latin typeface="Arial"/>
                <a:cs typeface="Arial"/>
              </a:rPr>
              <a:t>to </a:t>
            </a:r>
            <a:r>
              <a:rPr b="0" spc="-155" dirty="0">
                <a:latin typeface="Arial"/>
                <a:cs typeface="Arial"/>
              </a:rPr>
              <a:t>a </a:t>
            </a:r>
            <a:r>
              <a:rPr b="0" spc="-240" dirty="0">
                <a:latin typeface="Arial"/>
                <a:cs typeface="Arial"/>
              </a:rPr>
              <a:t>4C </a:t>
            </a:r>
            <a:r>
              <a:rPr b="0" spc="-80" dirty="0">
                <a:latin typeface="Arial"/>
                <a:cs typeface="Arial"/>
              </a:rPr>
              <a:t>compound  </a:t>
            </a:r>
            <a:r>
              <a:rPr b="0" spc="-95" dirty="0">
                <a:latin typeface="Arial"/>
                <a:cs typeface="Arial"/>
              </a:rPr>
              <a:t>produces</a:t>
            </a:r>
            <a:r>
              <a:rPr b="0" spc="-114" dirty="0">
                <a:latin typeface="Arial"/>
                <a:cs typeface="Arial"/>
              </a:rPr>
              <a:t> </a:t>
            </a:r>
            <a:r>
              <a:rPr b="0" spc="-225" dirty="0">
                <a:latin typeface="Arial"/>
                <a:cs typeface="Arial"/>
              </a:rPr>
              <a:t>CO</a:t>
            </a:r>
            <a:r>
              <a:rPr sz="1950" b="0" spc="-337" baseline="-21367" dirty="0">
                <a:latin typeface="Arial"/>
                <a:cs typeface="Arial"/>
              </a:rPr>
              <a:t>2</a:t>
            </a:r>
            <a:endParaRPr sz="1950" baseline="-21367">
              <a:latin typeface="Arial"/>
              <a:cs typeface="Arial"/>
            </a:endParaRPr>
          </a:p>
          <a:p>
            <a:pPr marL="355600" marR="111125" indent="-342900">
              <a:lnSpc>
                <a:spcPct val="100000"/>
              </a:lnSpc>
              <a:buChar char="•"/>
              <a:tabLst>
                <a:tab pos="354965" algn="l"/>
                <a:tab pos="355600" algn="l"/>
              </a:tabLst>
            </a:pPr>
            <a:r>
              <a:rPr b="0" spc="-145" dirty="0">
                <a:latin typeface="Arial"/>
                <a:cs typeface="Arial"/>
              </a:rPr>
              <a:t>The </a:t>
            </a:r>
            <a:r>
              <a:rPr b="0" spc="-125" dirty="0">
                <a:latin typeface="Arial"/>
                <a:cs typeface="Arial"/>
              </a:rPr>
              <a:t>process </a:t>
            </a:r>
            <a:r>
              <a:rPr b="0" spc="-105" dirty="0">
                <a:latin typeface="Arial"/>
                <a:cs typeface="Arial"/>
              </a:rPr>
              <a:t>is </a:t>
            </a:r>
            <a:r>
              <a:rPr b="0" spc="-65" dirty="0">
                <a:latin typeface="Arial"/>
                <a:cs typeface="Arial"/>
              </a:rPr>
              <a:t>oxidative </a:t>
            </a:r>
            <a:r>
              <a:rPr b="0" spc="-185" dirty="0">
                <a:latin typeface="Arial"/>
                <a:cs typeface="Arial"/>
              </a:rPr>
              <a:t>as </a:t>
            </a:r>
            <a:r>
              <a:rPr b="0" spc="-180" dirty="0">
                <a:latin typeface="Arial"/>
                <a:cs typeface="Arial"/>
              </a:rPr>
              <a:t>NAD </a:t>
            </a:r>
            <a:r>
              <a:rPr b="0" spc="-95" dirty="0">
                <a:latin typeface="Arial"/>
                <a:cs typeface="Arial"/>
              </a:rPr>
              <a:t>and </a:t>
            </a:r>
            <a:r>
              <a:rPr b="0" spc="-270" dirty="0">
                <a:latin typeface="Arial"/>
                <a:cs typeface="Arial"/>
              </a:rPr>
              <a:t>FAD </a:t>
            </a:r>
            <a:r>
              <a:rPr b="0" spc="-90" dirty="0">
                <a:latin typeface="Arial"/>
                <a:cs typeface="Arial"/>
              </a:rPr>
              <a:t>are </a:t>
            </a:r>
            <a:r>
              <a:rPr b="0" spc="-80" dirty="0">
                <a:latin typeface="Arial"/>
                <a:cs typeface="Arial"/>
              </a:rPr>
              <a:t>reduced </a:t>
            </a:r>
            <a:r>
              <a:rPr b="0" spc="-85" dirty="0">
                <a:latin typeface="Arial"/>
                <a:cs typeface="Arial"/>
              </a:rPr>
              <a:t>by </a:t>
            </a:r>
            <a:r>
              <a:rPr b="0" spc="-20" dirty="0">
                <a:latin typeface="Arial"/>
                <a:cs typeface="Arial"/>
              </a:rPr>
              <a:t>the </a:t>
            </a:r>
            <a:r>
              <a:rPr b="0" spc="-35" dirty="0">
                <a:latin typeface="Arial"/>
                <a:cs typeface="Arial"/>
              </a:rPr>
              <a:t>addition </a:t>
            </a:r>
            <a:r>
              <a:rPr b="0" spc="-5" dirty="0">
                <a:latin typeface="Arial"/>
                <a:cs typeface="Arial"/>
              </a:rPr>
              <a:t>of  </a:t>
            </a:r>
            <a:r>
              <a:rPr b="0" spc="-90" dirty="0">
                <a:latin typeface="Arial"/>
                <a:cs typeface="Arial"/>
              </a:rPr>
              <a:t>hydrogen</a:t>
            </a:r>
          </a:p>
          <a:p>
            <a:pPr marL="355600" indent="-342900">
              <a:lnSpc>
                <a:spcPct val="100000"/>
              </a:lnSpc>
              <a:spcBef>
                <a:spcPts val="5"/>
              </a:spcBef>
              <a:buFont typeface="Arial"/>
              <a:buChar char="•"/>
              <a:tabLst>
                <a:tab pos="354965" algn="l"/>
                <a:tab pos="355600" algn="l"/>
              </a:tabLst>
            </a:pPr>
            <a:r>
              <a:rPr spc="-70" dirty="0"/>
              <a:t>two</a:t>
            </a:r>
            <a:r>
              <a:rPr spc="-125" dirty="0"/>
              <a:t> </a:t>
            </a:r>
            <a:r>
              <a:rPr spc="-220" dirty="0"/>
              <a:t>CO</a:t>
            </a:r>
            <a:r>
              <a:rPr sz="1950" spc="-330" baseline="-21367" dirty="0"/>
              <a:t>2</a:t>
            </a:r>
            <a:r>
              <a:rPr sz="1950" spc="-292" baseline="-21367" dirty="0"/>
              <a:t> </a:t>
            </a:r>
            <a:r>
              <a:rPr sz="2000" b="0" spc="-90" dirty="0">
                <a:latin typeface="Arial"/>
                <a:cs typeface="Arial"/>
              </a:rPr>
              <a:t>are</a:t>
            </a:r>
            <a:r>
              <a:rPr sz="2000" b="0" spc="-105" dirty="0">
                <a:latin typeface="Arial"/>
                <a:cs typeface="Arial"/>
              </a:rPr>
              <a:t> </a:t>
            </a:r>
            <a:r>
              <a:rPr sz="2000" b="0" spc="-75" dirty="0">
                <a:latin typeface="Arial"/>
                <a:cs typeface="Arial"/>
              </a:rPr>
              <a:t>produced</a:t>
            </a:r>
            <a:r>
              <a:rPr sz="2000" b="0" spc="-114" dirty="0">
                <a:latin typeface="Arial"/>
                <a:cs typeface="Arial"/>
              </a:rPr>
              <a:t> </a:t>
            </a:r>
            <a:r>
              <a:rPr sz="2000" b="0" spc="-55" dirty="0">
                <a:latin typeface="Arial"/>
                <a:cs typeface="Arial"/>
              </a:rPr>
              <a:t>per</a:t>
            </a:r>
            <a:r>
              <a:rPr sz="2000" b="0" spc="-110" dirty="0">
                <a:latin typeface="Arial"/>
                <a:cs typeface="Arial"/>
              </a:rPr>
              <a:t> </a:t>
            </a:r>
            <a:r>
              <a:rPr sz="2000" b="0" spc="-70" dirty="0">
                <a:latin typeface="Arial"/>
                <a:cs typeface="Arial"/>
              </a:rPr>
              <a:t>molecule</a:t>
            </a:r>
            <a:r>
              <a:rPr sz="2000" b="0" spc="-95" dirty="0">
                <a:latin typeface="Arial"/>
                <a:cs typeface="Arial"/>
              </a:rPr>
              <a:t> </a:t>
            </a:r>
            <a:r>
              <a:rPr sz="2000" b="0" spc="-5" dirty="0">
                <a:latin typeface="Arial"/>
                <a:cs typeface="Arial"/>
              </a:rPr>
              <a:t>of</a:t>
            </a:r>
            <a:r>
              <a:rPr sz="2000" b="0" spc="-110" dirty="0">
                <a:latin typeface="Arial"/>
                <a:cs typeface="Arial"/>
              </a:rPr>
              <a:t> </a:t>
            </a:r>
            <a:r>
              <a:rPr sz="2000" b="0" spc="-65" dirty="0">
                <a:latin typeface="Arial"/>
                <a:cs typeface="Arial"/>
              </a:rPr>
              <a:t>pyruvate</a:t>
            </a:r>
            <a:r>
              <a:rPr sz="2000" b="0" spc="-114" dirty="0">
                <a:latin typeface="Arial"/>
                <a:cs typeface="Arial"/>
              </a:rPr>
              <a:t> </a:t>
            </a:r>
            <a:r>
              <a:rPr sz="2000" b="0" spc="215" dirty="0">
                <a:latin typeface="Arial"/>
                <a:cs typeface="Arial"/>
              </a:rPr>
              <a:t>/</a:t>
            </a:r>
            <a:r>
              <a:rPr sz="2000" b="0" spc="-110" dirty="0">
                <a:latin typeface="Arial"/>
                <a:cs typeface="Arial"/>
              </a:rPr>
              <a:t> </a:t>
            </a:r>
            <a:r>
              <a:rPr sz="2000" b="0" spc="-105" dirty="0">
                <a:latin typeface="Arial"/>
                <a:cs typeface="Arial"/>
              </a:rPr>
              <a:t>cycle</a:t>
            </a:r>
            <a:endParaRPr sz="2000">
              <a:latin typeface="Arial"/>
              <a:cs typeface="Arial"/>
            </a:endParaRPr>
          </a:p>
          <a:p>
            <a:pPr marL="355600" marR="74930" indent="-342900">
              <a:lnSpc>
                <a:spcPct val="100000"/>
              </a:lnSpc>
              <a:buChar char="•"/>
              <a:tabLst>
                <a:tab pos="354965" algn="l"/>
                <a:tab pos="355600" algn="l"/>
              </a:tabLst>
            </a:pPr>
            <a:r>
              <a:rPr b="0" spc="-85" dirty="0">
                <a:latin typeface="Arial"/>
                <a:cs typeface="Arial"/>
              </a:rPr>
              <a:t>along </a:t>
            </a:r>
            <a:r>
              <a:rPr b="0" spc="10" dirty="0">
                <a:latin typeface="Arial"/>
                <a:cs typeface="Arial"/>
              </a:rPr>
              <a:t>with </a:t>
            </a:r>
            <a:r>
              <a:rPr spc="-85" dirty="0"/>
              <a:t>three </a:t>
            </a:r>
            <a:r>
              <a:rPr spc="-180" dirty="0"/>
              <a:t>NADH </a:t>
            </a:r>
            <a:r>
              <a:rPr spc="-170" dirty="0"/>
              <a:t>+ </a:t>
            </a:r>
            <a:r>
              <a:rPr spc="-145" dirty="0"/>
              <a:t>H</a:t>
            </a:r>
            <a:r>
              <a:rPr sz="1950" spc="-217" baseline="25641" dirty="0"/>
              <a:t>+ </a:t>
            </a:r>
            <a:r>
              <a:rPr sz="2000" b="0" spc="-95" dirty="0">
                <a:latin typeface="Arial"/>
                <a:cs typeface="Arial"/>
              </a:rPr>
              <a:t>and </a:t>
            </a:r>
            <a:r>
              <a:rPr sz="2000" spc="-135" dirty="0"/>
              <a:t>one </a:t>
            </a:r>
            <a:r>
              <a:rPr sz="2000" spc="-215" dirty="0"/>
              <a:t>FADH</a:t>
            </a:r>
            <a:r>
              <a:rPr sz="1950" spc="-322" baseline="-21367" dirty="0"/>
              <a:t>2 </a:t>
            </a:r>
            <a:r>
              <a:rPr sz="2000" spc="-110" dirty="0"/>
              <a:t>per </a:t>
            </a:r>
            <a:r>
              <a:rPr sz="2000" spc="-135" dirty="0"/>
              <a:t>molecule </a:t>
            </a:r>
            <a:r>
              <a:rPr sz="2000" spc="-90" dirty="0"/>
              <a:t>of </a:t>
            </a:r>
            <a:r>
              <a:rPr sz="2000" spc="-125" dirty="0"/>
              <a:t>pyruvate </a:t>
            </a:r>
            <a:r>
              <a:rPr sz="2000" spc="305" dirty="0"/>
              <a:t>/  </a:t>
            </a:r>
            <a:r>
              <a:rPr sz="2000" spc="-185" dirty="0"/>
              <a:t>cycle</a:t>
            </a:r>
            <a:endParaRPr sz="2000">
              <a:latin typeface="Arial"/>
              <a:cs typeface="Arial"/>
            </a:endParaRPr>
          </a:p>
          <a:p>
            <a:pPr marL="355600" indent="-342900">
              <a:lnSpc>
                <a:spcPct val="100000"/>
              </a:lnSpc>
              <a:buFont typeface="Arial"/>
              <a:buChar char="•"/>
              <a:tabLst>
                <a:tab pos="354965" algn="l"/>
                <a:tab pos="355600" algn="l"/>
              </a:tabLst>
            </a:pPr>
            <a:r>
              <a:rPr spc="-135" dirty="0"/>
              <a:t>one </a:t>
            </a:r>
            <a:r>
              <a:rPr spc="-300" dirty="0"/>
              <a:t>ATP </a:t>
            </a:r>
            <a:r>
              <a:rPr b="0" spc="-100" dirty="0">
                <a:latin typeface="Arial"/>
                <a:cs typeface="Arial"/>
              </a:rPr>
              <a:t>is </a:t>
            </a:r>
            <a:r>
              <a:rPr b="0" spc="-75" dirty="0">
                <a:latin typeface="Arial"/>
                <a:cs typeface="Arial"/>
              </a:rPr>
              <a:t>produced </a:t>
            </a:r>
            <a:r>
              <a:rPr b="0" spc="-85" dirty="0">
                <a:latin typeface="Arial"/>
                <a:cs typeface="Arial"/>
              </a:rPr>
              <a:t>by </a:t>
            </a:r>
            <a:r>
              <a:rPr spc="-145" dirty="0"/>
              <a:t>substrate </a:t>
            </a:r>
            <a:r>
              <a:rPr spc="-110" dirty="0"/>
              <a:t>level </a:t>
            </a:r>
            <a:r>
              <a:rPr spc="-135" dirty="0"/>
              <a:t>phosphorylation </a:t>
            </a:r>
            <a:r>
              <a:rPr b="0" spc="-30" dirty="0">
                <a:latin typeface="Arial"/>
                <a:cs typeface="Arial"/>
              </a:rPr>
              <a:t>(from </a:t>
            </a:r>
            <a:r>
              <a:rPr b="0" spc="-229" dirty="0">
                <a:latin typeface="Arial"/>
                <a:cs typeface="Arial"/>
              </a:rPr>
              <a:t>ADP </a:t>
            </a:r>
            <a:r>
              <a:rPr b="0" spc="-170" dirty="0">
                <a:latin typeface="Arial"/>
                <a:cs typeface="Arial"/>
              </a:rPr>
              <a:t>+</a:t>
            </a:r>
            <a:r>
              <a:rPr b="0" spc="-420" dirty="0">
                <a:latin typeface="Arial"/>
                <a:cs typeface="Arial"/>
              </a:rPr>
              <a:t> </a:t>
            </a:r>
            <a:r>
              <a:rPr b="0" spc="-120" dirty="0">
                <a:latin typeface="Arial"/>
                <a:cs typeface="Arial"/>
              </a:rPr>
              <a:t>Pi)</a:t>
            </a:r>
          </a:p>
          <a:p>
            <a:pPr marL="355600">
              <a:lnSpc>
                <a:spcPct val="100000"/>
              </a:lnSpc>
            </a:pPr>
            <a:r>
              <a:rPr b="0" spc="-55" dirty="0">
                <a:latin typeface="Arial"/>
                <a:cs typeface="Arial"/>
              </a:rPr>
              <a:t>per </a:t>
            </a:r>
            <a:r>
              <a:rPr b="0" spc="-70" dirty="0">
                <a:latin typeface="Arial"/>
                <a:cs typeface="Arial"/>
              </a:rPr>
              <a:t>molecule </a:t>
            </a:r>
            <a:r>
              <a:rPr b="0" spc="-5" dirty="0">
                <a:latin typeface="Arial"/>
                <a:cs typeface="Arial"/>
              </a:rPr>
              <a:t>of </a:t>
            </a:r>
            <a:r>
              <a:rPr b="0" spc="-70" dirty="0">
                <a:latin typeface="Arial"/>
                <a:cs typeface="Arial"/>
              </a:rPr>
              <a:t>pyruvate </a:t>
            </a:r>
            <a:r>
              <a:rPr b="0" spc="215" dirty="0">
                <a:latin typeface="Arial"/>
                <a:cs typeface="Arial"/>
              </a:rPr>
              <a:t>/</a:t>
            </a:r>
            <a:r>
              <a:rPr b="0" spc="-350" dirty="0">
                <a:latin typeface="Arial"/>
                <a:cs typeface="Arial"/>
              </a:rPr>
              <a:t> </a:t>
            </a:r>
            <a:r>
              <a:rPr b="0" spc="-105" dirty="0">
                <a:latin typeface="Arial"/>
                <a:cs typeface="Arial"/>
              </a:rPr>
              <a:t>cycle</a:t>
            </a:r>
          </a:p>
          <a:p>
            <a:pPr marL="355600" indent="-342900">
              <a:lnSpc>
                <a:spcPct val="100000"/>
              </a:lnSpc>
              <a:buChar char="•"/>
              <a:tabLst>
                <a:tab pos="354965" algn="l"/>
                <a:tab pos="355600" algn="l"/>
              </a:tabLst>
            </a:pPr>
            <a:r>
              <a:rPr b="0" spc="-185" dirty="0">
                <a:latin typeface="Arial"/>
                <a:cs typeface="Arial"/>
              </a:rPr>
              <a:t>NADH </a:t>
            </a:r>
            <a:r>
              <a:rPr b="0" spc="-95" dirty="0">
                <a:latin typeface="Arial"/>
                <a:cs typeface="Arial"/>
              </a:rPr>
              <a:t>and </a:t>
            </a:r>
            <a:r>
              <a:rPr b="0" spc="-210" dirty="0">
                <a:latin typeface="Arial"/>
                <a:cs typeface="Arial"/>
              </a:rPr>
              <a:t>FADH</a:t>
            </a:r>
            <a:r>
              <a:rPr sz="1950" b="0" spc="-315" baseline="-21367" dirty="0">
                <a:latin typeface="Arial"/>
                <a:cs typeface="Arial"/>
              </a:rPr>
              <a:t>2</a:t>
            </a:r>
            <a:r>
              <a:rPr sz="1950" b="0" spc="-89" baseline="-21367" dirty="0">
                <a:latin typeface="Arial"/>
                <a:cs typeface="Arial"/>
              </a:rPr>
              <a:t> </a:t>
            </a:r>
            <a:r>
              <a:rPr sz="2000" b="0" spc="-60" dirty="0">
                <a:latin typeface="Arial"/>
                <a:cs typeface="Arial"/>
              </a:rPr>
              <a:t>provide </a:t>
            </a:r>
            <a:r>
              <a:rPr sz="2000" b="0" spc="-70" dirty="0">
                <a:latin typeface="Arial"/>
                <a:cs typeface="Arial"/>
              </a:rPr>
              <a:t>electrons </a:t>
            </a:r>
            <a:r>
              <a:rPr sz="2000" b="0" spc="15" dirty="0">
                <a:latin typeface="Arial"/>
                <a:cs typeface="Arial"/>
              </a:rPr>
              <a:t>to </a:t>
            </a:r>
            <a:r>
              <a:rPr sz="2000" b="0" spc="-20" dirty="0">
                <a:latin typeface="Arial"/>
                <a:cs typeface="Arial"/>
              </a:rPr>
              <a:t>the </a:t>
            </a:r>
            <a:r>
              <a:rPr sz="2000" b="0" spc="-50" dirty="0">
                <a:latin typeface="Arial"/>
                <a:cs typeface="Arial"/>
              </a:rPr>
              <a:t>electron </a:t>
            </a:r>
            <a:r>
              <a:rPr sz="2000" b="0" spc="-35" dirty="0">
                <a:latin typeface="Arial"/>
                <a:cs typeface="Arial"/>
              </a:rPr>
              <a:t>transport</a:t>
            </a:r>
            <a:r>
              <a:rPr sz="2000" b="0" spc="-380" dirty="0">
                <a:latin typeface="Arial"/>
                <a:cs typeface="Arial"/>
              </a:rPr>
              <a:t> </a:t>
            </a:r>
            <a:r>
              <a:rPr sz="2000" b="0" spc="-85" dirty="0">
                <a:latin typeface="Arial"/>
                <a:cs typeface="Arial"/>
              </a:rPr>
              <a:t>chain</a:t>
            </a:r>
            <a:endParaRPr sz="2000">
              <a:latin typeface="Arial"/>
              <a:cs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95" y="144277"/>
            <a:ext cx="9137903" cy="501124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990588" y="1078991"/>
            <a:ext cx="2121535" cy="356870"/>
          </a:xfrm>
          <a:custGeom>
            <a:avLst/>
            <a:gdLst/>
            <a:ahLst/>
            <a:cxnLst/>
            <a:rect l="l" t="t" r="r" b="b"/>
            <a:pathLst>
              <a:path w="2121534" h="356869">
                <a:moveTo>
                  <a:pt x="0" y="356615"/>
                </a:moveTo>
                <a:lnTo>
                  <a:pt x="2121407" y="356615"/>
                </a:lnTo>
                <a:lnTo>
                  <a:pt x="2121407" y="0"/>
                </a:lnTo>
                <a:lnTo>
                  <a:pt x="0" y="0"/>
                </a:lnTo>
                <a:lnTo>
                  <a:pt x="0" y="356615"/>
                </a:lnTo>
                <a:close/>
              </a:path>
            </a:pathLst>
          </a:custGeom>
          <a:solidFill>
            <a:srgbClr val="FFFFFF"/>
          </a:solidFill>
        </p:spPr>
        <p:txBody>
          <a:bodyPr wrap="square" lIns="0" tIns="0" rIns="0" bIns="0" rtlCol="0"/>
          <a:lstStyle/>
          <a:p>
            <a:endParaRPr/>
          </a:p>
        </p:txBody>
      </p:sp>
      <p:sp>
        <p:nvSpPr>
          <p:cNvPr id="4" name="object 4"/>
          <p:cNvSpPr/>
          <p:nvPr/>
        </p:nvSpPr>
        <p:spPr>
          <a:xfrm>
            <a:off x="7246619" y="693419"/>
            <a:ext cx="1795780" cy="462280"/>
          </a:xfrm>
          <a:custGeom>
            <a:avLst/>
            <a:gdLst/>
            <a:ahLst/>
            <a:cxnLst/>
            <a:rect l="l" t="t" r="r" b="b"/>
            <a:pathLst>
              <a:path w="1795779" h="462280">
                <a:moveTo>
                  <a:pt x="0" y="461772"/>
                </a:moveTo>
                <a:lnTo>
                  <a:pt x="1795272" y="461772"/>
                </a:lnTo>
                <a:lnTo>
                  <a:pt x="1795272" y="0"/>
                </a:lnTo>
                <a:lnTo>
                  <a:pt x="0" y="0"/>
                </a:lnTo>
                <a:lnTo>
                  <a:pt x="0" y="461772"/>
                </a:lnTo>
                <a:close/>
              </a:path>
            </a:pathLst>
          </a:custGeom>
          <a:solidFill>
            <a:srgbClr val="FFFFFF"/>
          </a:solidFill>
        </p:spPr>
        <p:txBody>
          <a:bodyPr wrap="square" lIns="0" tIns="0" rIns="0" bIns="0" rtlCol="0"/>
          <a:lstStyle/>
          <a:p>
            <a:endParaRPr/>
          </a:p>
        </p:txBody>
      </p:sp>
      <p:sp>
        <p:nvSpPr>
          <p:cNvPr id="5" name="object 5"/>
          <p:cNvSpPr txBox="1"/>
          <p:nvPr/>
        </p:nvSpPr>
        <p:spPr>
          <a:xfrm>
            <a:off x="7326883" y="706373"/>
            <a:ext cx="1635125" cy="391160"/>
          </a:xfrm>
          <a:prstGeom prst="rect">
            <a:avLst/>
          </a:prstGeom>
        </p:spPr>
        <p:txBody>
          <a:bodyPr vert="horz" wrap="square" lIns="0" tIns="12700" rIns="0" bIns="0" rtlCol="0">
            <a:spAutoFit/>
          </a:bodyPr>
          <a:lstStyle/>
          <a:p>
            <a:pPr marL="12700">
              <a:lnSpc>
                <a:spcPct val="100000"/>
              </a:lnSpc>
              <a:spcBef>
                <a:spcPts val="100"/>
              </a:spcBef>
            </a:pPr>
            <a:r>
              <a:rPr sz="2400" spc="-215" dirty="0">
                <a:solidFill>
                  <a:srgbClr val="585858"/>
                </a:solidFill>
                <a:latin typeface="Arial"/>
                <a:cs typeface="Arial"/>
              </a:rPr>
              <a:t>chemiosmosis</a:t>
            </a:r>
            <a:endParaRPr sz="2400">
              <a:latin typeface="Arial"/>
              <a:cs typeface="Arial"/>
            </a:endParaRPr>
          </a:p>
        </p:txBody>
      </p:sp>
      <p:sp>
        <p:nvSpPr>
          <p:cNvPr id="7" name="object 7"/>
          <p:cNvSpPr/>
          <p:nvPr/>
        </p:nvSpPr>
        <p:spPr>
          <a:xfrm>
            <a:off x="5518403" y="326136"/>
            <a:ext cx="1274445" cy="1199515"/>
          </a:xfrm>
          <a:custGeom>
            <a:avLst/>
            <a:gdLst/>
            <a:ahLst/>
            <a:cxnLst/>
            <a:rect l="l" t="t" r="r" b="b"/>
            <a:pathLst>
              <a:path w="1274445" h="1199515">
                <a:moveTo>
                  <a:pt x="0" y="1199387"/>
                </a:moveTo>
                <a:lnTo>
                  <a:pt x="1274063" y="1199387"/>
                </a:lnTo>
                <a:lnTo>
                  <a:pt x="1274063" y="0"/>
                </a:lnTo>
                <a:lnTo>
                  <a:pt x="0" y="0"/>
                </a:lnTo>
                <a:lnTo>
                  <a:pt x="0" y="1199387"/>
                </a:lnTo>
                <a:close/>
              </a:path>
            </a:pathLst>
          </a:custGeom>
          <a:solidFill>
            <a:srgbClr val="FFFFFF"/>
          </a:solidFill>
        </p:spPr>
        <p:txBody>
          <a:bodyPr wrap="square" lIns="0" tIns="0" rIns="0" bIns="0" rtlCol="0"/>
          <a:lstStyle/>
          <a:p>
            <a:endParaRPr/>
          </a:p>
        </p:txBody>
      </p:sp>
      <p:sp>
        <p:nvSpPr>
          <p:cNvPr id="8" name="object 8"/>
          <p:cNvSpPr/>
          <p:nvPr/>
        </p:nvSpPr>
        <p:spPr>
          <a:xfrm>
            <a:off x="5321808" y="175260"/>
            <a:ext cx="717803" cy="850392"/>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5463540" y="175260"/>
            <a:ext cx="1383791" cy="850392"/>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5321808" y="541019"/>
            <a:ext cx="669036" cy="850391"/>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5414771" y="541019"/>
            <a:ext cx="1557527" cy="850391"/>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5321808" y="906780"/>
            <a:ext cx="1194815" cy="850391"/>
          </a:xfrm>
          <a:prstGeom prst="rect">
            <a:avLst/>
          </a:prstGeom>
          <a:blipFill>
            <a:blip r:embed="rId7" cstate="print"/>
            <a:stretch>
              <a:fillRect/>
            </a:stretch>
          </a:blipFill>
        </p:spPr>
        <p:txBody>
          <a:bodyPr wrap="square" lIns="0" tIns="0" rIns="0" bIns="0" rtlCol="0"/>
          <a:lstStyle/>
          <a:p>
            <a:endParaRPr/>
          </a:p>
        </p:txBody>
      </p:sp>
      <p:sp>
        <p:nvSpPr>
          <p:cNvPr id="13" name="object 13"/>
          <p:cNvSpPr txBox="1">
            <a:spLocks noGrp="1"/>
          </p:cNvSpPr>
          <p:nvPr>
            <p:ph type="title"/>
          </p:nvPr>
        </p:nvSpPr>
        <p:spPr>
          <a:xfrm>
            <a:off x="5598414" y="338785"/>
            <a:ext cx="1112520" cy="1123315"/>
          </a:xfrm>
          <a:prstGeom prst="rect">
            <a:avLst/>
          </a:prstGeom>
        </p:spPr>
        <p:txBody>
          <a:bodyPr vert="horz" wrap="square" lIns="0" tIns="12700" rIns="0" bIns="0" rtlCol="0">
            <a:spAutoFit/>
          </a:bodyPr>
          <a:lstStyle/>
          <a:p>
            <a:pPr marL="12700" marR="5080">
              <a:lnSpc>
                <a:spcPct val="100000"/>
              </a:lnSpc>
              <a:spcBef>
                <a:spcPts val="100"/>
              </a:spcBef>
            </a:pPr>
            <a:r>
              <a:rPr b="1" spc="-225" dirty="0">
                <a:latin typeface="Arial"/>
                <a:cs typeface="Arial"/>
              </a:rPr>
              <a:t>electron  </a:t>
            </a:r>
            <a:r>
              <a:rPr b="1" spc="-70" dirty="0">
                <a:latin typeface="Arial"/>
                <a:cs typeface="Arial"/>
              </a:rPr>
              <a:t>t</a:t>
            </a:r>
            <a:r>
              <a:rPr b="1" spc="-235" dirty="0">
                <a:latin typeface="Arial"/>
                <a:cs typeface="Arial"/>
              </a:rPr>
              <a:t>r</a:t>
            </a:r>
            <a:r>
              <a:rPr b="1" spc="-245" dirty="0">
                <a:latin typeface="Arial"/>
                <a:cs typeface="Arial"/>
              </a:rPr>
              <a:t>a</a:t>
            </a:r>
            <a:r>
              <a:rPr b="1" spc="-280" dirty="0">
                <a:latin typeface="Arial"/>
                <a:cs typeface="Arial"/>
              </a:rPr>
              <a:t>n</a:t>
            </a:r>
            <a:r>
              <a:rPr b="1" spc="-475" dirty="0">
                <a:latin typeface="Arial"/>
                <a:cs typeface="Arial"/>
              </a:rPr>
              <a:t>s</a:t>
            </a:r>
            <a:r>
              <a:rPr b="1" spc="-280" dirty="0">
                <a:latin typeface="Arial"/>
                <a:cs typeface="Arial"/>
              </a:rPr>
              <a:t>p</a:t>
            </a:r>
            <a:r>
              <a:rPr b="1" spc="-275" dirty="0">
                <a:latin typeface="Arial"/>
                <a:cs typeface="Arial"/>
              </a:rPr>
              <a:t>o</a:t>
            </a:r>
            <a:r>
              <a:rPr b="1" spc="-185" dirty="0">
                <a:latin typeface="Arial"/>
                <a:cs typeface="Arial"/>
              </a:rPr>
              <a:t>r</a:t>
            </a:r>
            <a:r>
              <a:rPr b="1" spc="25" dirty="0">
                <a:latin typeface="Arial"/>
                <a:cs typeface="Arial"/>
              </a:rPr>
              <a:t>t  </a:t>
            </a:r>
            <a:r>
              <a:rPr b="1" spc="-265" dirty="0">
                <a:latin typeface="Arial"/>
                <a:cs typeface="Arial"/>
              </a:rPr>
              <a:t>chain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1668" y="633982"/>
            <a:ext cx="8321040" cy="622401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572"/>
            <a:ext cx="9144000" cy="631190"/>
          </a:xfrm>
          <a:custGeom>
            <a:avLst/>
            <a:gdLst/>
            <a:ahLst/>
            <a:cxnLst/>
            <a:rect l="l" t="t" r="r" b="b"/>
            <a:pathLst>
              <a:path w="9144000" h="631190">
                <a:moveTo>
                  <a:pt x="0" y="630936"/>
                </a:moveTo>
                <a:lnTo>
                  <a:pt x="9144000" y="630936"/>
                </a:lnTo>
                <a:lnTo>
                  <a:pt x="9144000" y="0"/>
                </a:lnTo>
                <a:lnTo>
                  <a:pt x="0" y="0"/>
                </a:lnTo>
                <a:lnTo>
                  <a:pt x="0" y="630936"/>
                </a:lnTo>
                <a:close/>
              </a:path>
            </a:pathLst>
          </a:custGeom>
          <a:solidFill>
            <a:srgbClr val="B8CDE4">
              <a:alpha val="78038"/>
            </a:srgbClr>
          </a:solidFill>
        </p:spPr>
        <p:txBody>
          <a:bodyPr wrap="square" lIns="0" tIns="0" rIns="0" bIns="0" rtlCol="0"/>
          <a:lstStyle/>
          <a:p>
            <a:endParaRPr/>
          </a:p>
        </p:txBody>
      </p:sp>
      <p:sp>
        <p:nvSpPr>
          <p:cNvPr id="4" name="object 4"/>
          <p:cNvSpPr txBox="1"/>
          <p:nvPr/>
        </p:nvSpPr>
        <p:spPr>
          <a:xfrm>
            <a:off x="78739" y="60451"/>
            <a:ext cx="8974455"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Arial"/>
                <a:cs typeface="Arial"/>
              </a:rPr>
              <a:t>8.2.U8 </a:t>
            </a:r>
            <a:r>
              <a:rPr sz="1600" spc="-10" dirty="0">
                <a:latin typeface="Arial"/>
                <a:cs typeface="Arial"/>
              </a:rPr>
              <a:t>Transfer </a:t>
            </a:r>
            <a:r>
              <a:rPr sz="1600" spc="-5" dirty="0">
                <a:latin typeface="Arial"/>
                <a:cs typeface="Arial"/>
              </a:rPr>
              <a:t>of electrons between carriers in the electron transport chain in the membrane of the  cristae </a:t>
            </a:r>
            <a:r>
              <a:rPr sz="1600" dirty="0">
                <a:latin typeface="Arial"/>
                <a:cs typeface="Arial"/>
              </a:rPr>
              <a:t>is </a:t>
            </a:r>
            <a:r>
              <a:rPr sz="1600" spc="-5" dirty="0">
                <a:latin typeface="Arial"/>
                <a:cs typeface="Arial"/>
              </a:rPr>
              <a:t>coupled to proton</a:t>
            </a:r>
            <a:r>
              <a:rPr sz="1600" spc="10" dirty="0">
                <a:latin typeface="Arial"/>
                <a:cs typeface="Arial"/>
              </a:rPr>
              <a:t> </a:t>
            </a:r>
            <a:r>
              <a:rPr sz="1600" spc="-5" dirty="0">
                <a:latin typeface="Arial"/>
                <a:cs typeface="Arial"/>
              </a:rPr>
              <a:t>pumping.</a:t>
            </a:r>
            <a:endParaRPr sz="1600">
              <a:latin typeface="Arial"/>
              <a:cs typeface="Arial"/>
            </a:endParaRPr>
          </a:p>
        </p:txBody>
      </p:sp>
      <p:sp>
        <p:nvSpPr>
          <p:cNvPr id="6" name="object 6"/>
          <p:cNvSpPr/>
          <p:nvPr/>
        </p:nvSpPr>
        <p:spPr>
          <a:xfrm>
            <a:off x="4774691" y="722376"/>
            <a:ext cx="4253865" cy="708660"/>
          </a:xfrm>
          <a:custGeom>
            <a:avLst/>
            <a:gdLst/>
            <a:ahLst/>
            <a:cxnLst/>
            <a:rect l="l" t="t" r="r" b="b"/>
            <a:pathLst>
              <a:path w="4253865" h="708660">
                <a:moveTo>
                  <a:pt x="0" y="708660"/>
                </a:moveTo>
                <a:lnTo>
                  <a:pt x="4253484" y="708660"/>
                </a:lnTo>
                <a:lnTo>
                  <a:pt x="4253484" y="0"/>
                </a:lnTo>
                <a:lnTo>
                  <a:pt x="0" y="0"/>
                </a:lnTo>
                <a:lnTo>
                  <a:pt x="0" y="708660"/>
                </a:lnTo>
                <a:close/>
              </a:path>
            </a:pathLst>
          </a:custGeom>
          <a:solidFill>
            <a:srgbClr val="FFFFFF"/>
          </a:solidFill>
        </p:spPr>
        <p:txBody>
          <a:bodyPr wrap="square" lIns="0" tIns="0" rIns="0" bIns="0" rtlCol="0"/>
          <a:lstStyle/>
          <a:p>
            <a:endParaRPr/>
          </a:p>
        </p:txBody>
      </p:sp>
      <p:sp>
        <p:nvSpPr>
          <p:cNvPr id="7" name="object 7"/>
          <p:cNvSpPr txBox="1"/>
          <p:nvPr/>
        </p:nvSpPr>
        <p:spPr>
          <a:xfrm>
            <a:off x="4774691" y="722376"/>
            <a:ext cx="4253865" cy="708660"/>
          </a:xfrm>
          <a:prstGeom prst="rect">
            <a:avLst/>
          </a:prstGeom>
          <a:ln w="9144">
            <a:solidFill>
              <a:srgbClr val="000000"/>
            </a:solidFill>
          </a:ln>
        </p:spPr>
        <p:txBody>
          <a:bodyPr vert="horz" wrap="square" lIns="0" tIns="29844" rIns="0" bIns="0" rtlCol="0">
            <a:spAutoFit/>
          </a:bodyPr>
          <a:lstStyle/>
          <a:p>
            <a:pPr algn="ctr">
              <a:lnSpc>
                <a:spcPct val="100000"/>
              </a:lnSpc>
              <a:spcBef>
                <a:spcPts val="234"/>
              </a:spcBef>
            </a:pPr>
            <a:r>
              <a:rPr sz="2000" b="1" spc="-125" dirty="0">
                <a:latin typeface="Arial"/>
                <a:cs typeface="Arial"/>
              </a:rPr>
              <a:t>Oxidative </a:t>
            </a:r>
            <a:r>
              <a:rPr sz="2000" b="1" spc="-135" dirty="0">
                <a:latin typeface="Arial"/>
                <a:cs typeface="Arial"/>
              </a:rPr>
              <a:t>phosphorylation </a:t>
            </a:r>
            <a:r>
              <a:rPr sz="2000" b="1" spc="-80" dirty="0">
                <a:latin typeface="Arial"/>
                <a:cs typeface="Arial"/>
              </a:rPr>
              <a:t>part</a:t>
            </a:r>
            <a:r>
              <a:rPr sz="2000" b="1" spc="-120" dirty="0">
                <a:latin typeface="Arial"/>
                <a:cs typeface="Arial"/>
              </a:rPr>
              <a:t> </a:t>
            </a:r>
            <a:r>
              <a:rPr sz="2000" b="1" spc="-70" dirty="0">
                <a:latin typeface="Arial"/>
                <a:cs typeface="Arial"/>
              </a:rPr>
              <a:t>I:</a:t>
            </a:r>
            <a:endParaRPr sz="2000">
              <a:latin typeface="Arial"/>
              <a:cs typeface="Arial"/>
            </a:endParaRPr>
          </a:p>
          <a:p>
            <a:pPr algn="ctr">
              <a:lnSpc>
                <a:spcPct val="100000"/>
              </a:lnSpc>
            </a:pPr>
            <a:r>
              <a:rPr sz="2000" b="1" spc="-120" dirty="0">
                <a:latin typeface="Arial"/>
                <a:cs typeface="Arial"/>
              </a:rPr>
              <a:t>electron </a:t>
            </a:r>
            <a:r>
              <a:rPr sz="2000" b="1" spc="-114" dirty="0">
                <a:latin typeface="Arial"/>
                <a:cs typeface="Arial"/>
              </a:rPr>
              <a:t>transport </a:t>
            </a:r>
            <a:r>
              <a:rPr sz="2000" b="1" spc="-155" dirty="0">
                <a:latin typeface="Arial"/>
                <a:cs typeface="Arial"/>
              </a:rPr>
              <a:t>chain</a:t>
            </a:r>
            <a:r>
              <a:rPr sz="2000" b="1" spc="-140" dirty="0">
                <a:latin typeface="Arial"/>
                <a:cs typeface="Arial"/>
              </a:rPr>
              <a:t> </a:t>
            </a:r>
            <a:r>
              <a:rPr sz="2000" b="1" spc="-225" dirty="0">
                <a:latin typeface="Arial"/>
                <a:cs typeface="Arial"/>
              </a:rPr>
              <a:t>(ETC)</a:t>
            </a:r>
            <a:endParaRPr sz="2000">
              <a:latin typeface="Arial"/>
              <a:cs typeface="Arial"/>
            </a:endParaRPr>
          </a:p>
        </p:txBody>
      </p:sp>
      <p:sp>
        <p:nvSpPr>
          <p:cNvPr id="8" name="object 8"/>
          <p:cNvSpPr/>
          <p:nvPr/>
        </p:nvSpPr>
        <p:spPr>
          <a:xfrm>
            <a:off x="3752088" y="2802635"/>
            <a:ext cx="966215" cy="905256"/>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4039108" y="3053333"/>
            <a:ext cx="417195" cy="346710"/>
          </a:xfrm>
          <a:custGeom>
            <a:avLst/>
            <a:gdLst/>
            <a:ahLst/>
            <a:cxnLst/>
            <a:rect l="l" t="t" r="r" b="b"/>
            <a:pathLst>
              <a:path w="417195" h="346710">
                <a:moveTo>
                  <a:pt x="377570" y="259080"/>
                </a:moveTo>
                <a:lnTo>
                  <a:pt x="371601" y="259080"/>
                </a:lnTo>
                <a:lnTo>
                  <a:pt x="315721" y="336550"/>
                </a:lnTo>
                <a:lnTo>
                  <a:pt x="315213" y="336550"/>
                </a:lnTo>
                <a:lnTo>
                  <a:pt x="315087" y="337820"/>
                </a:lnTo>
                <a:lnTo>
                  <a:pt x="315340" y="337820"/>
                </a:lnTo>
                <a:lnTo>
                  <a:pt x="316102" y="339089"/>
                </a:lnTo>
                <a:lnTo>
                  <a:pt x="316611" y="340360"/>
                </a:lnTo>
                <a:lnTo>
                  <a:pt x="318262" y="341630"/>
                </a:lnTo>
                <a:lnTo>
                  <a:pt x="319404" y="342900"/>
                </a:lnTo>
                <a:lnTo>
                  <a:pt x="320801" y="344170"/>
                </a:lnTo>
                <a:lnTo>
                  <a:pt x="322199" y="344170"/>
                </a:lnTo>
                <a:lnTo>
                  <a:pt x="323468" y="345439"/>
                </a:lnTo>
                <a:lnTo>
                  <a:pt x="324357" y="345439"/>
                </a:lnTo>
                <a:lnTo>
                  <a:pt x="325374" y="346710"/>
                </a:lnTo>
                <a:lnTo>
                  <a:pt x="329438" y="346710"/>
                </a:lnTo>
                <a:lnTo>
                  <a:pt x="366521" y="295910"/>
                </a:lnTo>
                <a:lnTo>
                  <a:pt x="370839" y="293370"/>
                </a:lnTo>
                <a:lnTo>
                  <a:pt x="374522" y="292100"/>
                </a:lnTo>
                <a:lnTo>
                  <a:pt x="377825" y="292100"/>
                </a:lnTo>
                <a:lnTo>
                  <a:pt x="381000" y="290830"/>
                </a:lnTo>
                <a:lnTo>
                  <a:pt x="383920" y="289560"/>
                </a:lnTo>
                <a:lnTo>
                  <a:pt x="416559" y="289560"/>
                </a:lnTo>
                <a:lnTo>
                  <a:pt x="416432" y="288289"/>
                </a:lnTo>
                <a:lnTo>
                  <a:pt x="416051" y="288289"/>
                </a:lnTo>
                <a:lnTo>
                  <a:pt x="414781" y="285750"/>
                </a:lnTo>
                <a:lnTo>
                  <a:pt x="414019" y="285750"/>
                </a:lnTo>
                <a:lnTo>
                  <a:pt x="413130" y="284480"/>
                </a:lnTo>
                <a:lnTo>
                  <a:pt x="412368" y="283210"/>
                </a:lnTo>
                <a:lnTo>
                  <a:pt x="411479" y="281939"/>
                </a:lnTo>
                <a:lnTo>
                  <a:pt x="408939" y="280670"/>
                </a:lnTo>
                <a:lnTo>
                  <a:pt x="408177" y="279400"/>
                </a:lnTo>
                <a:lnTo>
                  <a:pt x="376174" y="279400"/>
                </a:lnTo>
                <a:lnTo>
                  <a:pt x="384682" y="267970"/>
                </a:lnTo>
                <a:lnTo>
                  <a:pt x="384809" y="266700"/>
                </a:lnTo>
                <a:lnTo>
                  <a:pt x="384937" y="266700"/>
                </a:lnTo>
                <a:lnTo>
                  <a:pt x="384809" y="265430"/>
                </a:lnTo>
                <a:lnTo>
                  <a:pt x="384555" y="265430"/>
                </a:lnTo>
                <a:lnTo>
                  <a:pt x="383666" y="264160"/>
                </a:lnTo>
                <a:lnTo>
                  <a:pt x="382904" y="262889"/>
                </a:lnTo>
                <a:lnTo>
                  <a:pt x="382142" y="262889"/>
                </a:lnTo>
                <a:lnTo>
                  <a:pt x="379983" y="261620"/>
                </a:lnTo>
                <a:lnTo>
                  <a:pt x="377570" y="259080"/>
                </a:lnTo>
                <a:close/>
              </a:path>
              <a:path w="417195" h="346710">
                <a:moveTo>
                  <a:pt x="295275" y="205739"/>
                </a:moveTo>
                <a:lnTo>
                  <a:pt x="289305" y="205739"/>
                </a:lnTo>
                <a:lnTo>
                  <a:pt x="277494" y="208280"/>
                </a:lnTo>
                <a:lnTo>
                  <a:pt x="245617" y="237489"/>
                </a:lnTo>
                <a:lnTo>
                  <a:pt x="236981" y="262889"/>
                </a:lnTo>
                <a:lnTo>
                  <a:pt x="238505" y="274320"/>
                </a:lnTo>
                <a:lnTo>
                  <a:pt x="240537" y="280670"/>
                </a:lnTo>
                <a:lnTo>
                  <a:pt x="244093" y="285750"/>
                </a:lnTo>
                <a:lnTo>
                  <a:pt x="247522" y="290830"/>
                </a:lnTo>
                <a:lnTo>
                  <a:pt x="252475" y="295910"/>
                </a:lnTo>
                <a:lnTo>
                  <a:pt x="258699" y="299720"/>
                </a:lnTo>
                <a:lnTo>
                  <a:pt x="262381" y="303530"/>
                </a:lnTo>
                <a:lnTo>
                  <a:pt x="266064" y="304800"/>
                </a:lnTo>
                <a:lnTo>
                  <a:pt x="269620" y="307339"/>
                </a:lnTo>
                <a:lnTo>
                  <a:pt x="273303" y="308610"/>
                </a:lnTo>
                <a:lnTo>
                  <a:pt x="276478" y="309880"/>
                </a:lnTo>
                <a:lnTo>
                  <a:pt x="279526" y="311150"/>
                </a:lnTo>
                <a:lnTo>
                  <a:pt x="282447" y="312420"/>
                </a:lnTo>
                <a:lnTo>
                  <a:pt x="284988" y="313689"/>
                </a:lnTo>
                <a:lnTo>
                  <a:pt x="293242" y="313689"/>
                </a:lnTo>
                <a:lnTo>
                  <a:pt x="294004" y="312420"/>
                </a:lnTo>
                <a:lnTo>
                  <a:pt x="294513" y="312420"/>
                </a:lnTo>
                <a:lnTo>
                  <a:pt x="294893" y="311150"/>
                </a:lnTo>
                <a:lnTo>
                  <a:pt x="295401" y="311150"/>
                </a:lnTo>
                <a:lnTo>
                  <a:pt x="295909" y="309880"/>
                </a:lnTo>
                <a:lnTo>
                  <a:pt x="296417" y="309880"/>
                </a:lnTo>
                <a:lnTo>
                  <a:pt x="297179" y="308610"/>
                </a:lnTo>
                <a:lnTo>
                  <a:pt x="297688" y="307339"/>
                </a:lnTo>
                <a:lnTo>
                  <a:pt x="298195" y="307339"/>
                </a:lnTo>
                <a:lnTo>
                  <a:pt x="298576" y="306070"/>
                </a:lnTo>
                <a:lnTo>
                  <a:pt x="298830" y="306070"/>
                </a:lnTo>
                <a:lnTo>
                  <a:pt x="299084" y="304800"/>
                </a:lnTo>
                <a:lnTo>
                  <a:pt x="299084" y="303530"/>
                </a:lnTo>
                <a:lnTo>
                  <a:pt x="298703" y="303530"/>
                </a:lnTo>
                <a:lnTo>
                  <a:pt x="298450" y="302260"/>
                </a:lnTo>
                <a:lnTo>
                  <a:pt x="297306" y="302260"/>
                </a:lnTo>
                <a:lnTo>
                  <a:pt x="296163" y="300989"/>
                </a:lnTo>
                <a:lnTo>
                  <a:pt x="292607" y="300989"/>
                </a:lnTo>
                <a:lnTo>
                  <a:pt x="290321" y="299720"/>
                </a:lnTo>
                <a:lnTo>
                  <a:pt x="287781" y="299720"/>
                </a:lnTo>
                <a:lnTo>
                  <a:pt x="285114" y="298450"/>
                </a:lnTo>
                <a:lnTo>
                  <a:pt x="282193" y="297180"/>
                </a:lnTo>
                <a:lnTo>
                  <a:pt x="275589" y="294639"/>
                </a:lnTo>
                <a:lnTo>
                  <a:pt x="272033" y="292100"/>
                </a:lnTo>
                <a:lnTo>
                  <a:pt x="254380" y="267970"/>
                </a:lnTo>
                <a:lnTo>
                  <a:pt x="254126" y="264160"/>
                </a:lnTo>
                <a:lnTo>
                  <a:pt x="254762" y="260350"/>
                </a:lnTo>
                <a:lnTo>
                  <a:pt x="256412" y="256539"/>
                </a:lnTo>
                <a:lnTo>
                  <a:pt x="258063" y="251460"/>
                </a:lnTo>
                <a:lnTo>
                  <a:pt x="260476" y="247650"/>
                </a:lnTo>
                <a:lnTo>
                  <a:pt x="263525" y="243839"/>
                </a:lnTo>
                <a:lnTo>
                  <a:pt x="285030" y="243839"/>
                </a:lnTo>
                <a:lnTo>
                  <a:pt x="271017" y="233680"/>
                </a:lnTo>
                <a:lnTo>
                  <a:pt x="288925" y="220980"/>
                </a:lnTo>
                <a:lnTo>
                  <a:pt x="292226" y="219710"/>
                </a:lnTo>
                <a:lnTo>
                  <a:pt x="325850" y="219710"/>
                </a:lnTo>
                <a:lnTo>
                  <a:pt x="324738" y="218439"/>
                </a:lnTo>
                <a:lnTo>
                  <a:pt x="318642" y="214630"/>
                </a:lnTo>
                <a:lnTo>
                  <a:pt x="313054" y="210820"/>
                </a:lnTo>
                <a:lnTo>
                  <a:pt x="307213" y="208280"/>
                </a:lnTo>
                <a:lnTo>
                  <a:pt x="295275" y="205739"/>
                </a:lnTo>
                <a:close/>
              </a:path>
              <a:path w="417195" h="346710">
                <a:moveTo>
                  <a:pt x="411225" y="298450"/>
                </a:moveTo>
                <a:lnTo>
                  <a:pt x="403478" y="298450"/>
                </a:lnTo>
                <a:lnTo>
                  <a:pt x="404113" y="299720"/>
                </a:lnTo>
                <a:lnTo>
                  <a:pt x="404494" y="299720"/>
                </a:lnTo>
                <a:lnTo>
                  <a:pt x="405002" y="300989"/>
                </a:lnTo>
                <a:lnTo>
                  <a:pt x="405891" y="302260"/>
                </a:lnTo>
                <a:lnTo>
                  <a:pt x="408177" y="302260"/>
                </a:lnTo>
                <a:lnTo>
                  <a:pt x="409193" y="300989"/>
                </a:lnTo>
                <a:lnTo>
                  <a:pt x="409828" y="300989"/>
                </a:lnTo>
                <a:lnTo>
                  <a:pt x="410463" y="299720"/>
                </a:lnTo>
                <a:lnTo>
                  <a:pt x="411225" y="298450"/>
                </a:lnTo>
                <a:close/>
              </a:path>
              <a:path w="417195" h="346710">
                <a:moveTo>
                  <a:pt x="416432" y="290830"/>
                </a:moveTo>
                <a:lnTo>
                  <a:pt x="396113" y="290830"/>
                </a:lnTo>
                <a:lnTo>
                  <a:pt x="397509" y="292100"/>
                </a:lnTo>
                <a:lnTo>
                  <a:pt x="398779" y="293370"/>
                </a:lnTo>
                <a:lnTo>
                  <a:pt x="399795" y="294639"/>
                </a:lnTo>
                <a:lnTo>
                  <a:pt x="400557" y="294639"/>
                </a:lnTo>
                <a:lnTo>
                  <a:pt x="402208" y="297180"/>
                </a:lnTo>
                <a:lnTo>
                  <a:pt x="402843" y="298450"/>
                </a:lnTo>
                <a:lnTo>
                  <a:pt x="411988" y="298450"/>
                </a:lnTo>
                <a:lnTo>
                  <a:pt x="412876" y="297180"/>
                </a:lnTo>
                <a:lnTo>
                  <a:pt x="413892" y="295910"/>
                </a:lnTo>
                <a:lnTo>
                  <a:pt x="415163" y="293370"/>
                </a:lnTo>
                <a:lnTo>
                  <a:pt x="415670" y="293370"/>
                </a:lnTo>
                <a:lnTo>
                  <a:pt x="416051" y="292100"/>
                </a:lnTo>
                <a:lnTo>
                  <a:pt x="416432" y="290830"/>
                </a:lnTo>
                <a:close/>
              </a:path>
              <a:path w="417195" h="346710">
                <a:moveTo>
                  <a:pt x="416687" y="289560"/>
                </a:moveTo>
                <a:lnTo>
                  <a:pt x="390905" y="289560"/>
                </a:lnTo>
                <a:lnTo>
                  <a:pt x="394462" y="290830"/>
                </a:lnTo>
                <a:lnTo>
                  <a:pt x="416687" y="290830"/>
                </a:lnTo>
                <a:lnTo>
                  <a:pt x="416687" y="289560"/>
                </a:lnTo>
                <a:close/>
              </a:path>
              <a:path w="417195" h="346710">
                <a:moveTo>
                  <a:pt x="285030" y="243839"/>
                </a:moveTo>
                <a:lnTo>
                  <a:pt x="263525" y="243839"/>
                </a:lnTo>
                <a:lnTo>
                  <a:pt x="315594" y="281939"/>
                </a:lnTo>
                <a:lnTo>
                  <a:pt x="320801" y="281939"/>
                </a:lnTo>
                <a:lnTo>
                  <a:pt x="322579" y="280670"/>
                </a:lnTo>
                <a:lnTo>
                  <a:pt x="324230" y="278130"/>
                </a:lnTo>
                <a:lnTo>
                  <a:pt x="326008" y="275589"/>
                </a:lnTo>
                <a:lnTo>
                  <a:pt x="329691" y="270510"/>
                </a:lnTo>
                <a:lnTo>
                  <a:pt x="332486" y="265430"/>
                </a:lnTo>
                <a:lnTo>
                  <a:pt x="332962" y="264160"/>
                </a:lnTo>
                <a:lnTo>
                  <a:pt x="313054" y="264160"/>
                </a:lnTo>
                <a:lnTo>
                  <a:pt x="285030" y="243839"/>
                </a:lnTo>
                <a:close/>
              </a:path>
              <a:path w="417195" h="346710">
                <a:moveTo>
                  <a:pt x="404749" y="276860"/>
                </a:moveTo>
                <a:lnTo>
                  <a:pt x="384301" y="276860"/>
                </a:lnTo>
                <a:lnTo>
                  <a:pt x="380491" y="278130"/>
                </a:lnTo>
                <a:lnTo>
                  <a:pt x="376174" y="279400"/>
                </a:lnTo>
                <a:lnTo>
                  <a:pt x="408177" y="279400"/>
                </a:lnTo>
                <a:lnTo>
                  <a:pt x="406526" y="278130"/>
                </a:lnTo>
                <a:lnTo>
                  <a:pt x="404749" y="276860"/>
                </a:lnTo>
                <a:close/>
              </a:path>
              <a:path w="417195" h="346710">
                <a:moveTo>
                  <a:pt x="400812" y="275589"/>
                </a:moveTo>
                <a:lnTo>
                  <a:pt x="390905" y="275589"/>
                </a:lnTo>
                <a:lnTo>
                  <a:pt x="387603" y="276860"/>
                </a:lnTo>
                <a:lnTo>
                  <a:pt x="402716" y="276860"/>
                </a:lnTo>
                <a:lnTo>
                  <a:pt x="400812" y="275589"/>
                </a:lnTo>
                <a:close/>
              </a:path>
              <a:path w="417195" h="346710">
                <a:moveTo>
                  <a:pt x="325850" y="219710"/>
                </a:moveTo>
                <a:lnTo>
                  <a:pt x="295655" y="219710"/>
                </a:lnTo>
                <a:lnTo>
                  <a:pt x="302894" y="220980"/>
                </a:lnTo>
                <a:lnTo>
                  <a:pt x="306450" y="222250"/>
                </a:lnTo>
                <a:lnTo>
                  <a:pt x="316738" y="229870"/>
                </a:lnTo>
                <a:lnTo>
                  <a:pt x="320293" y="236220"/>
                </a:lnTo>
                <a:lnTo>
                  <a:pt x="320801" y="242570"/>
                </a:lnTo>
                <a:lnTo>
                  <a:pt x="321182" y="248920"/>
                </a:lnTo>
                <a:lnTo>
                  <a:pt x="318642" y="256539"/>
                </a:lnTo>
                <a:lnTo>
                  <a:pt x="313054" y="264160"/>
                </a:lnTo>
                <a:lnTo>
                  <a:pt x="332962" y="264160"/>
                </a:lnTo>
                <a:lnTo>
                  <a:pt x="336295" y="255270"/>
                </a:lnTo>
                <a:lnTo>
                  <a:pt x="337057" y="248920"/>
                </a:lnTo>
                <a:lnTo>
                  <a:pt x="336803" y="243839"/>
                </a:lnTo>
                <a:lnTo>
                  <a:pt x="336422" y="238760"/>
                </a:lnTo>
                <a:lnTo>
                  <a:pt x="334771" y="233680"/>
                </a:lnTo>
                <a:lnTo>
                  <a:pt x="329183" y="223520"/>
                </a:lnTo>
                <a:lnTo>
                  <a:pt x="325850" y="219710"/>
                </a:lnTo>
                <a:close/>
              </a:path>
              <a:path w="417195" h="346710">
                <a:moveTo>
                  <a:pt x="375792" y="257810"/>
                </a:moveTo>
                <a:lnTo>
                  <a:pt x="372237" y="257810"/>
                </a:lnTo>
                <a:lnTo>
                  <a:pt x="371855" y="259080"/>
                </a:lnTo>
                <a:lnTo>
                  <a:pt x="376681" y="259080"/>
                </a:lnTo>
                <a:lnTo>
                  <a:pt x="375792" y="257810"/>
                </a:lnTo>
                <a:close/>
              </a:path>
              <a:path w="417195" h="346710">
                <a:moveTo>
                  <a:pt x="240707" y="158750"/>
                </a:moveTo>
                <a:lnTo>
                  <a:pt x="213359" y="158750"/>
                </a:lnTo>
                <a:lnTo>
                  <a:pt x="217804" y="160020"/>
                </a:lnTo>
                <a:lnTo>
                  <a:pt x="224027" y="165100"/>
                </a:lnTo>
                <a:lnTo>
                  <a:pt x="226059" y="166370"/>
                </a:lnTo>
                <a:lnTo>
                  <a:pt x="227456" y="168910"/>
                </a:lnTo>
                <a:lnTo>
                  <a:pt x="228726" y="171450"/>
                </a:lnTo>
                <a:lnTo>
                  <a:pt x="229362" y="175260"/>
                </a:lnTo>
                <a:lnTo>
                  <a:pt x="229298" y="176530"/>
                </a:lnTo>
                <a:lnTo>
                  <a:pt x="229234" y="180339"/>
                </a:lnTo>
                <a:lnTo>
                  <a:pt x="187451" y="243839"/>
                </a:lnTo>
                <a:lnTo>
                  <a:pt x="187325" y="245110"/>
                </a:lnTo>
                <a:lnTo>
                  <a:pt x="188213" y="246380"/>
                </a:lnTo>
                <a:lnTo>
                  <a:pt x="189611" y="247650"/>
                </a:lnTo>
                <a:lnTo>
                  <a:pt x="191515" y="250189"/>
                </a:lnTo>
                <a:lnTo>
                  <a:pt x="193039" y="250189"/>
                </a:lnTo>
                <a:lnTo>
                  <a:pt x="194309" y="251460"/>
                </a:lnTo>
                <a:lnTo>
                  <a:pt x="196595" y="252730"/>
                </a:lnTo>
                <a:lnTo>
                  <a:pt x="197484" y="254000"/>
                </a:lnTo>
                <a:lnTo>
                  <a:pt x="201167" y="254000"/>
                </a:lnTo>
                <a:lnTo>
                  <a:pt x="201929" y="252730"/>
                </a:lnTo>
                <a:lnTo>
                  <a:pt x="236092" y="205739"/>
                </a:lnTo>
                <a:lnTo>
                  <a:pt x="240029" y="200660"/>
                </a:lnTo>
                <a:lnTo>
                  <a:pt x="242950" y="195580"/>
                </a:lnTo>
                <a:lnTo>
                  <a:pt x="244855" y="191770"/>
                </a:lnTo>
                <a:lnTo>
                  <a:pt x="246761" y="186689"/>
                </a:lnTo>
                <a:lnTo>
                  <a:pt x="247650" y="181610"/>
                </a:lnTo>
                <a:lnTo>
                  <a:pt x="247586" y="175260"/>
                </a:lnTo>
                <a:lnTo>
                  <a:pt x="247522" y="172720"/>
                </a:lnTo>
                <a:lnTo>
                  <a:pt x="246379" y="168910"/>
                </a:lnTo>
                <a:lnTo>
                  <a:pt x="244093" y="165100"/>
                </a:lnTo>
                <a:lnTo>
                  <a:pt x="241934" y="160020"/>
                </a:lnTo>
                <a:lnTo>
                  <a:pt x="240707" y="158750"/>
                </a:lnTo>
                <a:close/>
              </a:path>
              <a:path w="417195" h="346710">
                <a:moveTo>
                  <a:pt x="195833" y="127000"/>
                </a:moveTo>
                <a:lnTo>
                  <a:pt x="192658" y="127000"/>
                </a:lnTo>
                <a:lnTo>
                  <a:pt x="191896" y="128270"/>
                </a:lnTo>
                <a:lnTo>
                  <a:pt x="135636" y="205739"/>
                </a:lnTo>
                <a:lnTo>
                  <a:pt x="135127" y="205739"/>
                </a:lnTo>
                <a:lnTo>
                  <a:pt x="135127" y="207010"/>
                </a:lnTo>
                <a:lnTo>
                  <a:pt x="136016" y="208280"/>
                </a:lnTo>
                <a:lnTo>
                  <a:pt x="136651" y="209550"/>
                </a:lnTo>
                <a:lnTo>
                  <a:pt x="137413" y="210820"/>
                </a:lnTo>
                <a:lnTo>
                  <a:pt x="138302" y="210820"/>
                </a:lnTo>
                <a:lnTo>
                  <a:pt x="140715" y="213360"/>
                </a:lnTo>
                <a:lnTo>
                  <a:pt x="143382" y="214630"/>
                </a:lnTo>
                <a:lnTo>
                  <a:pt x="144399" y="214630"/>
                </a:lnTo>
                <a:lnTo>
                  <a:pt x="145414" y="215900"/>
                </a:lnTo>
                <a:lnTo>
                  <a:pt x="149732" y="215900"/>
                </a:lnTo>
                <a:lnTo>
                  <a:pt x="188849" y="161289"/>
                </a:lnTo>
                <a:lnTo>
                  <a:pt x="196214" y="160020"/>
                </a:lnTo>
                <a:lnTo>
                  <a:pt x="202564" y="158750"/>
                </a:lnTo>
                <a:lnTo>
                  <a:pt x="240707" y="158750"/>
                </a:lnTo>
                <a:lnTo>
                  <a:pt x="238251" y="156210"/>
                </a:lnTo>
                <a:lnTo>
                  <a:pt x="233044" y="152400"/>
                </a:lnTo>
                <a:lnTo>
                  <a:pt x="228726" y="149860"/>
                </a:lnTo>
                <a:lnTo>
                  <a:pt x="223519" y="147320"/>
                </a:lnTo>
                <a:lnTo>
                  <a:pt x="196976" y="147320"/>
                </a:lnTo>
                <a:lnTo>
                  <a:pt x="204342" y="137160"/>
                </a:lnTo>
                <a:lnTo>
                  <a:pt x="204850" y="137160"/>
                </a:lnTo>
                <a:lnTo>
                  <a:pt x="204724" y="134620"/>
                </a:lnTo>
                <a:lnTo>
                  <a:pt x="204469" y="134620"/>
                </a:lnTo>
                <a:lnTo>
                  <a:pt x="204215" y="133350"/>
                </a:lnTo>
                <a:lnTo>
                  <a:pt x="203707" y="133350"/>
                </a:lnTo>
                <a:lnTo>
                  <a:pt x="202945" y="132080"/>
                </a:lnTo>
                <a:lnTo>
                  <a:pt x="202183" y="132080"/>
                </a:lnTo>
                <a:lnTo>
                  <a:pt x="201167" y="130810"/>
                </a:lnTo>
                <a:lnTo>
                  <a:pt x="199897" y="130810"/>
                </a:lnTo>
                <a:lnTo>
                  <a:pt x="198627" y="129539"/>
                </a:lnTo>
                <a:lnTo>
                  <a:pt x="196595" y="128270"/>
                </a:lnTo>
                <a:lnTo>
                  <a:pt x="195833" y="127000"/>
                </a:lnTo>
                <a:close/>
              </a:path>
              <a:path w="417195" h="346710">
                <a:moveTo>
                  <a:pt x="148251" y="91439"/>
                </a:moveTo>
                <a:lnTo>
                  <a:pt x="120903" y="91439"/>
                </a:lnTo>
                <a:lnTo>
                  <a:pt x="125349" y="92710"/>
                </a:lnTo>
                <a:lnTo>
                  <a:pt x="128777" y="95250"/>
                </a:lnTo>
                <a:lnTo>
                  <a:pt x="131571" y="97789"/>
                </a:lnTo>
                <a:lnTo>
                  <a:pt x="133603" y="99060"/>
                </a:lnTo>
                <a:lnTo>
                  <a:pt x="135000" y="101600"/>
                </a:lnTo>
                <a:lnTo>
                  <a:pt x="136270" y="104139"/>
                </a:lnTo>
                <a:lnTo>
                  <a:pt x="136694" y="106680"/>
                </a:lnTo>
                <a:lnTo>
                  <a:pt x="136778" y="110489"/>
                </a:lnTo>
                <a:lnTo>
                  <a:pt x="136651" y="113030"/>
                </a:lnTo>
                <a:lnTo>
                  <a:pt x="136016" y="116839"/>
                </a:lnTo>
                <a:lnTo>
                  <a:pt x="133476" y="123189"/>
                </a:lnTo>
                <a:lnTo>
                  <a:pt x="131317" y="127000"/>
                </a:lnTo>
                <a:lnTo>
                  <a:pt x="128142" y="130810"/>
                </a:lnTo>
                <a:lnTo>
                  <a:pt x="94995" y="176530"/>
                </a:lnTo>
                <a:lnTo>
                  <a:pt x="94868" y="177800"/>
                </a:lnTo>
                <a:lnTo>
                  <a:pt x="95757" y="179070"/>
                </a:lnTo>
                <a:lnTo>
                  <a:pt x="96265" y="180339"/>
                </a:lnTo>
                <a:lnTo>
                  <a:pt x="97154" y="180339"/>
                </a:lnTo>
                <a:lnTo>
                  <a:pt x="97916" y="181610"/>
                </a:lnTo>
                <a:lnTo>
                  <a:pt x="99059" y="182880"/>
                </a:lnTo>
                <a:lnTo>
                  <a:pt x="100583" y="184150"/>
                </a:lnTo>
                <a:lnTo>
                  <a:pt x="101853" y="184150"/>
                </a:lnTo>
                <a:lnTo>
                  <a:pt x="103124" y="185420"/>
                </a:lnTo>
                <a:lnTo>
                  <a:pt x="104012" y="185420"/>
                </a:lnTo>
                <a:lnTo>
                  <a:pt x="105028" y="186689"/>
                </a:lnTo>
                <a:lnTo>
                  <a:pt x="109474" y="186689"/>
                </a:lnTo>
                <a:lnTo>
                  <a:pt x="143509" y="139700"/>
                </a:lnTo>
                <a:lnTo>
                  <a:pt x="155193" y="115570"/>
                </a:lnTo>
                <a:lnTo>
                  <a:pt x="155066" y="105410"/>
                </a:lnTo>
                <a:lnTo>
                  <a:pt x="153924" y="101600"/>
                </a:lnTo>
                <a:lnTo>
                  <a:pt x="151637" y="97789"/>
                </a:lnTo>
                <a:lnTo>
                  <a:pt x="149478" y="92710"/>
                </a:lnTo>
                <a:lnTo>
                  <a:pt x="148251" y="91439"/>
                </a:lnTo>
                <a:close/>
              </a:path>
              <a:path w="417195" h="346710">
                <a:moveTo>
                  <a:pt x="56133" y="148589"/>
                </a:moveTo>
                <a:lnTo>
                  <a:pt x="54482" y="148589"/>
                </a:lnTo>
                <a:lnTo>
                  <a:pt x="55117" y="149860"/>
                </a:lnTo>
                <a:lnTo>
                  <a:pt x="55625" y="149860"/>
                </a:lnTo>
                <a:lnTo>
                  <a:pt x="56133" y="148589"/>
                </a:lnTo>
                <a:close/>
              </a:path>
              <a:path w="417195" h="346710">
                <a:moveTo>
                  <a:pt x="102488" y="59689"/>
                </a:moveTo>
                <a:lnTo>
                  <a:pt x="100202" y="59689"/>
                </a:lnTo>
                <a:lnTo>
                  <a:pt x="99440" y="60960"/>
                </a:lnTo>
                <a:lnTo>
                  <a:pt x="43179" y="138430"/>
                </a:lnTo>
                <a:lnTo>
                  <a:pt x="42671" y="138430"/>
                </a:lnTo>
                <a:lnTo>
                  <a:pt x="42671" y="139700"/>
                </a:lnTo>
                <a:lnTo>
                  <a:pt x="42799" y="139700"/>
                </a:lnTo>
                <a:lnTo>
                  <a:pt x="43561" y="140970"/>
                </a:lnTo>
                <a:lnTo>
                  <a:pt x="44195" y="142239"/>
                </a:lnTo>
                <a:lnTo>
                  <a:pt x="44957" y="143510"/>
                </a:lnTo>
                <a:lnTo>
                  <a:pt x="46862" y="144780"/>
                </a:lnTo>
                <a:lnTo>
                  <a:pt x="49656" y="147320"/>
                </a:lnTo>
                <a:lnTo>
                  <a:pt x="50926" y="147320"/>
                </a:lnTo>
                <a:lnTo>
                  <a:pt x="51942" y="148589"/>
                </a:lnTo>
                <a:lnTo>
                  <a:pt x="57276" y="148589"/>
                </a:lnTo>
                <a:lnTo>
                  <a:pt x="96392" y="93980"/>
                </a:lnTo>
                <a:lnTo>
                  <a:pt x="103758" y="92710"/>
                </a:lnTo>
                <a:lnTo>
                  <a:pt x="110108" y="91439"/>
                </a:lnTo>
                <a:lnTo>
                  <a:pt x="148251" y="91439"/>
                </a:lnTo>
                <a:lnTo>
                  <a:pt x="145795" y="88900"/>
                </a:lnTo>
                <a:lnTo>
                  <a:pt x="140588" y="85089"/>
                </a:lnTo>
                <a:lnTo>
                  <a:pt x="136270" y="82550"/>
                </a:lnTo>
                <a:lnTo>
                  <a:pt x="131063" y="80010"/>
                </a:lnTo>
                <a:lnTo>
                  <a:pt x="104393" y="80010"/>
                </a:lnTo>
                <a:lnTo>
                  <a:pt x="111887" y="69850"/>
                </a:lnTo>
                <a:lnTo>
                  <a:pt x="112394" y="69850"/>
                </a:lnTo>
                <a:lnTo>
                  <a:pt x="112267" y="67310"/>
                </a:lnTo>
                <a:lnTo>
                  <a:pt x="111759" y="67310"/>
                </a:lnTo>
                <a:lnTo>
                  <a:pt x="111251" y="66039"/>
                </a:lnTo>
                <a:lnTo>
                  <a:pt x="110489" y="66039"/>
                </a:lnTo>
                <a:lnTo>
                  <a:pt x="109727" y="64770"/>
                </a:lnTo>
                <a:lnTo>
                  <a:pt x="108712" y="63500"/>
                </a:lnTo>
                <a:lnTo>
                  <a:pt x="107441" y="63500"/>
                </a:lnTo>
                <a:lnTo>
                  <a:pt x="106171" y="62230"/>
                </a:lnTo>
                <a:lnTo>
                  <a:pt x="104139" y="60960"/>
                </a:lnTo>
                <a:lnTo>
                  <a:pt x="103377" y="60960"/>
                </a:lnTo>
                <a:lnTo>
                  <a:pt x="102488" y="59689"/>
                </a:lnTo>
                <a:close/>
              </a:path>
              <a:path w="417195" h="346710">
                <a:moveTo>
                  <a:pt x="211708" y="146050"/>
                </a:moveTo>
                <a:lnTo>
                  <a:pt x="204724" y="146050"/>
                </a:lnTo>
                <a:lnTo>
                  <a:pt x="196976" y="147320"/>
                </a:lnTo>
                <a:lnTo>
                  <a:pt x="223519" y="147320"/>
                </a:lnTo>
                <a:lnTo>
                  <a:pt x="211708" y="146050"/>
                </a:lnTo>
                <a:close/>
              </a:path>
              <a:path w="417195" h="346710">
                <a:moveTo>
                  <a:pt x="82422" y="0"/>
                </a:moveTo>
                <a:lnTo>
                  <a:pt x="77596" y="0"/>
                </a:lnTo>
                <a:lnTo>
                  <a:pt x="126" y="106680"/>
                </a:lnTo>
                <a:lnTo>
                  <a:pt x="0" y="109220"/>
                </a:lnTo>
                <a:lnTo>
                  <a:pt x="634" y="110489"/>
                </a:lnTo>
                <a:lnTo>
                  <a:pt x="1015" y="110489"/>
                </a:lnTo>
                <a:lnTo>
                  <a:pt x="1650" y="111760"/>
                </a:lnTo>
                <a:lnTo>
                  <a:pt x="2539" y="111760"/>
                </a:lnTo>
                <a:lnTo>
                  <a:pt x="3428" y="113030"/>
                </a:lnTo>
                <a:lnTo>
                  <a:pt x="4444" y="114300"/>
                </a:lnTo>
                <a:lnTo>
                  <a:pt x="7238" y="115570"/>
                </a:lnTo>
                <a:lnTo>
                  <a:pt x="9525" y="116839"/>
                </a:lnTo>
                <a:lnTo>
                  <a:pt x="10667" y="118110"/>
                </a:lnTo>
                <a:lnTo>
                  <a:pt x="15239" y="118110"/>
                </a:lnTo>
                <a:lnTo>
                  <a:pt x="92328" y="11430"/>
                </a:lnTo>
                <a:lnTo>
                  <a:pt x="92709" y="11430"/>
                </a:lnTo>
                <a:lnTo>
                  <a:pt x="92963" y="8889"/>
                </a:lnTo>
                <a:lnTo>
                  <a:pt x="92709" y="8889"/>
                </a:lnTo>
                <a:lnTo>
                  <a:pt x="92328" y="7620"/>
                </a:lnTo>
                <a:lnTo>
                  <a:pt x="91186" y="6350"/>
                </a:lnTo>
                <a:lnTo>
                  <a:pt x="89534" y="5080"/>
                </a:lnTo>
                <a:lnTo>
                  <a:pt x="88391" y="3810"/>
                </a:lnTo>
                <a:lnTo>
                  <a:pt x="86994" y="3810"/>
                </a:lnTo>
                <a:lnTo>
                  <a:pt x="84454" y="1270"/>
                </a:lnTo>
                <a:lnTo>
                  <a:pt x="83438" y="1270"/>
                </a:lnTo>
                <a:lnTo>
                  <a:pt x="82422" y="0"/>
                </a:lnTo>
                <a:close/>
              </a:path>
              <a:path w="417195" h="346710">
                <a:moveTo>
                  <a:pt x="119252" y="78739"/>
                </a:moveTo>
                <a:lnTo>
                  <a:pt x="112267" y="78739"/>
                </a:lnTo>
                <a:lnTo>
                  <a:pt x="104393" y="80010"/>
                </a:lnTo>
                <a:lnTo>
                  <a:pt x="131063" y="80010"/>
                </a:lnTo>
                <a:lnTo>
                  <a:pt x="119252" y="78739"/>
                </a:lnTo>
                <a:close/>
              </a:path>
            </a:pathLst>
          </a:custGeom>
          <a:solidFill>
            <a:srgbClr val="585858"/>
          </a:solidFill>
        </p:spPr>
        <p:txBody>
          <a:bodyPr wrap="square" lIns="0" tIns="0" rIns="0" bIns="0" rtlCol="0"/>
          <a:lstStyle/>
          <a:p>
            <a:endParaRPr/>
          </a:p>
        </p:txBody>
      </p:sp>
      <p:sp>
        <p:nvSpPr>
          <p:cNvPr id="10" name="object 10"/>
          <p:cNvSpPr/>
          <p:nvPr/>
        </p:nvSpPr>
        <p:spPr>
          <a:xfrm>
            <a:off x="3601211" y="3011423"/>
            <a:ext cx="1368552" cy="1199388"/>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3388867" y="1926335"/>
            <a:ext cx="2415540" cy="2612644"/>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3207892" y="1759711"/>
            <a:ext cx="2630170" cy="2951480"/>
          </a:xfrm>
          <a:custGeom>
            <a:avLst/>
            <a:gdLst/>
            <a:ahLst/>
            <a:cxnLst/>
            <a:rect l="l" t="t" r="r" b="b"/>
            <a:pathLst>
              <a:path w="2630170" h="2951479">
                <a:moveTo>
                  <a:pt x="0" y="2193544"/>
                </a:moveTo>
                <a:lnTo>
                  <a:pt x="1575054" y="0"/>
                </a:lnTo>
                <a:lnTo>
                  <a:pt x="2630170" y="757682"/>
                </a:lnTo>
                <a:lnTo>
                  <a:pt x="1055116" y="2951226"/>
                </a:lnTo>
                <a:lnTo>
                  <a:pt x="0" y="2193544"/>
                </a:lnTo>
                <a:close/>
              </a:path>
            </a:pathLst>
          </a:custGeom>
          <a:ln w="9525">
            <a:solidFill>
              <a:srgbClr val="000000"/>
            </a:solidFill>
            <a:prstDash val="sysDash"/>
          </a:ln>
        </p:spPr>
        <p:txBody>
          <a:bodyPr wrap="square" lIns="0" tIns="0" rIns="0" bIns="0" rtlCol="0"/>
          <a:lstStyle/>
          <a:p>
            <a:endParaRPr/>
          </a:p>
        </p:txBody>
      </p:sp>
      <p:sp>
        <p:nvSpPr>
          <p:cNvPr id="13" name="object 13"/>
          <p:cNvSpPr txBox="1"/>
          <p:nvPr/>
        </p:nvSpPr>
        <p:spPr>
          <a:xfrm>
            <a:off x="6122670" y="1657603"/>
            <a:ext cx="2584450" cy="848360"/>
          </a:xfrm>
          <a:prstGeom prst="rect">
            <a:avLst/>
          </a:prstGeom>
        </p:spPr>
        <p:txBody>
          <a:bodyPr vert="horz" wrap="square" lIns="0" tIns="12700" rIns="0" bIns="0" rtlCol="0">
            <a:spAutoFit/>
          </a:bodyPr>
          <a:lstStyle/>
          <a:p>
            <a:pPr marL="12700" marR="5080">
              <a:lnSpc>
                <a:spcPct val="100000"/>
              </a:lnSpc>
              <a:spcBef>
                <a:spcPts val="100"/>
              </a:spcBef>
            </a:pPr>
            <a:r>
              <a:rPr sz="1800" spc="-130" dirty="0">
                <a:solidFill>
                  <a:srgbClr val="585858"/>
                </a:solidFill>
                <a:latin typeface="Arial"/>
                <a:cs typeface="Arial"/>
              </a:rPr>
              <a:t>The </a:t>
            </a:r>
            <a:r>
              <a:rPr sz="1800" spc="-110" dirty="0">
                <a:solidFill>
                  <a:srgbClr val="585858"/>
                </a:solidFill>
                <a:latin typeface="Arial"/>
                <a:cs typeface="Arial"/>
              </a:rPr>
              <a:t>process </a:t>
            </a:r>
            <a:r>
              <a:rPr sz="1800" spc="-5" dirty="0">
                <a:solidFill>
                  <a:srgbClr val="585858"/>
                </a:solidFill>
                <a:latin typeface="Arial"/>
                <a:cs typeface="Arial"/>
              </a:rPr>
              <a:t>of </a:t>
            </a:r>
            <a:r>
              <a:rPr sz="1800" spc="-60" dirty="0">
                <a:solidFill>
                  <a:srgbClr val="585858"/>
                </a:solidFill>
                <a:latin typeface="Arial"/>
                <a:cs typeface="Arial"/>
              </a:rPr>
              <a:t>oxidative  </a:t>
            </a:r>
            <a:r>
              <a:rPr sz="1800" spc="-50" dirty="0">
                <a:solidFill>
                  <a:srgbClr val="585858"/>
                </a:solidFill>
                <a:latin typeface="Arial"/>
                <a:cs typeface="Arial"/>
              </a:rPr>
              <a:t>phosphorylation </a:t>
            </a:r>
            <a:r>
              <a:rPr sz="1800" spc="-95" dirty="0">
                <a:solidFill>
                  <a:srgbClr val="585858"/>
                </a:solidFill>
                <a:latin typeface="Arial"/>
                <a:cs typeface="Arial"/>
              </a:rPr>
              <a:t>happens  </a:t>
            </a:r>
            <a:r>
              <a:rPr sz="1800" spc="-125" dirty="0">
                <a:solidFill>
                  <a:srgbClr val="585858"/>
                </a:solidFill>
                <a:latin typeface="Arial"/>
                <a:cs typeface="Arial"/>
              </a:rPr>
              <a:t>across </a:t>
            </a:r>
            <a:r>
              <a:rPr sz="1800" spc="-20" dirty="0">
                <a:solidFill>
                  <a:srgbClr val="585858"/>
                </a:solidFill>
                <a:latin typeface="Arial"/>
                <a:cs typeface="Arial"/>
              </a:rPr>
              <a:t>the </a:t>
            </a:r>
            <a:r>
              <a:rPr sz="1800" spc="-40" dirty="0">
                <a:solidFill>
                  <a:srgbClr val="585858"/>
                </a:solidFill>
                <a:latin typeface="Arial"/>
                <a:cs typeface="Arial"/>
              </a:rPr>
              <a:t>inner</a:t>
            </a:r>
            <a:r>
              <a:rPr sz="1800" spc="-150" dirty="0">
                <a:solidFill>
                  <a:srgbClr val="585858"/>
                </a:solidFill>
                <a:latin typeface="Arial"/>
                <a:cs typeface="Arial"/>
              </a:rPr>
              <a:t> </a:t>
            </a:r>
            <a:r>
              <a:rPr sz="1800" spc="-75" dirty="0">
                <a:solidFill>
                  <a:srgbClr val="585858"/>
                </a:solidFill>
                <a:latin typeface="Arial"/>
                <a:cs typeface="Arial"/>
              </a:rPr>
              <a:t>membrane</a:t>
            </a:r>
            <a:endParaRPr sz="1800">
              <a:latin typeface="Arial"/>
              <a:cs typeface="Arial"/>
            </a:endParaRPr>
          </a:p>
        </p:txBody>
      </p:sp>
      <p:sp>
        <p:nvSpPr>
          <p:cNvPr id="14" name="object 14"/>
          <p:cNvSpPr/>
          <p:nvPr/>
        </p:nvSpPr>
        <p:spPr>
          <a:xfrm>
            <a:off x="5311902" y="2097785"/>
            <a:ext cx="732790" cy="42545"/>
          </a:xfrm>
          <a:custGeom>
            <a:avLst/>
            <a:gdLst/>
            <a:ahLst/>
            <a:cxnLst/>
            <a:rect l="l" t="t" r="r" b="b"/>
            <a:pathLst>
              <a:path w="732789" h="42544">
                <a:moveTo>
                  <a:pt x="0" y="42037"/>
                </a:moveTo>
                <a:lnTo>
                  <a:pt x="732409" y="0"/>
                </a:lnTo>
              </a:path>
            </a:pathLst>
          </a:custGeom>
          <a:ln w="19812">
            <a:solidFill>
              <a:srgbClr val="000000"/>
            </a:solidFill>
            <a:prstDash val="sysDash"/>
          </a:ln>
        </p:spPr>
        <p:txBody>
          <a:bodyPr wrap="square" lIns="0" tIns="0" rIns="0" bIns="0" rtlCol="0"/>
          <a:lstStyle/>
          <a:p>
            <a:endParaRPr/>
          </a:p>
        </p:txBody>
      </p:sp>
      <p:sp>
        <p:nvSpPr>
          <p:cNvPr id="15" name="object 15"/>
          <p:cNvSpPr/>
          <p:nvPr/>
        </p:nvSpPr>
        <p:spPr>
          <a:xfrm>
            <a:off x="1415796" y="685800"/>
            <a:ext cx="2121535" cy="355600"/>
          </a:xfrm>
          <a:custGeom>
            <a:avLst/>
            <a:gdLst/>
            <a:ahLst/>
            <a:cxnLst/>
            <a:rect l="l" t="t" r="r" b="b"/>
            <a:pathLst>
              <a:path w="2121535" h="355600">
                <a:moveTo>
                  <a:pt x="0" y="355091"/>
                </a:moveTo>
                <a:lnTo>
                  <a:pt x="2121407" y="355091"/>
                </a:lnTo>
                <a:lnTo>
                  <a:pt x="2121407" y="0"/>
                </a:lnTo>
                <a:lnTo>
                  <a:pt x="0" y="0"/>
                </a:lnTo>
                <a:lnTo>
                  <a:pt x="0" y="355091"/>
                </a:lnTo>
                <a:close/>
              </a:path>
            </a:pathLst>
          </a:custGeom>
          <a:solidFill>
            <a:srgbClr val="FFFFFF"/>
          </a:solidFill>
        </p:spPr>
        <p:txBody>
          <a:bodyPr wrap="square" lIns="0" tIns="0" rIns="0" bIns="0" rtlCol="0"/>
          <a:lstStyle/>
          <a:p>
            <a:endParaRPr/>
          </a:p>
        </p:txBody>
      </p:sp>
      <p:sp>
        <p:nvSpPr>
          <p:cNvPr id="16" name="object 16"/>
          <p:cNvSpPr/>
          <p:nvPr/>
        </p:nvSpPr>
        <p:spPr>
          <a:xfrm>
            <a:off x="310756" y="1506600"/>
            <a:ext cx="1156335" cy="932180"/>
          </a:xfrm>
          <a:custGeom>
            <a:avLst/>
            <a:gdLst/>
            <a:ahLst/>
            <a:cxnLst/>
            <a:rect l="l" t="t" r="r" b="b"/>
            <a:pathLst>
              <a:path w="1156335" h="932180">
                <a:moveTo>
                  <a:pt x="196329" y="0"/>
                </a:moveTo>
                <a:lnTo>
                  <a:pt x="0" y="296418"/>
                </a:lnTo>
                <a:lnTo>
                  <a:pt x="959370" y="931799"/>
                </a:lnTo>
                <a:lnTo>
                  <a:pt x="1155712" y="635253"/>
                </a:lnTo>
                <a:lnTo>
                  <a:pt x="196329" y="0"/>
                </a:lnTo>
                <a:close/>
              </a:path>
            </a:pathLst>
          </a:custGeom>
          <a:solidFill>
            <a:srgbClr val="FFFFFF"/>
          </a:solidFill>
        </p:spPr>
        <p:txBody>
          <a:bodyPr wrap="square" lIns="0" tIns="0" rIns="0" bIns="0" rtlCol="0"/>
          <a:lstStyle/>
          <a:p>
            <a:endParaRPr/>
          </a:p>
        </p:txBody>
      </p:sp>
      <p:sp>
        <p:nvSpPr>
          <p:cNvPr id="17" name="object 17"/>
          <p:cNvSpPr txBox="1"/>
          <p:nvPr/>
        </p:nvSpPr>
        <p:spPr>
          <a:xfrm>
            <a:off x="1494536" y="5169153"/>
            <a:ext cx="3408045" cy="848994"/>
          </a:xfrm>
          <a:prstGeom prst="rect">
            <a:avLst/>
          </a:prstGeom>
        </p:spPr>
        <p:txBody>
          <a:bodyPr vert="horz" wrap="square" lIns="0" tIns="12700" rIns="0" bIns="0" rtlCol="0">
            <a:spAutoFit/>
          </a:bodyPr>
          <a:lstStyle/>
          <a:p>
            <a:pPr marL="12700" marR="5080">
              <a:lnSpc>
                <a:spcPct val="100000"/>
              </a:lnSpc>
              <a:spcBef>
                <a:spcPts val="100"/>
              </a:spcBef>
            </a:pPr>
            <a:r>
              <a:rPr sz="1800" spc="-160" dirty="0">
                <a:latin typeface="Arial"/>
                <a:cs typeface="Arial"/>
              </a:rPr>
              <a:t>A </a:t>
            </a:r>
            <a:r>
              <a:rPr sz="1800" spc="-95" dirty="0">
                <a:latin typeface="Arial"/>
                <a:cs typeface="Arial"/>
              </a:rPr>
              <a:t>series </a:t>
            </a:r>
            <a:r>
              <a:rPr sz="1800" spc="-5" dirty="0">
                <a:latin typeface="Arial"/>
                <a:cs typeface="Arial"/>
              </a:rPr>
              <a:t>of </a:t>
            </a:r>
            <a:r>
              <a:rPr sz="1800" spc="-50" dirty="0">
                <a:latin typeface="Arial"/>
                <a:cs typeface="Arial"/>
              </a:rPr>
              <a:t>integral </a:t>
            </a:r>
            <a:r>
              <a:rPr sz="1800" spc="-30" dirty="0">
                <a:latin typeface="Arial"/>
                <a:cs typeface="Arial"/>
              </a:rPr>
              <a:t>protein  </a:t>
            </a:r>
            <a:r>
              <a:rPr sz="1800" spc="-105" dirty="0">
                <a:latin typeface="Arial"/>
                <a:cs typeface="Arial"/>
              </a:rPr>
              <a:t>complexes </a:t>
            </a:r>
            <a:r>
              <a:rPr sz="1800" spc="-60" dirty="0">
                <a:latin typeface="Arial"/>
                <a:cs typeface="Arial"/>
              </a:rPr>
              <a:t>act </a:t>
            </a:r>
            <a:r>
              <a:rPr sz="1800" spc="-170" dirty="0">
                <a:latin typeface="Arial"/>
                <a:cs typeface="Arial"/>
              </a:rPr>
              <a:t>as </a:t>
            </a:r>
            <a:r>
              <a:rPr sz="1800" spc="-45" dirty="0">
                <a:latin typeface="Arial"/>
                <a:cs typeface="Arial"/>
              </a:rPr>
              <a:t>electron </a:t>
            </a:r>
            <a:r>
              <a:rPr sz="1800" spc="-70" dirty="0">
                <a:latin typeface="Arial"/>
                <a:cs typeface="Arial"/>
              </a:rPr>
              <a:t>carriers  </a:t>
            </a:r>
            <a:r>
              <a:rPr sz="1800" spc="-45" dirty="0">
                <a:latin typeface="Arial"/>
                <a:cs typeface="Arial"/>
              </a:rPr>
              <a:t>forming </a:t>
            </a:r>
            <a:r>
              <a:rPr sz="1800" spc="-20" dirty="0">
                <a:latin typeface="Arial"/>
                <a:cs typeface="Arial"/>
              </a:rPr>
              <a:t>the </a:t>
            </a:r>
            <a:r>
              <a:rPr sz="1800" spc="-45" dirty="0">
                <a:latin typeface="Arial"/>
                <a:cs typeface="Arial"/>
              </a:rPr>
              <a:t>electron </a:t>
            </a:r>
            <a:r>
              <a:rPr sz="1800" spc="-35" dirty="0">
                <a:latin typeface="Arial"/>
                <a:cs typeface="Arial"/>
              </a:rPr>
              <a:t>transport</a:t>
            </a:r>
            <a:r>
              <a:rPr sz="1800" spc="-275" dirty="0">
                <a:latin typeface="Arial"/>
                <a:cs typeface="Arial"/>
              </a:rPr>
              <a:t> </a:t>
            </a:r>
            <a:r>
              <a:rPr sz="1800" spc="-85" dirty="0">
                <a:latin typeface="Arial"/>
                <a:cs typeface="Arial"/>
              </a:rPr>
              <a:t>chain</a:t>
            </a:r>
            <a:endParaRPr sz="1800">
              <a:latin typeface="Arial"/>
              <a:cs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1668" y="633982"/>
            <a:ext cx="8321040" cy="622401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572"/>
            <a:ext cx="9144000" cy="631190"/>
          </a:xfrm>
          <a:custGeom>
            <a:avLst/>
            <a:gdLst/>
            <a:ahLst/>
            <a:cxnLst/>
            <a:rect l="l" t="t" r="r" b="b"/>
            <a:pathLst>
              <a:path w="9144000" h="631190">
                <a:moveTo>
                  <a:pt x="0" y="630936"/>
                </a:moveTo>
                <a:lnTo>
                  <a:pt x="9144000" y="630936"/>
                </a:lnTo>
                <a:lnTo>
                  <a:pt x="9144000" y="0"/>
                </a:lnTo>
                <a:lnTo>
                  <a:pt x="0" y="0"/>
                </a:lnTo>
                <a:lnTo>
                  <a:pt x="0" y="630936"/>
                </a:lnTo>
                <a:close/>
              </a:path>
            </a:pathLst>
          </a:custGeom>
          <a:solidFill>
            <a:srgbClr val="B8CDE4">
              <a:alpha val="78038"/>
            </a:srgbClr>
          </a:solidFill>
        </p:spPr>
        <p:txBody>
          <a:bodyPr wrap="square" lIns="0" tIns="0" rIns="0" bIns="0" rtlCol="0"/>
          <a:lstStyle/>
          <a:p>
            <a:endParaRPr/>
          </a:p>
        </p:txBody>
      </p:sp>
      <p:sp>
        <p:nvSpPr>
          <p:cNvPr id="4" name="object 4"/>
          <p:cNvSpPr txBox="1"/>
          <p:nvPr/>
        </p:nvSpPr>
        <p:spPr>
          <a:xfrm>
            <a:off x="78739" y="60451"/>
            <a:ext cx="8974455"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Arial"/>
                <a:cs typeface="Arial"/>
              </a:rPr>
              <a:t>8.2.U8 </a:t>
            </a:r>
            <a:r>
              <a:rPr sz="1600" spc="-10" dirty="0">
                <a:latin typeface="Arial"/>
                <a:cs typeface="Arial"/>
              </a:rPr>
              <a:t>Transfer </a:t>
            </a:r>
            <a:r>
              <a:rPr sz="1600" spc="-5" dirty="0">
                <a:latin typeface="Arial"/>
                <a:cs typeface="Arial"/>
              </a:rPr>
              <a:t>of electrons between carriers in the electron transport chain in the membrane of the  cristae </a:t>
            </a:r>
            <a:r>
              <a:rPr sz="1600" dirty="0">
                <a:latin typeface="Arial"/>
                <a:cs typeface="Arial"/>
              </a:rPr>
              <a:t>is </a:t>
            </a:r>
            <a:r>
              <a:rPr sz="1600" spc="-5" dirty="0">
                <a:latin typeface="Arial"/>
                <a:cs typeface="Arial"/>
              </a:rPr>
              <a:t>coupled to proton</a:t>
            </a:r>
            <a:r>
              <a:rPr sz="1600" spc="10" dirty="0">
                <a:latin typeface="Arial"/>
                <a:cs typeface="Arial"/>
              </a:rPr>
              <a:t> </a:t>
            </a:r>
            <a:r>
              <a:rPr sz="1600" spc="-5" dirty="0">
                <a:latin typeface="Arial"/>
                <a:cs typeface="Arial"/>
              </a:rPr>
              <a:t>pumping.</a:t>
            </a:r>
            <a:endParaRPr sz="1600">
              <a:latin typeface="Arial"/>
              <a:cs typeface="Arial"/>
            </a:endParaRPr>
          </a:p>
        </p:txBody>
      </p:sp>
      <p:sp>
        <p:nvSpPr>
          <p:cNvPr id="6" name="object 6"/>
          <p:cNvSpPr/>
          <p:nvPr/>
        </p:nvSpPr>
        <p:spPr>
          <a:xfrm>
            <a:off x="4774691" y="722376"/>
            <a:ext cx="4253865" cy="708660"/>
          </a:xfrm>
          <a:custGeom>
            <a:avLst/>
            <a:gdLst/>
            <a:ahLst/>
            <a:cxnLst/>
            <a:rect l="l" t="t" r="r" b="b"/>
            <a:pathLst>
              <a:path w="4253865" h="708660">
                <a:moveTo>
                  <a:pt x="0" y="708660"/>
                </a:moveTo>
                <a:lnTo>
                  <a:pt x="4253484" y="708660"/>
                </a:lnTo>
                <a:lnTo>
                  <a:pt x="4253484" y="0"/>
                </a:lnTo>
                <a:lnTo>
                  <a:pt x="0" y="0"/>
                </a:lnTo>
                <a:lnTo>
                  <a:pt x="0" y="708660"/>
                </a:lnTo>
                <a:close/>
              </a:path>
            </a:pathLst>
          </a:custGeom>
          <a:solidFill>
            <a:srgbClr val="FFFFFF"/>
          </a:solidFill>
        </p:spPr>
        <p:txBody>
          <a:bodyPr wrap="square" lIns="0" tIns="0" rIns="0" bIns="0" rtlCol="0"/>
          <a:lstStyle/>
          <a:p>
            <a:endParaRPr/>
          </a:p>
        </p:txBody>
      </p:sp>
      <p:sp>
        <p:nvSpPr>
          <p:cNvPr id="7" name="object 7"/>
          <p:cNvSpPr txBox="1"/>
          <p:nvPr/>
        </p:nvSpPr>
        <p:spPr>
          <a:xfrm>
            <a:off x="4774691" y="722376"/>
            <a:ext cx="4253865" cy="708660"/>
          </a:xfrm>
          <a:prstGeom prst="rect">
            <a:avLst/>
          </a:prstGeom>
          <a:ln w="9144">
            <a:solidFill>
              <a:srgbClr val="000000"/>
            </a:solidFill>
          </a:ln>
        </p:spPr>
        <p:txBody>
          <a:bodyPr vert="horz" wrap="square" lIns="0" tIns="29844" rIns="0" bIns="0" rtlCol="0">
            <a:spAutoFit/>
          </a:bodyPr>
          <a:lstStyle/>
          <a:p>
            <a:pPr algn="ctr">
              <a:lnSpc>
                <a:spcPct val="100000"/>
              </a:lnSpc>
              <a:spcBef>
                <a:spcPts val="234"/>
              </a:spcBef>
            </a:pPr>
            <a:r>
              <a:rPr sz="2000" b="1" spc="-125" dirty="0">
                <a:latin typeface="Arial"/>
                <a:cs typeface="Arial"/>
              </a:rPr>
              <a:t>Oxidative </a:t>
            </a:r>
            <a:r>
              <a:rPr sz="2000" b="1" spc="-135" dirty="0">
                <a:latin typeface="Arial"/>
                <a:cs typeface="Arial"/>
              </a:rPr>
              <a:t>phosphorylation </a:t>
            </a:r>
            <a:r>
              <a:rPr sz="2000" b="1" spc="-80" dirty="0">
                <a:latin typeface="Arial"/>
                <a:cs typeface="Arial"/>
              </a:rPr>
              <a:t>part</a:t>
            </a:r>
            <a:r>
              <a:rPr sz="2000" b="1" spc="-120" dirty="0">
                <a:latin typeface="Arial"/>
                <a:cs typeface="Arial"/>
              </a:rPr>
              <a:t> </a:t>
            </a:r>
            <a:r>
              <a:rPr sz="2000" b="1" spc="-70" dirty="0">
                <a:latin typeface="Arial"/>
                <a:cs typeface="Arial"/>
              </a:rPr>
              <a:t>I:</a:t>
            </a:r>
            <a:endParaRPr sz="2000">
              <a:latin typeface="Arial"/>
              <a:cs typeface="Arial"/>
            </a:endParaRPr>
          </a:p>
          <a:p>
            <a:pPr algn="ctr">
              <a:lnSpc>
                <a:spcPct val="100000"/>
              </a:lnSpc>
            </a:pPr>
            <a:r>
              <a:rPr sz="2000" b="1" spc="-120" dirty="0">
                <a:latin typeface="Arial"/>
                <a:cs typeface="Arial"/>
              </a:rPr>
              <a:t>electron </a:t>
            </a:r>
            <a:r>
              <a:rPr sz="2000" b="1" spc="-114" dirty="0">
                <a:latin typeface="Arial"/>
                <a:cs typeface="Arial"/>
              </a:rPr>
              <a:t>transport </a:t>
            </a:r>
            <a:r>
              <a:rPr sz="2000" b="1" spc="-155" dirty="0">
                <a:latin typeface="Arial"/>
                <a:cs typeface="Arial"/>
              </a:rPr>
              <a:t>chain</a:t>
            </a:r>
            <a:r>
              <a:rPr sz="2000" b="1" spc="-140" dirty="0">
                <a:latin typeface="Arial"/>
                <a:cs typeface="Arial"/>
              </a:rPr>
              <a:t> </a:t>
            </a:r>
            <a:r>
              <a:rPr sz="2000" b="1" spc="-225" dirty="0">
                <a:latin typeface="Arial"/>
                <a:cs typeface="Arial"/>
              </a:rPr>
              <a:t>(ETC)</a:t>
            </a:r>
            <a:endParaRPr sz="2000">
              <a:latin typeface="Arial"/>
              <a:cs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1668" y="633982"/>
            <a:ext cx="8321040" cy="622401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572"/>
            <a:ext cx="9144000" cy="631190"/>
          </a:xfrm>
          <a:custGeom>
            <a:avLst/>
            <a:gdLst/>
            <a:ahLst/>
            <a:cxnLst/>
            <a:rect l="l" t="t" r="r" b="b"/>
            <a:pathLst>
              <a:path w="9144000" h="631190">
                <a:moveTo>
                  <a:pt x="0" y="630936"/>
                </a:moveTo>
                <a:lnTo>
                  <a:pt x="9144000" y="630936"/>
                </a:lnTo>
                <a:lnTo>
                  <a:pt x="9144000" y="0"/>
                </a:lnTo>
                <a:lnTo>
                  <a:pt x="0" y="0"/>
                </a:lnTo>
                <a:lnTo>
                  <a:pt x="0" y="630936"/>
                </a:lnTo>
                <a:close/>
              </a:path>
            </a:pathLst>
          </a:custGeom>
          <a:solidFill>
            <a:srgbClr val="B8CDE4">
              <a:alpha val="78038"/>
            </a:srgbClr>
          </a:solidFill>
        </p:spPr>
        <p:txBody>
          <a:bodyPr wrap="square" lIns="0" tIns="0" rIns="0" bIns="0" rtlCol="0"/>
          <a:lstStyle/>
          <a:p>
            <a:endParaRPr/>
          </a:p>
        </p:txBody>
      </p:sp>
      <p:sp>
        <p:nvSpPr>
          <p:cNvPr id="4" name="object 4"/>
          <p:cNvSpPr txBox="1"/>
          <p:nvPr/>
        </p:nvSpPr>
        <p:spPr>
          <a:xfrm>
            <a:off x="78739" y="60451"/>
            <a:ext cx="8974455"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Arial"/>
                <a:cs typeface="Arial"/>
              </a:rPr>
              <a:t>8.2.U8 </a:t>
            </a:r>
            <a:r>
              <a:rPr sz="1600" spc="-10" dirty="0">
                <a:latin typeface="Arial"/>
                <a:cs typeface="Arial"/>
              </a:rPr>
              <a:t>Transfer </a:t>
            </a:r>
            <a:r>
              <a:rPr sz="1600" spc="-5" dirty="0">
                <a:latin typeface="Arial"/>
                <a:cs typeface="Arial"/>
              </a:rPr>
              <a:t>of electrons between carriers in the electron transport chain in the membrane of the  cristae </a:t>
            </a:r>
            <a:r>
              <a:rPr sz="1600" dirty="0">
                <a:latin typeface="Arial"/>
                <a:cs typeface="Arial"/>
              </a:rPr>
              <a:t>is </a:t>
            </a:r>
            <a:r>
              <a:rPr sz="1600" spc="-5" dirty="0">
                <a:latin typeface="Arial"/>
                <a:cs typeface="Arial"/>
              </a:rPr>
              <a:t>coupled to proton</a:t>
            </a:r>
            <a:r>
              <a:rPr sz="1600" spc="10" dirty="0">
                <a:latin typeface="Arial"/>
                <a:cs typeface="Arial"/>
              </a:rPr>
              <a:t> </a:t>
            </a:r>
            <a:r>
              <a:rPr sz="1600" spc="-5" dirty="0">
                <a:latin typeface="Arial"/>
                <a:cs typeface="Arial"/>
              </a:rPr>
              <a:t>pumping.</a:t>
            </a:r>
            <a:endParaRPr sz="1600">
              <a:latin typeface="Arial"/>
              <a:cs typeface="Arial"/>
            </a:endParaRPr>
          </a:p>
        </p:txBody>
      </p:sp>
      <p:sp>
        <p:nvSpPr>
          <p:cNvPr id="6" name="object 6"/>
          <p:cNvSpPr/>
          <p:nvPr/>
        </p:nvSpPr>
        <p:spPr>
          <a:xfrm>
            <a:off x="4774691" y="722376"/>
            <a:ext cx="4253865" cy="708660"/>
          </a:xfrm>
          <a:custGeom>
            <a:avLst/>
            <a:gdLst/>
            <a:ahLst/>
            <a:cxnLst/>
            <a:rect l="l" t="t" r="r" b="b"/>
            <a:pathLst>
              <a:path w="4253865" h="708660">
                <a:moveTo>
                  <a:pt x="0" y="708660"/>
                </a:moveTo>
                <a:lnTo>
                  <a:pt x="4253484" y="708660"/>
                </a:lnTo>
                <a:lnTo>
                  <a:pt x="4253484" y="0"/>
                </a:lnTo>
                <a:lnTo>
                  <a:pt x="0" y="0"/>
                </a:lnTo>
                <a:lnTo>
                  <a:pt x="0" y="708660"/>
                </a:lnTo>
                <a:close/>
              </a:path>
            </a:pathLst>
          </a:custGeom>
          <a:solidFill>
            <a:srgbClr val="FFFFFF"/>
          </a:solidFill>
        </p:spPr>
        <p:txBody>
          <a:bodyPr wrap="square" lIns="0" tIns="0" rIns="0" bIns="0" rtlCol="0"/>
          <a:lstStyle/>
          <a:p>
            <a:endParaRPr/>
          </a:p>
        </p:txBody>
      </p:sp>
      <p:sp>
        <p:nvSpPr>
          <p:cNvPr id="7" name="object 7"/>
          <p:cNvSpPr txBox="1"/>
          <p:nvPr/>
        </p:nvSpPr>
        <p:spPr>
          <a:xfrm>
            <a:off x="4774691" y="722376"/>
            <a:ext cx="4253865" cy="708660"/>
          </a:xfrm>
          <a:prstGeom prst="rect">
            <a:avLst/>
          </a:prstGeom>
          <a:ln w="9144">
            <a:solidFill>
              <a:srgbClr val="000000"/>
            </a:solidFill>
          </a:ln>
        </p:spPr>
        <p:txBody>
          <a:bodyPr vert="horz" wrap="square" lIns="0" tIns="29844" rIns="0" bIns="0" rtlCol="0">
            <a:spAutoFit/>
          </a:bodyPr>
          <a:lstStyle/>
          <a:p>
            <a:pPr algn="ctr">
              <a:lnSpc>
                <a:spcPct val="100000"/>
              </a:lnSpc>
              <a:spcBef>
                <a:spcPts val="234"/>
              </a:spcBef>
            </a:pPr>
            <a:r>
              <a:rPr sz="2000" b="1" spc="-125" dirty="0">
                <a:latin typeface="Arial"/>
                <a:cs typeface="Arial"/>
              </a:rPr>
              <a:t>Oxidative </a:t>
            </a:r>
            <a:r>
              <a:rPr sz="2000" b="1" spc="-135" dirty="0">
                <a:latin typeface="Arial"/>
                <a:cs typeface="Arial"/>
              </a:rPr>
              <a:t>phosphorylation </a:t>
            </a:r>
            <a:r>
              <a:rPr sz="2000" b="1" spc="-80" dirty="0">
                <a:latin typeface="Arial"/>
                <a:cs typeface="Arial"/>
              </a:rPr>
              <a:t>part</a:t>
            </a:r>
            <a:r>
              <a:rPr sz="2000" b="1" spc="-120" dirty="0">
                <a:latin typeface="Arial"/>
                <a:cs typeface="Arial"/>
              </a:rPr>
              <a:t> </a:t>
            </a:r>
            <a:r>
              <a:rPr sz="2000" b="1" spc="-70" dirty="0">
                <a:latin typeface="Arial"/>
                <a:cs typeface="Arial"/>
              </a:rPr>
              <a:t>I:</a:t>
            </a:r>
            <a:endParaRPr sz="2000">
              <a:latin typeface="Arial"/>
              <a:cs typeface="Arial"/>
            </a:endParaRPr>
          </a:p>
          <a:p>
            <a:pPr algn="ctr">
              <a:lnSpc>
                <a:spcPct val="100000"/>
              </a:lnSpc>
            </a:pPr>
            <a:r>
              <a:rPr sz="2000" b="1" spc="-120" dirty="0">
                <a:latin typeface="Arial"/>
                <a:cs typeface="Arial"/>
              </a:rPr>
              <a:t>electron </a:t>
            </a:r>
            <a:r>
              <a:rPr sz="2000" b="1" spc="-114" dirty="0">
                <a:latin typeface="Arial"/>
                <a:cs typeface="Arial"/>
              </a:rPr>
              <a:t>transport </a:t>
            </a:r>
            <a:r>
              <a:rPr sz="2000" b="1" spc="-155" dirty="0">
                <a:latin typeface="Arial"/>
                <a:cs typeface="Arial"/>
              </a:rPr>
              <a:t>chain</a:t>
            </a:r>
            <a:r>
              <a:rPr sz="2000" b="1" spc="-140" dirty="0">
                <a:latin typeface="Arial"/>
                <a:cs typeface="Arial"/>
              </a:rPr>
              <a:t> </a:t>
            </a:r>
            <a:r>
              <a:rPr sz="2000" b="1" spc="-225" dirty="0">
                <a:latin typeface="Arial"/>
                <a:cs typeface="Arial"/>
              </a:rPr>
              <a:t>(ETC)</a:t>
            </a:r>
            <a:endParaRPr sz="20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8628105" cy="515552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1668" y="633982"/>
            <a:ext cx="8321040" cy="622401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572"/>
            <a:ext cx="9144000" cy="631190"/>
          </a:xfrm>
          <a:custGeom>
            <a:avLst/>
            <a:gdLst/>
            <a:ahLst/>
            <a:cxnLst/>
            <a:rect l="l" t="t" r="r" b="b"/>
            <a:pathLst>
              <a:path w="9144000" h="631190">
                <a:moveTo>
                  <a:pt x="0" y="630936"/>
                </a:moveTo>
                <a:lnTo>
                  <a:pt x="9144000" y="630936"/>
                </a:lnTo>
                <a:lnTo>
                  <a:pt x="9144000" y="0"/>
                </a:lnTo>
                <a:lnTo>
                  <a:pt x="0" y="0"/>
                </a:lnTo>
                <a:lnTo>
                  <a:pt x="0" y="630936"/>
                </a:lnTo>
                <a:close/>
              </a:path>
            </a:pathLst>
          </a:custGeom>
          <a:solidFill>
            <a:srgbClr val="B8CDE4">
              <a:alpha val="78038"/>
            </a:srgbClr>
          </a:solidFill>
        </p:spPr>
        <p:txBody>
          <a:bodyPr wrap="square" lIns="0" tIns="0" rIns="0" bIns="0" rtlCol="0"/>
          <a:lstStyle/>
          <a:p>
            <a:endParaRPr/>
          </a:p>
        </p:txBody>
      </p:sp>
      <p:sp>
        <p:nvSpPr>
          <p:cNvPr id="4" name="object 4"/>
          <p:cNvSpPr txBox="1"/>
          <p:nvPr/>
        </p:nvSpPr>
        <p:spPr>
          <a:xfrm>
            <a:off x="78739" y="60451"/>
            <a:ext cx="8974455"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Arial"/>
                <a:cs typeface="Arial"/>
              </a:rPr>
              <a:t>8.2.U8 </a:t>
            </a:r>
            <a:r>
              <a:rPr sz="1600" spc="-10" dirty="0">
                <a:latin typeface="Arial"/>
                <a:cs typeface="Arial"/>
              </a:rPr>
              <a:t>Transfer </a:t>
            </a:r>
            <a:r>
              <a:rPr sz="1600" spc="-5" dirty="0">
                <a:latin typeface="Arial"/>
                <a:cs typeface="Arial"/>
              </a:rPr>
              <a:t>of electrons between carriers in the electron transport chain in the membrane of the  cristae </a:t>
            </a:r>
            <a:r>
              <a:rPr sz="1600" dirty="0">
                <a:latin typeface="Arial"/>
                <a:cs typeface="Arial"/>
              </a:rPr>
              <a:t>is </a:t>
            </a:r>
            <a:r>
              <a:rPr sz="1600" spc="-5" dirty="0">
                <a:latin typeface="Arial"/>
                <a:cs typeface="Arial"/>
              </a:rPr>
              <a:t>coupled to proton</a:t>
            </a:r>
            <a:r>
              <a:rPr sz="1600" spc="10" dirty="0">
                <a:latin typeface="Arial"/>
                <a:cs typeface="Arial"/>
              </a:rPr>
              <a:t> </a:t>
            </a:r>
            <a:r>
              <a:rPr sz="1600" spc="-5" dirty="0">
                <a:latin typeface="Arial"/>
                <a:cs typeface="Arial"/>
              </a:rPr>
              <a:t>pumping.</a:t>
            </a:r>
            <a:endParaRPr sz="1600">
              <a:latin typeface="Arial"/>
              <a:cs typeface="Arial"/>
            </a:endParaRPr>
          </a:p>
        </p:txBody>
      </p:sp>
      <p:sp>
        <p:nvSpPr>
          <p:cNvPr id="6" name="object 6"/>
          <p:cNvSpPr/>
          <p:nvPr/>
        </p:nvSpPr>
        <p:spPr>
          <a:xfrm>
            <a:off x="4774691" y="722376"/>
            <a:ext cx="4253865" cy="708660"/>
          </a:xfrm>
          <a:custGeom>
            <a:avLst/>
            <a:gdLst/>
            <a:ahLst/>
            <a:cxnLst/>
            <a:rect l="l" t="t" r="r" b="b"/>
            <a:pathLst>
              <a:path w="4253865" h="708660">
                <a:moveTo>
                  <a:pt x="0" y="708660"/>
                </a:moveTo>
                <a:lnTo>
                  <a:pt x="4253484" y="708660"/>
                </a:lnTo>
                <a:lnTo>
                  <a:pt x="4253484" y="0"/>
                </a:lnTo>
                <a:lnTo>
                  <a:pt x="0" y="0"/>
                </a:lnTo>
                <a:lnTo>
                  <a:pt x="0" y="708660"/>
                </a:lnTo>
                <a:close/>
              </a:path>
            </a:pathLst>
          </a:custGeom>
          <a:solidFill>
            <a:srgbClr val="FFFFFF"/>
          </a:solidFill>
        </p:spPr>
        <p:txBody>
          <a:bodyPr wrap="square" lIns="0" tIns="0" rIns="0" bIns="0" rtlCol="0"/>
          <a:lstStyle/>
          <a:p>
            <a:endParaRPr/>
          </a:p>
        </p:txBody>
      </p:sp>
      <p:sp>
        <p:nvSpPr>
          <p:cNvPr id="7" name="object 7"/>
          <p:cNvSpPr txBox="1"/>
          <p:nvPr/>
        </p:nvSpPr>
        <p:spPr>
          <a:xfrm>
            <a:off x="4774691" y="722376"/>
            <a:ext cx="4253865" cy="708660"/>
          </a:xfrm>
          <a:prstGeom prst="rect">
            <a:avLst/>
          </a:prstGeom>
          <a:ln w="9144">
            <a:solidFill>
              <a:srgbClr val="000000"/>
            </a:solidFill>
          </a:ln>
        </p:spPr>
        <p:txBody>
          <a:bodyPr vert="horz" wrap="square" lIns="0" tIns="29844" rIns="0" bIns="0" rtlCol="0">
            <a:spAutoFit/>
          </a:bodyPr>
          <a:lstStyle/>
          <a:p>
            <a:pPr algn="ctr">
              <a:lnSpc>
                <a:spcPct val="100000"/>
              </a:lnSpc>
              <a:spcBef>
                <a:spcPts val="234"/>
              </a:spcBef>
            </a:pPr>
            <a:r>
              <a:rPr sz="2000" b="1" spc="-125" dirty="0">
                <a:latin typeface="Arial"/>
                <a:cs typeface="Arial"/>
              </a:rPr>
              <a:t>Oxidative </a:t>
            </a:r>
            <a:r>
              <a:rPr sz="2000" b="1" spc="-135" dirty="0">
                <a:latin typeface="Arial"/>
                <a:cs typeface="Arial"/>
              </a:rPr>
              <a:t>phosphorylation </a:t>
            </a:r>
            <a:r>
              <a:rPr sz="2000" b="1" spc="-80" dirty="0">
                <a:latin typeface="Arial"/>
                <a:cs typeface="Arial"/>
              </a:rPr>
              <a:t>part</a:t>
            </a:r>
            <a:r>
              <a:rPr sz="2000" b="1" spc="-120" dirty="0">
                <a:latin typeface="Arial"/>
                <a:cs typeface="Arial"/>
              </a:rPr>
              <a:t> </a:t>
            </a:r>
            <a:r>
              <a:rPr sz="2000" b="1" spc="-70" dirty="0">
                <a:latin typeface="Arial"/>
                <a:cs typeface="Arial"/>
              </a:rPr>
              <a:t>I:</a:t>
            </a:r>
            <a:endParaRPr sz="2000">
              <a:latin typeface="Arial"/>
              <a:cs typeface="Arial"/>
            </a:endParaRPr>
          </a:p>
          <a:p>
            <a:pPr algn="ctr">
              <a:lnSpc>
                <a:spcPct val="100000"/>
              </a:lnSpc>
            </a:pPr>
            <a:r>
              <a:rPr sz="2000" b="1" spc="-120" dirty="0">
                <a:latin typeface="Arial"/>
                <a:cs typeface="Arial"/>
              </a:rPr>
              <a:t>electron </a:t>
            </a:r>
            <a:r>
              <a:rPr sz="2000" b="1" spc="-114" dirty="0">
                <a:latin typeface="Arial"/>
                <a:cs typeface="Arial"/>
              </a:rPr>
              <a:t>transport </a:t>
            </a:r>
            <a:r>
              <a:rPr sz="2000" b="1" spc="-155" dirty="0">
                <a:latin typeface="Arial"/>
                <a:cs typeface="Arial"/>
              </a:rPr>
              <a:t>chain</a:t>
            </a:r>
            <a:r>
              <a:rPr sz="2000" b="1" spc="-140" dirty="0">
                <a:latin typeface="Arial"/>
                <a:cs typeface="Arial"/>
              </a:rPr>
              <a:t> </a:t>
            </a:r>
            <a:r>
              <a:rPr sz="2000" b="1" spc="-225" dirty="0">
                <a:latin typeface="Arial"/>
                <a:cs typeface="Arial"/>
              </a:rPr>
              <a:t>(ETC)</a:t>
            </a:r>
            <a:endParaRPr sz="2000">
              <a:latin typeface="Arial"/>
              <a:cs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1668" y="633982"/>
            <a:ext cx="8321040" cy="622401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572"/>
            <a:ext cx="9144000" cy="631190"/>
          </a:xfrm>
          <a:custGeom>
            <a:avLst/>
            <a:gdLst/>
            <a:ahLst/>
            <a:cxnLst/>
            <a:rect l="l" t="t" r="r" b="b"/>
            <a:pathLst>
              <a:path w="9144000" h="631190">
                <a:moveTo>
                  <a:pt x="0" y="630936"/>
                </a:moveTo>
                <a:lnTo>
                  <a:pt x="9144000" y="630936"/>
                </a:lnTo>
                <a:lnTo>
                  <a:pt x="9144000" y="0"/>
                </a:lnTo>
                <a:lnTo>
                  <a:pt x="0" y="0"/>
                </a:lnTo>
                <a:lnTo>
                  <a:pt x="0" y="630936"/>
                </a:lnTo>
                <a:close/>
              </a:path>
            </a:pathLst>
          </a:custGeom>
          <a:solidFill>
            <a:srgbClr val="B8CDE4">
              <a:alpha val="78038"/>
            </a:srgbClr>
          </a:solidFill>
        </p:spPr>
        <p:txBody>
          <a:bodyPr wrap="square" lIns="0" tIns="0" rIns="0" bIns="0" rtlCol="0"/>
          <a:lstStyle/>
          <a:p>
            <a:endParaRPr/>
          </a:p>
        </p:txBody>
      </p:sp>
      <p:sp>
        <p:nvSpPr>
          <p:cNvPr id="4" name="object 4"/>
          <p:cNvSpPr txBox="1"/>
          <p:nvPr/>
        </p:nvSpPr>
        <p:spPr>
          <a:xfrm>
            <a:off x="78739" y="60451"/>
            <a:ext cx="8974455"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Arial"/>
                <a:cs typeface="Arial"/>
              </a:rPr>
              <a:t>8.2.U8 </a:t>
            </a:r>
            <a:r>
              <a:rPr sz="1600" spc="-10" dirty="0">
                <a:latin typeface="Arial"/>
                <a:cs typeface="Arial"/>
              </a:rPr>
              <a:t>Transfer </a:t>
            </a:r>
            <a:r>
              <a:rPr sz="1600" spc="-5" dirty="0">
                <a:latin typeface="Arial"/>
                <a:cs typeface="Arial"/>
              </a:rPr>
              <a:t>of electrons between carriers in the electron transport chain in the membrane of the  cristae </a:t>
            </a:r>
            <a:r>
              <a:rPr sz="1600" dirty="0">
                <a:latin typeface="Arial"/>
                <a:cs typeface="Arial"/>
              </a:rPr>
              <a:t>is </a:t>
            </a:r>
            <a:r>
              <a:rPr sz="1600" spc="-5" dirty="0">
                <a:latin typeface="Arial"/>
                <a:cs typeface="Arial"/>
              </a:rPr>
              <a:t>coupled to proton</a:t>
            </a:r>
            <a:r>
              <a:rPr sz="1600" spc="10" dirty="0">
                <a:latin typeface="Arial"/>
                <a:cs typeface="Arial"/>
              </a:rPr>
              <a:t> </a:t>
            </a:r>
            <a:r>
              <a:rPr sz="1600" spc="-5" dirty="0">
                <a:latin typeface="Arial"/>
                <a:cs typeface="Arial"/>
              </a:rPr>
              <a:t>pumping.</a:t>
            </a:r>
            <a:endParaRPr sz="1600">
              <a:latin typeface="Arial"/>
              <a:cs typeface="Arial"/>
            </a:endParaRPr>
          </a:p>
        </p:txBody>
      </p:sp>
      <p:sp>
        <p:nvSpPr>
          <p:cNvPr id="6" name="object 6"/>
          <p:cNvSpPr/>
          <p:nvPr/>
        </p:nvSpPr>
        <p:spPr>
          <a:xfrm>
            <a:off x="4774691" y="722376"/>
            <a:ext cx="4253865" cy="708660"/>
          </a:xfrm>
          <a:custGeom>
            <a:avLst/>
            <a:gdLst/>
            <a:ahLst/>
            <a:cxnLst/>
            <a:rect l="l" t="t" r="r" b="b"/>
            <a:pathLst>
              <a:path w="4253865" h="708660">
                <a:moveTo>
                  <a:pt x="0" y="708660"/>
                </a:moveTo>
                <a:lnTo>
                  <a:pt x="4253484" y="708660"/>
                </a:lnTo>
                <a:lnTo>
                  <a:pt x="4253484" y="0"/>
                </a:lnTo>
                <a:lnTo>
                  <a:pt x="0" y="0"/>
                </a:lnTo>
                <a:lnTo>
                  <a:pt x="0" y="708660"/>
                </a:lnTo>
                <a:close/>
              </a:path>
            </a:pathLst>
          </a:custGeom>
          <a:solidFill>
            <a:srgbClr val="FFFFFF"/>
          </a:solidFill>
        </p:spPr>
        <p:txBody>
          <a:bodyPr wrap="square" lIns="0" tIns="0" rIns="0" bIns="0" rtlCol="0"/>
          <a:lstStyle/>
          <a:p>
            <a:endParaRPr/>
          </a:p>
        </p:txBody>
      </p:sp>
      <p:sp>
        <p:nvSpPr>
          <p:cNvPr id="7" name="object 7"/>
          <p:cNvSpPr txBox="1"/>
          <p:nvPr/>
        </p:nvSpPr>
        <p:spPr>
          <a:xfrm>
            <a:off x="4774691" y="722376"/>
            <a:ext cx="4253865" cy="708660"/>
          </a:xfrm>
          <a:prstGeom prst="rect">
            <a:avLst/>
          </a:prstGeom>
          <a:ln w="9144">
            <a:solidFill>
              <a:srgbClr val="000000"/>
            </a:solidFill>
          </a:ln>
        </p:spPr>
        <p:txBody>
          <a:bodyPr vert="horz" wrap="square" lIns="0" tIns="29844" rIns="0" bIns="0" rtlCol="0">
            <a:spAutoFit/>
          </a:bodyPr>
          <a:lstStyle/>
          <a:p>
            <a:pPr algn="ctr">
              <a:lnSpc>
                <a:spcPct val="100000"/>
              </a:lnSpc>
              <a:spcBef>
                <a:spcPts val="234"/>
              </a:spcBef>
            </a:pPr>
            <a:r>
              <a:rPr sz="2000" b="1" spc="-125" dirty="0">
                <a:latin typeface="Arial"/>
                <a:cs typeface="Arial"/>
              </a:rPr>
              <a:t>Oxidative </a:t>
            </a:r>
            <a:r>
              <a:rPr sz="2000" b="1" spc="-135" dirty="0">
                <a:latin typeface="Arial"/>
                <a:cs typeface="Arial"/>
              </a:rPr>
              <a:t>phosphorylation </a:t>
            </a:r>
            <a:r>
              <a:rPr sz="2000" b="1" spc="-80" dirty="0">
                <a:latin typeface="Arial"/>
                <a:cs typeface="Arial"/>
              </a:rPr>
              <a:t>part</a:t>
            </a:r>
            <a:r>
              <a:rPr sz="2000" b="1" spc="-120" dirty="0">
                <a:latin typeface="Arial"/>
                <a:cs typeface="Arial"/>
              </a:rPr>
              <a:t> </a:t>
            </a:r>
            <a:r>
              <a:rPr sz="2000" b="1" spc="-70" dirty="0">
                <a:latin typeface="Arial"/>
                <a:cs typeface="Arial"/>
              </a:rPr>
              <a:t>I:</a:t>
            </a:r>
            <a:endParaRPr sz="2000">
              <a:latin typeface="Arial"/>
              <a:cs typeface="Arial"/>
            </a:endParaRPr>
          </a:p>
          <a:p>
            <a:pPr algn="ctr">
              <a:lnSpc>
                <a:spcPct val="100000"/>
              </a:lnSpc>
            </a:pPr>
            <a:r>
              <a:rPr sz="2000" b="1" spc="-120" dirty="0">
                <a:latin typeface="Arial"/>
                <a:cs typeface="Arial"/>
              </a:rPr>
              <a:t>electron </a:t>
            </a:r>
            <a:r>
              <a:rPr sz="2000" b="1" spc="-114" dirty="0">
                <a:latin typeface="Arial"/>
                <a:cs typeface="Arial"/>
              </a:rPr>
              <a:t>transport </a:t>
            </a:r>
            <a:r>
              <a:rPr sz="2000" b="1" spc="-155" dirty="0">
                <a:latin typeface="Arial"/>
                <a:cs typeface="Arial"/>
              </a:rPr>
              <a:t>chain</a:t>
            </a:r>
            <a:r>
              <a:rPr sz="2000" b="1" spc="-140" dirty="0">
                <a:latin typeface="Arial"/>
                <a:cs typeface="Arial"/>
              </a:rPr>
              <a:t> </a:t>
            </a:r>
            <a:r>
              <a:rPr sz="2000" b="1" spc="-225" dirty="0">
                <a:latin typeface="Arial"/>
                <a:cs typeface="Arial"/>
              </a:rPr>
              <a:t>(ETC)</a:t>
            </a:r>
            <a:endParaRPr sz="2000">
              <a:latin typeface="Arial"/>
              <a:cs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95" y="144277"/>
            <a:ext cx="9137903" cy="501124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990588" y="1078991"/>
            <a:ext cx="2121535" cy="356870"/>
          </a:xfrm>
          <a:custGeom>
            <a:avLst/>
            <a:gdLst/>
            <a:ahLst/>
            <a:cxnLst/>
            <a:rect l="l" t="t" r="r" b="b"/>
            <a:pathLst>
              <a:path w="2121534" h="356869">
                <a:moveTo>
                  <a:pt x="0" y="356615"/>
                </a:moveTo>
                <a:lnTo>
                  <a:pt x="2121407" y="356615"/>
                </a:lnTo>
                <a:lnTo>
                  <a:pt x="2121407" y="0"/>
                </a:lnTo>
                <a:lnTo>
                  <a:pt x="0" y="0"/>
                </a:lnTo>
                <a:lnTo>
                  <a:pt x="0" y="356615"/>
                </a:lnTo>
                <a:close/>
              </a:path>
            </a:pathLst>
          </a:custGeom>
          <a:solidFill>
            <a:srgbClr val="FFFFFF"/>
          </a:solidFill>
        </p:spPr>
        <p:txBody>
          <a:bodyPr wrap="square" lIns="0" tIns="0" rIns="0" bIns="0" rtlCol="0"/>
          <a:lstStyle/>
          <a:p>
            <a:endParaRPr/>
          </a:p>
        </p:txBody>
      </p:sp>
      <p:sp>
        <p:nvSpPr>
          <p:cNvPr id="4" name="object 4"/>
          <p:cNvSpPr/>
          <p:nvPr/>
        </p:nvSpPr>
        <p:spPr>
          <a:xfrm>
            <a:off x="7246619" y="693419"/>
            <a:ext cx="1839595" cy="462280"/>
          </a:xfrm>
          <a:custGeom>
            <a:avLst/>
            <a:gdLst/>
            <a:ahLst/>
            <a:cxnLst/>
            <a:rect l="l" t="t" r="r" b="b"/>
            <a:pathLst>
              <a:path w="1839595" h="462280">
                <a:moveTo>
                  <a:pt x="0" y="461772"/>
                </a:moveTo>
                <a:lnTo>
                  <a:pt x="1839468" y="461772"/>
                </a:lnTo>
                <a:lnTo>
                  <a:pt x="1839468" y="0"/>
                </a:lnTo>
                <a:lnTo>
                  <a:pt x="0" y="0"/>
                </a:lnTo>
                <a:lnTo>
                  <a:pt x="0" y="461772"/>
                </a:lnTo>
                <a:close/>
              </a:path>
            </a:pathLst>
          </a:custGeom>
          <a:solidFill>
            <a:srgbClr val="FFFFFF"/>
          </a:solidFill>
        </p:spPr>
        <p:txBody>
          <a:bodyPr wrap="square" lIns="0" tIns="0" rIns="0" bIns="0" rtlCol="0"/>
          <a:lstStyle/>
          <a:p>
            <a:endParaRPr/>
          </a:p>
        </p:txBody>
      </p:sp>
      <p:sp>
        <p:nvSpPr>
          <p:cNvPr id="5" name="object 5"/>
          <p:cNvSpPr/>
          <p:nvPr/>
        </p:nvSpPr>
        <p:spPr>
          <a:xfrm>
            <a:off x="7050023" y="542544"/>
            <a:ext cx="2093976" cy="850391"/>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7326883" y="706373"/>
            <a:ext cx="1672589" cy="391160"/>
          </a:xfrm>
          <a:prstGeom prst="rect">
            <a:avLst/>
          </a:prstGeom>
        </p:spPr>
        <p:txBody>
          <a:bodyPr vert="horz" wrap="square" lIns="0" tIns="12700" rIns="0" bIns="0" rtlCol="0">
            <a:spAutoFit/>
          </a:bodyPr>
          <a:lstStyle/>
          <a:p>
            <a:pPr marL="12700">
              <a:lnSpc>
                <a:spcPct val="100000"/>
              </a:lnSpc>
              <a:spcBef>
                <a:spcPts val="100"/>
              </a:spcBef>
            </a:pPr>
            <a:r>
              <a:rPr b="1" spc="-315" dirty="0">
                <a:latin typeface="Arial"/>
                <a:cs typeface="Arial"/>
              </a:rPr>
              <a:t>chemiosmosis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9330" y="452444"/>
            <a:ext cx="7892103" cy="427178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572"/>
            <a:ext cx="9144000" cy="388620"/>
          </a:xfrm>
          <a:custGeom>
            <a:avLst/>
            <a:gdLst/>
            <a:ahLst/>
            <a:cxnLst/>
            <a:rect l="l" t="t" r="r" b="b"/>
            <a:pathLst>
              <a:path w="9144000" h="388620">
                <a:moveTo>
                  <a:pt x="0" y="388619"/>
                </a:moveTo>
                <a:lnTo>
                  <a:pt x="9144000" y="388619"/>
                </a:lnTo>
                <a:lnTo>
                  <a:pt x="9144000" y="0"/>
                </a:lnTo>
                <a:lnTo>
                  <a:pt x="0" y="0"/>
                </a:lnTo>
                <a:lnTo>
                  <a:pt x="0" y="388619"/>
                </a:lnTo>
                <a:close/>
              </a:path>
            </a:pathLst>
          </a:custGeom>
          <a:solidFill>
            <a:srgbClr val="B8CDE4">
              <a:alpha val="78038"/>
            </a:srgbClr>
          </a:solidFill>
        </p:spPr>
        <p:txBody>
          <a:bodyPr wrap="square" lIns="0" tIns="0" rIns="0" bIns="0" rtlCol="0"/>
          <a:lstStyle/>
          <a:p>
            <a:endParaRPr/>
          </a:p>
        </p:txBody>
      </p:sp>
      <p:sp>
        <p:nvSpPr>
          <p:cNvPr id="4" name="object 4"/>
          <p:cNvSpPr txBox="1"/>
          <p:nvPr/>
        </p:nvSpPr>
        <p:spPr>
          <a:xfrm>
            <a:off x="78739" y="61722"/>
            <a:ext cx="715645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8.2.U9 In chemiosmosis protons </a:t>
            </a:r>
            <a:r>
              <a:rPr sz="1600" spc="-10" dirty="0">
                <a:latin typeface="Arial"/>
                <a:cs typeface="Arial"/>
              </a:rPr>
              <a:t>diffuse </a:t>
            </a:r>
            <a:r>
              <a:rPr sz="1600" spc="-5" dirty="0">
                <a:latin typeface="Arial"/>
                <a:cs typeface="Arial"/>
              </a:rPr>
              <a:t>through </a:t>
            </a:r>
            <a:r>
              <a:rPr sz="1600" spc="-45" dirty="0">
                <a:latin typeface="Arial"/>
                <a:cs typeface="Arial"/>
              </a:rPr>
              <a:t>ATP </a:t>
            </a:r>
            <a:r>
              <a:rPr sz="1600" spc="-5" dirty="0">
                <a:latin typeface="Arial"/>
                <a:cs typeface="Arial"/>
              </a:rPr>
              <a:t>synthase to generate</a:t>
            </a:r>
            <a:r>
              <a:rPr sz="1600" spc="35" dirty="0">
                <a:latin typeface="Arial"/>
                <a:cs typeface="Arial"/>
              </a:rPr>
              <a:t> </a:t>
            </a:r>
            <a:r>
              <a:rPr sz="1600" spc="-85" dirty="0">
                <a:latin typeface="Arial"/>
                <a:cs typeface="Arial"/>
              </a:rPr>
              <a:t>ATP.</a:t>
            </a:r>
            <a:endParaRPr sz="1600">
              <a:latin typeface="Arial"/>
              <a:cs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50585" y="391666"/>
            <a:ext cx="8534334" cy="562206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572"/>
            <a:ext cx="9144000" cy="388620"/>
          </a:xfrm>
          <a:custGeom>
            <a:avLst/>
            <a:gdLst/>
            <a:ahLst/>
            <a:cxnLst/>
            <a:rect l="l" t="t" r="r" b="b"/>
            <a:pathLst>
              <a:path w="9144000" h="388620">
                <a:moveTo>
                  <a:pt x="0" y="388619"/>
                </a:moveTo>
                <a:lnTo>
                  <a:pt x="9144000" y="388619"/>
                </a:lnTo>
                <a:lnTo>
                  <a:pt x="9144000" y="0"/>
                </a:lnTo>
                <a:lnTo>
                  <a:pt x="0" y="0"/>
                </a:lnTo>
                <a:lnTo>
                  <a:pt x="0" y="388619"/>
                </a:lnTo>
                <a:close/>
              </a:path>
            </a:pathLst>
          </a:custGeom>
          <a:solidFill>
            <a:srgbClr val="B8CDE4">
              <a:alpha val="78038"/>
            </a:srgbClr>
          </a:solidFill>
        </p:spPr>
        <p:txBody>
          <a:bodyPr wrap="square" lIns="0" tIns="0" rIns="0" bIns="0" rtlCol="0"/>
          <a:lstStyle/>
          <a:p>
            <a:endParaRPr/>
          </a:p>
        </p:txBody>
      </p:sp>
      <p:sp>
        <p:nvSpPr>
          <p:cNvPr id="4" name="object 4"/>
          <p:cNvSpPr txBox="1"/>
          <p:nvPr/>
        </p:nvSpPr>
        <p:spPr>
          <a:xfrm>
            <a:off x="78739" y="61722"/>
            <a:ext cx="715645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8.2.U9 In chemiosmosis protons </a:t>
            </a:r>
            <a:r>
              <a:rPr sz="1600" spc="-10" dirty="0">
                <a:latin typeface="Arial"/>
                <a:cs typeface="Arial"/>
              </a:rPr>
              <a:t>diffuse </a:t>
            </a:r>
            <a:r>
              <a:rPr sz="1600" spc="-5" dirty="0">
                <a:latin typeface="Arial"/>
                <a:cs typeface="Arial"/>
              </a:rPr>
              <a:t>through </a:t>
            </a:r>
            <a:r>
              <a:rPr sz="1600" spc="-45" dirty="0">
                <a:latin typeface="Arial"/>
                <a:cs typeface="Arial"/>
              </a:rPr>
              <a:t>ATP </a:t>
            </a:r>
            <a:r>
              <a:rPr sz="1600" spc="-5" dirty="0">
                <a:latin typeface="Arial"/>
                <a:cs typeface="Arial"/>
              </a:rPr>
              <a:t>synthase to generate</a:t>
            </a:r>
            <a:r>
              <a:rPr sz="1600" spc="35" dirty="0">
                <a:latin typeface="Arial"/>
                <a:cs typeface="Arial"/>
              </a:rPr>
              <a:t> </a:t>
            </a:r>
            <a:r>
              <a:rPr sz="1600" spc="-85" dirty="0">
                <a:latin typeface="Arial"/>
                <a:cs typeface="Arial"/>
              </a:rPr>
              <a:t>ATP.</a:t>
            </a:r>
            <a:endParaRPr sz="1600">
              <a:latin typeface="Arial"/>
              <a:cs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572"/>
            <a:ext cx="9144000" cy="388620"/>
          </a:xfrm>
          <a:custGeom>
            <a:avLst/>
            <a:gdLst/>
            <a:ahLst/>
            <a:cxnLst/>
            <a:rect l="l" t="t" r="r" b="b"/>
            <a:pathLst>
              <a:path w="9144000" h="388620">
                <a:moveTo>
                  <a:pt x="0" y="388619"/>
                </a:moveTo>
                <a:lnTo>
                  <a:pt x="9144000" y="388619"/>
                </a:lnTo>
                <a:lnTo>
                  <a:pt x="9144000" y="0"/>
                </a:lnTo>
                <a:lnTo>
                  <a:pt x="0" y="0"/>
                </a:lnTo>
                <a:lnTo>
                  <a:pt x="0" y="388619"/>
                </a:lnTo>
                <a:close/>
              </a:path>
            </a:pathLst>
          </a:custGeom>
          <a:solidFill>
            <a:srgbClr val="B8CDE4">
              <a:alpha val="78038"/>
            </a:srgbClr>
          </a:solidFill>
        </p:spPr>
        <p:txBody>
          <a:bodyPr wrap="square" lIns="0" tIns="0" rIns="0" bIns="0" rtlCol="0"/>
          <a:lstStyle/>
          <a:p>
            <a:endParaRPr/>
          </a:p>
        </p:txBody>
      </p:sp>
      <p:sp>
        <p:nvSpPr>
          <p:cNvPr id="3" name="object 3"/>
          <p:cNvSpPr txBox="1"/>
          <p:nvPr/>
        </p:nvSpPr>
        <p:spPr>
          <a:xfrm>
            <a:off x="78739" y="61722"/>
            <a:ext cx="715645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8.2.U9 In chemiosmosis protons </a:t>
            </a:r>
            <a:r>
              <a:rPr sz="1600" spc="-10" dirty="0">
                <a:latin typeface="Arial"/>
                <a:cs typeface="Arial"/>
              </a:rPr>
              <a:t>diffuse </a:t>
            </a:r>
            <a:r>
              <a:rPr sz="1600" spc="-5" dirty="0">
                <a:latin typeface="Arial"/>
                <a:cs typeface="Arial"/>
              </a:rPr>
              <a:t>through </a:t>
            </a:r>
            <a:r>
              <a:rPr sz="1600" spc="-45" dirty="0">
                <a:latin typeface="Arial"/>
                <a:cs typeface="Arial"/>
              </a:rPr>
              <a:t>ATP </a:t>
            </a:r>
            <a:r>
              <a:rPr sz="1600" spc="-5" dirty="0">
                <a:latin typeface="Arial"/>
                <a:cs typeface="Arial"/>
              </a:rPr>
              <a:t>synthase to generate</a:t>
            </a:r>
            <a:r>
              <a:rPr sz="1600" spc="35" dirty="0">
                <a:latin typeface="Arial"/>
                <a:cs typeface="Arial"/>
              </a:rPr>
              <a:t> </a:t>
            </a:r>
            <a:r>
              <a:rPr sz="1600" spc="-85" dirty="0">
                <a:latin typeface="Arial"/>
                <a:cs typeface="Arial"/>
              </a:rPr>
              <a:t>ATP.</a:t>
            </a:r>
            <a:endParaRPr sz="1600">
              <a:latin typeface="Arial"/>
              <a:cs typeface="Arial"/>
            </a:endParaRPr>
          </a:p>
        </p:txBody>
      </p:sp>
      <p:sp>
        <p:nvSpPr>
          <p:cNvPr id="5" name="object 5"/>
          <p:cNvSpPr/>
          <p:nvPr/>
        </p:nvSpPr>
        <p:spPr>
          <a:xfrm>
            <a:off x="280415" y="391666"/>
            <a:ext cx="8595360" cy="644652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800600" y="493776"/>
            <a:ext cx="4251960" cy="708660"/>
          </a:xfrm>
          <a:custGeom>
            <a:avLst/>
            <a:gdLst/>
            <a:ahLst/>
            <a:cxnLst/>
            <a:rect l="l" t="t" r="r" b="b"/>
            <a:pathLst>
              <a:path w="4251959" h="708660">
                <a:moveTo>
                  <a:pt x="0" y="708660"/>
                </a:moveTo>
                <a:lnTo>
                  <a:pt x="4251959" y="708660"/>
                </a:lnTo>
                <a:lnTo>
                  <a:pt x="4251959" y="0"/>
                </a:lnTo>
                <a:lnTo>
                  <a:pt x="0" y="0"/>
                </a:lnTo>
                <a:lnTo>
                  <a:pt x="0" y="708660"/>
                </a:lnTo>
                <a:close/>
              </a:path>
            </a:pathLst>
          </a:custGeom>
          <a:solidFill>
            <a:srgbClr val="FFFFFF"/>
          </a:solidFill>
        </p:spPr>
        <p:txBody>
          <a:bodyPr wrap="square" lIns="0" tIns="0" rIns="0" bIns="0" rtlCol="0"/>
          <a:lstStyle/>
          <a:p>
            <a:endParaRPr/>
          </a:p>
        </p:txBody>
      </p:sp>
      <p:sp>
        <p:nvSpPr>
          <p:cNvPr id="7" name="object 7"/>
          <p:cNvSpPr txBox="1">
            <a:spLocks noGrp="1"/>
          </p:cNvSpPr>
          <p:nvPr>
            <p:ph type="title"/>
          </p:nvPr>
        </p:nvSpPr>
        <p:spPr>
          <a:xfrm>
            <a:off x="4800600" y="493776"/>
            <a:ext cx="4251960" cy="708660"/>
          </a:xfrm>
          <a:prstGeom prst="rect">
            <a:avLst/>
          </a:prstGeom>
          <a:ln w="9144">
            <a:solidFill>
              <a:srgbClr val="000000"/>
            </a:solidFill>
          </a:ln>
        </p:spPr>
        <p:txBody>
          <a:bodyPr vert="horz" wrap="square" lIns="0" tIns="29844" rIns="0" bIns="0" rtlCol="0">
            <a:spAutoFit/>
          </a:bodyPr>
          <a:lstStyle/>
          <a:p>
            <a:pPr marL="1381760" marR="335280" indent="-1036955">
              <a:lnSpc>
                <a:spcPct val="100000"/>
              </a:lnSpc>
              <a:spcBef>
                <a:spcPts val="234"/>
              </a:spcBef>
            </a:pPr>
            <a:r>
              <a:rPr sz="2000" b="1" spc="-125" dirty="0">
                <a:latin typeface="Arial"/>
                <a:cs typeface="Arial"/>
              </a:rPr>
              <a:t>Oxidative </a:t>
            </a:r>
            <a:r>
              <a:rPr sz="2000" b="1" spc="-135" dirty="0">
                <a:latin typeface="Arial"/>
                <a:cs typeface="Arial"/>
              </a:rPr>
              <a:t>phosphorylation </a:t>
            </a:r>
            <a:r>
              <a:rPr sz="2000" b="1" spc="-80" dirty="0">
                <a:latin typeface="Arial"/>
                <a:cs typeface="Arial"/>
              </a:rPr>
              <a:t>part </a:t>
            </a:r>
            <a:r>
              <a:rPr sz="2000" b="1" spc="-55" dirty="0">
                <a:latin typeface="Arial"/>
                <a:cs typeface="Arial"/>
              </a:rPr>
              <a:t>II:  </a:t>
            </a:r>
            <a:r>
              <a:rPr sz="2000" b="1" spc="-185" dirty="0">
                <a:latin typeface="Arial"/>
                <a:cs typeface="Arial"/>
              </a:rPr>
              <a:t>chemiosmosis</a:t>
            </a:r>
            <a:endParaRPr sz="2000">
              <a:latin typeface="Arial"/>
              <a:cs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78891" y="393191"/>
            <a:ext cx="8619744" cy="645067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572"/>
            <a:ext cx="9144000" cy="388620"/>
          </a:xfrm>
          <a:custGeom>
            <a:avLst/>
            <a:gdLst/>
            <a:ahLst/>
            <a:cxnLst/>
            <a:rect l="l" t="t" r="r" b="b"/>
            <a:pathLst>
              <a:path w="9144000" h="388620">
                <a:moveTo>
                  <a:pt x="0" y="388619"/>
                </a:moveTo>
                <a:lnTo>
                  <a:pt x="9144000" y="388619"/>
                </a:lnTo>
                <a:lnTo>
                  <a:pt x="9144000" y="0"/>
                </a:lnTo>
                <a:lnTo>
                  <a:pt x="0" y="0"/>
                </a:lnTo>
                <a:lnTo>
                  <a:pt x="0" y="388619"/>
                </a:lnTo>
                <a:close/>
              </a:path>
            </a:pathLst>
          </a:custGeom>
          <a:solidFill>
            <a:srgbClr val="B8CDE4">
              <a:alpha val="78038"/>
            </a:srgbClr>
          </a:solidFill>
        </p:spPr>
        <p:txBody>
          <a:bodyPr wrap="square" lIns="0" tIns="0" rIns="0" bIns="0" rtlCol="0"/>
          <a:lstStyle/>
          <a:p>
            <a:endParaRPr/>
          </a:p>
        </p:txBody>
      </p:sp>
      <p:sp>
        <p:nvSpPr>
          <p:cNvPr id="4" name="object 4"/>
          <p:cNvSpPr txBox="1"/>
          <p:nvPr/>
        </p:nvSpPr>
        <p:spPr>
          <a:xfrm>
            <a:off x="78739" y="61722"/>
            <a:ext cx="715645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8.2.U9 In chemiosmosis protons </a:t>
            </a:r>
            <a:r>
              <a:rPr sz="1600" spc="-10" dirty="0">
                <a:latin typeface="Arial"/>
                <a:cs typeface="Arial"/>
              </a:rPr>
              <a:t>diffuse </a:t>
            </a:r>
            <a:r>
              <a:rPr sz="1600" spc="-5" dirty="0">
                <a:latin typeface="Arial"/>
                <a:cs typeface="Arial"/>
              </a:rPr>
              <a:t>through </a:t>
            </a:r>
            <a:r>
              <a:rPr sz="1600" spc="-45" dirty="0">
                <a:latin typeface="Arial"/>
                <a:cs typeface="Arial"/>
              </a:rPr>
              <a:t>ATP </a:t>
            </a:r>
            <a:r>
              <a:rPr sz="1600" spc="-5" dirty="0">
                <a:latin typeface="Arial"/>
                <a:cs typeface="Arial"/>
              </a:rPr>
              <a:t>synthase to generate</a:t>
            </a:r>
            <a:r>
              <a:rPr sz="1600" spc="35" dirty="0">
                <a:latin typeface="Arial"/>
                <a:cs typeface="Arial"/>
              </a:rPr>
              <a:t> </a:t>
            </a:r>
            <a:r>
              <a:rPr sz="1600" spc="-85" dirty="0">
                <a:latin typeface="Arial"/>
                <a:cs typeface="Arial"/>
              </a:rPr>
              <a:t>ATP.</a:t>
            </a:r>
            <a:endParaRPr sz="1600">
              <a:latin typeface="Arial"/>
              <a:cs typeface="Arial"/>
            </a:endParaRPr>
          </a:p>
        </p:txBody>
      </p:sp>
      <p:sp>
        <p:nvSpPr>
          <p:cNvPr id="5" name="object 5"/>
          <p:cNvSpPr txBox="1"/>
          <p:nvPr/>
        </p:nvSpPr>
        <p:spPr>
          <a:xfrm>
            <a:off x="4194175" y="1770329"/>
            <a:ext cx="2928620" cy="575310"/>
          </a:xfrm>
          <a:prstGeom prst="rect">
            <a:avLst/>
          </a:prstGeom>
        </p:spPr>
        <p:txBody>
          <a:bodyPr vert="horz" wrap="square" lIns="0" tIns="12700" rIns="0" bIns="0" rtlCol="0">
            <a:spAutoFit/>
          </a:bodyPr>
          <a:lstStyle/>
          <a:p>
            <a:pPr marL="12700">
              <a:lnSpc>
                <a:spcPct val="100000"/>
              </a:lnSpc>
              <a:spcBef>
                <a:spcPts val="100"/>
              </a:spcBef>
            </a:pPr>
            <a:r>
              <a:rPr sz="1800" spc="-120" dirty="0">
                <a:solidFill>
                  <a:srgbClr val="585858"/>
                </a:solidFill>
                <a:latin typeface="Arial"/>
                <a:cs typeface="Arial"/>
              </a:rPr>
              <a:t>This </a:t>
            </a:r>
            <a:r>
              <a:rPr sz="1800" spc="-90" dirty="0">
                <a:solidFill>
                  <a:srgbClr val="585858"/>
                </a:solidFill>
                <a:latin typeface="Arial"/>
                <a:cs typeface="Arial"/>
              </a:rPr>
              <a:t>creates </a:t>
            </a:r>
            <a:r>
              <a:rPr sz="1800" spc="-100" dirty="0">
                <a:solidFill>
                  <a:srgbClr val="585858"/>
                </a:solidFill>
                <a:latin typeface="Arial"/>
                <a:cs typeface="Arial"/>
              </a:rPr>
              <a:t>an</a:t>
            </a:r>
            <a:r>
              <a:rPr sz="1800" spc="-110" dirty="0">
                <a:solidFill>
                  <a:srgbClr val="585858"/>
                </a:solidFill>
                <a:latin typeface="Arial"/>
                <a:cs typeface="Arial"/>
              </a:rPr>
              <a:t> </a:t>
            </a:r>
            <a:r>
              <a:rPr sz="1800" spc="-65" dirty="0">
                <a:solidFill>
                  <a:srgbClr val="585858"/>
                </a:solidFill>
                <a:latin typeface="Arial"/>
                <a:cs typeface="Arial"/>
              </a:rPr>
              <a:t>electrochemical</a:t>
            </a:r>
            <a:endParaRPr sz="1800">
              <a:latin typeface="Arial"/>
              <a:cs typeface="Arial"/>
            </a:endParaRPr>
          </a:p>
          <a:p>
            <a:pPr marL="12700">
              <a:lnSpc>
                <a:spcPct val="100000"/>
              </a:lnSpc>
              <a:spcBef>
                <a:spcPts val="5"/>
              </a:spcBef>
            </a:pPr>
            <a:r>
              <a:rPr sz="1800" spc="-55" dirty="0">
                <a:solidFill>
                  <a:srgbClr val="585858"/>
                </a:solidFill>
                <a:latin typeface="Arial"/>
                <a:cs typeface="Arial"/>
              </a:rPr>
              <a:t>gradient.</a:t>
            </a:r>
            <a:endParaRPr sz="1800">
              <a:latin typeface="Arial"/>
              <a:cs typeface="Arial"/>
            </a:endParaRPr>
          </a:p>
        </p:txBody>
      </p:sp>
      <p:sp>
        <p:nvSpPr>
          <p:cNvPr id="6" name="object 6"/>
          <p:cNvSpPr/>
          <p:nvPr/>
        </p:nvSpPr>
        <p:spPr>
          <a:xfrm>
            <a:off x="406908" y="6406896"/>
            <a:ext cx="2400300" cy="299085"/>
          </a:xfrm>
          <a:custGeom>
            <a:avLst/>
            <a:gdLst/>
            <a:ahLst/>
            <a:cxnLst/>
            <a:rect l="l" t="t" r="r" b="b"/>
            <a:pathLst>
              <a:path w="2400300" h="299084">
                <a:moveTo>
                  <a:pt x="0" y="298703"/>
                </a:moveTo>
                <a:lnTo>
                  <a:pt x="2400300" y="298703"/>
                </a:lnTo>
                <a:lnTo>
                  <a:pt x="2400300" y="0"/>
                </a:lnTo>
                <a:lnTo>
                  <a:pt x="0" y="0"/>
                </a:lnTo>
                <a:lnTo>
                  <a:pt x="0" y="298703"/>
                </a:lnTo>
                <a:close/>
              </a:path>
            </a:pathLst>
          </a:custGeom>
          <a:solidFill>
            <a:srgbClr val="FFFFFF"/>
          </a:solidFill>
        </p:spPr>
        <p:txBody>
          <a:bodyPr wrap="square" lIns="0" tIns="0" rIns="0" bIns="0" rtlCol="0"/>
          <a:lstStyle/>
          <a:p>
            <a:endParaRPr/>
          </a:p>
        </p:txBody>
      </p:sp>
      <p:sp>
        <p:nvSpPr>
          <p:cNvPr id="8" name="object 8"/>
          <p:cNvSpPr txBox="1"/>
          <p:nvPr/>
        </p:nvSpPr>
        <p:spPr>
          <a:xfrm>
            <a:off x="332943" y="5225922"/>
            <a:ext cx="3154680" cy="1123315"/>
          </a:xfrm>
          <a:prstGeom prst="rect">
            <a:avLst/>
          </a:prstGeom>
        </p:spPr>
        <p:txBody>
          <a:bodyPr vert="horz" wrap="square" lIns="0" tIns="12700" rIns="0" bIns="0" rtlCol="0">
            <a:spAutoFit/>
          </a:bodyPr>
          <a:lstStyle/>
          <a:p>
            <a:pPr marL="12700" marR="5080">
              <a:lnSpc>
                <a:spcPct val="100000"/>
              </a:lnSpc>
              <a:spcBef>
                <a:spcPts val="100"/>
              </a:spcBef>
            </a:pPr>
            <a:r>
              <a:rPr sz="1800" spc="-135" dirty="0">
                <a:solidFill>
                  <a:srgbClr val="FF0000"/>
                </a:solidFill>
                <a:latin typeface="Arial"/>
                <a:cs typeface="Arial"/>
              </a:rPr>
              <a:t>The </a:t>
            </a:r>
            <a:r>
              <a:rPr sz="1800" spc="-50" dirty="0">
                <a:solidFill>
                  <a:srgbClr val="FF0000"/>
                </a:solidFill>
                <a:latin typeface="Arial"/>
                <a:cs typeface="Arial"/>
              </a:rPr>
              <a:t>yield </a:t>
            </a:r>
            <a:r>
              <a:rPr sz="1800" spc="-5" dirty="0">
                <a:solidFill>
                  <a:srgbClr val="FF0000"/>
                </a:solidFill>
                <a:latin typeface="Arial"/>
                <a:cs typeface="Arial"/>
              </a:rPr>
              <a:t>of </a:t>
            </a:r>
            <a:r>
              <a:rPr sz="1800" spc="-270" dirty="0">
                <a:solidFill>
                  <a:srgbClr val="FF0000"/>
                </a:solidFill>
                <a:latin typeface="Arial"/>
                <a:cs typeface="Arial"/>
              </a:rPr>
              <a:t>ATP </a:t>
            </a:r>
            <a:r>
              <a:rPr sz="1800" spc="-20" dirty="0">
                <a:solidFill>
                  <a:srgbClr val="FF0000"/>
                </a:solidFill>
                <a:latin typeface="Arial"/>
                <a:cs typeface="Arial"/>
              </a:rPr>
              <a:t>from  </a:t>
            </a:r>
            <a:r>
              <a:rPr sz="1800" spc="-95" dirty="0">
                <a:solidFill>
                  <a:srgbClr val="FF0000"/>
                </a:solidFill>
                <a:latin typeface="Arial"/>
                <a:cs typeface="Arial"/>
              </a:rPr>
              <a:t>chemiosmosis is </a:t>
            </a:r>
            <a:r>
              <a:rPr sz="1800" spc="-30" dirty="0">
                <a:solidFill>
                  <a:srgbClr val="FF0000"/>
                </a:solidFill>
                <a:latin typeface="Arial"/>
                <a:cs typeface="Arial"/>
              </a:rPr>
              <a:t>potentially </a:t>
            </a:r>
            <a:r>
              <a:rPr sz="1800" spc="-90" dirty="0">
                <a:solidFill>
                  <a:srgbClr val="FF0000"/>
                </a:solidFill>
                <a:latin typeface="Arial"/>
                <a:cs typeface="Arial"/>
              </a:rPr>
              <a:t>32  </a:t>
            </a:r>
            <a:r>
              <a:rPr sz="1800" spc="-80" dirty="0">
                <a:solidFill>
                  <a:srgbClr val="FF0000"/>
                </a:solidFill>
                <a:latin typeface="Arial"/>
                <a:cs typeface="Arial"/>
              </a:rPr>
              <a:t>molecules, </a:t>
            </a:r>
            <a:r>
              <a:rPr sz="1800" spc="-5" dirty="0">
                <a:solidFill>
                  <a:srgbClr val="FF0000"/>
                </a:solidFill>
                <a:latin typeface="Arial"/>
                <a:cs typeface="Arial"/>
              </a:rPr>
              <a:t>but </a:t>
            </a:r>
            <a:r>
              <a:rPr sz="1800" spc="-30" dirty="0">
                <a:solidFill>
                  <a:srgbClr val="FF0000"/>
                </a:solidFill>
                <a:latin typeface="Arial"/>
                <a:cs typeface="Arial"/>
              </a:rPr>
              <a:t>in </a:t>
            </a:r>
            <a:r>
              <a:rPr sz="1800" spc="-60" dirty="0">
                <a:solidFill>
                  <a:srgbClr val="FF0000"/>
                </a:solidFill>
                <a:latin typeface="Arial"/>
                <a:cs typeface="Arial"/>
              </a:rPr>
              <a:t>most</a:t>
            </a:r>
            <a:r>
              <a:rPr sz="1800" spc="-275" dirty="0">
                <a:solidFill>
                  <a:srgbClr val="FF0000"/>
                </a:solidFill>
                <a:latin typeface="Arial"/>
                <a:cs typeface="Arial"/>
              </a:rPr>
              <a:t> </a:t>
            </a:r>
            <a:r>
              <a:rPr sz="1800" spc="-55" dirty="0">
                <a:solidFill>
                  <a:srgbClr val="FF0000"/>
                </a:solidFill>
                <a:latin typeface="Arial"/>
                <a:cs typeface="Arial"/>
              </a:rPr>
              <a:t>conditions  </a:t>
            </a:r>
            <a:r>
              <a:rPr sz="1800" spc="-20" dirty="0">
                <a:solidFill>
                  <a:srgbClr val="FF0000"/>
                </a:solidFill>
                <a:latin typeface="Arial"/>
                <a:cs typeface="Arial"/>
              </a:rPr>
              <a:t>the </a:t>
            </a:r>
            <a:r>
              <a:rPr sz="1800" spc="-45" dirty="0">
                <a:solidFill>
                  <a:srgbClr val="FF0000"/>
                </a:solidFill>
                <a:latin typeface="Arial"/>
                <a:cs typeface="Arial"/>
              </a:rPr>
              <a:t>yield </a:t>
            </a:r>
            <a:r>
              <a:rPr sz="1800" spc="-95" dirty="0">
                <a:solidFill>
                  <a:srgbClr val="FF0000"/>
                </a:solidFill>
                <a:latin typeface="Arial"/>
                <a:cs typeface="Arial"/>
              </a:rPr>
              <a:t>is </a:t>
            </a:r>
            <a:r>
              <a:rPr sz="1800" spc="-50" dirty="0">
                <a:solidFill>
                  <a:srgbClr val="FF0000"/>
                </a:solidFill>
                <a:latin typeface="Arial"/>
                <a:cs typeface="Arial"/>
              </a:rPr>
              <a:t>slightly</a:t>
            </a:r>
            <a:r>
              <a:rPr sz="1800" spc="-210" dirty="0">
                <a:solidFill>
                  <a:srgbClr val="FF0000"/>
                </a:solidFill>
                <a:latin typeface="Arial"/>
                <a:cs typeface="Arial"/>
              </a:rPr>
              <a:t> </a:t>
            </a:r>
            <a:r>
              <a:rPr sz="1800" spc="-65" dirty="0">
                <a:solidFill>
                  <a:srgbClr val="FF0000"/>
                </a:solidFill>
                <a:latin typeface="Arial"/>
                <a:cs typeface="Arial"/>
              </a:rPr>
              <a:t>lower.</a:t>
            </a:r>
            <a:endParaRPr sz="1800">
              <a:latin typeface="Arial"/>
              <a:cs typeface="Arial"/>
            </a:endParaRPr>
          </a:p>
        </p:txBody>
      </p:sp>
      <p:sp>
        <p:nvSpPr>
          <p:cNvPr id="9" name="object 9"/>
          <p:cNvSpPr/>
          <p:nvPr/>
        </p:nvSpPr>
        <p:spPr>
          <a:xfrm>
            <a:off x="4800600" y="493776"/>
            <a:ext cx="4251960" cy="708660"/>
          </a:xfrm>
          <a:custGeom>
            <a:avLst/>
            <a:gdLst/>
            <a:ahLst/>
            <a:cxnLst/>
            <a:rect l="l" t="t" r="r" b="b"/>
            <a:pathLst>
              <a:path w="4251959" h="708660">
                <a:moveTo>
                  <a:pt x="0" y="708660"/>
                </a:moveTo>
                <a:lnTo>
                  <a:pt x="4251959" y="708660"/>
                </a:lnTo>
                <a:lnTo>
                  <a:pt x="4251959" y="0"/>
                </a:lnTo>
                <a:lnTo>
                  <a:pt x="0" y="0"/>
                </a:lnTo>
                <a:lnTo>
                  <a:pt x="0" y="708660"/>
                </a:lnTo>
                <a:close/>
              </a:path>
            </a:pathLst>
          </a:custGeom>
          <a:solidFill>
            <a:srgbClr val="FFFFFF"/>
          </a:solidFill>
        </p:spPr>
        <p:txBody>
          <a:bodyPr wrap="square" lIns="0" tIns="0" rIns="0" bIns="0" rtlCol="0"/>
          <a:lstStyle/>
          <a:p>
            <a:endParaRPr/>
          </a:p>
        </p:txBody>
      </p:sp>
      <p:sp>
        <p:nvSpPr>
          <p:cNvPr id="10" name="object 10"/>
          <p:cNvSpPr txBox="1">
            <a:spLocks noGrp="1"/>
          </p:cNvSpPr>
          <p:nvPr>
            <p:ph type="title"/>
          </p:nvPr>
        </p:nvSpPr>
        <p:spPr>
          <a:xfrm>
            <a:off x="4800600" y="493776"/>
            <a:ext cx="4251960" cy="708660"/>
          </a:xfrm>
          <a:prstGeom prst="rect">
            <a:avLst/>
          </a:prstGeom>
          <a:ln w="9144">
            <a:solidFill>
              <a:srgbClr val="000000"/>
            </a:solidFill>
          </a:ln>
        </p:spPr>
        <p:txBody>
          <a:bodyPr vert="horz" wrap="square" lIns="0" tIns="29844" rIns="0" bIns="0" rtlCol="0">
            <a:spAutoFit/>
          </a:bodyPr>
          <a:lstStyle/>
          <a:p>
            <a:pPr marL="1381760" marR="335280" indent="-1036955">
              <a:lnSpc>
                <a:spcPct val="100000"/>
              </a:lnSpc>
              <a:spcBef>
                <a:spcPts val="234"/>
              </a:spcBef>
            </a:pPr>
            <a:r>
              <a:rPr sz="2000" b="1" spc="-125" dirty="0">
                <a:latin typeface="Arial"/>
                <a:cs typeface="Arial"/>
              </a:rPr>
              <a:t>Oxidative </a:t>
            </a:r>
            <a:r>
              <a:rPr sz="2000" b="1" spc="-135" dirty="0">
                <a:latin typeface="Arial"/>
                <a:cs typeface="Arial"/>
              </a:rPr>
              <a:t>phosphorylation </a:t>
            </a:r>
            <a:r>
              <a:rPr sz="2000" b="1" spc="-80" dirty="0">
                <a:latin typeface="Arial"/>
                <a:cs typeface="Arial"/>
              </a:rPr>
              <a:t>part </a:t>
            </a:r>
            <a:r>
              <a:rPr sz="2000" b="1" spc="-55" dirty="0">
                <a:latin typeface="Arial"/>
                <a:cs typeface="Arial"/>
              </a:rPr>
              <a:t>II:  </a:t>
            </a:r>
            <a:r>
              <a:rPr sz="2000" b="1" spc="-185" dirty="0">
                <a:latin typeface="Arial"/>
                <a:cs typeface="Arial"/>
              </a:rPr>
              <a:t>chemiosmosis</a:t>
            </a:r>
            <a:endParaRPr sz="2000">
              <a:latin typeface="Arial"/>
              <a:cs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769619"/>
            <a:ext cx="9144000" cy="6088380"/>
          </a:xfrm>
          <a:custGeom>
            <a:avLst/>
            <a:gdLst/>
            <a:ahLst/>
            <a:cxnLst/>
            <a:rect l="l" t="t" r="r" b="b"/>
            <a:pathLst>
              <a:path w="9144000" h="6088380">
                <a:moveTo>
                  <a:pt x="0" y="6088379"/>
                </a:moveTo>
                <a:lnTo>
                  <a:pt x="9144000" y="6088379"/>
                </a:lnTo>
                <a:lnTo>
                  <a:pt x="9144000" y="0"/>
                </a:lnTo>
                <a:lnTo>
                  <a:pt x="0" y="0"/>
                </a:lnTo>
                <a:lnTo>
                  <a:pt x="0" y="6088379"/>
                </a:lnTo>
                <a:close/>
              </a:path>
            </a:pathLst>
          </a:custGeom>
          <a:solidFill>
            <a:srgbClr val="B7DEE8"/>
          </a:solidFill>
        </p:spPr>
        <p:txBody>
          <a:bodyPr wrap="square" lIns="0" tIns="0" rIns="0" bIns="0" rtlCol="0"/>
          <a:lstStyle/>
          <a:p>
            <a:endParaRPr/>
          </a:p>
        </p:txBody>
      </p:sp>
      <p:sp>
        <p:nvSpPr>
          <p:cNvPr id="3" name="object 3"/>
          <p:cNvSpPr/>
          <p:nvPr/>
        </p:nvSpPr>
        <p:spPr>
          <a:xfrm>
            <a:off x="0" y="0"/>
            <a:ext cx="7571232" cy="685799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362700" y="1008888"/>
            <a:ext cx="2781300" cy="3949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4600955"/>
            <a:ext cx="5803900" cy="646430"/>
          </a:xfrm>
          <a:custGeom>
            <a:avLst/>
            <a:gdLst/>
            <a:ahLst/>
            <a:cxnLst/>
            <a:rect l="l" t="t" r="r" b="b"/>
            <a:pathLst>
              <a:path w="5803900" h="646429">
                <a:moveTo>
                  <a:pt x="0" y="646176"/>
                </a:moveTo>
                <a:lnTo>
                  <a:pt x="5803392" y="646176"/>
                </a:lnTo>
                <a:lnTo>
                  <a:pt x="5803392" y="0"/>
                </a:lnTo>
                <a:lnTo>
                  <a:pt x="0" y="0"/>
                </a:lnTo>
                <a:lnTo>
                  <a:pt x="0" y="646176"/>
                </a:lnTo>
                <a:close/>
              </a:path>
            </a:pathLst>
          </a:custGeom>
          <a:solidFill>
            <a:srgbClr val="FFFFFF"/>
          </a:solidFill>
        </p:spPr>
        <p:txBody>
          <a:bodyPr wrap="square" lIns="0" tIns="0" rIns="0" bIns="0" rtlCol="0"/>
          <a:lstStyle/>
          <a:p>
            <a:endParaRPr/>
          </a:p>
        </p:txBody>
      </p:sp>
      <p:sp>
        <p:nvSpPr>
          <p:cNvPr id="6" name="object 6"/>
          <p:cNvSpPr/>
          <p:nvPr/>
        </p:nvSpPr>
        <p:spPr>
          <a:xfrm>
            <a:off x="0" y="0"/>
            <a:ext cx="9142730" cy="769620"/>
          </a:xfrm>
          <a:custGeom>
            <a:avLst/>
            <a:gdLst/>
            <a:ahLst/>
            <a:cxnLst/>
            <a:rect l="l" t="t" r="r" b="b"/>
            <a:pathLst>
              <a:path w="9142730" h="769620">
                <a:moveTo>
                  <a:pt x="0" y="769620"/>
                </a:moveTo>
                <a:lnTo>
                  <a:pt x="9142476" y="769620"/>
                </a:lnTo>
                <a:lnTo>
                  <a:pt x="9142476" y="0"/>
                </a:lnTo>
                <a:lnTo>
                  <a:pt x="0" y="0"/>
                </a:lnTo>
                <a:lnTo>
                  <a:pt x="0" y="769620"/>
                </a:lnTo>
                <a:close/>
              </a:path>
            </a:pathLst>
          </a:custGeom>
          <a:solidFill>
            <a:srgbClr val="FFFFFF"/>
          </a:solidFill>
        </p:spPr>
        <p:txBody>
          <a:bodyPr wrap="square" lIns="0" tIns="0" rIns="0" bIns="0" rtlCol="0"/>
          <a:lstStyle/>
          <a:p>
            <a:endParaRPr/>
          </a:p>
        </p:txBody>
      </p:sp>
      <p:sp>
        <p:nvSpPr>
          <p:cNvPr id="7" name="object 7"/>
          <p:cNvSpPr txBox="1">
            <a:spLocks noGrp="1"/>
          </p:cNvSpPr>
          <p:nvPr>
            <p:ph type="title"/>
          </p:nvPr>
        </p:nvSpPr>
        <p:spPr>
          <a:xfrm>
            <a:off x="78739" y="13207"/>
            <a:ext cx="8609330" cy="699770"/>
          </a:xfrm>
          <a:prstGeom prst="rect">
            <a:avLst/>
          </a:prstGeom>
        </p:spPr>
        <p:txBody>
          <a:bodyPr vert="horz" wrap="square" lIns="0" tIns="12700" rIns="0" bIns="0" rtlCol="0">
            <a:spAutoFit/>
          </a:bodyPr>
          <a:lstStyle/>
          <a:p>
            <a:pPr marL="12700">
              <a:lnSpc>
                <a:spcPct val="100000"/>
              </a:lnSpc>
              <a:spcBef>
                <a:spcPts val="100"/>
              </a:spcBef>
            </a:pPr>
            <a:r>
              <a:rPr b="1" spc="-120" dirty="0">
                <a:solidFill>
                  <a:srgbClr val="4F6128"/>
                </a:solidFill>
                <a:latin typeface="Arial"/>
                <a:cs typeface="Arial"/>
              </a:rPr>
              <a:t>Nature </a:t>
            </a:r>
            <a:r>
              <a:rPr b="1" spc="-110" dirty="0">
                <a:solidFill>
                  <a:srgbClr val="4F6128"/>
                </a:solidFill>
                <a:latin typeface="Arial"/>
                <a:cs typeface="Arial"/>
              </a:rPr>
              <a:t>of </a:t>
            </a:r>
            <a:r>
              <a:rPr b="1" spc="-225" dirty="0">
                <a:solidFill>
                  <a:srgbClr val="4F6128"/>
                </a:solidFill>
                <a:latin typeface="Arial"/>
                <a:cs typeface="Arial"/>
              </a:rPr>
              <a:t>Science: </a:t>
            </a:r>
            <a:r>
              <a:rPr sz="2000" spc="-120" dirty="0"/>
              <a:t>Paradigm </a:t>
            </a:r>
            <a:r>
              <a:rPr sz="2000" spc="-40" dirty="0"/>
              <a:t>shift—the </a:t>
            </a:r>
            <a:r>
              <a:rPr sz="2000" b="1" spc="-155" dirty="0">
                <a:latin typeface="Arial"/>
                <a:cs typeface="Arial"/>
              </a:rPr>
              <a:t>chemiosmotic </a:t>
            </a:r>
            <a:r>
              <a:rPr sz="2000" b="1" spc="-100" dirty="0">
                <a:latin typeface="Arial"/>
                <a:cs typeface="Arial"/>
              </a:rPr>
              <a:t>theory </a:t>
            </a:r>
            <a:r>
              <a:rPr sz="2000" spc="-55" dirty="0"/>
              <a:t>led </a:t>
            </a:r>
            <a:r>
              <a:rPr sz="2000" spc="15" dirty="0"/>
              <a:t>to </a:t>
            </a:r>
            <a:r>
              <a:rPr sz="2000" spc="-155" dirty="0"/>
              <a:t>a</a:t>
            </a:r>
            <a:r>
              <a:rPr sz="2000" spc="-229" dirty="0"/>
              <a:t> </a:t>
            </a:r>
            <a:r>
              <a:rPr sz="2000" spc="-85" dirty="0"/>
              <a:t>paradigm</a:t>
            </a:r>
            <a:endParaRPr sz="2000">
              <a:latin typeface="Arial"/>
              <a:cs typeface="Arial"/>
            </a:endParaRPr>
          </a:p>
          <a:p>
            <a:pPr marL="12700">
              <a:lnSpc>
                <a:spcPct val="100000"/>
              </a:lnSpc>
              <a:spcBef>
                <a:spcPts val="25"/>
              </a:spcBef>
            </a:pPr>
            <a:r>
              <a:rPr sz="2000" spc="-25" dirty="0"/>
              <a:t>shift</a:t>
            </a:r>
            <a:r>
              <a:rPr sz="2000" spc="-110" dirty="0"/>
              <a:t> </a:t>
            </a:r>
            <a:r>
              <a:rPr sz="2000" spc="-25" dirty="0"/>
              <a:t>in</a:t>
            </a:r>
            <a:r>
              <a:rPr sz="2000" spc="-105" dirty="0"/>
              <a:t> </a:t>
            </a:r>
            <a:r>
              <a:rPr sz="2000" spc="-20" dirty="0"/>
              <a:t>the</a:t>
            </a:r>
            <a:r>
              <a:rPr sz="2000" spc="-105" dirty="0"/>
              <a:t> </a:t>
            </a:r>
            <a:r>
              <a:rPr sz="2000" spc="-25" dirty="0"/>
              <a:t>field</a:t>
            </a:r>
            <a:r>
              <a:rPr sz="2000" spc="-105" dirty="0"/>
              <a:t> </a:t>
            </a:r>
            <a:r>
              <a:rPr sz="2000" spc="-5" dirty="0"/>
              <a:t>of</a:t>
            </a:r>
            <a:r>
              <a:rPr sz="2000" spc="-105" dirty="0"/>
              <a:t> </a:t>
            </a:r>
            <a:r>
              <a:rPr sz="2000" spc="-75" dirty="0"/>
              <a:t>bioenergetics.</a:t>
            </a:r>
            <a:r>
              <a:rPr sz="2000" spc="-120" dirty="0"/>
              <a:t> </a:t>
            </a:r>
            <a:r>
              <a:rPr sz="2000" spc="-75" dirty="0"/>
              <a:t>(2.3)</a:t>
            </a:r>
            <a:endParaRPr sz="2000"/>
          </a:p>
        </p:txBody>
      </p:sp>
      <p:sp>
        <p:nvSpPr>
          <p:cNvPr id="8" name="object 8"/>
          <p:cNvSpPr/>
          <p:nvPr/>
        </p:nvSpPr>
        <p:spPr>
          <a:xfrm>
            <a:off x="0" y="3488435"/>
            <a:ext cx="5308600" cy="646430"/>
          </a:xfrm>
          <a:custGeom>
            <a:avLst/>
            <a:gdLst/>
            <a:ahLst/>
            <a:cxnLst/>
            <a:rect l="l" t="t" r="r" b="b"/>
            <a:pathLst>
              <a:path w="5308600" h="646429">
                <a:moveTo>
                  <a:pt x="0" y="646176"/>
                </a:moveTo>
                <a:lnTo>
                  <a:pt x="5308092" y="646176"/>
                </a:lnTo>
                <a:lnTo>
                  <a:pt x="5308092" y="0"/>
                </a:lnTo>
                <a:lnTo>
                  <a:pt x="0" y="0"/>
                </a:lnTo>
                <a:lnTo>
                  <a:pt x="0" y="646176"/>
                </a:lnTo>
                <a:close/>
              </a:path>
            </a:pathLst>
          </a:custGeom>
          <a:solidFill>
            <a:srgbClr val="FFFFFF"/>
          </a:solidFill>
        </p:spPr>
        <p:txBody>
          <a:bodyPr wrap="square" lIns="0" tIns="0" rIns="0" bIns="0" rtlCol="0"/>
          <a:lstStyle/>
          <a:p>
            <a:endParaRPr/>
          </a:p>
        </p:txBody>
      </p:sp>
      <p:sp>
        <p:nvSpPr>
          <p:cNvPr id="9" name="object 9"/>
          <p:cNvSpPr/>
          <p:nvPr/>
        </p:nvSpPr>
        <p:spPr>
          <a:xfrm>
            <a:off x="0" y="1008888"/>
            <a:ext cx="5803900" cy="368935"/>
          </a:xfrm>
          <a:custGeom>
            <a:avLst/>
            <a:gdLst/>
            <a:ahLst/>
            <a:cxnLst/>
            <a:rect l="l" t="t" r="r" b="b"/>
            <a:pathLst>
              <a:path w="5803900" h="368934">
                <a:moveTo>
                  <a:pt x="0" y="368808"/>
                </a:moveTo>
                <a:lnTo>
                  <a:pt x="5803392" y="368808"/>
                </a:lnTo>
                <a:lnTo>
                  <a:pt x="5803392" y="0"/>
                </a:lnTo>
                <a:lnTo>
                  <a:pt x="0" y="0"/>
                </a:lnTo>
                <a:lnTo>
                  <a:pt x="0" y="368808"/>
                </a:lnTo>
                <a:close/>
              </a:path>
            </a:pathLst>
          </a:custGeom>
          <a:solidFill>
            <a:srgbClr val="FFFFFF"/>
          </a:solidFill>
        </p:spPr>
        <p:txBody>
          <a:bodyPr wrap="square" lIns="0" tIns="0" rIns="0" bIns="0" rtlCol="0"/>
          <a:lstStyle/>
          <a:p>
            <a:endParaRPr/>
          </a:p>
        </p:txBody>
      </p:sp>
      <p:sp>
        <p:nvSpPr>
          <p:cNvPr id="10" name="object 10"/>
          <p:cNvSpPr/>
          <p:nvPr/>
        </p:nvSpPr>
        <p:spPr>
          <a:xfrm>
            <a:off x="10667" y="1723644"/>
            <a:ext cx="4714240" cy="646430"/>
          </a:xfrm>
          <a:custGeom>
            <a:avLst/>
            <a:gdLst/>
            <a:ahLst/>
            <a:cxnLst/>
            <a:rect l="l" t="t" r="r" b="b"/>
            <a:pathLst>
              <a:path w="4714240" h="646430">
                <a:moveTo>
                  <a:pt x="0" y="646176"/>
                </a:moveTo>
                <a:lnTo>
                  <a:pt x="4713732" y="646176"/>
                </a:lnTo>
                <a:lnTo>
                  <a:pt x="4713732" y="0"/>
                </a:lnTo>
                <a:lnTo>
                  <a:pt x="0" y="0"/>
                </a:lnTo>
                <a:lnTo>
                  <a:pt x="0" y="646176"/>
                </a:lnTo>
                <a:close/>
              </a:path>
            </a:pathLst>
          </a:custGeom>
          <a:solidFill>
            <a:srgbClr val="FFFFFF"/>
          </a:solidFill>
        </p:spPr>
        <p:txBody>
          <a:bodyPr wrap="square" lIns="0" tIns="0" rIns="0" bIns="0" rtlCol="0"/>
          <a:lstStyle/>
          <a:p>
            <a:endParaRPr/>
          </a:p>
        </p:txBody>
      </p:sp>
      <p:sp>
        <p:nvSpPr>
          <p:cNvPr id="11" name="object 11"/>
          <p:cNvSpPr/>
          <p:nvPr/>
        </p:nvSpPr>
        <p:spPr>
          <a:xfrm>
            <a:off x="10667" y="2747772"/>
            <a:ext cx="5309870" cy="368935"/>
          </a:xfrm>
          <a:custGeom>
            <a:avLst/>
            <a:gdLst/>
            <a:ahLst/>
            <a:cxnLst/>
            <a:rect l="l" t="t" r="r" b="b"/>
            <a:pathLst>
              <a:path w="5309870" h="368935">
                <a:moveTo>
                  <a:pt x="0" y="368808"/>
                </a:moveTo>
                <a:lnTo>
                  <a:pt x="5309616" y="368808"/>
                </a:lnTo>
                <a:lnTo>
                  <a:pt x="5309616" y="0"/>
                </a:lnTo>
                <a:lnTo>
                  <a:pt x="0" y="0"/>
                </a:lnTo>
                <a:lnTo>
                  <a:pt x="0" y="368808"/>
                </a:lnTo>
                <a:close/>
              </a:path>
            </a:pathLst>
          </a:custGeom>
          <a:solidFill>
            <a:srgbClr val="FFFFFF"/>
          </a:solidFill>
        </p:spPr>
        <p:txBody>
          <a:bodyPr wrap="square" lIns="0" tIns="0" rIns="0" bIns="0" rtlCol="0"/>
          <a:lstStyle/>
          <a:p>
            <a:endParaRPr/>
          </a:p>
        </p:txBody>
      </p:sp>
      <p:sp>
        <p:nvSpPr>
          <p:cNvPr id="12" name="object 12"/>
          <p:cNvSpPr/>
          <p:nvPr/>
        </p:nvSpPr>
        <p:spPr>
          <a:xfrm>
            <a:off x="5017008" y="6096000"/>
            <a:ext cx="4127500" cy="250190"/>
          </a:xfrm>
          <a:custGeom>
            <a:avLst/>
            <a:gdLst/>
            <a:ahLst/>
            <a:cxnLst/>
            <a:rect l="l" t="t" r="r" b="b"/>
            <a:pathLst>
              <a:path w="4127500" h="250189">
                <a:moveTo>
                  <a:pt x="0" y="249935"/>
                </a:moveTo>
                <a:lnTo>
                  <a:pt x="4126991" y="249935"/>
                </a:lnTo>
                <a:lnTo>
                  <a:pt x="4126991" y="0"/>
                </a:lnTo>
                <a:lnTo>
                  <a:pt x="0" y="0"/>
                </a:lnTo>
                <a:lnTo>
                  <a:pt x="0" y="249935"/>
                </a:lnTo>
                <a:close/>
              </a:path>
            </a:pathLst>
          </a:custGeom>
          <a:solidFill>
            <a:srgbClr val="FFFFFF"/>
          </a:solidFill>
        </p:spPr>
        <p:txBody>
          <a:bodyPr wrap="square" lIns="0" tIns="0" rIns="0" bIns="0" rtlCol="0"/>
          <a:lstStyle/>
          <a:p>
            <a:endParaRPr/>
          </a:p>
        </p:txBody>
      </p:sp>
      <p:sp>
        <p:nvSpPr>
          <p:cNvPr id="13" name="object 13"/>
          <p:cNvSpPr/>
          <p:nvPr/>
        </p:nvSpPr>
        <p:spPr>
          <a:xfrm>
            <a:off x="5017008" y="6345935"/>
            <a:ext cx="4127500" cy="512445"/>
          </a:xfrm>
          <a:custGeom>
            <a:avLst/>
            <a:gdLst/>
            <a:ahLst/>
            <a:cxnLst/>
            <a:rect l="l" t="t" r="r" b="b"/>
            <a:pathLst>
              <a:path w="4127500" h="512445">
                <a:moveTo>
                  <a:pt x="4126991" y="0"/>
                </a:moveTo>
                <a:lnTo>
                  <a:pt x="0" y="0"/>
                </a:lnTo>
                <a:lnTo>
                  <a:pt x="0" y="512062"/>
                </a:lnTo>
                <a:lnTo>
                  <a:pt x="4126991" y="512062"/>
                </a:lnTo>
                <a:lnTo>
                  <a:pt x="4126991" y="0"/>
                </a:lnTo>
                <a:close/>
              </a:path>
            </a:pathLst>
          </a:custGeom>
          <a:solidFill>
            <a:srgbClr val="FFFFFF"/>
          </a:solidFill>
        </p:spPr>
        <p:txBody>
          <a:bodyPr wrap="square" lIns="0" tIns="0" rIns="0" bIns="0" rtlCol="0"/>
          <a:lstStyle/>
          <a:p>
            <a:endParaRPr/>
          </a:p>
        </p:txBody>
      </p:sp>
      <p:sp>
        <p:nvSpPr>
          <p:cNvPr id="14" name="object 14"/>
          <p:cNvSpPr/>
          <p:nvPr/>
        </p:nvSpPr>
        <p:spPr>
          <a:xfrm>
            <a:off x="5017008" y="5727191"/>
            <a:ext cx="4125595" cy="368935"/>
          </a:xfrm>
          <a:custGeom>
            <a:avLst/>
            <a:gdLst/>
            <a:ahLst/>
            <a:cxnLst/>
            <a:rect l="l" t="t" r="r" b="b"/>
            <a:pathLst>
              <a:path w="4125595" h="368935">
                <a:moveTo>
                  <a:pt x="0" y="368807"/>
                </a:moveTo>
                <a:lnTo>
                  <a:pt x="4125467" y="368807"/>
                </a:lnTo>
                <a:lnTo>
                  <a:pt x="4125467" y="0"/>
                </a:lnTo>
                <a:lnTo>
                  <a:pt x="0" y="0"/>
                </a:lnTo>
                <a:lnTo>
                  <a:pt x="0" y="368807"/>
                </a:lnTo>
                <a:close/>
              </a:path>
            </a:pathLst>
          </a:custGeom>
          <a:solidFill>
            <a:srgbClr val="FFFFFF"/>
          </a:solidFill>
        </p:spPr>
        <p:txBody>
          <a:bodyPr wrap="square" lIns="0" tIns="0" rIns="0" bIns="0" rtlCol="0"/>
          <a:lstStyle/>
          <a:p>
            <a:endParaRPr/>
          </a:p>
        </p:txBody>
      </p:sp>
      <p:sp>
        <p:nvSpPr>
          <p:cNvPr id="15" name="object 15"/>
          <p:cNvSpPr txBox="1"/>
          <p:nvPr/>
        </p:nvSpPr>
        <p:spPr>
          <a:xfrm>
            <a:off x="78739" y="1026414"/>
            <a:ext cx="8984615" cy="5795010"/>
          </a:xfrm>
          <a:prstGeom prst="rect">
            <a:avLst/>
          </a:prstGeom>
        </p:spPr>
        <p:txBody>
          <a:bodyPr vert="horz" wrap="square" lIns="0" tIns="12700" rIns="0" bIns="0" rtlCol="0">
            <a:spAutoFit/>
          </a:bodyPr>
          <a:lstStyle/>
          <a:p>
            <a:pPr marL="12700">
              <a:lnSpc>
                <a:spcPct val="100000"/>
              </a:lnSpc>
              <a:spcBef>
                <a:spcPts val="100"/>
              </a:spcBef>
            </a:pPr>
            <a:r>
              <a:rPr sz="1800" spc="-55" dirty="0">
                <a:latin typeface="Arial"/>
                <a:cs typeface="Arial"/>
              </a:rPr>
              <a:t>In </a:t>
            </a:r>
            <a:r>
              <a:rPr sz="1800" spc="-90" dirty="0">
                <a:latin typeface="Arial"/>
                <a:cs typeface="Arial"/>
              </a:rPr>
              <a:t>1961 Peter </a:t>
            </a:r>
            <a:r>
              <a:rPr sz="1800" spc="-25" dirty="0">
                <a:latin typeface="Arial"/>
                <a:cs typeface="Arial"/>
              </a:rPr>
              <a:t>Mitchell </a:t>
            </a:r>
            <a:r>
              <a:rPr sz="1800" spc="-75" dirty="0">
                <a:latin typeface="Arial"/>
                <a:cs typeface="Arial"/>
              </a:rPr>
              <a:t>proposed </a:t>
            </a:r>
            <a:r>
              <a:rPr sz="1800" spc="-20" dirty="0">
                <a:latin typeface="Arial"/>
                <a:cs typeface="Arial"/>
              </a:rPr>
              <a:t>the </a:t>
            </a:r>
            <a:r>
              <a:rPr sz="1800" spc="-65" dirty="0">
                <a:latin typeface="Arial"/>
                <a:cs typeface="Arial"/>
              </a:rPr>
              <a:t>chemiosmotic</a:t>
            </a:r>
            <a:r>
              <a:rPr sz="1800" spc="-204" dirty="0">
                <a:latin typeface="Arial"/>
                <a:cs typeface="Arial"/>
              </a:rPr>
              <a:t> </a:t>
            </a:r>
            <a:r>
              <a:rPr sz="1800" spc="-50" dirty="0">
                <a:latin typeface="Arial"/>
                <a:cs typeface="Arial"/>
              </a:rPr>
              <a:t>theory.</a:t>
            </a:r>
            <a:endParaRPr sz="1800">
              <a:latin typeface="Arial"/>
              <a:cs typeface="Arial"/>
            </a:endParaRPr>
          </a:p>
          <a:p>
            <a:pPr>
              <a:lnSpc>
                <a:spcPct val="100000"/>
              </a:lnSpc>
            </a:pPr>
            <a:endParaRPr sz="1800">
              <a:latin typeface="Times New Roman"/>
              <a:cs typeface="Times New Roman"/>
            </a:endParaRPr>
          </a:p>
          <a:p>
            <a:pPr marL="23495">
              <a:lnSpc>
                <a:spcPct val="100000"/>
              </a:lnSpc>
              <a:spcBef>
                <a:spcPts val="1405"/>
              </a:spcBef>
            </a:pPr>
            <a:r>
              <a:rPr sz="1800" spc="-130" dirty="0">
                <a:latin typeface="Arial"/>
                <a:cs typeface="Arial"/>
              </a:rPr>
              <a:t>His </a:t>
            </a:r>
            <a:r>
              <a:rPr sz="1800" spc="-105" dirty="0">
                <a:latin typeface="Arial"/>
                <a:cs typeface="Arial"/>
              </a:rPr>
              <a:t>ideas </a:t>
            </a:r>
            <a:r>
              <a:rPr sz="1800" spc="-75" dirty="0">
                <a:latin typeface="Arial"/>
                <a:cs typeface="Arial"/>
              </a:rPr>
              <a:t>explained </a:t>
            </a:r>
            <a:r>
              <a:rPr sz="1800" spc="-50" dirty="0">
                <a:latin typeface="Arial"/>
                <a:cs typeface="Arial"/>
              </a:rPr>
              <a:t>how </a:t>
            </a:r>
            <a:r>
              <a:rPr sz="1800" spc="-95" dirty="0">
                <a:latin typeface="Arial"/>
                <a:cs typeface="Arial"/>
              </a:rPr>
              <a:t>synthesis </a:t>
            </a:r>
            <a:r>
              <a:rPr sz="1800" spc="-100" dirty="0">
                <a:latin typeface="Arial"/>
                <a:cs typeface="Arial"/>
              </a:rPr>
              <a:t>is </a:t>
            </a:r>
            <a:r>
              <a:rPr sz="1800" spc="-70" dirty="0">
                <a:latin typeface="Arial"/>
                <a:cs typeface="Arial"/>
              </a:rPr>
              <a:t>coupled</a:t>
            </a:r>
            <a:r>
              <a:rPr sz="1800" spc="-45" dirty="0">
                <a:latin typeface="Arial"/>
                <a:cs typeface="Arial"/>
              </a:rPr>
              <a:t> </a:t>
            </a:r>
            <a:r>
              <a:rPr sz="1800" spc="15" dirty="0">
                <a:latin typeface="Arial"/>
                <a:cs typeface="Arial"/>
              </a:rPr>
              <a:t>to</a:t>
            </a:r>
            <a:endParaRPr sz="1800">
              <a:latin typeface="Arial"/>
              <a:cs typeface="Arial"/>
            </a:endParaRPr>
          </a:p>
          <a:p>
            <a:pPr marL="23495">
              <a:lnSpc>
                <a:spcPct val="100000"/>
              </a:lnSpc>
            </a:pPr>
            <a:r>
              <a:rPr sz="1800" spc="-45" dirty="0">
                <a:latin typeface="Arial"/>
                <a:cs typeface="Arial"/>
              </a:rPr>
              <a:t>electron </a:t>
            </a:r>
            <a:r>
              <a:rPr sz="1800" spc="-35" dirty="0">
                <a:latin typeface="Arial"/>
                <a:cs typeface="Arial"/>
              </a:rPr>
              <a:t>transport </a:t>
            </a:r>
            <a:r>
              <a:rPr sz="1800" spc="-85" dirty="0">
                <a:latin typeface="Arial"/>
                <a:cs typeface="Arial"/>
              </a:rPr>
              <a:t>and </a:t>
            </a:r>
            <a:r>
              <a:rPr sz="1800" spc="-25" dirty="0">
                <a:latin typeface="Arial"/>
                <a:cs typeface="Arial"/>
              </a:rPr>
              <a:t>proton</a:t>
            </a:r>
            <a:r>
              <a:rPr sz="1800" spc="-195" dirty="0">
                <a:latin typeface="Arial"/>
                <a:cs typeface="Arial"/>
              </a:rPr>
              <a:t> </a:t>
            </a:r>
            <a:r>
              <a:rPr sz="1800" spc="-60" dirty="0">
                <a:latin typeface="Arial"/>
                <a:cs typeface="Arial"/>
              </a:rPr>
              <a:t>movement.</a:t>
            </a:r>
            <a:endParaRPr sz="1800">
              <a:latin typeface="Arial"/>
              <a:cs typeface="Arial"/>
            </a:endParaRPr>
          </a:p>
          <a:p>
            <a:pPr marL="12700" marR="3917950" indent="10795">
              <a:lnSpc>
                <a:spcPct val="269900"/>
              </a:lnSpc>
              <a:spcBef>
                <a:spcPts val="75"/>
              </a:spcBef>
            </a:pPr>
            <a:r>
              <a:rPr sz="1800" spc="-130" dirty="0">
                <a:latin typeface="Arial"/>
                <a:cs typeface="Arial"/>
              </a:rPr>
              <a:t>His </a:t>
            </a:r>
            <a:r>
              <a:rPr sz="1800" spc="-100" dirty="0">
                <a:latin typeface="Arial"/>
                <a:cs typeface="Arial"/>
              </a:rPr>
              <a:t>ideas </a:t>
            </a:r>
            <a:r>
              <a:rPr sz="1800" spc="-60" dirty="0">
                <a:latin typeface="Arial"/>
                <a:cs typeface="Arial"/>
              </a:rPr>
              <a:t>were </a:t>
            </a:r>
            <a:r>
              <a:rPr sz="1800" spc="-65" dirty="0">
                <a:latin typeface="Arial"/>
                <a:cs typeface="Arial"/>
              </a:rPr>
              <a:t>very </a:t>
            </a:r>
            <a:r>
              <a:rPr sz="1800" spc="-25" dirty="0">
                <a:latin typeface="Arial"/>
                <a:cs typeface="Arial"/>
              </a:rPr>
              <a:t>different </a:t>
            </a:r>
            <a:r>
              <a:rPr sz="1800" spc="15" dirty="0">
                <a:latin typeface="Arial"/>
                <a:cs typeface="Arial"/>
              </a:rPr>
              <a:t>to </a:t>
            </a:r>
            <a:r>
              <a:rPr sz="1800" spc="-70" dirty="0">
                <a:latin typeface="Arial"/>
                <a:cs typeface="Arial"/>
              </a:rPr>
              <a:t>previous</a:t>
            </a:r>
            <a:r>
              <a:rPr sz="1800" spc="-280" dirty="0">
                <a:latin typeface="Arial"/>
                <a:cs typeface="Arial"/>
              </a:rPr>
              <a:t> </a:t>
            </a:r>
            <a:r>
              <a:rPr sz="1800" spc="-70" dirty="0">
                <a:latin typeface="Arial"/>
                <a:cs typeface="Arial"/>
              </a:rPr>
              <a:t>explanations.  </a:t>
            </a:r>
            <a:r>
              <a:rPr sz="1800" spc="25" dirty="0">
                <a:latin typeface="Arial"/>
                <a:cs typeface="Arial"/>
              </a:rPr>
              <a:t>It</a:t>
            </a:r>
            <a:r>
              <a:rPr sz="1800" spc="-95" dirty="0">
                <a:latin typeface="Arial"/>
                <a:cs typeface="Arial"/>
              </a:rPr>
              <a:t> </a:t>
            </a:r>
            <a:r>
              <a:rPr sz="1800" spc="-105" dirty="0">
                <a:latin typeface="Arial"/>
                <a:cs typeface="Arial"/>
              </a:rPr>
              <a:t>takes</a:t>
            </a:r>
            <a:r>
              <a:rPr sz="1800" spc="-95" dirty="0">
                <a:latin typeface="Arial"/>
                <a:cs typeface="Arial"/>
              </a:rPr>
              <a:t> </a:t>
            </a:r>
            <a:r>
              <a:rPr sz="1800" spc="-20" dirty="0">
                <a:latin typeface="Arial"/>
                <a:cs typeface="Arial"/>
              </a:rPr>
              <a:t>time</a:t>
            </a:r>
            <a:r>
              <a:rPr sz="1800" spc="-80" dirty="0">
                <a:latin typeface="Arial"/>
                <a:cs typeface="Arial"/>
              </a:rPr>
              <a:t> </a:t>
            </a:r>
            <a:r>
              <a:rPr sz="1800" spc="-5" dirty="0">
                <a:latin typeface="Arial"/>
                <a:cs typeface="Arial"/>
              </a:rPr>
              <a:t>for</a:t>
            </a:r>
            <a:r>
              <a:rPr sz="1800" spc="-85" dirty="0">
                <a:latin typeface="Arial"/>
                <a:cs typeface="Arial"/>
              </a:rPr>
              <a:t> </a:t>
            </a:r>
            <a:r>
              <a:rPr sz="1800" spc="-75" dirty="0">
                <a:latin typeface="Arial"/>
                <a:cs typeface="Arial"/>
              </a:rPr>
              <a:t>scientists</a:t>
            </a:r>
            <a:r>
              <a:rPr sz="1800" spc="-95" dirty="0">
                <a:latin typeface="Arial"/>
                <a:cs typeface="Arial"/>
              </a:rPr>
              <a:t> </a:t>
            </a:r>
            <a:r>
              <a:rPr sz="1800" spc="-55" dirty="0">
                <a:latin typeface="Arial"/>
                <a:cs typeface="Arial"/>
              </a:rPr>
              <a:t>working</a:t>
            </a:r>
            <a:r>
              <a:rPr sz="1800" spc="-75" dirty="0">
                <a:latin typeface="Arial"/>
                <a:cs typeface="Arial"/>
              </a:rPr>
              <a:t> </a:t>
            </a:r>
            <a:r>
              <a:rPr sz="1800" spc="-25" dirty="0">
                <a:latin typeface="Arial"/>
                <a:cs typeface="Arial"/>
              </a:rPr>
              <a:t>in</a:t>
            </a:r>
            <a:r>
              <a:rPr sz="1800" spc="-75" dirty="0">
                <a:latin typeface="Arial"/>
                <a:cs typeface="Arial"/>
              </a:rPr>
              <a:t> </a:t>
            </a:r>
            <a:r>
              <a:rPr sz="1800" spc="-140" dirty="0">
                <a:latin typeface="Arial"/>
                <a:cs typeface="Arial"/>
              </a:rPr>
              <a:t>a</a:t>
            </a:r>
            <a:r>
              <a:rPr sz="1800" spc="-90" dirty="0">
                <a:latin typeface="Arial"/>
                <a:cs typeface="Arial"/>
              </a:rPr>
              <a:t> </a:t>
            </a:r>
            <a:r>
              <a:rPr sz="1800" spc="-20" dirty="0">
                <a:latin typeface="Arial"/>
                <a:cs typeface="Arial"/>
              </a:rPr>
              <a:t>field</a:t>
            </a:r>
            <a:r>
              <a:rPr sz="1800" spc="-75" dirty="0">
                <a:latin typeface="Arial"/>
                <a:cs typeface="Arial"/>
              </a:rPr>
              <a:t> </a:t>
            </a:r>
            <a:r>
              <a:rPr sz="1800" spc="15" dirty="0">
                <a:latin typeface="Arial"/>
                <a:cs typeface="Arial"/>
              </a:rPr>
              <a:t>to</a:t>
            </a:r>
            <a:r>
              <a:rPr sz="1800" spc="-95" dirty="0">
                <a:latin typeface="Arial"/>
                <a:cs typeface="Arial"/>
              </a:rPr>
              <a:t> </a:t>
            </a:r>
            <a:r>
              <a:rPr sz="1800" spc="-85" dirty="0">
                <a:latin typeface="Arial"/>
                <a:cs typeface="Arial"/>
              </a:rPr>
              <a:t>accept</a:t>
            </a:r>
            <a:endParaRPr sz="1800">
              <a:latin typeface="Arial"/>
              <a:cs typeface="Arial"/>
            </a:endParaRPr>
          </a:p>
          <a:p>
            <a:pPr marL="12700">
              <a:lnSpc>
                <a:spcPct val="100000"/>
              </a:lnSpc>
            </a:pPr>
            <a:r>
              <a:rPr sz="1800" spc="-80" dirty="0">
                <a:latin typeface="Arial"/>
                <a:cs typeface="Arial"/>
              </a:rPr>
              <a:t>paradigm </a:t>
            </a:r>
            <a:r>
              <a:rPr sz="1800" spc="-55" dirty="0">
                <a:latin typeface="Arial"/>
                <a:cs typeface="Arial"/>
              </a:rPr>
              <a:t>shifts, </a:t>
            </a:r>
            <a:r>
              <a:rPr sz="1800" spc="-95" dirty="0">
                <a:latin typeface="Arial"/>
                <a:cs typeface="Arial"/>
              </a:rPr>
              <a:t>even </a:t>
            </a:r>
            <a:r>
              <a:rPr sz="1800" spc="-60" dirty="0">
                <a:latin typeface="Arial"/>
                <a:cs typeface="Arial"/>
              </a:rPr>
              <a:t>when </a:t>
            </a:r>
            <a:r>
              <a:rPr sz="1800" spc="-35" dirty="0">
                <a:latin typeface="Arial"/>
                <a:cs typeface="Arial"/>
              </a:rPr>
              <a:t>there </a:t>
            </a:r>
            <a:r>
              <a:rPr sz="1800" spc="-100" dirty="0">
                <a:latin typeface="Arial"/>
                <a:cs typeface="Arial"/>
              </a:rPr>
              <a:t>is </a:t>
            </a:r>
            <a:r>
              <a:rPr sz="1800" spc="-65" dirty="0">
                <a:latin typeface="Arial"/>
                <a:cs typeface="Arial"/>
              </a:rPr>
              <a:t>strong</a:t>
            </a:r>
            <a:r>
              <a:rPr sz="1800" spc="-220" dirty="0">
                <a:latin typeface="Arial"/>
                <a:cs typeface="Arial"/>
              </a:rPr>
              <a:t> </a:t>
            </a:r>
            <a:r>
              <a:rPr sz="1800" spc="-80" dirty="0">
                <a:latin typeface="Arial"/>
                <a:cs typeface="Arial"/>
              </a:rPr>
              <a:t>evidence.</a:t>
            </a:r>
            <a:endParaRPr sz="1800">
              <a:latin typeface="Arial"/>
              <a:cs typeface="Arial"/>
            </a:endParaRPr>
          </a:p>
          <a:p>
            <a:pPr>
              <a:lnSpc>
                <a:spcPct val="100000"/>
              </a:lnSpc>
            </a:pPr>
            <a:endParaRPr sz="1800">
              <a:latin typeface="Times New Roman"/>
              <a:cs typeface="Times New Roman"/>
            </a:endParaRPr>
          </a:p>
          <a:p>
            <a:pPr>
              <a:lnSpc>
                <a:spcPct val="100000"/>
              </a:lnSpc>
              <a:spcBef>
                <a:spcPts val="15"/>
              </a:spcBef>
            </a:pPr>
            <a:endParaRPr sz="2050">
              <a:latin typeface="Times New Roman"/>
              <a:cs typeface="Times New Roman"/>
            </a:endParaRPr>
          </a:p>
          <a:p>
            <a:pPr marL="12700">
              <a:lnSpc>
                <a:spcPct val="100000"/>
              </a:lnSpc>
            </a:pPr>
            <a:r>
              <a:rPr sz="1800" spc="-25" dirty="0">
                <a:latin typeface="Arial"/>
                <a:cs typeface="Arial"/>
              </a:rPr>
              <a:t>After </a:t>
            </a:r>
            <a:r>
              <a:rPr sz="1800" spc="-95" dirty="0">
                <a:latin typeface="Arial"/>
                <a:cs typeface="Arial"/>
              </a:rPr>
              <a:t>many </a:t>
            </a:r>
            <a:r>
              <a:rPr sz="1800" spc="-114" dirty="0">
                <a:latin typeface="Arial"/>
                <a:cs typeface="Arial"/>
              </a:rPr>
              <a:t>years </a:t>
            </a:r>
            <a:r>
              <a:rPr sz="1800" spc="-20" dirty="0">
                <a:latin typeface="Arial"/>
                <a:cs typeface="Arial"/>
              </a:rPr>
              <a:t>the </a:t>
            </a:r>
            <a:r>
              <a:rPr sz="1800" spc="-30" dirty="0">
                <a:latin typeface="Arial"/>
                <a:cs typeface="Arial"/>
              </a:rPr>
              <a:t>theory </a:t>
            </a:r>
            <a:r>
              <a:rPr sz="1800" spc="-125" dirty="0">
                <a:latin typeface="Arial"/>
                <a:cs typeface="Arial"/>
              </a:rPr>
              <a:t>was </a:t>
            </a:r>
            <a:r>
              <a:rPr sz="1800" spc="-85" dirty="0">
                <a:latin typeface="Arial"/>
                <a:cs typeface="Arial"/>
              </a:rPr>
              <a:t>accepted. </a:t>
            </a:r>
            <a:r>
              <a:rPr sz="1800" spc="-90" dirty="0">
                <a:latin typeface="Arial"/>
                <a:cs typeface="Arial"/>
              </a:rPr>
              <a:t>Peter</a:t>
            </a:r>
            <a:r>
              <a:rPr sz="1800" spc="-210" dirty="0">
                <a:latin typeface="Arial"/>
                <a:cs typeface="Arial"/>
              </a:rPr>
              <a:t> </a:t>
            </a:r>
            <a:r>
              <a:rPr sz="1800" spc="-25" dirty="0">
                <a:latin typeface="Arial"/>
                <a:cs typeface="Arial"/>
              </a:rPr>
              <a:t>Mitchell</a:t>
            </a:r>
            <a:endParaRPr sz="1800">
              <a:latin typeface="Arial"/>
              <a:cs typeface="Arial"/>
            </a:endParaRPr>
          </a:p>
          <a:p>
            <a:pPr marL="12700">
              <a:lnSpc>
                <a:spcPct val="100000"/>
              </a:lnSpc>
            </a:pPr>
            <a:r>
              <a:rPr sz="1800" spc="-80" dirty="0">
                <a:latin typeface="Arial"/>
                <a:cs typeface="Arial"/>
              </a:rPr>
              <a:t>received </a:t>
            </a:r>
            <a:r>
              <a:rPr sz="1800" spc="-20" dirty="0">
                <a:latin typeface="Arial"/>
                <a:cs typeface="Arial"/>
              </a:rPr>
              <a:t>the </a:t>
            </a:r>
            <a:r>
              <a:rPr sz="1800" spc="-70" dirty="0">
                <a:latin typeface="Arial"/>
                <a:cs typeface="Arial"/>
              </a:rPr>
              <a:t>Nobel </a:t>
            </a:r>
            <a:r>
              <a:rPr sz="1800" spc="-120" dirty="0">
                <a:latin typeface="Arial"/>
                <a:cs typeface="Arial"/>
              </a:rPr>
              <a:t>Prize </a:t>
            </a:r>
            <a:r>
              <a:rPr sz="1800" spc="-5" dirty="0">
                <a:latin typeface="Arial"/>
                <a:cs typeface="Arial"/>
              </a:rPr>
              <a:t>for </a:t>
            </a:r>
            <a:r>
              <a:rPr sz="1800" spc="-85" dirty="0">
                <a:latin typeface="Arial"/>
                <a:cs typeface="Arial"/>
              </a:rPr>
              <a:t>Chemistry </a:t>
            </a:r>
            <a:r>
              <a:rPr sz="1800" spc="-25" dirty="0">
                <a:latin typeface="Arial"/>
                <a:cs typeface="Arial"/>
              </a:rPr>
              <a:t>in</a:t>
            </a:r>
            <a:r>
              <a:rPr sz="1800" spc="-235" dirty="0">
                <a:latin typeface="Arial"/>
                <a:cs typeface="Arial"/>
              </a:rPr>
              <a:t> </a:t>
            </a:r>
            <a:r>
              <a:rPr sz="1800" spc="-95" dirty="0">
                <a:latin typeface="Arial"/>
                <a:cs typeface="Arial"/>
              </a:rPr>
              <a:t>1978</a:t>
            </a:r>
            <a:endParaRPr sz="1800">
              <a:latin typeface="Arial"/>
              <a:cs typeface="Arial"/>
            </a:endParaRPr>
          </a:p>
          <a:p>
            <a:pPr>
              <a:lnSpc>
                <a:spcPct val="100000"/>
              </a:lnSpc>
            </a:pPr>
            <a:endParaRPr sz="1800">
              <a:latin typeface="Times New Roman"/>
              <a:cs typeface="Times New Roman"/>
            </a:endParaRPr>
          </a:p>
          <a:p>
            <a:pPr>
              <a:lnSpc>
                <a:spcPct val="100000"/>
              </a:lnSpc>
              <a:spcBef>
                <a:spcPts val="10"/>
              </a:spcBef>
            </a:pPr>
            <a:endParaRPr sz="2150">
              <a:latin typeface="Times New Roman"/>
              <a:cs typeface="Times New Roman"/>
            </a:endParaRPr>
          </a:p>
          <a:p>
            <a:pPr marL="5029835" algn="just">
              <a:lnSpc>
                <a:spcPct val="100000"/>
              </a:lnSpc>
            </a:pPr>
            <a:r>
              <a:rPr sz="1800" spc="-100" dirty="0">
                <a:latin typeface="Arial"/>
                <a:cs typeface="Arial"/>
              </a:rPr>
              <a:t>Find </a:t>
            </a:r>
            <a:r>
              <a:rPr sz="1800" spc="-5" dirty="0">
                <a:latin typeface="Arial"/>
                <a:cs typeface="Arial"/>
              </a:rPr>
              <a:t>out</a:t>
            </a:r>
            <a:r>
              <a:rPr sz="1800" spc="-75" dirty="0">
                <a:latin typeface="Arial"/>
                <a:cs typeface="Arial"/>
              </a:rPr>
              <a:t> </a:t>
            </a:r>
            <a:r>
              <a:rPr sz="1800" spc="-50" dirty="0">
                <a:latin typeface="Arial"/>
                <a:cs typeface="Arial"/>
              </a:rPr>
              <a:t>more:</a:t>
            </a:r>
            <a:endParaRPr sz="1800">
              <a:latin typeface="Arial"/>
              <a:cs typeface="Arial"/>
            </a:endParaRPr>
          </a:p>
          <a:p>
            <a:pPr marL="5029835" marR="5080" algn="just">
              <a:lnSpc>
                <a:spcPct val="108600"/>
              </a:lnSpc>
              <a:spcBef>
                <a:spcPts val="630"/>
              </a:spcBef>
            </a:pPr>
            <a:r>
              <a:rPr sz="1400" u="sng" spc="-25" dirty="0">
                <a:solidFill>
                  <a:srgbClr val="0000FF"/>
                </a:solidFill>
                <a:uFill>
                  <a:solidFill>
                    <a:srgbClr val="0000FF"/>
                  </a:solidFill>
                </a:uFill>
                <a:latin typeface="Arial"/>
                <a:cs typeface="Arial"/>
                <a:hlinkClick r:id="rId4"/>
              </a:rPr>
              <a:t>http://biologyjunction.com/chemiosmotic_theory.htm </a:t>
            </a:r>
            <a:r>
              <a:rPr sz="1400" spc="-25" dirty="0">
                <a:solidFill>
                  <a:srgbClr val="0000FF"/>
                </a:solidFill>
                <a:latin typeface="Arial"/>
                <a:cs typeface="Arial"/>
              </a:rPr>
              <a:t> </a:t>
            </a:r>
            <a:r>
              <a:rPr sz="1400" u="sng" spc="-30" dirty="0">
                <a:solidFill>
                  <a:srgbClr val="0000FF"/>
                </a:solidFill>
                <a:uFill>
                  <a:solidFill>
                    <a:srgbClr val="0000FF"/>
                  </a:solidFill>
                </a:uFill>
                <a:latin typeface="Arial"/>
                <a:cs typeface="Arial"/>
                <a:hlinkClick r:id="rId5"/>
              </a:rPr>
              <a:t>http://www.nobelprize.org/nobel_prizes/chemistry/la </a:t>
            </a:r>
            <a:r>
              <a:rPr sz="1400" spc="-30" dirty="0">
                <a:solidFill>
                  <a:srgbClr val="0000FF"/>
                </a:solidFill>
                <a:latin typeface="Arial"/>
                <a:cs typeface="Arial"/>
                <a:hlinkClick r:id="rId5"/>
              </a:rPr>
              <a:t> </a:t>
            </a:r>
            <a:r>
              <a:rPr sz="1400" u="sng" spc="-40" dirty="0">
                <a:solidFill>
                  <a:srgbClr val="0000FF"/>
                </a:solidFill>
                <a:uFill>
                  <a:solidFill>
                    <a:srgbClr val="0000FF"/>
                  </a:solidFill>
                </a:uFill>
                <a:latin typeface="Arial"/>
                <a:cs typeface="Arial"/>
                <a:hlinkClick r:id="rId5"/>
              </a:rPr>
              <a:t>ureates/1978/press.html</a:t>
            </a:r>
            <a:endParaRPr sz="1400">
              <a:latin typeface="Arial"/>
              <a:cs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43840" y="522730"/>
            <a:ext cx="8468868" cy="628706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572"/>
            <a:ext cx="9144000" cy="518159"/>
          </a:xfrm>
          <a:custGeom>
            <a:avLst/>
            <a:gdLst/>
            <a:ahLst/>
            <a:cxnLst/>
            <a:rect l="l" t="t" r="r" b="b"/>
            <a:pathLst>
              <a:path w="9144000" h="518159">
                <a:moveTo>
                  <a:pt x="0" y="518160"/>
                </a:moveTo>
                <a:lnTo>
                  <a:pt x="9144000" y="518160"/>
                </a:lnTo>
                <a:lnTo>
                  <a:pt x="9144000" y="0"/>
                </a:lnTo>
                <a:lnTo>
                  <a:pt x="0" y="0"/>
                </a:lnTo>
                <a:lnTo>
                  <a:pt x="0" y="518160"/>
                </a:lnTo>
                <a:close/>
              </a:path>
            </a:pathLst>
          </a:custGeom>
          <a:solidFill>
            <a:srgbClr val="B8CDE4">
              <a:alpha val="78038"/>
            </a:srgbClr>
          </a:solidFill>
        </p:spPr>
        <p:txBody>
          <a:bodyPr wrap="square" lIns="0" tIns="0" rIns="0" bIns="0" rtlCol="0"/>
          <a:lstStyle/>
          <a:p>
            <a:endParaRPr/>
          </a:p>
        </p:txBody>
      </p:sp>
      <p:sp>
        <p:nvSpPr>
          <p:cNvPr id="4" name="object 4"/>
          <p:cNvSpPr txBox="1"/>
          <p:nvPr/>
        </p:nvSpPr>
        <p:spPr>
          <a:xfrm>
            <a:off x="78739" y="3505"/>
            <a:ext cx="8960485" cy="51308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8.2.U10 </a:t>
            </a:r>
            <a:r>
              <a:rPr sz="1600" spc="-10" dirty="0">
                <a:latin typeface="Arial"/>
                <a:cs typeface="Arial"/>
              </a:rPr>
              <a:t>Oxygen </a:t>
            </a:r>
            <a:r>
              <a:rPr sz="1600" spc="-5" dirty="0">
                <a:latin typeface="Arial"/>
                <a:cs typeface="Arial"/>
              </a:rPr>
              <a:t>is needed to bind with the free protons to maintain the hydrogen gradient,</a:t>
            </a:r>
            <a:r>
              <a:rPr sz="1600" spc="345" dirty="0">
                <a:latin typeface="Arial"/>
                <a:cs typeface="Arial"/>
              </a:rPr>
              <a:t> </a:t>
            </a:r>
            <a:r>
              <a:rPr sz="1600" spc="-5" dirty="0">
                <a:latin typeface="Arial"/>
                <a:cs typeface="Arial"/>
              </a:rPr>
              <a:t>resulting</a:t>
            </a:r>
            <a:endParaRPr sz="1600">
              <a:latin typeface="Arial"/>
              <a:cs typeface="Arial"/>
            </a:endParaRPr>
          </a:p>
          <a:p>
            <a:pPr marL="12700">
              <a:lnSpc>
                <a:spcPct val="100000"/>
              </a:lnSpc>
              <a:spcBef>
                <a:spcPts val="5"/>
              </a:spcBef>
            </a:pPr>
            <a:r>
              <a:rPr sz="1600" spc="-5" dirty="0">
                <a:latin typeface="Arial"/>
                <a:cs typeface="Arial"/>
              </a:rPr>
              <a:t>in the formation of</a:t>
            </a:r>
            <a:r>
              <a:rPr sz="1600" spc="35" dirty="0">
                <a:latin typeface="Arial"/>
                <a:cs typeface="Arial"/>
              </a:rPr>
              <a:t> </a:t>
            </a:r>
            <a:r>
              <a:rPr sz="1600" spc="-20" dirty="0">
                <a:latin typeface="Arial"/>
                <a:cs typeface="Arial"/>
              </a:rPr>
              <a:t>water.</a:t>
            </a:r>
            <a:endParaRPr sz="1600">
              <a:latin typeface="Arial"/>
              <a:cs typeface="Arial"/>
            </a:endParaRPr>
          </a:p>
        </p:txBody>
      </p:sp>
      <p:sp>
        <p:nvSpPr>
          <p:cNvPr id="6" name="object 6"/>
          <p:cNvSpPr/>
          <p:nvPr/>
        </p:nvSpPr>
        <p:spPr>
          <a:xfrm>
            <a:off x="4648200" y="608076"/>
            <a:ext cx="4251960" cy="708660"/>
          </a:xfrm>
          <a:custGeom>
            <a:avLst/>
            <a:gdLst/>
            <a:ahLst/>
            <a:cxnLst/>
            <a:rect l="l" t="t" r="r" b="b"/>
            <a:pathLst>
              <a:path w="4251959" h="708660">
                <a:moveTo>
                  <a:pt x="0" y="708660"/>
                </a:moveTo>
                <a:lnTo>
                  <a:pt x="4251959" y="708660"/>
                </a:lnTo>
                <a:lnTo>
                  <a:pt x="4251959" y="0"/>
                </a:lnTo>
                <a:lnTo>
                  <a:pt x="0" y="0"/>
                </a:lnTo>
                <a:lnTo>
                  <a:pt x="0" y="708660"/>
                </a:lnTo>
                <a:close/>
              </a:path>
            </a:pathLst>
          </a:custGeom>
          <a:solidFill>
            <a:srgbClr val="FFFFFF"/>
          </a:solidFill>
        </p:spPr>
        <p:txBody>
          <a:bodyPr wrap="square" lIns="0" tIns="0" rIns="0" bIns="0" rtlCol="0"/>
          <a:lstStyle/>
          <a:p>
            <a:endParaRPr/>
          </a:p>
        </p:txBody>
      </p:sp>
      <p:sp>
        <p:nvSpPr>
          <p:cNvPr id="7" name="object 7"/>
          <p:cNvSpPr txBox="1"/>
          <p:nvPr/>
        </p:nvSpPr>
        <p:spPr>
          <a:xfrm>
            <a:off x="4648200" y="608076"/>
            <a:ext cx="4251960" cy="708660"/>
          </a:xfrm>
          <a:prstGeom prst="rect">
            <a:avLst/>
          </a:prstGeom>
          <a:ln w="9144">
            <a:solidFill>
              <a:srgbClr val="000000"/>
            </a:solidFill>
          </a:ln>
        </p:spPr>
        <p:txBody>
          <a:bodyPr vert="horz" wrap="square" lIns="0" tIns="29844" rIns="0" bIns="0" rtlCol="0">
            <a:spAutoFit/>
          </a:bodyPr>
          <a:lstStyle/>
          <a:p>
            <a:pPr marL="558800" marR="370840" indent="-180340">
              <a:lnSpc>
                <a:spcPct val="100000"/>
              </a:lnSpc>
              <a:spcBef>
                <a:spcPts val="234"/>
              </a:spcBef>
            </a:pPr>
            <a:r>
              <a:rPr sz="2000" b="1" spc="-125" dirty="0">
                <a:latin typeface="Arial"/>
                <a:cs typeface="Arial"/>
              </a:rPr>
              <a:t>Oxidative </a:t>
            </a:r>
            <a:r>
              <a:rPr sz="2000" b="1" spc="-135" dirty="0">
                <a:latin typeface="Arial"/>
                <a:cs typeface="Arial"/>
              </a:rPr>
              <a:t>phosphorylation </a:t>
            </a:r>
            <a:r>
              <a:rPr sz="2000" b="1" spc="-80" dirty="0">
                <a:latin typeface="Arial"/>
                <a:cs typeface="Arial"/>
              </a:rPr>
              <a:t>part </a:t>
            </a:r>
            <a:r>
              <a:rPr sz="2000" b="1" spc="-70" dirty="0">
                <a:latin typeface="Arial"/>
                <a:cs typeface="Arial"/>
              </a:rPr>
              <a:t>I:  </a:t>
            </a:r>
            <a:r>
              <a:rPr sz="2000" b="1" spc="-120" dirty="0">
                <a:latin typeface="Arial"/>
                <a:cs typeface="Arial"/>
              </a:rPr>
              <a:t>electron </a:t>
            </a:r>
            <a:r>
              <a:rPr sz="2000" b="1" spc="-114" dirty="0">
                <a:latin typeface="Arial"/>
                <a:cs typeface="Arial"/>
              </a:rPr>
              <a:t>transport </a:t>
            </a:r>
            <a:r>
              <a:rPr sz="2000" b="1" spc="-155" dirty="0">
                <a:latin typeface="Arial"/>
                <a:cs typeface="Arial"/>
              </a:rPr>
              <a:t>chain</a:t>
            </a:r>
            <a:r>
              <a:rPr sz="2000" b="1" spc="-125" dirty="0">
                <a:latin typeface="Arial"/>
                <a:cs typeface="Arial"/>
              </a:rPr>
              <a:t> </a:t>
            </a:r>
            <a:r>
              <a:rPr sz="2000" b="1" spc="-225" dirty="0">
                <a:latin typeface="Arial"/>
                <a:cs typeface="Arial"/>
              </a:rPr>
              <a:t>(ETC)</a:t>
            </a:r>
            <a:endParaRPr sz="2000">
              <a:latin typeface="Arial"/>
              <a:cs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572"/>
            <a:ext cx="9144000" cy="518159"/>
          </a:xfrm>
          <a:custGeom>
            <a:avLst/>
            <a:gdLst/>
            <a:ahLst/>
            <a:cxnLst/>
            <a:rect l="l" t="t" r="r" b="b"/>
            <a:pathLst>
              <a:path w="9144000" h="518159">
                <a:moveTo>
                  <a:pt x="0" y="518160"/>
                </a:moveTo>
                <a:lnTo>
                  <a:pt x="9144000" y="518160"/>
                </a:lnTo>
                <a:lnTo>
                  <a:pt x="9144000" y="0"/>
                </a:lnTo>
                <a:lnTo>
                  <a:pt x="0" y="0"/>
                </a:lnTo>
                <a:lnTo>
                  <a:pt x="0" y="518160"/>
                </a:lnTo>
                <a:close/>
              </a:path>
            </a:pathLst>
          </a:custGeom>
          <a:solidFill>
            <a:srgbClr val="B8CDE4">
              <a:alpha val="78038"/>
            </a:srgbClr>
          </a:solidFill>
        </p:spPr>
        <p:txBody>
          <a:bodyPr wrap="square" lIns="0" tIns="0" rIns="0" bIns="0" rtlCol="0"/>
          <a:lstStyle/>
          <a:p>
            <a:endParaRPr/>
          </a:p>
        </p:txBody>
      </p:sp>
      <p:sp>
        <p:nvSpPr>
          <p:cNvPr id="3" name="object 3"/>
          <p:cNvSpPr txBox="1"/>
          <p:nvPr/>
        </p:nvSpPr>
        <p:spPr>
          <a:xfrm>
            <a:off x="78739" y="3505"/>
            <a:ext cx="8960485" cy="51308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8.2.U10 </a:t>
            </a:r>
            <a:r>
              <a:rPr sz="1600" spc="-10" dirty="0">
                <a:latin typeface="Arial"/>
                <a:cs typeface="Arial"/>
              </a:rPr>
              <a:t>Oxygen </a:t>
            </a:r>
            <a:r>
              <a:rPr sz="1600" spc="-5" dirty="0">
                <a:latin typeface="Arial"/>
                <a:cs typeface="Arial"/>
              </a:rPr>
              <a:t>is needed to bind with the free protons to maintain the hydrogen gradient,</a:t>
            </a:r>
            <a:r>
              <a:rPr sz="1600" spc="345" dirty="0">
                <a:latin typeface="Arial"/>
                <a:cs typeface="Arial"/>
              </a:rPr>
              <a:t> </a:t>
            </a:r>
            <a:r>
              <a:rPr sz="1600" spc="-5" dirty="0">
                <a:latin typeface="Arial"/>
                <a:cs typeface="Arial"/>
              </a:rPr>
              <a:t>resulting</a:t>
            </a:r>
            <a:endParaRPr sz="1600">
              <a:latin typeface="Arial"/>
              <a:cs typeface="Arial"/>
            </a:endParaRPr>
          </a:p>
          <a:p>
            <a:pPr marL="12700">
              <a:lnSpc>
                <a:spcPct val="100000"/>
              </a:lnSpc>
              <a:spcBef>
                <a:spcPts val="5"/>
              </a:spcBef>
            </a:pPr>
            <a:r>
              <a:rPr sz="1600" spc="-5" dirty="0">
                <a:latin typeface="Arial"/>
                <a:cs typeface="Arial"/>
              </a:rPr>
              <a:t>in the formation of</a:t>
            </a:r>
            <a:r>
              <a:rPr sz="1600" spc="35" dirty="0">
                <a:latin typeface="Arial"/>
                <a:cs typeface="Arial"/>
              </a:rPr>
              <a:t> </a:t>
            </a:r>
            <a:r>
              <a:rPr sz="1600" spc="-20" dirty="0">
                <a:latin typeface="Arial"/>
                <a:cs typeface="Arial"/>
              </a:rPr>
              <a:t>water.</a:t>
            </a:r>
            <a:endParaRPr sz="1600">
              <a:latin typeface="Arial"/>
              <a:cs typeface="Arial"/>
            </a:endParaRPr>
          </a:p>
        </p:txBody>
      </p:sp>
      <p:sp>
        <p:nvSpPr>
          <p:cNvPr id="4" name="object 4"/>
          <p:cNvSpPr/>
          <p:nvPr/>
        </p:nvSpPr>
        <p:spPr>
          <a:xfrm>
            <a:off x="243840" y="522730"/>
            <a:ext cx="8468868" cy="6335266"/>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686300" y="595883"/>
            <a:ext cx="4251960" cy="707390"/>
          </a:xfrm>
          <a:custGeom>
            <a:avLst/>
            <a:gdLst/>
            <a:ahLst/>
            <a:cxnLst/>
            <a:rect l="l" t="t" r="r" b="b"/>
            <a:pathLst>
              <a:path w="4251959" h="707390">
                <a:moveTo>
                  <a:pt x="0" y="707136"/>
                </a:moveTo>
                <a:lnTo>
                  <a:pt x="4251959" y="707136"/>
                </a:lnTo>
                <a:lnTo>
                  <a:pt x="4251959" y="0"/>
                </a:lnTo>
                <a:lnTo>
                  <a:pt x="0" y="0"/>
                </a:lnTo>
                <a:lnTo>
                  <a:pt x="0" y="707136"/>
                </a:lnTo>
                <a:close/>
              </a:path>
            </a:pathLst>
          </a:custGeom>
          <a:solidFill>
            <a:srgbClr val="FFFFFF"/>
          </a:solidFill>
        </p:spPr>
        <p:txBody>
          <a:bodyPr wrap="square" lIns="0" tIns="0" rIns="0" bIns="0" rtlCol="0"/>
          <a:lstStyle/>
          <a:p>
            <a:endParaRPr/>
          </a:p>
        </p:txBody>
      </p:sp>
      <p:sp>
        <p:nvSpPr>
          <p:cNvPr id="7" name="object 7"/>
          <p:cNvSpPr txBox="1"/>
          <p:nvPr/>
        </p:nvSpPr>
        <p:spPr>
          <a:xfrm>
            <a:off x="4686300" y="595883"/>
            <a:ext cx="4251960" cy="707390"/>
          </a:xfrm>
          <a:prstGeom prst="rect">
            <a:avLst/>
          </a:prstGeom>
          <a:ln w="9144">
            <a:solidFill>
              <a:srgbClr val="000000"/>
            </a:solidFill>
          </a:ln>
        </p:spPr>
        <p:txBody>
          <a:bodyPr vert="horz" wrap="square" lIns="0" tIns="29209" rIns="0" bIns="0" rtlCol="0">
            <a:spAutoFit/>
          </a:bodyPr>
          <a:lstStyle/>
          <a:p>
            <a:pPr algn="ctr">
              <a:lnSpc>
                <a:spcPct val="100000"/>
              </a:lnSpc>
              <a:spcBef>
                <a:spcPts val="229"/>
              </a:spcBef>
            </a:pPr>
            <a:r>
              <a:rPr sz="2000" b="1" spc="-125" dirty="0">
                <a:latin typeface="Arial"/>
                <a:cs typeface="Arial"/>
              </a:rPr>
              <a:t>Oxidative </a:t>
            </a:r>
            <a:r>
              <a:rPr sz="2000" b="1" spc="-135" dirty="0">
                <a:latin typeface="Arial"/>
                <a:cs typeface="Arial"/>
              </a:rPr>
              <a:t>phosphorylation </a:t>
            </a:r>
            <a:r>
              <a:rPr sz="2000" b="1" spc="-80" dirty="0">
                <a:latin typeface="Arial"/>
                <a:cs typeface="Arial"/>
              </a:rPr>
              <a:t>part</a:t>
            </a:r>
            <a:r>
              <a:rPr sz="2000" b="1" spc="-114" dirty="0">
                <a:latin typeface="Arial"/>
                <a:cs typeface="Arial"/>
              </a:rPr>
              <a:t> </a:t>
            </a:r>
            <a:r>
              <a:rPr sz="2000" b="1" spc="-70" dirty="0">
                <a:latin typeface="Arial"/>
                <a:cs typeface="Arial"/>
              </a:rPr>
              <a:t>I:</a:t>
            </a:r>
            <a:endParaRPr sz="2000">
              <a:latin typeface="Arial"/>
              <a:cs typeface="Arial"/>
            </a:endParaRPr>
          </a:p>
          <a:p>
            <a:pPr marL="1270" algn="ctr">
              <a:lnSpc>
                <a:spcPct val="100000"/>
              </a:lnSpc>
            </a:pPr>
            <a:r>
              <a:rPr sz="2000" b="1" spc="-120" dirty="0">
                <a:latin typeface="Arial"/>
                <a:cs typeface="Arial"/>
              </a:rPr>
              <a:t>electron </a:t>
            </a:r>
            <a:r>
              <a:rPr sz="2000" b="1" spc="-114" dirty="0">
                <a:latin typeface="Arial"/>
                <a:cs typeface="Arial"/>
              </a:rPr>
              <a:t>transport </a:t>
            </a:r>
            <a:r>
              <a:rPr sz="2000" b="1" spc="-155" dirty="0">
                <a:latin typeface="Arial"/>
                <a:cs typeface="Arial"/>
              </a:rPr>
              <a:t>chain</a:t>
            </a:r>
            <a:r>
              <a:rPr sz="2000" b="1" spc="-120" dirty="0">
                <a:latin typeface="Arial"/>
                <a:cs typeface="Arial"/>
              </a:rPr>
              <a:t> </a:t>
            </a:r>
            <a:r>
              <a:rPr sz="2000" b="1" spc="-225" dirty="0">
                <a:latin typeface="Arial"/>
                <a:cs typeface="Arial"/>
              </a:rPr>
              <a:t>(ETC)</a:t>
            </a:r>
            <a:endParaRPr sz="20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44277"/>
            <a:ext cx="9137904" cy="5011244"/>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134103" y="5524601"/>
            <a:ext cx="4067175" cy="636270"/>
          </a:xfrm>
          <a:prstGeom prst="rect">
            <a:avLst/>
          </a:prstGeom>
        </p:spPr>
        <p:txBody>
          <a:bodyPr vert="horz" wrap="square" lIns="0" tIns="12700" rIns="0" bIns="0" rtlCol="0">
            <a:spAutoFit/>
          </a:bodyPr>
          <a:lstStyle/>
          <a:p>
            <a:pPr marL="12700">
              <a:lnSpc>
                <a:spcPct val="100000"/>
              </a:lnSpc>
              <a:spcBef>
                <a:spcPts val="100"/>
              </a:spcBef>
            </a:pPr>
            <a:r>
              <a:rPr sz="2000" spc="-90" dirty="0">
                <a:latin typeface="Arial"/>
                <a:cs typeface="Arial"/>
              </a:rPr>
              <a:t>Respiration </a:t>
            </a:r>
            <a:r>
              <a:rPr sz="2000" spc="-110" dirty="0">
                <a:latin typeface="Arial"/>
                <a:cs typeface="Arial"/>
              </a:rPr>
              <a:t>consists </a:t>
            </a:r>
            <a:r>
              <a:rPr sz="2000" spc="-5" dirty="0">
                <a:latin typeface="Arial"/>
                <a:cs typeface="Arial"/>
              </a:rPr>
              <a:t>of </a:t>
            </a:r>
            <a:r>
              <a:rPr sz="2000" spc="-110" dirty="0">
                <a:latin typeface="Arial"/>
                <a:cs typeface="Arial"/>
              </a:rPr>
              <a:t>several</a:t>
            </a:r>
            <a:r>
              <a:rPr sz="2000" spc="-185" dirty="0">
                <a:latin typeface="Arial"/>
                <a:cs typeface="Arial"/>
              </a:rPr>
              <a:t> </a:t>
            </a:r>
            <a:r>
              <a:rPr sz="2000" spc="-25" dirty="0">
                <a:latin typeface="Arial"/>
                <a:cs typeface="Arial"/>
              </a:rPr>
              <a:t>different</a:t>
            </a:r>
            <a:endParaRPr sz="2000">
              <a:latin typeface="Arial"/>
              <a:cs typeface="Arial"/>
            </a:endParaRPr>
          </a:p>
          <a:p>
            <a:pPr marL="12700">
              <a:lnSpc>
                <a:spcPct val="100000"/>
              </a:lnSpc>
              <a:spcBef>
                <a:spcPts val="5"/>
              </a:spcBef>
            </a:pPr>
            <a:r>
              <a:rPr sz="2000" spc="-40" dirty="0">
                <a:latin typeface="Arial"/>
                <a:cs typeface="Arial"/>
              </a:rPr>
              <a:t>interlinked </a:t>
            </a:r>
            <a:r>
              <a:rPr sz="2000" spc="-60" dirty="0">
                <a:latin typeface="Arial"/>
                <a:cs typeface="Arial"/>
              </a:rPr>
              <a:t>metabolic</a:t>
            </a:r>
            <a:r>
              <a:rPr sz="2000" spc="-150" dirty="0">
                <a:latin typeface="Arial"/>
                <a:cs typeface="Arial"/>
              </a:rPr>
              <a:t> </a:t>
            </a:r>
            <a:r>
              <a:rPr sz="2000" spc="-90" dirty="0">
                <a:latin typeface="Arial"/>
                <a:cs typeface="Arial"/>
              </a:rPr>
              <a:t>pathways.</a:t>
            </a:r>
            <a:endParaRPr sz="2000">
              <a:latin typeface="Arial"/>
              <a:cs typeface="Arial"/>
            </a:endParaRPr>
          </a:p>
        </p:txBody>
      </p:sp>
      <p:sp>
        <p:nvSpPr>
          <p:cNvPr id="5" name="object 5"/>
          <p:cNvSpPr/>
          <p:nvPr/>
        </p:nvSpPr>
        <p:spPr>
          <a:xfrm>
            <a:off x="6984492" y="1078991"/>
            <a:ext cx="2121535" cy="356870"/>
          </a:xfrm>
          <a:custGeom>
            <a:avLst/>
            <a:gdLst/>
            <a:ahLst/>
            <a:cxnLst/>
            <a:rect l="l" t="t" r="r" b="b"/>
            <a:pathLst>
              <a:path w="2121534" h="356869">
                <a:moveTo>
                  <a:pt x="0" y="356615"/>
                </a:moveTo>
                <a:lnTo>
                  <a:pt x="2121407" y="356615"/>
                </a:lnTo>
                <a:lnTo>
                  <a:pt x="2121407" y="0"/>
                </a:lnTo>
                <a:lnTo>
                  <a:pt x="0" y="0"/>
                </a:lnTo>
                <a:lnTo>
                  <a:pt x="0" y="356615"/>
                </a:lnTo>
                <a:close/>
              </a:path>
            </a:pathLst>
          </a:custGeom>
          <a:solidFill>
            <a:srgbClr val="FFFFFF"/>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2700" rIns="0" bIns="0" rtlCol="0">
            <a:spAutoFit/>
          </a:bodyPr>
          <a:lstStyle/>
          <a:p>
            <a:pPr marL="7144384">
              <a:lnSpc>
                <a:spcPct val="100000"/>
              </a:lnSpc>
              <a:spcBef>
                <a:spcPts val="100"/>
              </a:spcBef>
            </a:pPr>
            <a:r>
              <a:rPr spc="-215" dirty="0">
                <a:solidFill>
                  <a:srgbClr val="585858"/>
                </a:solidFill>
              </a:rPr>
              <a:t>chemiosmosis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26719"/>
            <a:ext cx="9144000" cy="62865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572"/>
            <a:ext cx="9144000" cy="422275"/>
          </a:xfrm>
          <a:custGeom>
            <a:avLst/>
            <a:gdLst/>
            <a:ahLst/>
            <a:cxnLst/>
            <a:rect l="l" t="t" r="r" b="b"/>
            <a:pathLst>
              <a:path w="9144000" h="422275">
                <a:moveTo>
                  <a:pt x="0" y="422148"/>
                </a:moveTo>
                <a:lnTo>
                  <a:pt x="9144000" y="422148"/>
                </a:lnTo>
                <a:lnTo>
                  <a:pt x="9144000" y="0"/>
                </a:lnTo>
                <a:lnTo>
                  <a:pt x="0" y="0"/>
                </a:lnTo>
                <a:lnTo>
                  <a:pt x="0" y="422148"/>
                </a:lnTo>
                <a:close/>
              </a:path>
            </a:pathLst>
          </a:custGeom>
          <a:solidFill>
            <a:srgbClr val="B8CDE4">
              <a:alpha val="78038"/>
            </a:srgbClr>
          </a:solidFill>
        </p:spPr>
        <p:txBody>
          <a:bodyPr wrap="square" lIns="0" tIns="0" rIns="0" bIns="0" rtlCol="0"/>
          <a:lstStyle/>
          <a:p>
            <a:endParaRPr/>
          </a:p>
        </p:txBody>
      </p:sp>
      <p:sp>
        <p:nvSpPr>
          <p:cNvPr id="4" name="object 4"/>
          <p:cNvSpPr txBox="1">
            <a:spLocks noGrp="1"/>
          </p:cNvSpPr>
          <p:nvPr>
            <p:ph type="title"/>
          </p:nvPr>
        </p:nvSpPr>
        <p:spPr>
          <a:xfrm>
            <a:off x="78739" y="25145"/>
            <a:ext cx="7677784" cy="391160"/>
          </a:xfrm>
          <a:prstGeom prst="rect">
            <a:avLst/>
          </a:prstGeom>
        </p:spPr>
        <p:txBody>
          <a:bodyPr vert="horz" wrap="square" lIns="0" tIns="12700" rIns="0" bIns="0" rtlCol="0">
            <a:spAutoFit/>
          </a:bodyPr>
          <a:lstStyle/>
          <a:p>
            <a:pPr marL="12700">
              <a:lnSpc>
                <a:spcPct val="100000"/>
              </a:lnSpc>
              <a:spcBef>
                <a:spcPts val="100"/>
              </a:spcBef>
            </a:pPr>
            <a:r>
              <a:rPr sz="3600" b="1" spc="-7" baseline="2314" dirty="0">
                <a:latin typeface="Arial"/>
                <a:cs typeface="Arial"/>
              </a:rPr>
              <a:t>A summary </a:t>
            </a:r>
            <a:r>
              <a:rPr sz="3600" b="1" baseline="2314" dirty="0">
                <a:latin typeface="Arial"/>
                <a:cs typeface="Arial"/>
              </a:rPr>
              <a:t>of </a:t>
            </a:r>
            <a:r>
              <a:rPr sz="3600" b="1" spc="-7" baseline="2314" dirty="0">
                <a:latin typeface="Arial"/>
                <a:cs typeface="Arial"/>
              </a:rPr>
              <a:t>oxidative phosphorylation </a:t>
            </a:r>
            <a:r>
              <a:rPr sz="1600" spc="-5" dirty="0"/>
              <a:t>(8.2.U8 –</a:t>
            </a:r>
            <a:r>
              <a:rPr sz="1600" spc="-10" dirty="0"/>
              <a:t> </a:t>
            </a:r>
            <a:r>
              <a:rPr sz="1600" spc="-5" dirty="0"/>
              <a:t>8.2.U10)</a:t>
            </a:r>
            <a:endParaRPr sz="1600">
              <a:latin typeface="Arial"/>
              <a:cs typeface="Arial"/>
            </a:endParaRPr>
          </a:p>
        </p:txBody>
      </p:sp>
      <p:sp>
        <p:nvSpPr>
          <p:cNvPr id="5" name="object 5"/>
          <p:cNvSpPr txBox="1"/>
          <p:nvPr/>
        </p:nvSpPr>
        <p:spPr>
          <a:xfrm>
            <a:off x="3949700" y="6600240"/>
            <a:ext cx="5113020" cy="208915"/>
          </a:xfrm>
          <a:prstGeom prst="rect">
            <a:avLst/>
          </a:prstGeom>
        </p:spPr>
        <p:txBody>
          <a:bodyPr vert="horz" wrap="square" lIns="0" tIns="12700" rIns="0" bIns="0" rtlCol="0">
            <a:spAutoFit/>
          </a:bodyPr>
          <a:lstStyle/>
          <a:p>
            <a:pPr marL="12700">
              <a:lnSpc>
                <a:spcPct val="100000"/>
              </a:lnSpc>
              <a:spcBef>
                <a:spcPts val="100"/>
              </a:spcBef>
            </a:pPr>
            <a:r>
              <a:rPr sz="1200" u="sng" spc="-40" dirty="0">
                <a:solidFill>
                  <a:srgbClr val="0000FF"/>
                </a:solidFill>
                <a:uFill>
                  <a:solidFill>
                    <a:srgbClr val="0000FF"/>
                  </a:solidFill>
                </a:uFill>
                <a:latin typeface="Arial"/>
                <a:cs typeface="Arial"/>
              </a:rPr>
              <a:t>http://commons.wikimedia.org/wiki/File:2508_The_Electron_Transport_Chain.jpg</a:t>
            </a:r>
            <a:endParaRPr sz="1200">
              <a:latin typeface="Arial"/>
              <a:cs typeface="Arial"/>
            </a:endParaRPr>
          </a:p>
        </p:txBody>
      </p:sp>
      <p:sp>
        <p:nvSpPr>
          <p:cNvPr id="6" name="object 6"/>
          <p:cNvSpPr/>
          <p:nvPr/>
        </p:nvSpPr>
        <p:spPr>
          <a:xfrm>
            <a:off x="120395" y="510540"/>
            <a:ext cx="4241800" cy="2743200"/>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115823" y="3258311"/>
            <a:ext cx="4250690" cy="277495"/>
          </a:xfrm>
          <a:prstGeom prst="rect">
            <a:avLst/>
          </a:prstGeom>
          <a:solidFill>
            <a:srgbClr val="FFFFFF"/>
          </a:solidFill>
          <a:ln w="9144">
            <a:solidFill>
              <a:srgbClr val="000000"/>
            </a:solidFill>
          </a:ln>
        </p:spPr>
        <p:txBody>
          <a:bodyPr vert="horz" wrap="square" lIns="0" tIns="38100" rIns="0" bIns="0" rtlCol="0">
            <a:spAutoFit/>
          </a:bodyPr>
          <a:lstStyle/>
          <a:p>
            <a:pPr marL="95885">
              <a:lnSpc>
                <a:spcPct val="100000"/>
              </a:lnSpc>
              <a:spcBef>
                <a:spcPts val="300"/>
              </a:spcBef>
            </a:pPr>
            <a:r>
              <a:rPr sz="1200" u="sng" spc="-25" dirty="0">
                <a:solidFill>
                  <a:srgbClr val="0000FF"/>
                </a:solidFill>
                <a:uFill>
                  <a:solidFill>
                    <a:srgbClr val="0000FF"/>
                  </a:solidFill>
                </a:uFill>
                <a:latin typeface="Arial"/>
                <a:cs typeface="Arial"/>
                <a:hlinkClick r:id="rId4"/>
              </a:rPr>
              <a:t>http://faculty.nl.edu/jste/electron_transport_system.htm</a:t>
            </a:r>
            <a:endParaRPr sz="1200">
              <a:latin typeface="Arial"/>
              <a:cs typeface="Arial"/>
            </a:endParaRPr>
          </a:p>
        </p:txBody>
      </p:sp>
      <p:sp>
        <p:nvSpPr>
          <p:cNvPr id="8" name="object 8"/>
          <p:cNvSpPr/>
          <p:nvPr/>
        </p:nvSpPr>
        <p:spPr>
          <a:xfrm>
            <a:off x="568451" y="3674364"/>
            <a:ext cx="3770376" cy="2839212"/>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4614671" y="1376172"/>
            <a:ext cx="4151376" cy="4143755"/>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4610100" y="1371600"/>
            <a:ext cx="4160520" cy="4152900"/>
          </a:xfrm>
          <a:custGeom>
            <a:avLst/>
            <a:gdLst/>
            <a:ahLst/>
            <a:cxnLst/>
            <a:rect l="l" t="t" r="r" b="b"/>
            <a:pathLst>
              <a:path w="4160520" h="4152900">
                <a:moveTo>
                  <a:pt x="0" y="4152900"/>
                </a:moveTo>
                <a:lnTo>
                  <a:pt x="4160520" y="4152900"/>
                </a:lnTo>
                <a:lnTo>
                  <a:pt x="4160520" y="0"/>
                </a:lnTo>
                <a:lnTo>
                  <a:pt x="0" y="0"/>
                </a:lnTo>
                <a:lnTo>
                  <a:pt x="0" y="4152900"/>
                </a:lnTo>
                <a:close/>
              </a:path>
            </a:pathLst>
          </a:custGeom>
          <a:ln w="9144">
            <a:solidFill>
              <a:srgbClr val="000000"/>
            </a:solidFill>
          </a:ln>
        </p:spPr>
        <p:txBody>
          <a:bodyPr wrap="square" lIns="0" tIns="0" rIns="0" bIns="0" rtlCol="0"/>
          <a:lstStyle/>
          <a:p>
            <a:endParaRPr/>
          </a:p>
        </p:txBody>
      </p:sp>
      <p:sp>
        <p:nvSpPr>
          <p:cNvPr id="11" name="object 11"/>
          <p:cNvSpPr/>
          <p:nvPr/>
        </p:nvSpPr>
        <p:spPr>
          <a:xfrm>
            <a:off x="4614671" y="5036820"/>
            <a:ext cx="4151629" cy="830580"/>
          </a:xfrm>
          <a:custGeom>
            <a:avLst/>
            <a:gdLst/>
            <a:ahLst/>
            <a:cxnLst/>
            <a:rect l="l" t="t" r="r" b="b"/>
            <a:pathLst>
              <a:path w="4151629" h="830579">
                <a:moveTo>
                  <a:pt x="0" y="830579"/>
                </a:moveTo>
                <a:lnTo>
                  <a:pt x="4151376" y="830579"/>
                </a:lnTo>
                <a:lnTo>
                  <a:pt x="4151376" y="0"/>
                </a:lnTo>
                <a:lnTo>
                  <a:pt x="0" y="0"/>
                </a:lnTo>
                <a:lnTo>
                  <a:pt x="0" y="830579"/>
                </a:lnTo>
                <a:close/>
              </a:path>
            </a:pathLst>
          </a:custGeom>
          <a:solidFill>
            <a:srgbClr val="FFFFFF"/>
          </a:solidFill>
        </p:spPr>
        <p:txBody>
          <a:bodyPr wrap="square" lIns="0" tIns="0" rIns="0" bIns="0" rtlCol="0"/>
          <a:lstStyle/>
          <a:p>
            <a:endParaRPr/>
          </a:p>
        </p:txBody>
      </p:sp>
      <p:sp>
        <p:nvSpPr>
          <p:cNvPr id="12" name="object 12"/>
          <p:cNvSpPr/>
          <p:nvPr/>
        </p:nvSpPr>
        <p:spPr>
          <a:xfrm>
            <a:off x="4614671" y="5036820"/>
            <a:ext cx="4151629" cy="830580"/>
          </a:xfrm>
          <a:custGeom>
            <a:avLst/>
            <a:gdLst/>
            <a:ahLst/>
            <a:cxnLst/>
            <a:rect l="l" t="t" r="r" b="b"/>
            <a:pathLst>
              <a:path w="4151629" h="830579">
                <a:moveTo>
                  <a:pt x="0" y="830579"/>
                </a:moveTo>
                <a:lnTo>
                  <a:pt x="4151376" y="830579"/>
                </a:lnTo>
                <a:lnTo>
                  <a:pt x="4151376" y="0"/>
                </a:lnTo>
                <a:lnTo>
                  <a:pt x="0" y="0"/>
                </a:lnTo>
                <a:lnTo>
                  <a:pt x="0" y="830579"/>
                </a:lnTo>
                <a:close/>
              </a:path>
            </a:pathLst>
          </a:custGeom>
          <a:ln w="9144">
            <a:solidFill>
              <a:srgbClr val="000000"/>
            </a:solidFill>
          </a:ln>
        </p:spPr>
        <p:txBody>
          <a:bodyPr wrap="square" lIns="0" tIns="0" rIns="0" bIns="0" rtlCol="0"/>
          <a:lstStyle/>
          <a:p>
            <a:endParaRPr/>
          </a:p>
        </p:txBody>
      </p:sp>
      <p:sp>
        <p:nvSpPr>
          <p:cNvPr id="13" name="object 13"/>
          <p:cNvSpPr txBox="1"/>
          <p:nvPr/>
        </p:nvSpPr>
        <p:spPr>
          <a:xfrm>
            <a:off x="4616958" y="5061330"/>
            <a:ext cx="4147185" cy="574040"/>
          </a:xfrm>
          <a:prstGeom prst="rect">
            <a:avLst/>
          </a:prstGeom>
        </p:spPr>
        <p:txBody>
          <a:bodyPr vert="horz" wrap="square" lIns="0" tIns="12700" rIns="0" bIns="0" rtlCol="0">
            <a:spAutoFit/>
          </a:bodyPr>
          <a:lstStyle/>
          <a:p>
            <a:pPr marL="90170">
              <a:lnSpc>
                <a:spcPct val="100000"/>
              </a:lnSpc>
              <a:spcBef>
                <a:spcPts val="100"/>
              </a:spcBef>
            </a:pPr>
            <a:r>
              <a:rPr sz="1200" u="sng" spc="-30" dirty="0">
                <a:solidFill>
                  <a:srgbClr val="0000FF"/>
                </a:solidFill>
                <a:uFill>
                  <a:solidFill>
                    <a:srgbClr val="0000FF"/>
                  </a:solidFill>
                </a:uFill>
                <a:latin typeface="Arial"/>
                <a:cs typeface="Arial"/>
                <a:hlinkClick r:id="rId7"/>
              </a:rPr>
              <a:t>http://highered.mheducation.com/olcweb/cgi/pluginpop.cgi?it</a:t>
            </a:r>
            <a:endParaRPr sz="1200">
              <a:latin typeface="Arial"/>
              <a:cs typeface="Arial"/>
            </a:endParaRPr>
          </a:p>
          <a:p>
            <a:pPr marL="90170" marR="117475">
              <a:lnSpc>
                <a:spcPct val="100000"/>
              </a:lnSpc>
            </a:pPr>
            <a:r>
              <a:rPr sz="1200" u="sng" spc="-30" dirty="0">
                <a:solidFill>
                  <a:srgbClr val="0000FF"/>
                </a:solidFill>
                <a:uFill>
                  <a:solidFill>
                    <a:srgbClr val="0000FF"/>
                  </a:solidFill>
                </a:uFill>
                <a:latin typeface="Arial"/>
                <a:cs typeface="Arial"/>
              </a:rPr>
              <a:t>=swf::535::535::/sites/dl/free/0072437316/120071/bio11.swf:: </a:t>
            </a:r>
            <a:r>
              <a:rPr sz="1200" spc="-30" dirty="0">
                <a:solidFill>
                  <a:srgbClr val="0000FF"/>
                </a:solidFill>
                <a:latin typeface="Arial"/>
                <a:cs typeface="Arial"/>
              </a:rPr>
              <a:t> </a:t>
            </a:r>
            <a:r>
              <a:rPr sz="1200" u="sng" spc="-85" dirty="0">
                <a:solidFill>
                  <a:srgbClr val="0000FF"/>
                </a:solidFill>
                <a:uFill>
                  <a:solidFill>
                    <a:srgbClr val="0000FF"/>
                  </a:solidFill>
                </a:uFill>
                <a:latin typeface="Arial"/>
                <a:cs typeface="Arial"/>
              </a:rPr>
              <a:t>Electron%20Transport%20System%20and%20ATP%20Synthesis</a:t>
            </a:r>
            <a:endParaRPr sz="1200">
              <a:latin typeface="Arial"/>
              <a:cs typeface="Arial"/>
            </a:endParaRPr>
          </a:p>
        </p:txBody>
      </p:sp>
      <p:sp>
        <p:nvSpPr>
          <p:cNvPr id="14" name="object 14"/>
          <p:cNvSpPr/>
          <p:nvPr/>
        </p:nvSpPr>
        <p:spPr>
          <a:xfrm>
            <a:off x="568451" y="5879591"/>
            <a:ext cx="3770629" cy="646430"/>
          </a:xfrm>
          <a:custGeom>
            <a:avLst/>
            <a:gdLst/>
            <a:ahLst/>
            <a:cxnLst/>
            <a:rect l="l" t="t" r="r" b="b"/>
            <a:pathLst>
              <a:path w="3770629" h="646429">
                <a:moveTo>
                  <a:pt x="0" y="646176"/>
                </a:moveTo>
                <a:lnTo>
                  <a:pt x="3770376" y="646176"/>
                </a:lnTo>
                <a:lnTo>
                  <a:pt x="3770376" y="0"/>
                </a:lnTo>
                <a:lnTo>
                  <a:pt x="0" y="0"/>
                </a:lnTo>
                <a:lnTo>
                  <a:pt x="0" y="646176"/>
                </a:lnTo>
                <a:close/>
              </a:path>
            </a:pathLst>
          </a:custGeom>
          <a:ln w="9144">
            <a:solidFill>
              <a:srgbClr val="000000"/>
            </a:solidFill>
          </a:ln>
        </p:spPr>
        <p:txBody>
          <a:bodyPr wrap="square" lIns="0" tIns="0" rIns="0" bIns="0" rtlCol="0"/>
          <a:lstStyle/>
          <a:p>
            <a:endParaRPr/>
          </a:p>
        </p:txBody>
      </p:sp>
      <p:sp>
        <p:nvSpPr>
          <p:cNvPr id="15" name="object 15"/>
          <p:cNvSpPr txBox="1"/>
          <p:nvPr/>
        </p:nvSpPr>
        <p:spPr>
          <a:xfrm>
            <a:off x="570737" y="5884164"/>
            <a:ext cx="3766185" cy="629920"/>
          </a:xfrm>
          <a:prstGeom prst="rect">
            <a:avLst/>
          </a:prstGeom>
          <a:solidFill>
            <a:srgbClr val="FFFFFF"/>
          </a:solidFill>
        </p:spPr>
        <p:txBody>
          <a:bodyPr vert="horz" wrap="square" lIns="0" tIns="32384" rIns="0" bIns="0" rtlCol="0">
            <a:spAutoFit/>
          </a:bodyPr>
          <a:lstStyle/>
          <a:p>
            <a:pPr marL="88900">
              <a:lnSpc>
                <a:spcPct val="100000"/>
              </a:lnSpc>
              <a:spcBef>
                <a:spcPts val="254"/>
              </a:spcBef>
            </a:pPr>
            <a:r>
              <a:rPr sz="1200" u="sng" spc="-30" dirty="0">
                <a:solidFill>
                  <a:srgbClr val="0000FF"/>
                </a:solidFill>
                <a:uFill>
                  <a:solidFill>
                    <a:srgbClr val="0000FF"/>
                  </a:solidFill>
                </a:uFill>
                <a:latin typeface="Arial"/>
                <a:cs typeface="Arial"/>
                <a:hlinkClick r:id="rId8"/>
              </a:rPr>
              <a:t>http://www.wiley.com/legacy/college/boyer/0470003790</a:t>
            </a:r>
            <a:endParaRPr sz="1200">
              <a:latin typeface="Arial"/>
              <a:cs typeface="Arial"/>
            </a:endParaRPr>
          </a:p>
          <a:p>
            <a:pPr marL="88900">
              <a:lnSpc>
                <a:spcPct val="100000"/>
              </a:lnSpc>
            </a:pPr>
            <a:r>
              <a:rPr sz="1200" u="sng" spc="-25" dirty="0">
                <a:solidFill>
                  <a:srgbClr val="0000FF"/>
                </a:solidFill>
                <a:uFill>
                  <a:solidFill>
                    <a:srgbClr val="0000FF"/>
                  </a:solidFill>
                </a:uFill>
                <a:latin typeface="Arial"/>
                <a:cs typeface="Arial"/>
                <a:hlinkClick r:id="rId8"/>
              </a:rPr>
              <a:t>/animations/electron_transport/electron_transport.htm</a:t>
            </a:r>
            <a:endParaRPr sz="1200">
              <a:latin typeface="Arial"/>
              <a:cs typeface="Arial"/>
            </a:endParaRPr>
          </a:p>
        </p:txBody>
      </p:sp>
      <p:sp>
        <p:nvSpPr>
          <p:cNvPr id="16" name="object 16"/>
          <p:cNvSpPr txBox="1"/>
          <p:nvPr/>
        </p:nvSpPr>
        <p:spPr>
          <a:xfrm>
            <a:off x="4694682" y="557911"/>
            <a:ext cx="3669665" cy="513080"/>
          </a:xfrm>
          <a:prstGeom prst="rect">
            <a:avLst/>
          </a:prstGeom>
        </p:spPr>
        <p:txBody>
          <a:bodyPr vert="horz" wrap="square" lIns="0" tIns="12065" rIns="0" bIns="0" rtlCol="0">
            <a:spAutoFit/>
          </a:bodyPr>
          <a:lstStyle/>
          <a:p>
            <a:pPr marL="12700" marR="5080">
              <a:lnSpc>
                <a:spcPct val="100000"/>
              </a:lnSpc>
              <a:spcBef>
                <a:spcPts val="95"/>
              </a:spcBef>
            </a:pPr>
            <a:r>
              <a:rPr sz="1600" spc="-135" dirty="0">
                <a:latin typeface="Arial"/>
                <a:cs typeface="Arial"/>
              </a:rPr>
              <a:t>Use </a:t>
            </a:r>
            <a:r>
              <a:rPr sz="1600" spc="-25" dirty="0">
                <a:latin typeface="Arial"/>
                <a:cs typeface="Arial"/>
              </a:rPr>
              <a:t>the </a:t>
            </a:r>
            <a:r>
              <a:rPr sz="1600" spc="-55" dirty="0">
                <a:latin typeface="Arial"/>
                <a:cs typeface="Arial"/>
              </a:rPr>
              <a:t>animations </a:t>
            </a:r>
            <a:r>
              <a:rPr sz="1600" spc="15" dirty="0">
                <a:latin typeface="Arial"/>
                <a:cs typeface="Arial"/>
              </a:rPr>
              <a:t>to </a:t>
            </a:r>
            <a:r>
              <a:rPr sz="1600" spc="-50" dirty="0">
                <a:latin typeface="Arial"/>
                <a:cs typeface="Arial"/>
              </a:rPr>
              <a:t>learn </a:t>
            </a:r>
            <a:r>
              <a:rPr sz="1600" spc="15" dirty="0">
                <a:latin typeface="Arial"/>
                <a:cs typeface="Arial"/>
              </a:rPr>
              <a:t>to </a:t>
            </a:r>
            <a:r>
              <a:rPr sz="1600" spc="-100" dirty="0">
                <a:latin typeface="Arial"/>
                <a:cs typeface="Arial"/>
              </a:rPr>
              <a:t>check </a:t>
            </a:r>
            <a:r>
              <a:rPr sz="1600" spc="-50" dirty="0">
                <a:latin typeface="Arial"/>
                <a:cs typeface="Arial"/>
              </a:rPr>
              <a:t>your  </a:t>
            </a:r>
            <a:r>
              <a:rPr sz="1600" spc="-65" dirty="0">
                <a:latin typeface="Arial"/>
                <a:cs typeface="Arial"/>
              </a:rPr>
              <a:t>understanding </a:t>
            </a:r>
            <a:r>
              <a:rPr sz="1600" spc="-10" dirty="0">
                <a:latin typeface="Arial"/>
                <a:cs typeface="Arial"/>
              </a:rPr>
              <a:t>of </a:t>
            </a:r>
            <a:r>
              <a:rPr sz="1600" spc="-55" dirty="0">
                <a:latin typeface="Arial"/>
                <a:cs typeface="Arial"/>
              </a:rPr>
              <a:t>oxidative</a:t>
            </a:r>
            <a:r>
              <a:rPr sz="1600" spc="-175" dirty="0">
                <a:latin typeface="Arial"/>
                <a:cs typeface="Arial"/>
              </a:rPr>
              <a:t> </a:t>
            </a:r>
            <a:r>
              <a:rPr sz="1600" spc="-50" dirty="0">
                <a:latin typeface="Arial"/>
                <a:cs typeface="Arial"/>
              </a:rPr>
              <a:t>phosphorylation.</a:t>
            </a:r>
            <a:endParaRPr sz="1600">
              <a:latin typeface="Arial"/>
              <a:cs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26719"/>
            <a:ext cx="9144000" cy="62293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572"/>
            <a:ext cx="9144000" cy="422275"/>
          </a:xfrm>
          <a:custGeom>
            <a:avLst/>
            <a:gdLst/>
            <a:ahLst/>
            <a:cxnLst/>
            <a:rect l="l" t="t" r="r" b="b"/>
            <a:pathLst>
              <a:path w="9144000" h="422275">
                <a:moveTo>
                  <a:pt x="0" y="422148"/>
                </a:moveTo>
                <a:lnTo>
                  <a:pt x="9144000" y="422148"/>
                </a:lnTo>
                <a:lnTo>
                  <a:pt x="9144000" y="0"/>
                </a:lnTo>
                <a:lnTo>
                  <a:pt x="0" y="0"/>
                </a:lnTo>
                <a:lnTo>
                  <a:pt x="0" y="422148"/>
                </a:lnTo>
                <a:close/>
              </a:path>
            </a:pathLst>
          </a:custGeom>
          <a:solidFill>
            <a:srgbClr val="B8CDE4">
              <a:alpha val="78038"/>
            </a:srgbClr>
          </a:solidFill>
        </p:spPr>
        <p:txBody>
          <a:bodyPr wrap="square" lIns="0" tIns="0" rIns="0" bIns="0" rtlCol="0"/>
          <a:lstStyle/>
          <a:p>
            <a:endParaRPr/>
          </a:p>
        </p:txBody>
      </p:sp>
      <p:sp>
        <p:nvSpPr>
          <p:cNvPr id="4" name="object 4"/>
          <p:cNvSpPr txBox="1">
            <a:spLocks noGrp="1"/>
          </p:cNvSpPr>
          <p:nvPr>
            <p:ph type="title"/>
          </p:nvPr>
        </p:nvSpPr>
        <p:spPr>
          <a:xfrm>
            <a:off x="78739" y="25145"/>
            <a:ext cx="7677784" cy="391160"/>
          </a:xfrm>
          <a:prstGeom prst="rect">
            <a:avLst/>
          </a:prstGeom>
        </p:spPr>
        <p:txBody>
          <a:bodyPr vert="horz" wrap="square" lIns="0" tIns="12700" rIns="0" bIns="0" rtlCol="0">
            <a:spAutoFit/>
          </a:bodyPr>
          <a:lstStyle/>
          <a:p>
            <a:pPr marL="12700">
              <a:lnSpc>
                <a:spcPct val="100000"/>
              </a:lnSpc>
              <a:spcBef>
                <a:spcPts val="100"/>
              </a:spcBef>
            </a:pPr>
            <a:r>
              <a:rPr sz="3600" b="1" spc="-7" baseline="2314" dirty="0">
                <a:latin typeface="Arial"/>
                <a:cs typeface="Arial"/>
              </a:rPr>
              <a:t>A summary </a:t>
            </a:r>
            <a:r>
              <a:rPr sz="3600" b="1" baseline="2314" dirty="0">
                <a:latin typeface="Arial"/>
                <a:cs typeface="Arial"/>
              </a:rPr>
              <a:t>of </a:t>
            </a:r>
            <a:r>
              <a:rPr sz="3600" b="1" spc="-7" baseline="2314" dirty="0">
                <a:latin typeface="Arial"/>
                <a:cs typeface="Arial"/>
              </a:rPr>
              <a:t>oxidative phosphorylation </a:t>
            </a:r>
            <a:r>
              <a:rPr sz="1600" spc="-5" dirty="0"/>
              <a:t>(8.2.U8 –</a:t>
            </a:r>
            <a:r>
              <a:rPr sz="1600" spc="-10" dirty="0"/>
              <a:t> </a:t>
            </a:r>
            <a:r>
              <a:rPr sz="1600" spc="-5" dirty="0"/>
              <a:t>8.2.U10)</a:t>
            </a:r>
            <a:endParaRPr sz="1600">
              <a:latin typeface="Arial"/>
              <a:cs typeface="Arial"/>
            </a:endParaRPr>
          </a:p>
        </p:txBody>
      </p:sp>
      <p:sp>
        <p:nvSpPr>
          <p:cNvPr id="5" name="object 5"/>
          <p:cNvSpPr txBox="1"/>
          <p:nvPr/>
        </p:nvSpPr>
        <p:spPr>
          <a:xfrm>
            <a:off x="3949700" y="6600240"/>
            <a:ext cx="5113020" cy="208915"/>
          </a:xfrm>
          <a:prstGeom prst="rect">
            <a:avLst/>
          </a:prstGeom>
        </p:spPr>
        <p:txBody>
          <a:bodyPr vert="horz" wrap="square" lIns="0" tIns="12700" rIns="0" bIns="0" rtlCol="0">
            <a:spAutoFit/>
          </a:bodyPr>
          <a:lstStyle/>
          <a:p>
            <a:pPr marL="12700">
              <a:lnSpc>
                <a:spcPct val="100000"/>
              </a:lnSpc>
              <a:spcBef>
                <a:spcPts val="100"/>
              </a:spcBef>
            </a:pPr>
            <a:r>
              <a:rPr sz="1200" u="sng" spc="-40" dirty="0">
                <a:solidFill>
                  <a:srgbClr val="0000FF"/>
                </a:solidFill>
                <a:uFill>
                  <a:solidFill>
                    <a:srgbClr val="0000FF"/>
                  </a:solidFill>
                </a:uFill>
                <a:latin typeface="Arial"/>
                <a:cs typeface="Arial"/>
              </a:rPr>
              <a:t>http://commons.wikimedia.org/wiki/File:2508_The_Electron_Transport_Chain.jpg</a:t>
            </a:r>
            <a:endParaRPr sz="1200">
              <a:latin typeface="Arial"/>
              <a:cs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26719"/>
            <a:ext cx="9144000" cy="62293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26719"/>
            <a:ext cx="9142730" cy="6425565"/>
          </a:xfrm>
          <a:custGeom>
            <a:avLst/>
            <a:gdLst/>
            <a:ahLst/>
            <a:cxnLst/>
            <a:rect l="l" t="t" r="r" b="b"/>
            <a:pathLst>
              <a:path w="9142730" h="6425565">
                <a:moveTo>
                  <a:pt x="0" y="6425184"/>
                </a:moveTo>
                <a:lnTo>
                  <a:pt x="9142476" y="6425184"/>
                </a:lnTo>
                <a:lnTo>
                  <a:pt x="9142476" y="0"/>
                </a:lnTo>
                <a:lnTo>
                  <a:pt x="0" y="0"/>
                </a:lnTo>
                <a:lnTo>
                  <a:pt x="0" y="6425184"/>
                </a:lnTo>
                <a:close/>
              </a:path>
            </a:pathLst>
          </a:custGeom>
          <a:solidFill>
            <a:srgbClr val="FFFFFF">
              <a:alpha val="83921"/>
            </a:srgbClr>
          </a:solidFill>
        </p:spPr>
        <p:txBody>
          <a:bodyPr wrap="square" lIns="0" tIns="0" rIns="0" bIns="0" rtlCol="0"/>
          <a:lstStyle/>
          <a:p>
            <a:endParaRPr/>
          </a:p>
        </p:txBody>
      </p:sp>
      <p:sp>
        <p:nvSpPr>
          <p:cNvPr id="4" name="object 4"/>
          <p:cNvSpPr txBox="1"/>
          <p:nvPr/>
        </p:nvSpPr>
        <p:spPr>
          <a:xfrm>
            <a:off x="347268" y="1061720"/>
            <a:ext cx="8252459" cy="4294505"/>
          </a:xfrm>
          <a:prstGeom prst="rect">
            <a:avLst/>
          </a:prstGeom>
        </p:spPr>
        <p:txBody>
          <a:bodyPr vert="horz" wrap="square" lIns="0" tIns="13335" rIns="0" bIns="0" rtlCol="0">
            <a:spAutoFit/>
          </a:bodyPr>
          <a:lstStyle/>
          <a:p>
            <a:pPr marL="299085" marR="1005205" indent="-286385">
              <a:lnSpc>
                <a:spcPct val="100000"/>
              </a:lnSpc>
              <a:spcBef>
                <a:spcPts val="105"/>
              </a:spcBef>
              <a:buChar char="•"/>
              <a:tabLst>
                <a:tab pos="299085" algn="l"/>
                <a:tab pos="299720" algn="l"/>
              </a:tabLst>
            </a:pPr>
            <a:r>
              <a:rPr sz="2000" spc="-20" dirty="0">
                <a:latin typeface="Arial"/>
                <a:cs typeface="Arial"/>
              </a:rPr>
              <a:t>the </a:t>
            </a:r>
            <a:r>
              <a:rPr sz="2000" b="1" spc="-120" dirty="0">
                <a:latin typeface="Arial"/>
                <a:cs typeface="Arial"/>
              </a:rPr>
              <a:t>electron </a:t>
            </a:r>
            <a:r>
              <a:rPr sz="2000" b="1" spc="-114" dirty="0">
                <a:latin typeface="Arial"/>
                <a:cs typeface="Arial"/>
              </a:rPr>
              <a:t>transport </a:t>
            </a:r>
            <a:r>
              <a:rPr sz="2000" b="1" spc="-155" dirty="0">
                <a:latin typeface="Arial"/>
                <a:cs typeface="Arial"/>
              </a:rPr>
              <a:t>chain </a:t>
            </a:r>
            <a:r>
              <a:rPr sz="2000" spc="-105" dirty="0">
                <a:latin typeface="Arial"/>
                <a:cs typeface="Arial"/>
              </a:rPr>
              <a:t>is </a:t>
            </a:r>
            <a:r>
              <a:rPr sz="2000" spc="-55" dirty="0">
                <a:latin typeface="Arial"/>
                <a:cs typeface="Arial"/>
              </a:rPr>
              <a:t>situated </a:t>
            </a:r>
            <a:r>
              <a:rPr sz="2000" spc="-60" dirty="0">
                <a:latin typeface="Arial"/>
                <a:cs typeface="Arial"/>
              </a:rPr>
              <a:t>on </a:t>
            </a:r>
            <a:r>
              <a:rPr sz="2000" spc="-20" dirty="0">
                <a:latin typeface="Arial"/>
                <a:cs typeface="Arial"/>
              </a:rPr>
              <a:t>the </a:t>
            </a:r>
            <a:r>
              <a:rPr sz="2000" b="1" spc="-110" dirty="0">
                <a:latin typeface="Arial"/>
                <a:cs typeface="Arial"/>
              </a:rPr>
              <a:t>inner</a:t>
            </a:r>
            <a:r>
              <a:rPr sz="2000" b="1" spc="-295" dirty="0">
                <a:latin typeface="Arial"/>
                <a:cs typeface="Arial"/>
              </a:rPr>
              <a:t> </a:t>
            </a:r>
            <a:r>
              <a:rPr sz="2000" b="1" spc="-120" dirty="0">
                <a:latin typeface="Arial"/>
                <a:cs typeface="Arial"/>
              </a:rPr>
              <a:t>mitochondrial  </a:t>
            </a:r>
            <a:r>
              <a:rPr sz="2000" b="1" spc="-135" dirty="0">
                <a:latin typeface="Arial"/>
                <a:cs typeface="Arial"/>
              </a:rPr>
              <a:t>membrane</a:t>
            </a:r>
            <a:endParaRPr sz="2000">
              <a:latin typeface="Arial"/>
              <a:cs typeface="Arial"/>
            </a:endParaRPr>
          </a:p>
          <a:p>
            <a:pPr marL="299085" indent="-286385">
              <a:lnSpc>
                <a:spcPct val="100000"/>
              </a:lnSpc>
              <a:buFont typeface="Arial"/>
              <a:buChar char="•"/>
              <a:tabLst>
                <a:tab pos="299085" algn="l"/>
                <a:tab pos="299720" algn="l"/>
              </a:tabLst>
            </a:pPr>
            <a:r>
              <a:rPr sz="2000" b="1" spc="-165" dirty="0">
                <a:latin typeface="Arial"/>
                <a:cs typeface="Arial"/>
              </a:rPr>
              <a:t>hydrogen </a:t>
            </a:r>
            <a:r>
              <a:rPr sz="2000" spc="-105" dirty="0">
                <a:latin typeface="Arial"/>
                <a:cs typeface="Arial"/>
              </a:rPr>
              <a:t>is </a:t>
            </a:r>
            <a:r>
              <a:rPr sz="2000" b="1" spc="-120" dirty="0">
                <a:latin typeface="Arial"/>
                <a:cs typeface="Arial"/>
              </a:rPr>
              <a:t>transferred </a:t>
            </a:r>
            <a:r>
              <a:rPr sz="2000" spc="15" dirty="0">
                <a:latin typeface="Arial"/>
                <a:cs typeface="Arial"/>
              </a:rPr>
              <a:t>to </a:t>
            </a:r>
            <a:r>
              <a:rPr sz="2000" spc="-20" dirty="0">
                <a:latin typeface="Arial"/>
                <a:cs typeface="Arial"/>
              </a:rPr>
              <a:t>the </a:t>
            </a:r>
            <a:r>
              <a:rPr sz="2000" spc="-50" dirty="0">
                <a:latin typeface="Arial"/>
                <a:cs typeface="Arial"/>
              </a:rPr>
              <a:t>electron </a:t>
            </a:r>
            <a:r>
              <a:rPr sz="2000" spc="-35" dirty="0">
                <a:latin typeface="Arial"/>
                <a:cs typeface="Arial"/>
              </a:rPr>
              <a:t>transport </a:t>
            </a:r>
            <a:r>
              <a:rPr sz="2000" spc="-85" dirty="0">
                <a:latin typeface="Arial"/>
                <a:cs typeface="Arial"/>
              </a:rPr>
              <a:t>chain by </a:t>
            </a:r>
            <a:r>
              <a:rPr sz="2000" spc="-90" dirty="0">
                <a:latin typeface="Arial"/>
                <a:cs typeface="Arial"/>
              </a:rPr>
              <a:t>hydrogen</a:t>
            </a:r>
            <a:r>
              <a:rPr sz="2000" spc="-375" dirty="0">
                <a:latin typeface="Arial"/>
                <a:cs typeface="Arial"/>
              </a:rPr>
              <a:t> </a:t>
            </a:r>
            <a:r>
              <a:rPr sz="2000" spc="-75" dirty="0">
                <a:latin typeface="Arial"/>
                <a:cs typeface="Arial"/>
              </a:rPr>
              <a:t>carriers,</a:t>
            </a:r>
            <a:endParaRPr sz="2000">
              <a:latin typeface="Arial"/>
              <a:cs typeface="Arial"/>
            </a:endParaRPr>
          </a:p>
          <a:p>
            <a:pPr marL="299085">
              <a:lnSpc>
                <a:spcPct val="100000"/>
              </a:lnSpc>
            </a:pPr>
            <a:r>
              <a:rPr sz="2000" spc="-55" dirty="0">
                <a:latin typeface="Arial"/>
                <a:cs typeface="Arial"/>
              </a:rPr>
              <a:t>i.e. </a:t>
            </a:r>
            <a:r>
              <a:rPr sz="2000" b="1" spc="-185" dirty="0">
                <a:latin typeface="Arial"/>
                <a:cs typeface="Arial"/>
              </a:rPr>
              <a:t>NADH </a:t>
            </a:r>
            <a:r>
              <a:rPr sz="2000" spc="-90" dirty="0">
                <a:latin typeface="Arial"/>
                <a:cs typeface="Arial"/>
              </a:rPr>
              <a:t>and</a:t>
            </a:r>
            <a:r>
              <a:rPr sz="2000" spc="-110" dirty="0">
                <a:latin typeface="Arial"/>
                <a:cs typeface="Arial"/>
              </a:rPr>
              <a:t> </a:t>
            </a:r>
            <a:r>
              <a:rPr sz="2000" b="1" spc="-215" dirty="0">
                <a:latin typeface="Arial"/>
                <a:cs typeface="Arial"/>
              </a:rPr>
              <a:t>FADH</a:t>
            </a:r>
            <a:r>
              <a:rPr sz="1950" b="1" spc="-322" baseline="-21367" dirty="0">
                <a:latin typeface="Arial"/>
                <a:cs typeface="Arial"/>
              </a:rPr>
              <a:t>2</a:t>
            </a:r>
            <a:endParaRPr sz="1950" baseline="-21367">
              <a:latin typeface="Arial"/>
              <a:cs typeface="Arial"/>
            </a:endParaRPr>
          </a:p>
          <a:p>
            <a:pPr marL="299085" marR="558165" indent="-286385">
              <a:lnSpc>
                <a:spcPct val="100000"/>
              </a:lnSpc>
              <a:buChar char="•"/>
              <a:tabLst>
                <a:tab pos="299085" algn="l"/>
                <a:tab pos="299720" algn="l"/>
              </a:tabLst>
            </a:pPr>
            <a:r>
              <a:rPr sz="2000" spc="-145" dirty="0">
                <a:latin typeface="Arial"/>
                <a:cs typeface="Arial"/>
              </a:rPr>
              <a:t>The </a:t>
            </a:r>
            <a:r>
              <a:rPr sz="2000" spc="-90" dirty="0">
                <a:latin typeface="Arial"/>
                <a:cs typeface="Arial"/>
              </a:rPr>
              <a:t>hydrogen </a:t>
            </a:r>
            <a:r>
              <a:rPr sz="2000" spc="-75" dirty="0">
                <a:latin typeface="Arial"/>
                <a:cs typeface="Arial"/>
              </a:rPr>
              <a:t>carriers </a:t>
            </a:r>
            <a:r>
              <a:rPr sz="2000" b="1" spc="-135" dirty="0">
                <a:latin typeface="Arial"/>
                <a:cs typeface="Arial"/>
              </a:rPr>
              <a:t>release </a:t>
            </a:r>
            <a:r>
              <a:rPr sz="2000" b="1" spc="-140" dirty="0">
                <a:latin typeface="Arial"/>
                <a:cs typeface="Arial"/>
              </a:rPr>
              <a:t>electrons </a:t>
            </a:r>
            <a:r>
              <a:rPr sz="2000" spc="-55" dirty="0">
                <a:latin typeface="Arial"/>
                <a:cs typeface="Arial"/>
              </a:rPr>
              <a:t>which </a:t>
            </a:r>
            <a:r>
              <a:rPr sz="2000" spc="-90" dirty="0">
                <a:latin typeface="Arial"/>
                <a:cs typeface="Arial"/>
              </a:rPr>
              <a:t>are </a:t>
            </a:r>
            <a:r>
              <a:rPr sz="2000" b="1" spc="-120" dirty="0">
                <a:latin typeface="Arial"/>
                <a:cs typeface="Arial"/>
              </a:rPr>
              <a:t>transferred </a:t>
            </a:r>
            <a:r>
              <a:rPr sz="2000" b="1" spc="-100" dirty="0">
                <a:latin typeface="Arial"/>
                <a:cs typeface="Arial"/>
              </a:rPr>
              <a:t>between  </a:t>
            </a:r>
            <a:r>
              <a:rPr sz="2000" b="1" spc="-145" dirty="0">
                <a:latin typeface="Arial"/>
                <a:cs typeface="Arial"/>
              </a:rPr>
              <a:t>carriers </a:t>
            </a:r>
            <a:r>
              <a:rPr sz="2000" spc="-40" dirty="0">
                <a:latin typeface="Arial"/>
                <a:cs typeface="Arial"/>
              </a:rPr>
              <a:t>this </a:t>
            </a:r>
            <a:r>
              <a:rPr sz="2000" spc="-120" dirty="0">
                <a:latin typeface="Arial"/>
                <a:cs typeface="Arial"/>
              </a:rPr>
              <a:t>releases </a:t>
            </a:r>
            <a:r>
              <a:rPr sz="2000" spc="-95" dirty="0">
                <a:latin typeface="Arial"/>
                <a:cs typeface="Arial"/>
              </a:rPr>
              <a:t>energy </a:t>
            </a:r>
            <a:r>
              <a:rPr sz="2000" spc="-620" dirty="0">
                <a:latin typeface="Arial"/>
                <a:cs typeface="Arial"/>
              </a:rPr>
              <a:t>…</a:t>
            </a:r>
            <a:endParaRPr sz="2000">
              <a:latin typeface="Arial"/>
              <a:cs typeface="Arial"/>
            </a:endParaRPr>
          </a:p>
          <a:p>
            <a:pPr marL="299085" indent="-286385">
              <a:lnSpc>
                <a:spcPct val="100000"/>
              </a:lnSpc>
              <a:buChar char="•"/>
              <a:tabLst>
                <a:tab pos="299085" algn="l"/>
                <a:tab pos="299720" algn="l"/>
              </a:tabLst>
            </a:pPr>
            <a:r>
              <a:rPr sz="2000" spc="-340" dirty="0">
                <a:latin typeface="Arial"/>
                <a:cs typeface="Arial"/>
              </a:rPr>
              <a:t>…. </a:t>
            </a:r>
            <a:r>
              <a:rPr sz="2000" spc="-55" dirty="0">
                <a:latin typeface="Arial"/>
                <a:cs typeface="Arial"/>
              </a:rPr>
              <a:t>which </a:t>
            </a:r>
            <a:r>
              <a:rPr sz="2000" spc="-105" dirty="0">
                <a:latin typeface="Arial"/>
                <a:cs typeface="Arial"/>
              </a:rPr>
              <a:t>is </a:t>
            </a:r>
            <a:r>
              <a:rPr sz="2000" spc="-120" dirty="0">
                <a:latin typeface="Arial"/>
                <a:cs typeface="Arial"/>
              </a:rPr>
              <a:t>used </a:t>
            </a:r>
            <a:r>
              <a:rPr sz="2000" spc="20" dirty="0">
                <a:latin typeface="Arial"/>
                <a:cs typeface="Arial"/>
              </a:rPr>
              <a:t>to </a:t>
            </a:r>
            <a:r>
              <a:rPr sz="2000" b="1" spc="-150" dirty="0">
                <a:latin typeface="Arial"/>
                <a:cs typeface="Arial"/>
              </a:rPr>
              <a:t>pump </a:t>
            </a:r>
            <a:r>
              <a:rPr sz="2000" b="1" spc="-140" dirty="0">
                <a:latin typeface="Arial"/>
                <a:cs typeface="Arial"/>
              </a:rPr>
              <a:t>H</a:t>
            </a:r>
            <a:r>
              <a:rPr sz="1950" b="1" spc="-209" baseline="25641" dirty="0">
                <a:latin typeface="Arial"/>
                <a:cs typeface="Arial"/>
              </a:rPr>
              <a:t>+ </a:t>
            </a:r>
            <a:r>
              <a:rPr sz="2000" b="1" spc="-170" dirty="0">
                <a:latin typeface="Arial"/>
                <a:cs typeface="Arial"/>
              </a:rPr>
              <a:t>ions </a:t>
            </a:r>
            <a:r>
              <a:rPr sz="2000" spc="-30" dirty="0">
                <a:latin typeface="Arial"/>
                <a:cs typeface="Arial"/>
              </a:rPr>
              <a:t>(from </a:t>
            </a:r>
            <a:r>
              <a:rPr sz="2000" spc="-20" dirty="0">
                <a:latin typeface="Arial"/>
                <a:cs typeface="Arial"/>
              </a:rPr>
              <a:t>the </a:t>
            </a:r>
            <a:r>
              <a:rPr sz="2000" spc="-45" dirty="0">
                <a:latin typeface="Arial"/>
                <a:cs typeface="Arial"/>
              </a:rPr>
              <a:t>matrix) </a:t>
            </a:r>
            <a:r>
              <a:rPr sz="2000" spc="-135" dirty="0">
                <a:latin typeface="Arial"/>
                <a:cs typeface="Arial"/>
              </a:rPr>
              <a:t>across </a:t>
            </a:r>
            <a:r>
              <a:rPr sz="2000" spc="-40" dirty="0">
                <a:latin typeface="Arial"/>
                <a:cs typeface="Arial"/>
              </a:rPr>
              <a:t>inner</a:t>
            </a:r>
            <a:r>
              <a:rPr sz="2000" spc="-305" dirty="0">
                <a:latin typeface="Arial"/>
                <a:cs typeface="Arial"/>
              </a:rPr>
              <a:t> </a:t>
            </a:r>
            <a:r>
              <a:rPr sz="2000" spc="-85" dirty="0">
                <a:latin typeface="Arial"/>
                <a:cs typeface="Arial"/>
              </a:rPr>
              <a:t>membrane</a:t>
            </a:r>
            <a:endParaRPr sz="2000">
              <a:latin typeface="Arial"/>
              <a:cs typeface="Arial"/>
            </a:endParaRPr>
          </a:p>
          <a:p>
            <a:pPr marL="299085" indent="-286385">
              <a:lnSpc>
                <a:spcPct val="100000"/>
              </a:lnSpc>
              <a:buChar char="•"/>
              <a:tabLst>
                <a:tab pos="299085" algn="l"/>
                <a:tab pos="299720" algn="l"/>
              </a:tabLst>
            </a:pPr>
            <a:r>
              <a:rPr sz="2000" spc="-150" dirty="0">
                <a:latin typeface="Arial"/>
                <a:cs typeface="Arial"/>
              </a:rPr>
              <a:t>H</a:t>
            </a:r>
            <a:r>
              <a:rPr sz="1950" spc="-225" baseline="25641" dirty="0">
                <a:latin typeface="Arial"/>
                <a:cs typeface="Arial"/>
              </a:rPr>
              <a:t>+ </a:t>
            </a:r>
            <a:r>
              <a:rPr sz="2000" spc="-80" dirty="0">
                <a:latin typeface="Arial"/>
                <a:cs typeface="Arial"/>
              </a:rPr>
              <a:t>ions </a:t>
            </a:r>
            <a:r>
              <a:rPr sz="2000" spc="15" dirty="0">
                <a:latin typeface="Arial"/>
                <a:cs typeface="Arial"/>
              </a:rPr>
              <a:t>to </a:t>
            </a:r>
            <a:r>
              <a:rPr sz="2000" b="1" spc="-145" dirty="0">
                <a:latin typeface="Arial"/>
                <a:cs typeface="Arial"/>
              </a:rPr>
              <a:t>accumulate </a:t>
            </a:r>
            <a:r>
              <a:rPr sz="2000" spc="-25" dirty="0">
                <a:latin typeface="Arial"/>
                <a:cs typeface="Arial"/>
              </a:rPr>
              <a:t>in </a:t>
            </a:r>
            <a:r>
              <a:rPr sz="2000" spc="-20" dirty="0">
                <a:latin typeface="Arial"/>
                <a:cs typeface="Arial"/>
              </a:rPr>
              <a:t>the </a:t>
            </a:r>
            <a:r>
              <a:rPr sz="2000" b="1" spc="-110" dirty="0">
                <a:latin typeface="Arial"/>
                <a:cs typeface="Arial"/>
              </a:rPr>
              <a:t>inter-membrane </a:t>
            </a:r>
            <a:r>
              <a:rPr sz="2000" b="1" spc="-195" dirty="0">
                <a:latin typeface="Arial"/>
                <a:cs typeface="Arial"/>
              </a:rPr>
              <a:t>space </a:t>
            </a:r>
            <a:r>
              <a:rPr sz="2000" spc="-70" dirty="0">
                <a:latin typeface="Arial"/>
                <a:cs typeface="Arial"/>
              </a:rPr>
              <a:t>creating </a:t>
            </a:r>
            <a:r>
              <a:rPr sz="2000" spc="-155" dirty="0">
                <a:latin typeface="Arial"/>
                <a:cs typeface="Arial"/>
              </a:rPr>
              <a:t>a</a:t>
            </a:r>
            <a:r>
              <a:rPr sz="2000" spc="-290" dirty="0">
                <a:latin typeface="Arial"/>
                <a:cs typeface="Arial"/>
              </a:rPr>
              <a:t> </a:t>
            </a:r>
            <a:r>
              <a:rPr sz="2000" spc="-55" dirty="0">
                <a:latin typeface="Arial"/>
                <a:cs typeface="Arial"/>
              </a:rPr>
              <a:t>concentration</a:t>
            </a:r>
            <a:endParaRPr sz="2000">
              <a:latin typeface="Arial"/>
              <a:cs typeface="Arial"/>
            </a:endParaRPr>
          </a:p>
          <a:p>
            <a:pPr marL="299085">
              <a:lnSpc>
                <a:spcPct val="100000"/>
              </a:lnSpc>
            </a:pPr>
            <a:r>
              <a:rPr sz="2000" spc="-60" dirty="0">
                <a:latin typeface="Arial"/>
                <a:cs typeface="Arial"/>
              </a:rPr>
              <a:t>gradient</a:t>
            </a:r>
            <a:endParaRPr sz="2000">
              <a:latin typeface="Arial"/>
              <a:cs typeface="Arial"/>
            </a:endParaRPr>
          </a:p>
          <a:p>
            <a:pPr marL="299085" indent="-286385">
              <a:lnSpc>
                <a:spcPct val="100000"/>
              </a:lnSpc>
              <a:buChar char="•"/>
              <a:tabLst>
                <a:tab pos="299085" algn="l"/>
                <a:tab pos="299720" algn="l"/>
              </a:tabLst>
            </a:pPr>
            <a:r>
              <a:rPr sz="2000" spc="-150" dirty="0">
                <a:latin typeface="Arial"/>
                <a:cs typeface="Arial"/>
              </a:rPr>
              <a:t>H</a:t>
            </a:r>
            <a:r>
              <a:rPr sz="1950" spc="-225" baseline="25641" dirty="0">
                <a:latin typeface="Arial"/>
                <a:cs typeface="Arial"/>
              </a:rPr>
              <a:t>+  </a:t>
            </a:r>
            <a:r>
              <a:rPr sz="2000" spc="-80" dirty="0">
                <a:latin typeface="Arial"/>
                <a:cs typeface="Arial"/>
              </a:rPr>
              <a:t>ions </a:t>
            </a:r>
            <a:r>
              <a:rPr sz="2000" b="1" spc="-95" dirty="0">
                <a:latin typeface="Arial"/>
                <a:cs typeface="Arial"/>
              </a:rPr>
              <a:t>return </a:t>
            </a:r>
            <a:r>
              <a:rPr sz="2000" spc="15" dirty="0">
                <a:latin typeface="Arial"/>
                <a:cs typeface="Arial"/>
              </a:rPr>
              <a:t>to </a:t>
            </a:r>
            <a:r>
              <a:rPr sz="2000" spc="-20" dirty="0">
                <a:latin typeface="Arial"/>
                <a:cs typeface="Arial"/>
              </a:rPr>
              <a:t>the </a:t>
            </a:r>
            <a:r>
              <a:rPr sz="2000" spc="-40" dirty="0">
                <a:latin typeface="Arial"/>
                <a:cs typeface="Arial"/>
              </a:rPr>
              <a:t>matrix </a:t>
            </a:r>
            <a:r>
              <a:rPr sz="2000" b="1" spc="-135" dirty="0">
                <a:latin typeface="Arial"/>
                <a:cs typeface="Arial"/>
              </a:rPr>
              <a:t>through </a:t>
            </a:r>
            <a:r>
              <a:rPr sz="2000" b="1" spc="-300" dirty="0">
                <a:latin typeface="Arial"/>
                <a:cs typeface="Arial"/>
              </a:rPr>
              <a:t>ATP</a:t>
            </a:r>
            <a:r>
              <a:rPr sz="2000" b="1" spc="-375" dirty="0">
                <a:latin typeface="Arial"/>
                <a:cs typeface="Arial"/>
              </a:rPr>
              <a:t> </a:t>
            </a:r>
            <a:r>
              <a:rPr sz="2000" b="1" spc="-170" dirty="0">
                <a:latin typeface="Arial"/>
                <a:cs typeface="Arial"/>
              </a:rPr>
              <a:t>synthase</a:t>
            </a:r>
            <a:endParaRPr sz="2000">
              <a:latin typeface="Arial"/>
              <a:cs typeface="Arial"/>
            </a:endParaRPr>
          </a:p>
          <a:p>
            <a:pPr marL="299085" indent="-286385">
              <a:lnSpc>
                <a:spcPct val="100000"/>
              </a:lnSpc>
              <a:buChar char="•"/>
              <a:tabLst>
                <a:tab pos="299085" algn="l"/>
                <a:tab pos="299720" algn="l"/>
              </a:tabLst>
            </a:pPr>
            <a:r>
              <a:rPr sz="2000" spc="-90" dirty="0">
                <a:latin typeface="Arial"/>
                <a:cs typeface="Arial"/>
              </a:rPr>
              <a:t>Down </a:t>
            </a:r>
            <a:r>
              <a:rPr sz="2000" spc="-20" dirty="0">
                <a:latin typeface="Arial"/>
                <a:cs typeface="Arial"/>
              </a:rPr>
              <a:t>the </a:t>
            </a:r>
            <a:r>
              <a:rPr sz="2000" b="1" spc="-135" dirty="0">
                <a:latin typeface="Arial"/>
                <a:cs typeface="Arial"/>
              </a:rPr>
              <a:t>electrochemical concentration</a:t>
            </a:r>
            <a:r>
              <a:rPr sz="2000" b="1" spc="-229" dirty="0">
                <a:latin typeface="Arial"/>
                <a:cs typeface="Arial"/>
              </a:rPr>
              <a:t> </a:t>
            </a:r>
            <a:r>
              <a:rPr sz="2000" b="1" spc="-125" dirty="0">
                <a:latin typeface="Arial"/>
                <a:cs typeface="Arial"/>
              </a:rPr>
              <a:t>gradient</a:t>
            </a:r>
            <a:endParaRPr sz="2000">
              <a:latin typeface="Arial"/>
              <a:cs typeface="Arial"/>
            </a:endParaRPr>
          </a:p>
          <a:p>
            <a:pPr marL="299085" indent="-286385">
              <a:lnSpc>
                <a:spcPct val="100000"/>
              </a:lnSpc>
              <a:buChar char="•"/>
              <a:tabLst>
                <a:tab pos="299085" algn="l"/>
                <a:tab pos="299720" algn="l"/>
              </a:tabLst>
            </a:pPr>
            <a:r>
              <a:rPr sz="2000" spc="-130" dirty="0">
                <a:latin typeface="Arial"/>
                <a:cs typeface="Arial"/>
              </a:rPr>
              <a:t>This </a:t>
            </a:r>
            <a:r>
              <a:rPr sz="2000" b="1" spc="-175" dirty="0">
                <a:latin typeface="Arial"/>
                <a:cs typeface="Arial"/>
              </a:rPr>
              <a:t>produces </a:t>
            </a:r>
            <a:r>
              <a:rPr sz="2000" b="1" spc="-300" dirty="0">
                <a:latin typeface="Arial"/>
                <a:cs typeface="Arial"/>
              </a:rPr>
              <a:t>ATP </a:t>
            </a:r>
            <a:r>
              <a:rPr sz="2000" spc="-85" dirty="0">
                <a:latin typeface="Arial"/>
                <a:cs typeface="Arial"/>
              </a:rPr>
              <a:t>by</a:t>
            </a:r>
            <a:r>
              <a:rPr sz="2000" spc="-110" dirty="0">
                <a:latin typeface="Arial"/>
                <a:cs typeface="Arial"/>
              </a:rPr>
              <a:t> </a:t>
            </a:r>
            <a:r>
              <a:rPr sz="2000" b="1" spc="-185" dirty="0">
                <a:latin typeface="Arial"/>
                <a:cs typeface="Arial"/>
              </a:rPr>
              <a:t>chemiosmosis</a:t>
            </a:r>
            <a:endParaRPr sz="2000">
              <a:latin typeface="Arial"/>
              <a:cs typeface="Arial"/>
            </a:endParaRPr>
          </a:p>
          <a:p>
            <a:pPr marL="299085" indent="-286385">
              <a:lnSpc>
                <a:spcPct val="100000"/>
              </a:lnSpc>
              <a:buFont typeface="Arial"/>
              <a:buChar char="•"/>
              <a:tabLst>
                <a:tab pos="299085" algn="l"/>
                <a:tab pos="299720" algn="l"/>
              </a:tabLst>
            </a:pPr>
            <a:r>
              <a:rPr sz="2000" b="1" spc="-190" dirty="0">
                <a:latin typeface="Arial"/>
                <a:cs typeface="Arial"/>
              </a:rPr>
              <a:t>oxygen is </a:t>
            </a:r>
            <a:r>
              <a:rPr sz="2000" b="1" spc="-75" dirty="0">
                <a:latin typeface="Arial"/>
                <a:cs typeface="Arial"/>
              </a:rPr>
              <a:t>the </a:t>
            </a:r>
            <a:r>
              <a:rPr sz="2000" b="1" spc="-90" dirty="0">
                <a:latin typeface="Arial"/>
                <a:cs typeface="Arial"/>
              </a:rPr>
              <a:t>final </a:t>
            </a:r>
            <a:r>
              <a:rPr sz="2000" b="1" spc="-120" dirty="0">
                <a:latin typeface="Arial"/>
                <a:cs typeface="Arial"/>
              </a:rPr>
              <a:t>electron </a:t>
            </a:r>
            <a:r>
              <a:rPr sz="2000" b="1" spc="-145" dirty="0">
                <a:latin typeface="Arial"/>
                <a:cs typeface="Arial"/>
              </a:rPr>
              <a:t>acceptor </a:t>
            </a:r>
            <a:r>
              <a:rPr sz="2000" spc="-5" dirty="0">
                <a:latin typeface="Arial"/>
                <a:cs typeface="Arial"/>
              </a:rPr>
              <a:t>for </a:t>
            </a:r>
            <a:r>
              <a:rPr sz="2000" spc="-20" dirty="0">
                <a:latin typeface="Arial"/>
                <a:cs typeface="Arial"/>
              </a:rPr>
              <a:t>the </a:t>
            </a:r>
            <a:r>
              <a:rPr sz="2000" spc="-50" dirty="0">
                <a:latin typeface="Arial"/>
                <a:cs typeface="Arial"/>
              </a:rPr>
              <a:t>electron </a:t>
            </a:r>
            <a:r>
              <a:rPr sz="2000" spc="-35" dirty="0">
                <a:latin typeface="Arial"/>
                <a:cs typeface="Arial"/>
              </a:rPr>
              <a:t>transport</a:t>
            </a:r>
            <a:r>
              <a:rPr sz="2000" spc="-185" dirty="0">
                <a:latin typeface="Arial"/>
                <a:cs typeface="Arial"/>
              </a:rPr>
              <a:t> </a:t>
            </a:r>
            <a:r>
              <a:rPr sz="2000" spc="-85" dirty="0">
                <a:latin typeface="Arial"/>
                <a:cs typeface="Arial"/>
              </a:rPr>
              <a:t>chain</a:t>
            </a:r>
            <a:endParaRPr sz="2000">
              <a:latin typeface="Arial"/>
              <a:cs typeface="Arial"/>
            </a:endParaRPr>
          </a:p>
          <a:p>
            <a:pPr marL="299085" indent="-286385">
              <a:lnSpc>
                <a:spcPct val="100000"/>
              </a:lnSpc>
              <a:buChar char="•"/>
              <a:tabLst>
                <a:tab pos="299085" algn="l"/>
                <a:tab pos="299720" algn="l"/>
              </a:tabLst>
            </a:pPr>
            <a:r>
              <a:rPr sz="2000" spc="-120" dirty="0">
                <a:latin typeface="Arial"/>
                <a:cs typeface="Arial"/>
              </a:rPr>
              <a:t>oxygen </a:t>
            </a:r>
            <a:r>
              <a:rPr sz="2000" spc="-95" dirty="0">
                <a:latin typeface="Arial"/>
                <a:cs typeface="Arial"/>
              </a:rPr>
              <a:t>combines </a:t>
            </a:r>
            <a:r>
              <a:rPr sz="2000" spc="10" dirty="0">
                <a:latin typeface="Arial"/>
                <a:cs typeface="Arial"/>
              </a:rPr>
              <a:t>with </a:t>
            </a:r>
            <a:r>
              <a:rPr sz="2000" spc="-70" dirty="0">
                <a:latin typeface="Arial"/>
                <a:cs typeface="Arial"/>
              </a:rPr>
              <a:t>electrons </a:t>
            </a:r>
            <a:r>
              <a:rPr sz="2000" spc="-90" dirty="0">
                <a:latin typeface="Arial"/>
                <a:cs typeface="Arial"/>
              </a:rPr>
              <a:t>and </a:t>
            </a:r>
            <a:r>
              <a:rPr sz="2000" spc="-150" dirty="0">
                <a:latin typeface="Arial"/>
                <a:cs typeface="Arial"/>
              </a:rPr>
              <a:t>H</a:t>
            </a:r>
            <a:r>
              <a:rPr sz="1950" spc="-225" baseline="25641" dirty="0">
                <a:latin typeface="Arial"/>
                <a:cs typeface="Arial"/>
              </a:rPr>
              <a:t>+ </a:t>
            </a:r>
            <a:r>
              <a:rPr sz="2000" spc="-85" dirty="0">
                <a:latin typeface="Arial"/>
                <a:cs typeface="Arial"/>
              </a:rPr>
              <a:t>ions </a:t>
            </a:r>
            <a:r>
              <a:rPr sz="2000" spc="15" dirty="0">
                <a:latin typeface="Arial"/>
                <a:cs typeface="Arial"/>
              </a:rPr>
              <a:t>to</a:t>
            </a:r>
            <a:r>
              <a:rPr sz="2000" spc="-300" dirty="0">
                <a:latin typeface="Arial"/>
                <a:cs typeface="Arial"/>
              </a:rPr>
              <a:t> </a:t>
            </a:r>
            <a:r>
              <a:rPr sz="2000" b="1" spc="-150" dirty="0">
                <a:latin typeface="Arial"/>
                <a:cs typeface="Arial"/>
              </a:rPr>
              <a:t>produce </a:t>
            </a:r>
            <a:r>
              <a:rPr sz="2000" b="1" spc="-90" dirty="0">
                <a:latin typeface="Arial"/>
                <a:cs typeface="Arial"/>
              </a:rPr>
              <a:t>water</a:t>
            </a:r>
            <a:endParaRPr sz="2000">
              <a:latin typeface="Arial"/>
              <a:cs typeface="Arial"/>
            </a:endParaRPr>
          </a:p>
        </p:txBody>
      </p:sp>
      <p:sp>
        <p:nvSpPr>
          <p:cNvPr id="5" name="object 5"/>
          <p:cNvSpPr/>
          <p:nvPr/>
        </p:nvSpPr>
        <p:spPr>
          <a:xfrm>
            <a:off x="0" y="4572"/>
            <a:ext cx="9144000" cy="422275"/>
          </a:xfrm>
          <a:custGeom>
            <a:avLst/>
            <a:gdLst/>
            <a:ahLst/>
            <a:cxnLst/>
            <a:rect l="l" t="t" r="r" b="b"/>
            <a:pathLst>
              <a:path w="9144000" h="422275">
                <a:moveTo>
                  <a:pt x="0" y="422148"/>
                </a:moveTo>
                <a:lnTo>
                  <a:pt x="9144000" y="422148"/>
                </a:lnTo>
                <a:lnTo>
                  <a:pt x="9144000" y="0"/>
                </a:lnTo>
                <a:lnTo>
                  <a:pt x="0" y="0"/>
                </a:lnTo>
                <a:lnTo>
                  <a:pt x="0" y="422148"/>
                </a:lnTo>
                <a:close/>
              </a:path>
            </a:pathLst>
          </a:custGeom>
          <a:solidFill>
            <a:srgbClr val="B8CDE4">
              <a:alpha val="78038"/>
            </a:srgbClr>
          </a:solidFill>
        </p:spPr>
        <p:txBody>
          <a:bodyPr wrap="square" lIns="0" tIns="0" rIns="0" bIns="0" rtlCol="0"/>
          <a:lstStyle/>
          <a:p>
            <a:endParaRPr/>
          </a:p>
        </p:txBody>
      </p:sp>
      <p:sp>
        <p:nvSpPr>
          <p:cNvPr id="6" name="object 6"/>
          <p:cNvSpPr txBox="1">
            <a:spLocks noGrp="1"/>
          </p:cNvSpPr>
          <p:nvPr>
            <p:ph type="title"/>
          </p:nvPr>
        </p:nvSpPr>
        <p:spPr>
          <a:xfrm>
            <a:off x="78739" y="25145"/>
            <a:ext cx="7677784" cy="391160"/>
          </a:xfrm>
          <a:prstGeom prst="rect">
            <a:avLst/>
          </a:prstGeom>
        </p:spPr>
        <p:txBody>
          <a:bodyPr vert="horz" wrap="square" lIns="0" tIns="12700" rIns="0" bIns="0" rtlCol="0">
            <a:spAutoFit/>
          </a:bodyPr>
          <a:lstStyle/>
          <a:p>
            <a:pPr marL="12700">
              <a:lnSpc>
                <a:spcPct val="100000"/>
              </a:lnSpc>
              <a:spcBef>
                <a:spcPts val="100"/>
              </a:spcBef>
            </a:pPr>
            <a:r>
              <a:rPr sz="3600" b="1" spc="-7" baseline="2314" dirty="0">
                <a:latin typeface="Arial"/>
                <a:cs typeface="Arial"/>
              </a:rPr>
              <a:t>A summary </a:t>
            </a:r>
            <a:r>
              <a:rPr sz="3600" b="1" baseline="2314" dirty="0">
                <a:latin typeface="Arial"/>
                <a:cs typeface="Arial"/>
              </a:rPr>
              <a:t>of </a:t>
            </a:r>
            <a:r>
              <a:rPr sz="3600" b="1" spc="-7" baseline="2314" dirty="0">
                <a:latin typeface="Arial"/>
                <a:cs typeface="Arial"/>
              </a:rPr>
              <a:t>oxidative phosphorylation </a:t>
            </a:r>
            <a:r>
              <a:rPr sz="1600" spc="-5" dirty="0"/>
              <a:t>(8.2.U8 –</a:t>
            </a:r>
            <a:r>
              <a:rPr sz="1600" spc="-10" dirty="0"/>
              <a:t> </a:t>
            </a:r>
            <a:r>
              <a:rPr sz="1600" spc="-5" dirty="0"/>
              <a:t>8.2.U10)</a:t>
            </a:r>
            <a:endParaRPr sz="1600">
              <a:latin typeface="Arial"/>
              <a:cs typeface="Arial"/>
            </a:endParaRPr>
          </a:p>
        </p:txBody>
      </p:sp>
      <p:sp>
        <p:nvSpPr>
          <p:cNvPr id="7" name="object 7"/>
          <p:cNvSpPr txBox="1"/>
          <p:nvPr/>
        </p:nvSpPr>
        <p:spPr>
          <a:xfrm>
            <a:off x="3949700" y="6600240"/>
            <a:ext cx="5113020" cy="208915"/>
          </a:xfrm>
          <a:prstGeom prst="rect">
            <a:avLst/>
          </a:prstGeom>
        </p:spPr>
        <p:txBody>
          <a:bodyPr vert="horz" wrap="square" lIns="0" tIns="12700" rIns="0" bIns="0" rtlCol="0">
            <a:spAutoFit/>
          </a:bodyPr>
          <a:lstStyle/>
          <a:p>
            <a:pPr marL="12700">
              <a:lnSpc>
                <a:spcPct val="100000"/>
              </a:lnSpc>
              <a:spcBef>
                <a:spcPts val="100"/>
              </a:spcBef>
            </a:pPr>
            <a:r>
              <a:rPr sz="1200" u="sng" spc="-40" dirty="0">
                <a:solidFill>
                  <a:srgbClr val="0000FF"/>
                </a:solidFill>
                <a:uFill>
                  <a:solidFill>
                    <a:srgbClr val="0000FF"/>
                  </a:solidFill>
                </a:uFill>
                <a:latin typeface="Arial"/>
                <a:cs typeface="Arial"/>
              </a:rPr>
              <a:t>http://commons.wikimedia.org/wiki/File:2508_The_Electron_Transport_Chain.jpg</a:t>
            </a:r>
            <a:endParaRPr sz="1200">
              <a:latin typeface="Arial"/>
              <a:cs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572"/>
            <a:ext cx="9144000" cy="619125"/>
          </a:xfrm>
          <a:custGeom>
            <a:avLst/>
            <a:gdLst/>
            <a:ahLst/>
            <a:cxnLst/>
            <a:rect l="l" t="t" r="r" b="b"/>
            <a:pathLst>
              <a:path w="9144000" h="619125">
                <a:moveTo>
                  <a:pt x="0" y="618743"/>
                </a:moveTo>
                <a:lnTo>
                  <a:pt x="9144000" y="618743"/>
                </a:lnTo>
                <a:lnTo>
                  <a:pt x="9144000" y="0"/>
                </a:lnTo>
                <a:lnTo>
                  <a:pt x="0" y="0"/>
                </a:lnTo>
                <a:lnTo>
                  <a:pt x="0" y="618743"/>
                </a:lnTo>
                <a:close/>
              </a:path>
            </a:pathLst>
          </a:custGeom>
          <a:solidFill>
            <a:srgbClr val="B8CDE4">
              <a:alpha val="78038"/>
            </a:srgbClr>
          </a:solidFill>
        </p:spPr>
        <p:txBody>
          <a:bodyPr wrap="square" lIns="0" tIns="0" rIns="0" bIns="0" rtlCol="0"/>
          <a:lstStyle/>
          <a:p>
            <a:endParaRPr/>
          </a:p>
        </p:txBody>
      </p:sp>
      <p:sp>
        <p:nvSpPr>
          <p:cNvPr id="3" name="object 3"/>
          <p:cNvSpPr txBox="1"/>
          <p:nvPr/>
        </p:nvSpPr>
        <p:spPr>
          <a:xfrm>
            <a:off x="78739" y="54355"/>
            <a:ext cx="7520940"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Arial"/>
                <a:cs typeface="Arial"/>
              </a:rPr>
              <a:t>8.2.S1 Analysis of diagrams of the </a:t>
            </a:r>
            <a:r>
              <a:rPr sz="1600" spc="-10" dirty="0">
                <a:latin typeface="Arial"/>
                <a:cs typeface="Arial"/>
              </a:rPr>
              <a:t>pathways </a:t>
            </a:r>
            <a:r>
              <a:rPr sz="1600" spc="-5" dirty="0">
                <a:latin typeface="Arial"/>
                <a:cs typeface="Arial"/>
              </a:rPr>
              <a:t>of aerobic respiration to deduce </a:t>
            </a:r>
            <a:r>
              <a:rPr sz="1600" spc="-10" dirty="0">
                <a:latin typeface="Arial"/>
                <a:cs typeface="Arial"/>
              </a:rPr>
              <a:t>where  </a:t>
            </a:r>
            <a:r>
              <a:rPr sz="1600" spc="-5" dirty="0">
                <a:latin typeface="Arial"/>
                <a:cs typeface="Arial"/>
              </a:rPr>
              <a:t>decarboxylation and oxidation reactions</a:t>
            </a:r>
            <a:r>
              <a:rPr sz="1600" spc="30" dirty="0">
                <a:latin typeface="Arial"/>
                <a:cs typeface="Arial"/>
              </a:rPr>
              <a:t> </a:t>
            </a:r>
            <a:r>
              <a:rPr sz="1600" spc="-20" dirty="0">
                <a:latin typeface="Arial"/>
                <a:cs typeface="Arial"/>
              </a:rPr>
              <a:t>occur.</a:t>
            </a:r>
            <a:endParaRPr sz="1600">
              <a:latin typeface="Arial"/>
              <a:cs typeface="Arial"/>
            </a:endParaRPr>
          </a:p>
        </p:txBody>
      </p:sp>
      <p:sp>
        <p:nvSpPr>
          <p:cNvPr id="4" name="object 4"/>
          <p:cNvSpPr/>
          <p:nvPr/>
        </p:nvSpPr>
        <p:spPr>
          <a:xfrm>
            <a:off x="4962986" y="1400252"/>
            <a:ext cx="2195979" cy="4342676"/>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554837" y="1049782"/>
            <a:ext cx="3149600" cy="635635"/>
          </a:xfrm>
          <a:prstGeom prst="rect">
            <a:avLst/>
          </a:prstGeom>
        </p:spPr>
        <p:txBody>
          <a:bodyPr vert="horz" wrap="square" lIns="0" tIns="13335" rIns="0" bIns="0" rtlCol="0">
            <a:spAutoFit/>
          </a:bodyPr>
          <a:lstStyle/>
          <a:p>
            <a:pPr marL="355600" marR="5080" indent="-342900">
              <a:lnSpc>
                <a:spcPct val="100000"/>
              </a:lnSpc>
              <a:spcBef>
                <a:spcPts val="105"/>
              </a:spcBef>
              <a:tabLst>
                <a:tab pos="354965" algn="l"/>
              </a:tabLst>
            </a:pPr>
            <a:r>
              <a:rPr sz="2000" spc="-75" dirty="0"/>
              <a:t>1.	</a:t>
            </a:r>
            <a:r>
              <a:rPr sz="2000" spc="-70" dirty="0"/>
              <a:t>Indicate </a:t>
            </a:r>
            <a:r>
              <a:rPr sz="2000" b="1" spc="-70" dirty="0">
                <a:latin typeface="Arial"/>
                <a:cs typeface="Arial"/>
              </a:rPr>
              <a:t>two </a:t>
            </a:r>
            <a:r>
              <a:rPr sz="2000" spc="-120" dirty="0"/>
              <a:t>places </a:t>
            </a:r>
            <a:r>
              <a:rPr sz="2000" spc="-60" dirty="0"/>
              <a:t>where  </a:t>
            </a:r>
            <a:r>
              <a:rPr sz="2000" spc="-70" dirty="0"/>
              <a:t>decarboxylation </a:t>
            </a:r>
            <a:r>
              <a:rPr sz="2000" spc="-105" dirty="0"/>
              <a:t>occurs.</a:t>
            </a:r>
            <a:r>
              <a:rPr sz="2000" spc="-204" dirty="0"/>
              <a:t> </a:t>
            </a:r>
            <a:r>
              <a:rPr sz="2000" spc="-75" dirty="0"/>
              <a:t>(1)</a:t>
            </a:r>
            <a:endParaRPr sz="2000">
              <a:latin typeface="Arial"/>
              <a:cs typeface="Arial"/>
            </a:endParaRPr>
          </a:p>
        </p:txBody>
      </p:sp>
      <p:sp>
        <p:nvSpPr>
          <p:cNvPr id="6" name="object 6"/>
          <p:cNvSpPr txBox="1"/>
          <p:nvPr/>
        </p:nvSpPr>
        <p:spPr>
          <a:xfrm>
            <a:off x="554837" y="1964182"/>
            <a:ext cx="4017010" cy="636270"/>
          </a:xfrm>
          <a:prstGeom prst="rect">
            <a:avLst/>
          </a:prstGeom>
        </p:spPr>
        <p:txBody>
          <a:bodyPr vert="horz" wrap="square" lIns="0" tIns="13335" rIns="0" bIns="0" rtlCol="0">
            <a:spAutoFit/>
          </a:bodyPr>
          <a:lstStyle/>
          <a:p>
            <a:pPr marL="12700">
              <a:lnSpc>
                <a:spcPct val="100000"/>
              </a:lnSpc>
              <a:spcBef>
                <a:spcPts val="105"/>
              </a:spcBef>
              <a:tabLst>
                <a:tab pos="354965" algn="l"/>
              </a:tabLst>
            </a:pPr>
            <a:r>
              <a:rPr sz="2000" spc="-75" dirty="0">
                <a:latin typeface="Arial"/>
                <a:cs typeface="Arial"/>
              </a:rPr>
              <a:t>2.	</a:t>
            </a:r>
            <a:r>
              <a:rPr sz="2000" spc="-110" dirty="0">
                <a:latin typeface="Arial"/>
                <a:cs typeface="Arial"/>
              </a:rPr>
              <a:t>Explain </a:t>
            </a:r>
            <a:r>
              <a:rPr sz="2000" spc="-70" dirty="0">
                <a:latin typeface="Arial"/>
                <a:cs typeface="Arial"/>
              </a:rPr>
              <a:t>why </a:t>
            </a:r>
            <a:r>
              <a:rPr sz="2000" spc="-20" dirty="0">
                <a:latin typeface="Arial"/>
                <a:cs typeface="Arial"/>
              </a:rPr>
              <a:t>the </a:t>
            </a:r>
            <a:r>
              <a:rPr sz="2000" spc="-95" dirty="0">
                <a:latin typeface="Arial"/>
                <a:cs typeface="Arial"/>
              </a:rPr>
              <a:t>given </a:t>
            </a:r>
            <a:r>
              <a:rPr sz="2000" spc="-114" dirty="0">
                <a:latin typeface="Arial"/>
                <a:cs typeface="Arial"/>
              </a:rPr>
              <a:t>places</a:t>
            </a:r>
            <a:r>
              <a:rPr sz="2000" spc="-305" dirty="0">
                <a:latin typeface="Arial"/>
                <a:cs typeface="Arial"/>
              </a:rPr>
              <a:t> </a:t>
            </a:r>
            <a:r>
              <a:rPr sz="2000" spc="-60" dirty="0">
                <a:latin typeface="Arial"/>
                <a:cs typeface="Arial"/>
              </a:rPr>
              <a:t>where</a:t>
            </a:r>
            <a:endParaRPr sz="2000">
              <a:latin typeface="Arial"/>
              <a:cs typeface="Arial"/>
            </a:endParaRPr>
          </a:p>
          <a:p>
            <a:pPr marL="355600">
              <a:lnSpc>
                <a:spcPct val="100000"/>
              </a:lnSpc>
            </a:pPr>
            <a:r>
              <a:rPr sz="2000" spc="-85" dirty="0">
                <a:latin typeface="Arial"/>
                <a:cs typeface="Arial"/>
              </a:rPr>
              <a:t>selected.</a:t>
            </a:r>
            <a:r>
              <a:rPr sz="2000" spc="-100" dirty="0">
                <a:latin typeface="Arial"/>
                <a:cs typeface="Arial"/>
              </a:rPr>
              <a:t> </a:t>
            </a:r>
            <a:r>
              <a:rPr sz="2000" spc="-75" dirty="0">
                <a:latin typeface="Arial"/>
                <a:cs typeface="Arial"/>
              </a:rPr>
              <a:t>(1)</a:t>
            </a:r>
            <a:endParaRPr sz="2000">
              <a:latin typeface="Arial"/>
              <a:cs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572"/>
            <a:ext cx="9144000" cy="619125"/>
          </a:xfrm>
          <a:custGeom>
            <a:avLst/>
            <a:gdLst/>
            <a:ahLst/>
            <a:cxnLst/>
            <a:rect l="l" t="t" r="r" b="b"/>
            <a:pathLst>
              <a:path w="9144000" h="619125">
                <a:moveTo>
                  <a:pt x="0" y="618743"/>
                </a:moveTo>
                <a:lnTo>
                  <a:pt x="9144000" y="618743"/>
                </a:lnTo>
                <a:lnTo>
                  <a:pt x="9144000" y="0"/>
                </a:lnTo>
                <a:lnTo>
                  <a:pt x="0" y="0"/>
                </a:lnTo>
                <a:lnTo>
                  <a:pt x="0" y="618743"/>
                </a:lnTo>
                <a:close/>
              </a:path>
            </a:pathLst>
          </a:custGeom>
          <a:solidFill>
            <a:srgbClr val="B8CDE4">
              <a:alpha val="78038"/>
            </a:srgbClr>
          </a:solidFill>
        </p:spPr>
        <p:txBody>
          <a:bodyPr wrap="square" lIns="0" tIns="0" rIns="0" bIns="0" rtlCol="0"/>
          <a:lstStyle/>
          <a:p>
            <a:endParaRPr/>
          </a:p>
        </p:txBody>
      </p:sp>
      <p:sp>
        <p:nvSpPr>
          <p:cNvPr id="3" name="object 3"/>
          <p:cNvSpPr txBox="1"/>
          <p:nvPr/>
        </p:nvSpPr>
        <p:spPr>
          <a:xfrm>
            <a:off x="78739" y="54355"/>
            <a:ext cx="7520940"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Arial"/>
                <a:cs typeface="Arial"/>
              </a:rPr>
              <a:t>8.2.S1 Analysis of diagrams of the </a:t>
            </a:r>
            <a:r>
              <a:rPr sz="1600" spc="-10" dirty="0">
                <a:latin typeface="Arial"/>
                <a:cs typeface="Arial"/>
              </a:rPr>
              <a:t>pathways </a:t>
            </a:r>
            <a:r>
              <a:rPr sz="1600" spc="-5" dirty="0">
                <a:latin typeface="Arial"/>
                <a:cs typeface="Arial"/>
              </a:rPr>
              <a:t>of aerobic respiration to deduce </a:t>
            </a:r>
            <a:r>
              <a:rPr sz="1600" spc="-10" dirty="0">
                <a:latin typeface="Arial"/>
                <a:cs typeface="Arial"/>
              </a:rPr>
              <a:t>where  </a:t>
            </a:r>
            <a:r>
              <a:rPr sz="1600" spc="-5" dirty="0">
                <a:latin typeface="Arial"/>
                <a:cs typeface="Arial"/>
              </a:rPr>
              <a:t>decarboxylation and oxidation reactions</a:t>
            </a:r>
            <a:r>
              <a:rPr sz="1600" spc="30" dirty="0">
                <a:latin typeface="Arial"/>
                <a:cs typeface="Arial"/>
              </a:rPr>
              <a:t> </a:t>
            </a:r>
            <a:r>
              <a:rPr sz="1600" spc="-20" dirty="0">
                <a:latin typeface="Arial"/>
                <a:cs typeface="Arial"/>
              </a:rPr>
              <a:t>occur.</a:t>
            </a:r>
            <a:endParaRPr sz="1600">
              <a:latin typeface="Arial"/>
              <a:cs typeface="Arial"/>
            </a:endParaRPr>
          </a:p>
        </p:txBody>
      </p:sp>
      <p:sp>
        <p:nvSpPr>
          <p:cNvPr id="4" name="object 4"/>
          <p:cNvSpPr/>
          <p:nvPr/>
        </p:nvSpPr>
        <p:spPr>
          <a:xfrm>
            <a:off x="4962986" y="1400252"/>
            <a:ext cx="2195979" cy="4342676"/>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554837" y="1049782"/>
            <a:ext cx="3149600" cy="635635"/>
          </a:xfrm>
          <a:prstGeom prst="rect">
            <a:avLst/>
          </a:prstGeom>
        </p:spPr>
        <p:txBody>
          <a:bodyPr vert="horz" wrap="square" lIns="0" tIns="13335" rIns="0" bIns="0" rtlCol="0">
            <a:spAutoFit/>
          </a:bodyPr>
          <a:lstStyle/>
          <a:p>
            <a:pPr marL="355600" marR="5080" indent="-342900">
              <a:lnSpc>
                <a:spcPct val="100000"/>
              </a:lnSpc>
              <a:spcBef>
                <a:spcPts val="105"/>
              </a:spcBef>
              <a:tabLst>
                <a:tab pos="354965" algn="l"/>
              </a:tabLst>
            </a:pPr>
            <a:r>
              <a:rPr sz="2000" spc="-75" dirty="0"/>
              <a:t>1.	</a:t>
            </a:r>
            <a:r>
              <a:rPr sz="2000" spc="-70" dirty="0"/>
              <a:t>Indicate </a:t>
            </a:r>
            <a:r>
              <a:rPr sz="2000" b="1" spc="-70" dirty="0">
                <a:latin typeface="Arial"/>
                <a:cs typeface="Arial"/>
              </a:rPr>
              <a:t>two </a:t>
            </a:r>
            <a:r>
              <a:rPr sz="2000" spc="-120" dirty="0"/>
              <a:t>places </a:t>
            </a:r>
            <a:r>
              <a:rPr sz="2000" spc="-60" dirty="0"/>
              <a:t>where  </a:t>
            </a:r>
            <a:r>
              <a:rPr sz="2000" spc="-70" dirty="0"/>
              <a:t>decarboxylation </a:t>
            </a:r>
            <a:r>
              <a:rPr sz="2000" spc="-105" dirty="0"/>
              <a:t>occurs.</a:t>
            </a:r>
            <a:r>
              <a:rPr sz="2000" spc="-204" dirty="0"/>
              <a:t> </a:t>
            </a:r>
            <a:r>
              <a:rPr sz="2000" spc="-75" dirty="0"/>
              <a:t>(1)</a:t>
            </a:r>
            <a:endParaRPr sz="2000">
              <a:latin typeface="Arial"/>
              <a:cs typeface="Arial"/>
            </a:endParaRPr>
          </a:p>
        </p:txBody>
      </p:sp>
      <p:sp>
        <p:nvSpPr>
          <p:cNvPr id="6" name="object 6"/>
          <p:cNvSpPr txBox="1"/>
          <p:nvPr/>
        </p:nvSpPr>
        <p:spPr>
          <a:xfrm>
            <a:off x="554837" y="1964182"/>
            <a:ext cx="4017010" cy="636270"/>
          </a:xfrm>
          <a:prstGeom prst="rect">
            <a:avLst/>
          </a:prstGeom>
        </p:spPr>
        <p:txBody>
          <a:bodyPr vert="horz" wrap="square" lIns="0" tIns="13335" rIns="0" bIns="0" rtlCol="0">
            <a:spAutoFit/>
          </a:bodyPr>
          <a:lstStyle/>
          <a:p>
            <a:pPr marL="12700">
              <a:lnSpc>
                <a:spcPct val="100000"/>
              </a:lnSpc>
              <a:spcBef>
                <a:spcPts val="105"/>
              </a:spcBef>
              <a:tabLst>
                <a:tab pos="354965" algn="l"/>
              </a:tabLst>
            </a:pPr>
            <a:r>
              <a:rPr sz="2000" spc="-75" dirty="0">
                <a:latin typeface="Arial"/>
                <a:cs typeface="Arial"/>
              </a:rPr>
              <a:t>2.	</a:t>
            </a:r>
            <a:r>
              <a:rPr sz="2000" spc="-110" dirty="0">
                <a:latin typeface="Arial"/>
                <a:cs typeface="Arial"/>
              </a:rPr>
              <a:t>Explain </a:t>
            </a:r>
            <a:r>
              <a:rPr sz="2000" spc="-70" dirty="0">
                <a:latin typeface="Arial"/>
                <a:cs typeface="Arial"/>
              </a:rPr>
              <a:t>why </a:t>
            </a:r>
            <a:r>
              <a:rPr sz="2000" spc="-20" dirty="0">
                <a:latin typeface="Arial"/>
                <a:cs typeface="Arial"/>
              </a:rPr>
              <a:t>the </a:t>
            </a:r>
            <a:r>
              <a:rPr sz="2000" spc="-95" dirty="0">
                <a:latin typeface="Arial"/>
                <a:cs typeface="Arial"/>
              </a:rPr>
              <a:t>given </a:t>
            </a:r>
            <a:r>
              <a:rPr sz="2000" spc="-114" dirty="0">
                <a:latin typeface="Arial"/>
                <a:cs typeface="Arial"/>
              </a:rPr>
              <a:t>places</a:t>
            </a:r>
            <a:r>
              <a:rPr sz="2000" spc="-305" dirty="0">
                <a:latin typeface="Arial"/>
                <a:cs typeface="Arial"/>
              </a:rPr>
              <a:t> </a:t>
            </a:r>
            <a:r>
              <a:rPr sz="2000" spc="-60" dirty="0">
                <a:latin typeface="Arial"/>
                <a:cs typeface="Arial"/>
              </a:rPr>
              <a:t>where</a:t>
            </a:r>
            <a:endParaRPr sz="2000">
              <a:latin typeface="Arial"/>
              <a:cs typeface="Arial"/>
            </a:endParaRPr>
          </a:p>
          <a:p>
            <a:pPr marL="355600">
              <a:lnSpc>
                <a:spcPct val="100000"/>
              </a:lnSpc>
            </a:pPr>
            <a:r>
              <a:rPr sz="2000" spc="-85" dirty="0">
                <a:latin typeface="Arial"/>
                <a:cs typeface="Arial"/>
              </a:rPr>
              <a:t>selected.</a:t>
            </a:r>
            <a:r>
              <a:rPr sz="2000" spc="-100" dirty="0">
                <a:latin typeface="Arial"/>
                <a:cs typeface="Arial"/>
              </a:rPr>
              <a:t> </a:t>
            </a:r>
            <a:r>
              <a:rPr sz="2000" spc="-75" dirty="0">
                <a:latin typeface="Arial"/>
                <a:cs typeface="Arial"/>
              </a:rPr>
              <a:t>(1)</a:t>
            </a:r>
            <a:endParaRPr sz="2000">
              <a:latin typeface="Arial"/>
              <a:cs typeface="Arial"/>
            </a:endParaRPr>
          </a:p>
        </p:txBody>
      </p:sp>
      <p:sp>
        <p:nvSpPr>
          <p:cNvPr id="7" name="object 7"/>
          <p:cNvSpPr txBox="1"/>
          <p:nvPr/>
        </p:nvSpPr>
        <p:spPr>
          <a:xfrm>
            <a:off x="6395720" y="5031485"/>
            <a:ext cx="1503680" cy="299720"/>
          </a:xfrm>
          <a:prstGeom prst="rect">
            <a:avLst/>
          </a:prstGeom>
        </p:spPr>
        <p:txBody>
          <a:bodyPr vert="horz" wrap="square" lIns="0" tIns="12700" rIns="0" bIns="0" rtlCol="0">
            <a:spAutoFit/>
          </a:bodyPr>
          <a:lstStyle/>
          <a:p>
            <a:pPr marL="12700">
              <a:lnSpc>
                <a:spcPct val="100000"/>
              </a:lnSpc>
              <a:spcBef>
                <a:spcPts val="100"/>
              </a:spcBef>
            </a:pPr>
            <a:r>
              <a:rPr sz="1800" i="1" spc="-100" dirty="0">
                <a:solidFill>
                  <a:srgbClr val="800000"/>
                </a:solidFill>
                <a:latin typeface="Trebuchet MS"/>
                <a:cs typeface="Trebuchet MS"/>
              </a:rPr>
              <a:t>decarboxylation</a:t>
            </a:r>
            <a:endParaRPr sz="1800">
              <a:latin typeface="Trebuchet MS"/>
              <a:cs typeface="Trebuchet MS"/>
            </a:endParaRPr>
          </a:p>
        </p:txBody>
      </p:sp>
      <p:sp>
        <p:nvSpPr>
          <p:cNvPr id="8" name="object 8"/>
          <p:cNvSpPr txBox="1"/>
          <p:nvPr/>
        </p:nvSpPr>
        <p:spPr>
          <a:xfrm>
            <a:off x="4251452" y="5008626"/>
            <a:ext cx="1503680" cy="299720"/>
          </a:xfrm>
          <a:prstGeom prst="rect">
            <a:avLst/>
          </a:prstGeom>
        </p:spPr>
        <p:txBody>
          <a:bodyPr vert="horz" wrap="square" lIns="0" tIns="12700" rIns="0" bIns="0" rtlCol="0">
            <a:spAutoFit/>
          </a:bodyPr>
          <a:lstStyle/>
          <a:p>
            <a:pPr marL="12700">
              <a:lnSpc>
                <a:spcPct val="100000"/>
              </a:lnSpc>
              <a:spcBef>
                <a:spcPts val="100"/>
              </a:spcBef>
            </a:pPr>
            <a:r>
              <a:rPr sz="1800" i="1" spc="-100" dirty="0">
                <a:solidFill>
                  <a:srgbClr val="800000"/>
                </a:solidFill>
                <a:latin typeface="Trebuchet MS"/>
                <a:cs typeface="Trebuchet MS"/>
              </a:rPr>
              <a:t>decarboxylation</a:t>
            </a:r>
            <a:endParaRPr sz="1800">
              <a:latin typeface="Trebuchet MS"/>
              <a:cs typeface="Trebuchet MS"/>
            </a:endParaRPr>
          </a:p>
        </p:txBody>
      </p:sp>
      <p:sp>
        <p:nvSpPr>
          <p:cNvPr id="9" name="object 9"/>
          <p:cNvSpPr txBox="1"/>
          <p:nvPr/>
        </p:nvSpPr>
        <p:spPr>
          <a:xfrm>
            <a:off x="6819392" y="2072385"/>
            <a:ext cx="1503680" cy="299720"/>
          </a:xfrm>
          <a:prstGeom prst="rect">
            <a:avLst/>
          </a:prstGeom>
        </p:spPr>
        <p:txBody>
          <a:bodyPr vert="horz" wrap="square" lIns="0" tIns="12700" rIns="0" bIns="0" rtlCol="0">
            <a:spAutoFit/>
          </a:bodyPr>
          <a:lstStyle/>
          <a:p>
            <a:pPr marL="12700">
              <a:lnSpc>
                <a:spcPct val="100000"/>
              </a:lnSpc>
              <a:spcBef>
                <a:spcPts val="100"/>
              </a:spcBef>
            </a:pPr>
            <a:r>
              <a:rPr sz="1800" i="1" spc="-100" dirty="0">
                <a:solidFill>
                  <a:srgbClr val="800000"/>
                </a:solidFill>
                <a:latin typeface="Trebuchet MS"/>
                <a:cs typeface="Trebuchet MS"/>
              </a:rPr>
              <a:t>decarboxylation</a:t>
            </a:r>
            <a:endParaRPr sz="1800">
              <a:latin typeface="Trebuchet MS"/>
              <a:cs typeface="Trebuchet MS"/>
            </a:endParaRPr>
          </a:p>
        </p:txBody>
      </p:sp>
      <p:sp>
        <p:nvSpPr>
          <p:cNvPr id="10" name="object 10"/>
          <p:cNvSpPr txBox="1"/>
          <p:nvPr/>
        </p:nvSpPr>
        <p:spPr>
          <a:xfrm>
            <a:off x="1000455" y="2994405"/>
            <a:ext cx="3384550" cy="1123315"/>
          </a:xfrm>
          <a:prstGeom prst="rect">
            <a:avLst/>
          </a:prstGeom>
        </p:spPr>
        <p:txBody>
          <a:bodyPr vert="horz" wrap="square" lIns="0" tIns="12700" rIns="0" bIns="0" rtlCol="0">
            <a:spAutoFit/>
          </a:bodyPr>
          <a:lstStyle/>
          <a:p>
            <a:pPr marL="12700" marR="5080">
              <a:lnSpc>
                <a:spcPct val="100000"/>
              </a:lnSpc>
              <a:spcBef>
                <a:spcPts val="100"/>
              </a:spcBef>
            </a:pPr>
            <a:r>
              <a:rPr sz="1800" i="1" spc="-125" dirty="0">
                <a:solidFill>
                  <a:srgbClr val="800000"/>
                </a:solidFill>
                <a:latin typeface="Trebuchet MS"/>
                <a:cs typeface="Trebuchet MS"/>
              </a:rPr>
              <a:t>The </a:t>
            </a:r>
            <a:r>
              <a:rPr sz="1800" i="1" spc="-105" dirty="0">
                <a:solidFill>
                  <a:srgbClr val="800000"/>
                </a:solidFill>
                <a:latin typeface="Trebuchet MS"/>
                <a:cs typeface="Trebuchet MS"/>
              </a:rPr>
              <a:t>molecule </a:t>
            </a:r>
            <a:r>
              <a:rPr sz="1800" i="1" spc="-95" dirty="0">
                <a:solidFill>
                  <a:srgbClr val="800000"/>
                </a:solidFill>
                <a:latin typeface="Trebuchet MS"/>
                <a:cs typeface="Trebuchet MS"/>
              </a:rPr>
              <a:t>reduces </a:t>
            </a:r>
            <a:r>
              <a:rPr sz="1800" i="1" spc="-114" dirty="0">
                <a:solidFill>
                  <a:srgbClr val="800000"/>
                </a:solidFill>
                <a:latin typeface="Trebuchet MS"/>
                <a:cs typeface="Trebuchet MS"/>
              </a:rPr>
              <a:t>the </a:t>
            </a:r>
            <a:r>
              <a:rPr sz="1800" i="1" spc="-95" dirty="0">
                <a:solidFill>
                  <a:srgbClr val="800000"/>
                </a:solidFill>
                <a:latin typeface="Trebuchet MS"/>
                <a:cs typeface="Trebuchet MS"/>
              </a:rPr>
              <a:t>number</a:t>
            </a:r>
            <a:r>
              <a:rPr sz="1800" i="1" spc="-225" dirty="0">
                <a:solidFill>
                  <a:srgbClr val="800000"/>
                </a:solidFill>
                <a:latin typeface="Trebuchet MS"/>
                <a:cs typeface="Trebuchet MS"/>
              </a:rPr>
              <a:t> </a:t>
            </a:r>
            <a:r>
              <a:rPr sz="1800" i="1" spc="-114" dirty="0">
                <a:solidFill>
                  <a:srgbClr val="800000"/>
                </a:solidFill>
                <a:latin typeface="Trebuchet MS"/>
                <a:cs typeface="Trebuchet MS"/>
              </a:rPr>
              <a:t>of  </a:t>
            </a:r>
            <a:r>
              <a:rPr sz="1800" i="1" spc="-75" dirty="0">
                <a:solidFill>
                  <a:srgbClr val="800000"/>
                </a:solidFill>
                <a:latin typeface="Trebuchet MS"/>
                <a:cs typeface="Trebuchet MS"/>
              </a:rPr>
              <a:t>carbon atoms </a:t>
            </a:r>
            <a:r>
              <a:rPr sz="1800" i="1" spc="-155" dirty="0">
                <a:solidFill>
                  <a:srgbClr val="800000"/>
                </a:solidFill>
                <a:latin typeface="Trebuchet MS"/>
                <a:cs typeface="Trebuchet MS"/>
              </a:rPr>
              <a:t>it </a:t>
            </a:r>
            <a:r>
              <a:rPr sz="1800" i="1" spc="-85" dirty="0">
                <a:solidFill>
                  <a:srgbClr val="800000"/>
                </a:solidFill>
                <a:latin typeface="Trebuchet MS"/>
                <a:cs typeface="Trebuchet MS"/>
              </a:rPr>
              <a:t>contains </a:t>
            </a:r>
            <a:r>
              <a:rPr sz="1800" i="1" spc="-105" dirty="0">
                <a:solidFill>
                  <a:srgbClr val="800000"/>
                </a:solidFill>
                <a:latin typeface="Trebuchet MS"/>
                <a:cs typeface="Trebuchet MS"/>
              </a:rPr>
              <a:t>in </a:t>
            </a:r>
            <a:r>
              <a:rPr sz="1800" i="1" spc="-75" dirty="0">
                <a:solidFill>
                  <a:srgbClr val="800000"/>
                </a:solidFill>
                <a:latin typeface="Trebuchet MS"/>
                <a:cs typeface="Trebuchet MS"/>
              </a:rPr>
              <a:t>each  </a:t>
            </a:r>
            <a:r>
              <a:rPr sz="1800" i="1" spc="-120" dirty="0">
                <a:solidFill>
                  <a:srgbClr val="800000"/>
                </a:solidFill>
                <a:latin typeface="Trebuchet MS"/>
                <a:cs typeface="Trebuchet MS"/>
              </a:rPr>
              <a:t>place, therefore </a:t>
            </a:r>
            <a:r>
              <a:rPr sz="1800" i="1" spc="-75" dirty="0">
                <a:solidFill>
                  <a:srgbClr val="800000"/>
                </a:solidFill>
                <a:latin typeface="Trebuchet MS"/>
                <a:cs typeface="Trebuchet MS"/>
              </a:rPr>
              <a:t>each </a:t>
            </a:r>
            <a:r>
              <a:rPr sz="1800" i="1" spc="-95" dirty="0">
                <a:solidFill>
                  <a:srgbClr val="800000"/>
                </a:solidFill>
                <a:latin typeface="Trebuchet MS"/>
                <a:cs typeface="Trebuchet MS"/>
              </a:rPr>
              <a:t>reaction </a:t>
            </a:r>
            <a:r>
              <a:rPr sz="1800" i="1" spc="-90" dirty="0">
                <a:solidFill>
                  <a:srgbClr val="800000"/>
                </a:solidFill>
                <a:latin typeface="Trebuchet MS"/>
                <a:cs typeface="Trebuchet MS"/>
              </a:rPr>
              <a:t>must  </a:t>
            </a:r>
            <a:r>
              <a:rPr sz="1800" i="1" spc="-95" dirty="0">
                <a:solidFill>
                  <a:srgbClr val="800000"/>
                </a:solidFill>
                <a:latin typeface="Trebuchet MS"/>
                <a:cs typeface="Trebuchet MS"/>
              </a:rPr>
              <a:t>be </a:t>
            </a:r>
            <a:r>
              <a:rPr sz="1800" i="1" spc="-25" dirty="0">
                <a:solidFill>
                  <a:srgbClr val="800000"/>
                </a:solidFill>
                <a:latin typeface="Trebuchet MS"/>
                <a:cs typeface="Trebuchet MS"/>
              </a:rPr>
              <a:t>a</a:t>
            </a:r>
            <a:r>
              <a:rPr sz="1800" i="1" spc="-180" dirty="0">
                <a:solidFill>
                  <a:srgbClr val="800000"/>
                </a:solidFill>
                <a:latin typeface="Trebuchet MS"/>
                <a:cs typeface="Trebuchet MS"/>
              </a:rPr>
              <a:t> </a:t>
            </a:r>
            <a:r>
              <a:rPr sz="1800" i="1" spc="-105" dirty="0">
                <a:solidFill>
                  <a:srgbClr val="800000"/>
                </a:solidFill>
                <a:latin typeface="Trebuchet MS"/>
                <a:cs typeface="Trebuchet MS"/>
              </a:rPr>
              <a:t>decarboxylation.</a:t>
            </a:r>
            <a:endParaRPr sz="1800">
              <a:latin typeface="Trebuchet MS"/>
              <a:cs typeface="Trebuchet M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970085" y="745782"/>
            <a:ext cx="3018003" cy="597861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572"/>
            <a:ext cx="9144000" cy="619125"/>
          </a:xfrm>
          <a:custGeom>
            <a:avLst/>
            <a:gdLst/>
            <a:ahLst/>
            <a:cxnLst/>
            <a:rect l="l" t="t" r="r" b="b"/>
            <a:pathLst>
              <a:path w="9144000" h="619125">
                <a:moveTo>
                  <a:pt x="0" y="618743"/>
                </a:moveTo>
                <a:lnTo>
                  <a:pt x="9144000" y="618743"/>
                </a:lnTo>
                <a:lnTo>
                  <a:pt x="9144000" y="0"/>
                </a:lnTo>
                <a:lnTo>
                  <a:pt x="0" y="0"/>
                </a:lnTo>
                <a:lnTo>
                  <a:pt x="0" y="618743"/>
                </a:lnTo>
                <a:close/>
              </a:path>
            </a:pathLst>
          </a:custGeom>
          <a:solidFill>
            <a:srgbClr val="B8CDE4">
              <a:alpha val="78038"/>
            </a:srgbClr>
          </a:solidFill>
        </p:spPr>
        <p:txBody>
          <a:bodyPr wrap="square" lIns="0" tIns="0" rIns="0" bIns="0" rtlCol="0"/>
          <a:lstStyle/>
          <a:p>
            <a:endParaRPr/>
          </a:p>
        </p:txBody>
      </p:sp>
      <p:sp>
        <p:nvSpPr>
          <p:cNvPr id="4" name="object 4"/>
          <p:cNvSpPr txBox="1"/>
          <p:nvPr/>
        </p:nvSpPr>
        <p:spPr>
          <a:xfrm>
            <a:off x="78739" y="54355"/>
            <a:ext cx="7520940"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Arial"/>
                <a:cs typeface="Arial"/>
              </a:rPr>
              <a:t>8.2.S1 Analysis of diagrams of the </a:t>
            </a:r>
            <a:r>
              <a:rPr sz="1600" spc="-10" dirty="0">
                <a:latin typeface="Arial"/>
                <a:cs typeface="Arial"/>
              </a:rPr>
              <a:t>pathways </a:t>
            </a:r>
            <a:r>
              <a:rPr sz="1600" spc="-5" dirty="0">
                <a:latin typeface="Arial"/>
                <a:cs typeface="Arial"/>
              </a:rPr>
              <a:t>of aerobic respiration to deduce </a:t>
            </a:r>
            <a:r>
              <a:rPr sz="1600" spc="-10" dirty="0">
                <a:latin typeface="Arial"/>
                <a:cs typeface="Arial"/>
              </a:rPr>
              <a:t>where  </a:t>
            </a:r>
            <a:r>
              <a:rPr sz="1600" spc="-5" dirty="0">
                <a:latin typeface="Arial"/>
                <a:cs typeface="Arial"/>
              </a:rPr>
              <a:t>decarboxylation and oxidation reactions</a:t>
            </a:r>
            <a:r>
              <a:rPr sz="1600" spc="30" dirty="0">
                <a:latin typeface="Arial"/>
                <a:cs typeface="Arial"/>
              </a:rPr>
              <a:t> </a:t>
            </a:r>
            <a:r>
              <a:rPr sz="1600" spc="-20" dirty="0">
                <a:latin typeface="Arial"/>
                <a:cs typeface="Arial"/>
              </a:rPr>
              <a:t>occur.</a:t>
            </a:r>
            <a:endParaRPr sz="1600">
              <a:latin typeface="Arial"/>
              <a:cs typeface="Arial"/>
            </a:endParaRPr>
          </a:p>
        </p:txBody>
      </p:sp>
      <p:sp>
        <p:nvSpPr>
          <p:cNvPr id="5" name="object 5"/>
          <p:cNvSpPr txBox="1">
            <a:spLocks noGrp="1"/>
          </p:cNvSpPr>
          <p:nvPr>
            <p:ph type="title"/>
          </p:nvPr>
        </p:nvSpPr>
        <p:spPr>
          <a:xfrm>
            <a:off x="235711" y="837387"/>
            <a:ext cx="4918710" cy="574675"/>
          </a:xfrm>
          <a:prstGeom prst="rect">
            <a:avLst/>
          </a:prstGeom>
        </p:spPr>
        <p:txBody>
          <a:bodyPr vert="horz" wrap="square" lIns="0" tIns="12700" rIns="0" bIns="0" rtlCol="0">
            <a:spAutoFit/>
          </a:bodyPr>
          <a:lstStyle/>
          <a:p>
            <a:pPr algn="ctr">
              <a:lnSpc>
                <a:spcPct val="100000"/>
              </a:lnSpc>
              <a:spcBef>
                <a:spcPts val="100"/>
              </a:spcBef>
              <a:tabLst>
                <a:tab pos="342265" algn="l"/>
              </a:tabLst>
            </a:pPr>
            <a:r>
              <a:rPr sz="1800" spc="-70" dirty="0"/>
              <a:t>3.	</a:t>
            </a:r>
            <a:r>
              <a:rPr sz="1800" spc="-130" dirty="0"/>
              <a:t>The </a:t>
            </a:r>
            <a:r>
              <a:rPr sz="1800" spc="-85" dirty="0"/>
              <a:t>diagram </a:t>
            </a:r>
            <a:r>
              <a:rPr sz="1800" spc="-110" dirty="0"/>
              <a:t>shows </a:t>
            </a:r>
            <a:r>
              <a:rPr sz="1800" spc="-20" dirty="0"/>
              <a:t>the </a:t>
            </a:r>
            <a:r>
              <a:rPr sz="1800" spc="-35" dirty="0"/>
              <a:t>three </a:t>
            </a:r>
            <a:r>
              <a:rPr sz="1800" spc="-125" dirty="0"/>
              <a:t>stages </a:t>
            </a:r>
            <a:r>
              <a:rPr sz="1800" spc="-5" dirty="0"/>
              <a:t>of</a:t>
            </a:r>
            <a:r>
              <a:rPr sz="1800" spc="-120" dirty="0"/>
              <a:t> </a:t>
            </a:r>
            <a:r>
              <a:rPr sz="1800" spc="-95" dirty="0"/>
              <a:t>glycolysis.</a:t>
            </a:r>
            <a:endParaRPr sz="1800"/>
          </a:p>
          <a:p>
            <a:pPr marR="40005" algn="ctr">
              <a:lnSpc>
                <a:spcPct val="100000"/>
              </a:lnSpc>
              <a:spcBef>
                <a:spcPts val="5"/>
              </a:spcBef>
            </a:pPr>
            <a:r>
              <a:rPr sz="1800" spc="-75" dirty="0"/>
              <a:t>Which </a:t>
            </a:r>
            <a:r>
              <a:rPr sz="1800" spc="-120" dirty="0"/>
              <a:t>processes </a:t>
            </a:r>
            <a:r>
              <a:rPr sz="1800" spc="-85" dirty="0"/>
              <a:t>are </a:t>
            </a:r>
            <a:r>
              <a:rPr sz="1800" spc="-55" dirty="0"/>
              <a:t>indicated </a:t>
            </a:r>
            <a:r>
              <a:rPr sz="1800" spc="-80" dirty="0"/>
              <a:t>by </a:t>
            </a:r>
            <a:r>
              <a:rPr sz="1800" spc="-50" dirty="0"/>
              <a:t>I, II </a:t>
            </a:r>
            <a:r>
              <a:rPr sz="1800" spc="-85" dirty="0"/>
              <a:t>and</a:t>
            </a:r>
            <a:r>
              <a:rPr sz="1800" spc="-185" dirty="0"/>
              <a:t> </a:t>
            </a:r>
            <a:r>
              <a:rPr sz="1800" spc="-80" dirty="0"/>
              <a:t>III?</a:t>
            </a:r>
            <a:endParaRPr sz="1800"/>
          </a:p>
        </p:txBody>
      </p:sp>
      <p:sp>
        <p:nvSpPr>
          <p:cNvPr id="6" name="object 6"/>
          <p:cNvSpPr txBox="1"/>
          <p:nvPr/>
        </p:nvSpPr>
        <p:spPr>
          <a:xfrm>
            <a:off x="675843" y="2253488"/>
            <a:ext cx="166370" cy="2080895"/>
          </a:xfrm>
          <a:prstGeom prst="rect">
            <a:avLst/>
          </a:prstGeom>
        </p:spPr>
        <p:txBody>
          <a:bodyPr vert="horz" wrap="square" lIns="0" tIns="12700" rIns="0" bIns="0" rtlCol="0">
            <a:spAutoFit/>
          </a:bodyPr>
          <a:lstStyle/>
          <a:p>
            <a:pPr marL="12700">
              <a:lnSpc>
                <a:spcPct val="100000"/>
              </a:lnSpc>
              <a:spcBef>
                <a:spcPts val="100"/>
              </a:spcBef>
            </a:pPr>
            <a:r>
              <a:rPr sz="1800" spc="-160" dirty="0">
                <a:latin typeface="Arial"/>
                <a:cs typeface="Arial"/>
              </a:rPr>
              <a:t>A</a:t>
            </a:r>
            <a:endParaRPr sz="1800">
              <a:latin typeface="Arial"/>
              <a:cs typeface="Arial"/>
            </a:endParaRPr>
          </a:p>
          <a:p>
            <a:pPr marL="12700" marR="5080" algn="just">
              <a:lnSpc>
                <a:spcPct val="211200"/>
              </a:lnSpc>
              <a:spcBef>
                <a:spcPts val="340"/>
              </a:spcBef>
            </a:pPr>
            <a:r>
              <a:rPr sz="1800" spc="-140" dirty="0">
                <a:latin typeface="Arial"/>
                <a:cs typeface="Arial"/>
              </a:rPr>
              <a:t>B  </a:t>
            </a:r>
            <a:r>
              <a:rPr sz="1800" spc="-345" dirty="0">
                <a:latin typeface="Arial"/>
                <a:cs typeface="Arial"/>
              </a:rPr>
              <a:t>C  </a:t>
            </a:r>
            <a:r>
              <a:rPr sz="1800" spc="-195" dirty="0">
                <a:latin typeface="Arial"/>
                <a:cs typeface="Arial"/>
              </a:rPr>
              <a:t>D</a:t>
            </a:r>
            <a:endParaRPr sz="1800">
              <a:latin typeface="Arial"/>
              <a:cs typeface="Arial"/>
            </a:endParaRPr>
          </a:p>
        </p:txBody>
      </p:sp>
      <p:graphicFrame>
        <p:nvGraphicFramePr>
          <p:cNvPr id="7" name="object 7"/>
          <p:cNvGraphicFramePr>
            <a:graphicFrameLocks noGrp="1"/>
          </p:cNvGraphicFramePr>
          <p:nvPr/>
        </p:nvGraphicFramePr>
        <p:xfrm>
          <a:off x="885405" y="1823466"/>
          <a:ext cx="4912360" cy="2764155"/>
        </p:xfrm>
        <a:graphic>
          <a:graphicData uri="http://schemas.openxmlformats.org/drawingml/2006/table">
            <a:tbl>
              <a:tblPr firstRow="1" bandRow="1">
                <a:tableStyleId>{2D5ABB26-0587-4C30-8999-92F81FD0307C}</a:tableStyleId>
              </a:tblPr>
              <a:tblGrid>
                <a:gridCol w="1597660">
                  <a:extLst>
                    <a:ext uri="{9D8B030D-6E8A-4147-A177-3AD203B41FA5}">
                      <a16:colId xmlns:a16="http://schemas.microsoft.com/office/drawing/2014/main" val="20000"/>
                    </a:ext>
                  </a:extLst>
                </a:gridCol>
                <a:gridCol w="1612900">
                  <a:extLst>
                    <a:ext uri="{9D8B030D-6E8A-4147-A177-3AD203B41FA5}">
                      <a16:colId xmlns:a16="http://schemas.microsoft.com/office/drawing/2014/main" val="20001"/>
                    </a:ext>
                  </a:extLst>
                </a:gridCol>
                <a:gridCol w="1701800">
                  <a:extLst>
                    <a:ext uri="{9D8B030D-6E8A-4147-A177-3AD203B41FA5}">
                      <a16:colId xmlns:a16="http://schemas.microsoft.com/office/drawing/2014/main" val="20002"/>
                    </a:ext>
                  </a:extLst>
                </a:gridCol>
              </a:tblGrid>
              <a:tr h="405130">
                <a:tc>
                  <a:txBody>
                    <a:bodyPr/>
                    <a:lstStyle/>
                    <a:p>
                      <a:pPr marL="12700" algn="ctr">
                        <a:lnSpc>
                          <a:spcPct val="100000"/>
                        </a:lnSpc>
                        <a:spcBef>
                          <a:spcPts val="240"/>
                        </a:spcBef>
                      </a:pPr>
                      <a:r>
                        <a:rPr sz="1800" b="1" dirty="0">
                          <a:latin typeface="Arial"/>
                          <a:cs typeface="Arial"/>
                        </a:rPr>
                        <a:t>I</a:t>
                      </a:r>
                      <a:endParaRPr sz="18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3970" algn="ctr">
                        <a:lnSpc>
                          <a:spcPct val="100000"/>
                        </a:lnSpc>
                        <a:spcBef>
                          <a:spcPts val="240"/>
                        </a:spcBef>
                      </a:pPr>
                      <a:r>
                        <a:rPr sz="1800" b="1" spc="-25" dirty="0">
                          <a:latin typeface="Arial"/>
                          <a:cs typeface="Arial"/>
                        </a:rPr>
                        <a:t>II</a:t>
                      </a:r>
                      <a:endParaRPr sz="18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3970" algn="ctr">
                        <a:lnSpc>
                          <a:spcPct val="100000"/>
                        </a:lnSpc>
                        <a:spcBef>
                          <a:spcPts val="240"/>
                        </a:spcBef>
                      </a:pPr>
                      <a:r>
                        <a:rPr sz="1800" b="1" spc="-25" dirty="0">
                          <a:latin typeface="Arial"/>
                          <a:cs typeface="Arial"/>
                        </a:rPr>
                        <a:t>III</a:t>
                      </a:r>
                      <a:endParaRPr sz="18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622300">
                <a:tc>
                  <a:txBody>
                    <a:bodyPr/>
                    <a:lstStyle/>
                    <a:p>
                      <a:pPr marL="97790">
                        <a:lnSpc>
                          <a:spcPct val="100000"/>
                        </a:lnSpc>
                        <a:spcBef>
                          <a:spcPts val="265"/>
                        </a:spcBef>
                      </a:pPr>
                      <a:r>
                        <a:rPr sz="1600" spc="-145" dirty="0">
                          <a:latin typeface="Arial"/>
                          <a:cs typeface="Arial"/>
                        </a:rPr>
                        <a:t>Lysis</a:t>
                      </a:r>
                      <a:endParaRPr sz="1600">
                        <a:latin typeface="Arial"/>
                        <a:cs typeface="Arial"/>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7790">
                        <a:lnSpc>
                          <a:spcPct val="100000"/>
                        </a:lnSpc>
                        <a:spcBef>
                          <a:spcPts val="265"/>
                        </a:spcBef>
                      </a:pPr>
                      <a:r>
                        <a:rPr sz="1600" spc="-60" dirty="0">
                          <a:latin typeface="Arial"/>
                          <a:cs typeface="Arial"/>
                        </a:rPr>
                        <a:t>Phosphorylation</a:t>
                      </a:r>
                      <a:endParaRPr sz="1600">
                        <a:latin typeface="Arial"/>
                        <a:cs typeface="Arial"/>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7790" marR="93345">
                        <a:lnSpc>
                          <a:spcPct val="100000"/>
                        </a:lnSpc>
                        <a:spcBef>
                          <a:spcPts val="265"/>
                        </a:spcBef>
                      </a:pPr>
                      <a:r>
                        <a:rPr sz="1600" spc="-60" dirty="0">
                          <a:latin typeface="Arial"/>
                          <a:cs typeface="Arial"/>
                        </a:rPr>
                        <a:t>Oxidation </a:t>
                      </a:r>
                      <a:r>
                        <a:rPr sz="1600" spc="-80" dirty="0">
                          <a:latin typeface="Arial"/>
                          <a:cs typeface="Arial"/>
                        </a:rPr>
                        <a:t>and</a:t>
                      </a:r>
                      <a:r>
                        <a:rPr sz="1600" spc="-190" dirty="0">
                          <a:latin typeface="Arial"/>
                          <a:cs typeface="Arial"/>
                        </a:rPr>
                        <a:t> </a:t>
                      </a:r>
                      <a:r>
                        <a:rPr sz="1600" spc="-240" dirty="0">
                          <a:latin typeface="Arial"/>
                          <a:cs typeface="Arial"/>
                        </a:rPr>
                        <a:t>ATP  </a:t>
                      </a:r>
                      <a:r>
                        <a:rPr sz="1600" spc="-30" dirty="0">
                          <a:latin typeface="Arial"/>
                          <a:cs typeface="Arial"/>
                        </a:rPr>
                        <a:t>formation</a:t>
                      </a:r>
                      <a:endParaRPr sz="1600">
                        <a:latin typeface="Arial"/>
                        <a:cs typeface="Arial"/>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579120">
                <a:tc>
                  <a:txBody>
                    <a:bodyPr/>
                    <a:lstStyle/>
                    <a:p>
                      <a:pPr marL="97790" marR="320675">
                        <a:lnSpc>
                          <a:spcPct val="100000"/>
                        </a:lnSpc>
                        <a:spcBef>
                          <a:spcPts val="265"/>
                        </a:spcBef>
                      </a:pPr>
                      <a:r>
                        <a:rPr sz="1600" spc="-60" dirty="0">
                          <a:latin typeface="Arial"/>
                          <a:cs typeface="Arial"/>
                        </a:rPr>
                        <a:t>Oxidation </a:t>
                      </a:r>
                      <a:r>
                        <a:rPr sz="1600" spc="-80" dirty="0">
                          <a:latin typeface="Arial"/>
                          <a:cs typeface="Arial"/>
                        </a:rPr>
                        <a:t>and  </a:t>
                      </a:r>
                      <a:r>
                        <a:rPr sz="1600" spc="-240" dirty="0">
                          <a:latin typeface="Arial"/>
                          <a:cs typeface="Arial"/>
                        </a:rPr>
                        <a:t>ATP</a:t>
                      </a:r>
                      <a:r>
                        <a:rPr sz="1600" spc="-150" dirty="0">
                          <a:latin typeface="Arial"/>
                          <a:cs typeface="Arial"/>
                        </a:rPr>
                        <a:t> </a:t>
                      </a:r>
                      <a:r>
                        <a:rPr sz="1600" spc="-30" dirty="0">
                          <a:latin typeface="Arial"/>
                          <a:cs typeface="Arial"/>
                        </a:rPr>
                        <a:t>formation</a:t>
                      </a:r>
                      <a:endParaRPr sz="1600">
                        <a:latin typeface="Arial"/>
                        <a:cs typeface="Arial"/>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7790">
                        <a:lnSpc>
                          <a:spcPct val="100000"/>
                        </a:lnSpc>
                        <a:spcBef>
                          <a:spcPts val="265"/>
                        </a:spcBef>
                      </a:pPr>
                      <a:r>
                        <a:rPr sz="1600" spc="-60" dirty="0">
                          <a:latin typeface="Arial"/>
                          <a:cs typeface="Arial"/>
                        </a:rPr>
                        <a:t>Phosphorylation</a:t>
                      </a:r>
                      <a:endParaRPr sz="1600">
                        <a:latin typeface="Arial"/>
                        <a:cs typeface="Arial"/>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7790">
                        <a:lnSpc>
                          <a:spcPct val="100000"/>
                        </a:lnSpc>
                        <a:spcBef>
                          <a:spcPts val="265"/>
                        </a:spcBef>
                      </a:pPr>
                      <a:r>
                        <a:rPr sz="1600" spc="-145" dirty="0">
                          <a:latin typeface="Arial"/>
                          <a:cs typeface="Arial"/>
                        </a:rPr>
                        <a:t>Lysis</a:t>
                      </a:r>
                      <a:endParaRPr sz="1600">
                        <a:latin typeface="Arial"/>
                        <a:cs typeface="Arial"/>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578485">
                <a:tc>
                  <a:txBody>
                    <a:bodyPr/>
                    <a:lstStyle/>
                    <a:p>
                      <a:pPr marL="97790">
                        <a:lnSpc>
                          <a:spcPct val="100000"/>
                        </a:lnSpc>
                        <a:spcBef>
                          <a:spcPts val="265"/>
                        </a:spcBef>
                      </a:pPr>
                      <a:r>
                        <a:rPr sz="1600" spc="-60" dirty="0">
                          <a:latin typeface="Arial"/>
                          <a:cs typeface="Arial"/>
                        </a:rPr>
                        <a:t>Phosphorylation</a:t>
                      </a:r>
                      <a:endParaRPr sz="1600">
                        <a:latin typeface="Arial"/>
                        <a:cs typeface="Arial"/>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7790">
                        <a:lnSpc>
                          <a:spcPct val="100000"/>
                        </a:lnSpc>
                        <a:spcBef>
                          <a:spcPts val="265"/>
                        </a:spcBef>
                      </a:pPr>
                      <a:r>
                        <a:rPr sz="1600" spc="-145" dirty="0">
                          <a:latin typeface="Arial"/>
                          <a:cs typeface="Arial"/>
                        </a:rPr>
                        <a:t>Lysis</a:t>
                      </a:r>
                      <a:endParaRPr sz="1600">
                        <a:latin typeface="Arial"/>
                        <a:cs typeface="Arial"/>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7790" marR="93345">
                        <a:lnSpc>
                          <a:spcPct val="100000"/>
                        </a:lnSpc>
                        <a:spcBef>
                          <a:spcPts val="265"/>
                        </a:spcBef>
                      </a:pPr>
                      <a:r>
                        <a:rPr sz="1600" spc="-60" dirty="0">
                          <a:latin typeface="Arial"/>
                          <a:cs typeface="Arial"/>
                        </a:rPr>
                        <a:t>Oxidation </a:t>
                      </a:r>
                      <a:r>
                        <a:rPr sz="1600" spc="-80" dirty="0">
                          <a:latin typeface="Arial"/>
                          <a:cs typeface="Arial"/>
                        </a:rPr>
                        <a:t>and</a:t>
                      </a:r>
                      <a:r>
                        <a:rPr sz="1600" spc="-190" dirty="0">
                          <a:latin typeface="Arial"/>
                          <a:cs typeface="Arial"/>
                        </a:rPr>
                        <a:t> </a:t>
                      </a:r>
                      <a:r>
                        <a:rPr sz="1600" spc="-240" dirty="0">
                          <a:latin typeface="Arial"/>
                          <a:cs typeface="Arial"/>
                        </a:rPr>
                        <a:t>ATP  </a:t>
                      </a:r>
                      <a:r>
                        <a:rPr sz="1600" spc="-30" dirty="0">
                          <a:latin typeface="Arial"/>
                          <a:cs typeface="Arial"/>
                        </a:rPr>
                        <a:t>formation</a:t>
                      </a:r>
                      <a:endParaRPr sz="1600">
                        <a:latin typeface="Arial"/>
                        <a:cs typeface="Arial"/>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579120">
                <a:tc>
                  <a:txBody>
                    <a:bodyPr/>
                    <a:lstStyle/>
                    <a:p>
                      <a:pPr marL="97790">
                        <a:lnSpc>
                          <a:spcPct val="100000"/>
                        </a:lnSpc>
                        <a:spcBef>
                          <a:spcPts val="265"/>
                        </a:spcBef>
                      </a:pPr>
                      <a:r>
                        <a:rPr sz="1600" spc="-60" dirty="0">
                          <a:latin typeface="Arial"/>
                          <a:cs typeface="Arial"/>
                        </a:rPr>
                        <a:t>Phosphorylation</a:t>
                      </a:r>
                      <a:endParaRPr sz="1600">
                        <a:latin typeface="Arial"/>
                        <a:cs typeface="Arial"/>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7790" marR="335915">
                        <a:lnSpc>
                          <a:spcPct val="100000"/>
                        </a:lnSpc>
                        <a:spcBef>
                          <a:spcPts val="265"/>
                        </a:spcBef>
                      </a:pPr>
                      <a:r>
                        <a:rPr sz="1600" spc="-60" dirty="0">
                          <a:latin typeface="Arial"/>
                          <a:cs typeface="Arial"/>
                        </a:rPr>
                        <a:t>Oxidation </a:t>
                      </a:r>
                      <a:r>
                        <a:rPr sz="1600" spc="-80" dirty="0">
                          <a:latin typeface="Arial"/>
                          <a:cs typeface="Arial"/>
                        </a:rPr>
                        <a:t>and  </a:t>
                      </a:r>
                      <a:r>
                        <a:rPr sz="1600" spc="-240" dirty="0">
                          <a:latin typeface="Arial"/>
                          <a:cs typeface="Arial"/>
                        </a:rPr>
                        <a:t>ATP</a:t>
                      </a:r>
                      <a:r>
                        <a:rPr sz="1600" spc="-150" dirty="0">
                          <a:latin typeface="Arial"/>
                          <a:cs typeface="Arial"/>
                        </a:rPr>
                        <a:t> </a:t>
                      </a:r>
                      <a:r>
                        <a:rPr sz="1600" spc="-30" dirty="0">
                          <a:latin typeface="Arial"/>
                          <a:cs typeface="Arial"/>
                        </a:rPr>
                        <a:t>formation</a:t>
                      </a:r>
                      <a:endParaRPr sz="1600">
                        <a:latin typeface="Arial"/>
                        <a:cs typeface="Arial"/>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7790">
                        <a:lnSpc>
                          <a:spcPct val="100000"/>
                        </a:lnSpc>
                        <a:spcBef>
                          <a:spcPts val="265"/>
                        </a:spcBef>
                      </a:pPr>
                      <a:r>
                        <a:rPr sz="1600" spc="-145" dirty="0">
                          <a:latin typeface="Arial"/>
                          <a:cs typeface="Arial"/>
                        </a:rPr>
                        <a:t>Lysis</a:t>
                      </a:r>
                      <a:endParaRPr sz="1600">
                        <a:latin typeface="Arial"/>
                        <a:cs typeface="Arial"/>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970085" y="745782"/>
            <a:ext cx="3018003" cy="597861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22148" y="3415284"/>
            <a:ext cx="5480304" cy="66751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4572"/>
            <a:ext cx="9144000" cy="619125"/>
          </a:xfrm>
          <a:custGeom>
            <a:avLst/>
            <a:gdLst/>
            <a:ahLst/>
            <a:cxnLst/>
            <a:rect l="l" t="t" r="r" b="b"/>
            <a:pathLst>
              <a:path w="9144000" h="619125">
                <a:moveTo>
                  <a:pt x="0" y="618743"/>
                </a:moveTo>
                <a:lnTo>
                  <a:pt x="9144000" y="618743"/>
                </a:lnTo>
                <a:lnTo>
                  <a:pt x="9144000" y="0"/>
                </a:lnTo>
                <a:lnTo>
                  <a:pt x="0" y="0"/>
                </a:lnTo>
                <a:lnTo>
                  <a:pt x="0" y="618743"/>
                </a:lnTo>
                <a:close/>
              </a:path>
            </a:pathLst>
          </a:custGeom>
          <a:solidFill>
            <a:srgbClr val="B8CDE4">
              <a:alpha val="78038"/>
            </a:srgbClr>
          </a:solidFill>
        </p:spPr>
        <p:txBody>
          <a:bodyPr wrap="square" lIns="0" tIns="0" rIns="0" bIns="0" rtlCol="0"/>
          <a:lstStyle/>
          <a:p>
            <a:endParaRPr/>
          </a:p>
        </p:txBody>
      </p:sp>
      <p:sp>
        <p:nvSpPr>
          <p:cNvPr id="5" name="object 5"/>
          <p:cNvSpPr txBox="1"/>
          <p:nvPr/>
        </p:nvSpPr>
        <p:spPr>
          <a:xfrm>
            <a:off x="78739" y="54355"/>
            <a:ext cx="7520940"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Arial"/>
                <a:cs typeface="Arial"/>
              </a:rPr>
              <a:t>8.2.S1 Analysis of diagrams of the </a:t>
            </a:r>
            <a:r>
              <a:rPr sz="1600" spc="-10" dirty="0">
                <a:latin typeface="Arial"/>
                <a:cs typeface="Arial"/>
              </a:rPr>
              <a:t>pathways </a:t>
            </a:r>
            <a:r>
              <a:rPr sz="1600" spc="-5" dirty="0">
                <a:latin typeface="Arial"/>
                <a:cs typeface="Arial"/>
              </a:rPr>
              <a:t>of aerobic respiration to deduce </a:t>
            </a:r>
            <a:r>
              <a:rPr sz="1600" spc="-10" dirty="0">
                <a:latin typeface="Arial"/>
                <a:cs typeface="Arial"/>
              </a:rPr>
              <a:t>where  </a:t>
            </a:r>
            <a:r>
              <a:rPr sz="1600" spc="-5" dirty="0">
                <a:latin typeface="Arial"/>
                <a:cs typeface="Arial"/>
              </a:rPr>
              <a:t>decarboxylation and oxidation reactions</a:t>
            </a:r>
            <a:r>
              <a:rPr sz="1600" spc="30" dirty="0">
                <a:latin typeface="Arial"/>
                <a:cs typeface="Arial"/>
              </a:rPr>
              <a:t> </a:t>
            </a:r>
            <a:r>
              <a:rPr sz="1600" spc="-20" dirty="0">
                <a:latin typeface="Arial"/>
                <a:cs typeface="Arial"/>
              </a:rPr>
              <a:t>occur.</a:t>
            </a:r>
            <a:endParaRPr sz="1600">
              <a:latin typeface="Arial"/>
              <a:cs typeface="Arial"/>
            </a:endParaRPr>
          </a:p>
        </p:txBody>
      </p:sp>
      <p:sp>
        <p:nvSpPr>
          <p:cNvPr id="6" name="object 6"/>
          <p:cNvSpPr txBox="1">
            <a:spLocks noGrp="1"/>
          </p:cNvSpPr>
          <p:nvPr>
            <p:ph type="title"/>
          </p:nvPr>
        </p:nvSpPr>
        <p:spPr>
          <a:xfrm>
            <a:off x="235711" y="837387"/>
            <a:ext cx="4918710" cy="574675"/>
          </a:xfrm>
          <a:prstGeom prst="rect">
            <a:avLst/>
          </a:prstGeom>
        </p:spPr>
        <p:txBody>
          <a:bodyPr vert="horz" wrap="square" lIns="0" tIns="12700" rIns="0" bIns="0" rtlCol="0">
            <a:spAutoFit/>
          </a:bodyPr>
          <a:lstStyle/>
          <a:p>
            <a:pPr algn="ctr">
              <a:lnSpc>
                <a:spcPct val="100000"/>
              </a:lnSpc>
              <a:spcBef>
                <a:spcPts val="100"/>
              </a:spcBef>
              <a:tabLst>
                <a:tab pos="342265" algn="l"/>
              </a:tabLst>
            </a:pPr>
            <a:r>
              <a:rPr sz="1800" spc="-70" dirty="0"/>
              <a:t>3.	</a:t>
            </a:r>
            <a:r>
              <a:rPr sz="1800" spc="-130" dirty="0"/>
              <a:t>The </a:t>
            </a:r>
            <a:r>
              <a:rPr sz="1800" spc="-85" dirty="0"/>
              <a:t>diagram </a:t>
            </a:r>
            <a:r>
              <a:rPr sz="1800" spc="-110" dirty="0"/>
              <a:t>shows </a:t>
            </a:r>
            <a:r>
              <a:rPr sz="1800" spc="-20" dirty="0"/>
              <a:t>the </a:t>
            </a:r>
            <a:r>
              <a:rPr sz="1800" spc="-35" dirty="0"/>
              <a:t>three </a:t>
            </a:r>
            <a:r>
              <a:rPr sz="1800" spc="-125" dirty="0"/>
              <a:t>stages </a:t>
            </a:r>
            <a:r>
              <a:rPr sz="1800" spc="-5" dirty="0"/>
              <a:t>of</a:t>
            </a:r>
            <a:r>
              <a:rPr sz="1800" spc="-120" dirty="0"/>
              <a:t> </a:t>
            </a:r>
            <a:r>
              <a:rPr sz="1800" spc="-95" dirty="0"/>
              <a:t>glycolysis.</a:t>
            </a:r>
            <a:endParaRPr sz="1800"/>
          </a:p>
          <a:p>
            <a:pPr marR="40005" algn="ctr">
              <a:lnSpc>
                <a:spcPct val="100000"/>
              </a:lnSpc>
              <a:spcBef>
                <a:spcPts val="5"/>
              </a:spcBef>
            </a:pPr>
            <a:r>
              <a:rPr sz="1800" spc="-75" dirty="0"/>
              <a:t>Which </a:t>
            </a:r>
            <a:r>
              <a:rPr sz="1800" spc="-120" dirty="0"/>
              <a:t>processes </a:t>
            </a:r>
            <a:r>
              <a:rPr sz="1800" spc="-85" dirty="0"/>
              <a:t>are </a:t>
            </a:r>
            <a:r>
              <a:rPr sz="1800" spc="-55" dirty="0"/>
              <a:t>indicated </a:t>
            </a:r>
            <a:r>
              <a:rPr sz="1800" spc="-80" dirty="0"/>
              <a:t>by </a:t>
            </a:r>
            <a:r>
              <a:rPr sz="1800" spc="-50" dirty="0"/>
              <a:t>I, II </a:t>
            </a:r>
            <a:r>
              <a:rPr sz="1800" spc="-85" dirty="0"/>
              <a:t>and</a:t>
            </a:r>
            <a:r>
              <a:rPr sz="1800" spc="-185" dirty="0"/>
              <a:t> </a:t>
            </a:r>
            <a:r>
              <a:rPr sz="1800" spc="-80" dirty="0"/>
              <a:t>III?</a:t>
            </a:r>
            <a:endParaRPr sz="1800"/>
          </a:p>
        </p:txBody>
      </p:sp>
      <p:graphicFrame>
        <p:nvGraphicFramePr>
          <p:cNvPr id="7" name="object 7"/>
          <p:cNvGraphicFramePr>
            <a:graphicFrameLocks noGrp="1"/>
          </p:cNvGraphicFramePr>
          <p:nvPr/>
        </p:nvGraphicFramePr>
        <p:xfrm>
          <a:off x="464819" y="1823466"/>
          <a:ext cx="5386070" cy="2764155"/>
        </p:xfrm>
        <a:graphic>
          <a:graphicData uri="http://schemas.openxmlformats.org/drawingml/2006/table">
            <a:tbl>
              <a:tblPr firstRow="1" bandRow="1">
                <a:tableStyleId>{2D5ABB26-0587-4C30-8999-92F81FD0307C}</a:tableStyleId>
              </a:tblPr>
              <a:tblGrid>
                <a:gridCol w="422275">
                  <a:extLst>
                    <a:ext uri="{9D8B030D-6E8A-4147-A177-3AD203B41FA5}">
                      <a16:colId xmlns:a16="http://schemas.microsoft.com/office/drawing/2014/main" val="20000"/>
                    </a:ext>
                  </a:extLst>
                </a:gridCol>
                <a:gridCol w="1597660">
                  <a:extLst>
                    <a:ext uri="{9D8B030D-6E8A-4147-A177-3AD203B41FA5}">
                      <a16:colId xmlns:a16="http://schemas.microsoft.com/office/drawing/2014/main" val="20001"/>
                    </a:ext>
                  </a:extLst>
                </a:gridCol>
                <a:gridCol w="1612900">
                  <a:extLst>
                    <a:ext uri="{9D8B030D-6E8A-4147-A177-3AD203B41FA5}">
                      <a16:colId xmlns:a16="http://schemas.microsoft.com/office/drawing/2014/main" val="20002"/>
                    </a:ext>
                  </a:extLst>
                </a:gridCol>
                <a:gridCol w="1701800">
                  <a:extLst>
                    <a:ext uri="{9D8B030D-6E8A-4147-A177-3AD203B41FA5}">
                      <a16:colId xmlns:a16="http://schemas.microsoft.com/office/drawing/2014/main" val="20003"/>
                    </a:ext>
                  </a:extLst>
                </a:gridCol>
                <a:gridCol w="51435">
                  <a:extLst>
                    <a:ext uri="{9D8B030D-6E8A-4147-A177-3AD203B41FA5}">
                      <a16:colId xmlns:a16="http://schemas.microsoft.com/office/drawing/2014/main" val="20004"/>
                    </a:ext>
                  </a:extLst>
                </a:gridCol>
              </a:tblGrid>
              <a:tr h="405130">
                <a:tc rowSpan="3">
                  <a:txBody>
                    <a:bodyPr/>
                    <a:lstStyle/>
                    <a:p>
                      <a:pPr marL="223520" marR="58419">
                        <a:lnSpc>
                          <a:spcPct val="226900"/>
                        </a:lnSpc>
                        <a:spcBef>
                          <a:spcPts val="695"/>
                        </a:spcBef>
                      </a:pPr>
                      <a:r>
                        <a:rPr sz="1800" dirty="0">
                          <a:latin typeface="Arial"/>
                          <a:cs typeface="Arial"/>
                        </a:rPr>
                        <a:t>A  B</a:t>
                      </a:r>
                      <a:endParaRPr sz="1800">
                        <a:latin typeface="Arial"/>
                        <a:cs typeface="Arial"/>
                      </a:endParaRPr>
                    </a:p>
                  </a:txBody>
                  <a:tcPr marL="0" marR="0" marT="88265" marB="0">
                    <a:lnR w="12700">
                      <a:solidFill>
                        <a:srgbClr val="000000"/>
                      </a:solidFill>
                      <a:prstDash val="solid"/>
                    </a:lnR>
                    <a:lnB w="9525">
                      <a:solidFill>
                        <a:srgbClr val="800000"/>
                      </a:solidFill>
                      <a:prstDash val="solid"/>
                    </a:lnB>
                  </a:tcPr>
                </a:tc>
                <a:tc>
                  <a:txBody>
                    <a:bodyPr/>
                    <a:lstStyle/>
                    <a:p>
                      <a:pPr marL="9525" algn="ctr">
                        <a:lnSpc>
                          <a:spcPct val="100000"/>
                        </a:lnSpc>
                        <a:spcBef>
                          <a:spcPts val="240"/>
                        </a:spcBef>
                      </a:pPr>
                      <a:r>
                        <a:rPr sz="1800" b="1" dirty="0">
                          <a:latin typeface="Arial"/>
                          <a:cs typeface="Arial"/>
                        </a:rPr>
                        <a:t>I</a:t>
                      </a:r>
                      <a:endParaRPr sz="18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795" algn="ctr">
                        <a:lnSpc>
                          <a:spcPct val="100000"/>
                        </a:lnSpc>
                        <a:spcBef>
                          <a:spcPts val="240"/>
                        </a:spcBef>
                      </a:pPr>
                      <a:r>
                        <a:rPr sz="1800" b="1" spc="-25" dirty="0">
                          <a:latin typeface="Arial"/>
                          <a:cs typeface="Arial"/>
                        </a:rPr>
                        <a:t>II</a:t>
                      </a:r>
                      <a:endParaRPr sz="18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160" algn="ctr">
                        <a:lnSpc>
                          <a:spcPct val="100000"/>
                        </a:lnSpc>
                        <a:spcBef>
                          <a:spcPts val="240"/>
                        </a:spcBef>
                      </a:pPr>
                      <a:r>
                        <a:rPr sz="1800" b="1" spc="-25" dirty="0">
                          <a:latin typeface="Arial"/>
                          <a:cs typeface="Arial"/>
                        </a:rPr>
                        <a:t>III</a:t>
                      </a:r>
                      <a:endParaRPr sz="18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tcPr>
                </a:tc>
                <a:extLst>
                  <a:ext uri="{0D108BD9-81ED-4DB2-BD59-A6C34878D82A}">
                    <a16:rowId xmlns:a16="http://schemas.microsoft.com/office/drawing/2014/main" val="10000"/>
                  </a:ext>
                </a:extLst>
              </a:tr>
              <a:tr h="622300">
                <a:tc vMerge="1">
                  <a:txBody>
                    <a:bodyPr/>
                    <a:lstStyle/>
                    <a:p>
                      <a:endParaRPr/>
                    </a:p>
                  </a:txBody>
                  <a:tcPr marL="0" marR="0" marT="88265" marB="0">
                    <a:lnR w="12700">
                      <a:solidFill>
                        <a:srgbClr val="000000"/>
                      </a:solidFill>
                      <a:prstDash val="solid"/>
                    </a:lnR>
                    <a:lnB w="9525">
                      <a:solidFill>
                        <a:srgbClr val="800000"/>
                      </a:solidFill>
                      <a:prstDash val="solid"/>
                    </a:lnB>
                  </a:tcPr>
                </a:tc>
                <a:tc>
                  <a:txBody>
                    <a:bodyPr/>
                    <a:lstStyle/>
                    <a:p>
                      <a:pPr marL="95885">
                        <a:lnSpc>
                          <a:spcPct val="100000"/>
                        </a:lnSpc>
                        <a:spcBef>
                          <a:spcPts val="265"/>
                        </a:spcBef>
                      </a:pPr>
                      <a:r>
                        <a:rPr sz="1600" spc="-145" dirty="0">
                          <a:latin typeface="Arial"/>
                          <a:cs typeface="Arial"/>
                        </a:rPr>
                        <a:t>Lysis</a:t>
                      </a:r>
                      <a:endParaRPr sz="1600">
                        <a:latin typeface="Arial"/>
                        <a:cs typeface="Arial"/>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5885">
                        <a:lnSpc>
                          <a:spcPct val="100000"/>
                        </a:lnSpc>
                        <a:spcBef>
                          <a:spcPts val="265"/>
                        </a:spcBef>
                      </a:pPr>
                      <a:r>
                        <a:rPr sz="1600" spc="-60" dirty="0">
                          <a:latin typeface="Arial"/>
                          <a:cs typeface="Arial"/>
                        </a:rPr>
                        <a:t>Phosphorylation</a:t>
                      </a:r>
                      <a:endParaRPr sz="1600">
                        <a:latin typeface="Arial"/>
                        <a:cs typeface="Arial"/>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6520" marR="95250">
                        <a:lnSpc>
                          <a:spcPct val="100000"/>
                        </a:lnSpc>
                        <a:spcBef>
                          <a:spcPts val="265"/>
                        </a:spcBef>
                      </a:pPr>
                      <a:r>
                        <a:rPr sz="1600" spc="-60" dirty="0">
                          <a:latin typeface="Arial"/>
                          <a:cs typeface="Arial"/>
                        </a:rPr>
                        <a:t>Oxidation </a:t>
                      </a:r>
                      <a:r>
                        <a:rPr sz="1600" spc="-80" dirty="0">
                          <a:latin typeface="Arial"/>
                          <a:cs typeface="Arial"/>
                        </a:rPr>
                        <a:t>and</a:t>
                      </a:r>
                      <a:r>
                        <a:rPr sz="1600" spc="-190" dirty="0">
                          <a:latin typeface="Arial"/>
                          <a:cs typeface="Arial"/>
                        </a:rPr>
                        <a:t> </a:t>
                      </a:r>
                      <a:r>
                        <a:rPr sz="1600" spc="-240" dirty="0">
                          <a:latin typeface="Arial"/>
                          <a:cs typeface="Arial"/>
                        </a:rPr>
                        <a:t>ATP  </a:t>
                      </a:r>
                      <a:r>
                        <a:rPr sz="1600" spc="-30" dirty="0">
                          <a:latin typeface="Arial"/>
                          <a:cs typeface="Arial"/>
                        </a:rPr>
                        <a:t>formation</a:t>
                      </a:r>
                      <a:endParaRPr sz="1600">
                        <a:latin typeface="Arial"/>
                        <a:cs typeface="Arial"/>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tcPr>
                </a:tc>
                <a:extLst>
                  <a:ext uri="{0D108BD9-81ED-4DB2-BD59-A6C34878D82A}">
                    <a16:rowId xmlns:a16="http://schemas.microsoft.com/office/drawing/2014/main" val="10001"/>
                  </a:ext>
                </a:extLst>
              </a:tr>
              <a:tr h="579755">
                <a:tc vMerge="1">
                  <a:txBody>
                    <a:bodyPr/>
                    <a:lstStyle/>
                    <a:p>
                      <a:endParaRPr/>
                    </a:p>
                  </a:txBody>
                  <a:tcPr marL="0" marR="0" marT="88265" marB="0">
                    <a:lnR w="12700">
                      <a:solidFill>
                        <a:srgbClr val="000000"/>
                      </a:solidFill>
                      <a:prstDash val="solid"/>
                    </a:lnR>
                    <a:lnB w="9525">
                      <a:solidFill>
                        <a:srgbClr val="800000"/>
                      </a:solidFill>
                      <a:prstDash val="solid"/>
                    </a:lnB>
                  </a:tcPr>
                </a:tc>
                <a:tc>
                  <a:txBody>
                    <a:bodyPr/>
                    <a:lstStyle/>
                    <a:p>
                      <a:pPr marL="95885" marR="322580">
                        <a:lnSpc>
                          <a:spcPct val="100000"/>
                        </a:lnSpc>
                        <a:spcBef>
                          <a:spcPts val="265"/>
                        </a:spcBef>
                      </a:pPr>
                      <a:r>
                        <a:rPr sz="1600" spc="-60" dirty="0">
                          <a:latin typeface="Arial"/>
                          <a:cs typeface="Arial"/>
                        </a:rPr>
                        <a:t>Oxidation </a:t>
                      </a:r>
                      <a:r>
                        <a:rPr sz="1600" spc="-80" dirty="0">
                          <a:latin typeface="Arial"/>
                          <a:cs typeface="Arial"/>
                        </a:rPr>
                        <a:t>and  </a:t>
                      </a:r>
                      <a:r>
                        <a:rPr sz="1600" spc="-240" dirty="0">
                          <a:latin typeface="Arial"/>
                          <a:cs typeface="Arial"/>
                        </a:rPr>
                        <a:t>ATP</a:t>
                      </a:r>
                      <a:r>
                        <a:rPr sz="1600" spc="-150" dirty="0">
                          <a:latin typeface="Arial"/>
                          <a:cs typeface="Arial"/>
                        </a:rPr>
                        <a:t> </a:t>
                      </a:r>
                      <a:r>
                        <a:rPr sz="1600" spc="-30" dirty="0">
                          <a:latin typeface="Arial"/>
                          <a:cs typeface="Arial"/>
                        </a:rPr>
                        <a:t>formation</a:t>
                      </a:r>
                      <a:endParaRPr sz="1600">
                        <a:latin typeface="Arial"/>
                        <a:cs typeface="Arial"/>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a:txBody>
                    <a:bodyPr/>
                    <a:lstStyle/>
                    <a:p>
                      <a:pPr marL="95885">
                        <a:lnSpc>
                          <a:spcPct val="100000"/>
                        </a:lnSpc>
                        <a:spcBef>
                          <a:spcPts val="265"/>
                        </a:spcBef>
                      </a:pPr>
                      <a:r>
                        <a:rPr sz="1600" spc="-60" dirty="0">
                          <a:latin typeface="Arial"/>
                          <a:cs typeface="Arial"/>
                        </a:rPr>
                        <a:t>Phosphorylation</a:t>
                      </a:r>
                      <a:endParaRPr sz="1600">
                        <a:latin typeface="Arial"/>
                        <a:cs typeface="Arial"/>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a:txBody>
                    <a:bodyPr/>
                    <a:lstStyle/>
                    <a:p>
                      <a:pPr marL="96520">
                        <a:lnSpc>
                          <a:spcPct val="100000"/>
                        </a:lnSpc>
                        <a:spcBef>
                          <a:spcPts val="265"/>
                        </a:spcBef>
                      </a:pPr>
                      <a:r>
                        <a:rPr sz="1600" spc="-145" dirty="0">
                          <a:latin typeface="Arial"/>
                          <a:cs typeface="Arial"/>
                        </a:rPr>
                        <a:t>Lysis</a:t>
                      </a:r>
                      <a:endParaRPr sz="1600">
                        <a:latin typeface="Arial"/>
                        <a:cs typeface="Arial"/>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B w="9525">
                      <a:solidFill>
                        <a:srgbClr val="800000"/>
                      </a:solidFill>
                      <a:prstDash val="solid"/>
                    </a:lnB>
                  </a:tcPr>
                </a:tc>
                <a:extLst>
                  <a:ext uri="{0D108BD9-81ED-4DB2-BD59-A6C34878D82A}">
                    <a16:rowId xmlns:a16="http://schemas.microsoft.com/office/drawing/2014/main" val="10002"/>
                  </a:ext>
                </a:extLst>
              </a:tr>
              <a:tr h="577215">
                <a:tc>
                  <a:txBody>
                    <a:bodyPr/>
                    <a:lstStyle/>
                    <a:p>
                      <a:pPr marR="68580" algn="r">
                        <a:lnSpc>
                          <a:spcPct val="100000"/>
                        </a:lnSpc>
                        <a:spcBef>
                          <a:spcPts val="240"/>
                        </a:spcBef>
                      </a:pPr>
                      <a:r>
                        <a:rPr sz="1800" dirty="0">
                          <a:latin typeface="Arial"/>
                          <a:cs typeface="Arial"/>
                        </a:rPr>
                        <a:t>C</a:t>
                      </a:r>
                      <a:endParaRPr sz="1800">
                        <a:latin typeface="Arial"/>
                        <a:cs typeface="Arial"/>
                      </a:endParaRPr>
                    </a:p>
                  </a:txBody>
                  <a:tcPr marL="0" marR="0" marT="30480" marB="0">
                    <a:lnL w="9525">
                      <a:solidFill>
                        <a:srgbClr val="800000"/>
                      </a:solidFill>
                      <a:prstDash val="solid"/>
                    </a:lnL>
                    <a:lnR w="12700">
                      <a:solidFill>
                        <a:srgbClr val="000000"/>
                      </a:solidFill>
                      <a:prstDash val="solid"/>
                    </a:lnR>
                    <a:lnT w="9525">
                      <a:solidFill>
                        <a:srgbClr val="800000"/>
                      </a:solidFill>
                      <a:prstDash val="solid"/>
                    </a:lnT>
                    <a:lnB w="9525">
                      <a:solidFill>
                        <a:srgbClr val="800000"/>
                      </a:solidFill>
                      <a:prstDash val="solid"/>
                    </a:lnB>
                    <a:solidFill>
                      <a:srgbClr val="800000">
                        <a:alpha val="18823"/>
                      </a:srgbClr>
                    </a:solidFill>
                  </a:tcPr>
                </a:tc>
                <a:tc>
                  <a:txBody>
                    <a:bodyPr/>
                    <a:lstStyle/>
                    <a:p>
                      <a:pPr marL="95885">
                        <a:lnSpc>
                          <a:spcPct val="100000"/>
                        </a:lnSpc>
                        <a:spcBef>
                          <a:spcPts val="260"/>
                        </a:spcBef>
                      </a:pPr>
                      <a:r>
                        <a:rPr sz="1600" spc="-60" dirty="0">
                          <a:latin typeface="Arial"/>
                          <a:cs typeface="Arial"/>
                        </a:rPr>
                        <a:t>Phosphorylation</a:t>
                      </a:r>
                      <a:endParaRPr sz="1600">
                        <a:latin typeface="Arial"/>
                        <a:cs typeface="Arial"/>
                      </a:endParaRPr>
                    </a:p>
                  </a:txBody>
                  <a:tcPr marL="0" marR="0" marT="3302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800000">
                        <a:alpha val="18823"/>
                      </a:srgbClr>
                    </a:solidFill>
                  </a:tcPr>
                </a:tc>
                <a:tc>
                  <a:txBody>
                    <a:bodyPr/>
                    <a:lstStyle/>
                    <a:p>
                      <a:pPr marL="95885">
                        <a:lnSpc>
                          <a:spcPct val="100000"/>
                        </a:lnSpc>
                        <a:spcBef>
                          <a:spcPts val="260"/>
                        </a:spcBef>
                      </a:pPr>
                      <a:r>
                        <a:rPr sz="1600" spc="-145" dirty="0">
                          <a:latin typeface="Arial"/>
                          <a:cs typeface="Arial"/>
                        </a:rPr>
                        <a:t>Lysis</a:t>
                      </a:r>
                      <a:endParaRPr sz="1600">
                        <a:latin typeface="Arial"/>
                        <a:cs typeface="Arial"/>
                      </a:endParaRPr>
                    </a:p>
                  </a:txBody>
                  <a:tcPr marL="0" marR="0" marT="3302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800000">
                        <a:alpha val="18823"/>
                      </a:srgbClr>
                    </a:solidFill>
                  </a:tcPr>
                </a:tc>
                <a:tc>
                  <a:txBody>
                    <a:bodyPr/>
                    <a:lstStyle/>
                    <a:p>
                      <a:pPr marL="96520" marR="95250">
                        <a:lnSpc>
                          <a:spcPct val="100000"/>
                        </a:lnSpc>
                        <a:spcBef>
                          <a:spcPts val="260"/>
                        </a:spcBef>
                      </a:pPr>
                      <a:r>
                        <a:rPr sz="1600" spc="-60" dirty="0">
                          <a:latin typeface="Arial"/>
                          <a:cs typeface="Arial"/>
                        </a:rPr>
                        <a:t>Oxidation </a:t>
                      </a:r>
                      <a:r>
                        <a:rPr sz="1600" spc="-80" dirty="0">
                          <a:latin typeface="Arial"/>
                          <a:cs typeface="Arial"/>
                        </a:rPr>
                        <a:t>and</a:t>
                      </a:r>
                      <a:r>
                        <a:rPr sz="1600" spc="-190" dirty="0">
                          <a:latin typeface="Arial"/>
                          <a:cs typeface="Arial"/>
                        </a:rPr>
                        <a:t> </a:t>
                      </a:r>
                      <a:r>
                        <a:rPr sz="1600" spc="-240" dirty="0">
                          <a:latin typeface="Arial"/>
                          <a:cs typeface="Arial"/>
                        </a:rPr>
                        <a:t>ATP  </a:t>
                      </a:r>
                      <a:r>
                        <a:rPr sz="1600" spc="-30" dirty="0">
                          <a:latin typeface="Arial"/>
                          <a:cs typeface="Arial"/>
                        </a:rPr>
                        <a:t>formation</a:t>
                      </a:r>
                      <a:endParaRPr sz="1600">
                        <a:latin typeface="Arial"/>
                        <a:cs typeface="Arial"/>
                      </a:endParaRPr>
                    </a:p>
                  </a:txBody>
                  <a:tcPr marL="0" marR="0" marT="3302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800000">
                        <a:alpha val="18823"/>
                      </a:srgbClr>
                    </a:solidFill>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9525">
                      <a:solidFill>
                        <a:srgbClr val="800000"/>
                      </a:solidFill>
                      <a:prstDash val="solid"/>
                    </a:lnR>
                    <a:lnT w="9525">
                      <a:solidFill>
                        <a:srgbClr val="800000"/>
                      </a:solidFill>
                      <a:prstDash val="solid"/>
                    </a:lnT>
                    <a:lnB w="9525">
                      <a:solidFill>
                        <a:srgbClr val="800000"/>
                      </a:solidFill>
                      <a:prstDash val="solid"/>
                    </a:lnB>
                    <a:solidFill>
                      <a:srgbClr val="800000">
                        <a:alpha val="18823"/>
                      </a:srgbClr>
                    </a:solidFill>
                  </a:tcPr>
                </a:tc>
                <a:extLst>
                  <a:ext uri="{0D108BD9-81ED-4DB2-BD59-A6C34878D82A}">
                    <a16:rowId xmlns:a16="http://schemas.microsoft.com/office/drawing/2014/main" val="10003"/>
                  </a:ext>
                </a:extLst>
              </a:tr>
              <a:tr h="579755">
                <a:tc>
                  <a:txBody>
                    <a:bodyPr/>
                    <a:lstStyle/>
                    <a:p>
                      <a:pPr marR="50165" algn="r">
                        <a:lnSpc>
                          <a:spcPct val="100000"/>
                        </a:lnSpc>
                        <a:spcBef>
                          <a:spcPts val="250"/>
                        </a:spcBef>
                      </a:pPr>
                      <a:r>
                        <a:rPr sz="1800" dirty="0">
                          <a:latin typeface="Arial"/>
                          <a:cs typeface="Arial"/>
                        </a:rPr>
                        <a:t>D</a:t>
                      </a:r>
                      <a:endParaRPr sz="1800">
                        <a:latin typeface="Arial"/>
                        <a:cs typeface="Arial"/>
                      </a:endParaRPr>
                    </a:p>
                  </a:txBody>
                  <a:tcPr marL="0" marR="0" marT="31750" marB="0">
                    <a:lnR w="12700">
                      <a:solidFill>
                        <a:srgbClr val="000000"/>
                      </a:solidFill>
                      <a:prstDash val="solid"/>
                    </a:lnR>
                    <a:lnT w="9525">
                      <a:solidFill>
                        <a:srgbClr val="800000"/>
                      </a:solidFill>
                      <a:prstDash val="solid"/>
                    </a:lnT>
                  </a:tcPr>
                </a:tc>
                <a:tc>
                  <a:txBody>
                    <a:bodyPr/>
                    <a:lstStyle/>
                    <a:p>
                      <a:pPr marL="95885">
                        <a:lnSpc>
                          <a:spcPct val="100000"/>
                        </a:lnSpc>
                        <a:spcBef>
                          <a:spcPts val="270"/>
                        </a:spcBef>
                      </a:pPr>
                      <a:r>
                        <a:rPr sz="1600" spc="-60" dirty="0">
                          <a:latin typeface="Arial"/>
                          <a:cs typeface="Arial"/>
                        </a:rPr>
                        <a:t>Phosphorylation</a:t>
                      </a:r>
                      <a:endParaRPr sz="1600">
                        <a:latin typeface="Arial"/>
                        <a:cs typeface="Arial"/>
                      </a:endParaRPr>
                    </a:p>
                  </a:txBody>
                  <a:tcPr marL="0" marR="0" marT="34290" marB="0">
                    <a:lnL w="1270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tc>
                  <a:txBody>
                    <a:bodyPr/>
                    <a:lstStyle/>
                    <a:p>
                      <a:pPr marL="95885" marR="337820">
                        <a:lnSpc>
                          <a:spcPct val="100000"/>
                        </a:lnSpc>
                        <a:spcBef>
                          <a:spcPts val="270"/>
                        </a:spcBef>
                      </a:pPr>
                      <a:r>
                        <a:rPr sz="1600" spc="-60" dirty="0">
                          <a:latin typeface="Arial"/>
                          <a:cs typeface="Arial"/>
                        </a:rPr>
                        <a:t>Oxidation </a:t>
                      </a:r>
                      <a:r>
                        <a:rPr sz="1600" spc="-80" dirty="0">
                          <a:latin typeface="Arial"/>
                          <a:cs typeface="Arial"/>
                        </a:rPr>
                        <a:t>and  </a:t>
                      </a:r>
                      <a:r>
                        <a:rPr sz="1600" spc="-240" dirty="0">
                          <a:latin typeface="Arial"/>
                          <a:cs typeface="Arial"/>
                        </a:rPr>
                        <a:t>ATP</a:t>
                      </a:r>
                      <a:r>
                        <a:rPr sz="1600" spc="-150" dirty="0">
                          <a:latin typeface="Arial"/>
                          <a:cs typeface="Arial"/>
                        </a:rPr>
                        <a:t> </a:t>
                      </a:r>
                      <a:r>
                        <a:rPr sz="1600" spc="-30" dirty="0">
                          <a:latin typeface="Arial"/>
                          <a:cs typeface="Arial"/>
                        </a:rPr>
                        <a:t>formation</a:t>
                      </a:r>
                      <a:endParaRPr sz="1600">
                        <a:latin typeface="Arial"/>
                        <a:cs typeface="Arial"/>
                      </a:endParaRPr>
                    </a:p>
                  </a:txBody>
                  <a:tcPr marL="0" marR="0" marT="34290" marB="0">
                    <a:lnL w="1270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tc>
                  <a:txBody>
                    <a:bodyPr/>
                    <a:lstStyle/>
                    <a:p>
                      <a:pPr marL="96520">
                        <a:lnSpc>
                          <a:spcPct val="100000"/>
                        </a:lnSpc>
                        <a:spcBef>
                          <a:spcPts val="270"/>
                        </a:spcBef>
                      </a:pPr>
                      <a:r>
                        <a:rPr sz="1600" spc="-145" dirty="0">
                          <a:latin typeface="Arial"/>
                          <a:cs typeface="Arial"/>
                        </a:rPr>
                        <a:t>Lysis</a:t>
                      </a:r>
                      <a:endParaRPr sz="1600">
                        <a:latin typeface="Arial"/>
                        <a:cs typeface="Arial"/>
                      </a:endParaRPr>
                    </a:p>
                  </a:txBody>
                  <a:tcPr marL="0" marR="0" marT="34290" marB="0">
                    <a:lnL w="1270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T w="9525">
                      <a:solidFill>
                        <a:srgbClr val="800000"/>
                      </a:solidFill>
                      <a:prstDash val="solid"/>
                    </a:lnT>
                  </a:tcPr>
                </a:tc>
                <a:extLst>
                  <a:ext uri="{0D108BD9-81ED-4DB2-BD59-A6C34878D82A}">
                    <a16:rowId xmlns:a16="http://schemas.microsoft.com/office/drawing/2014/main" val="10004"/>
                  </a:ext>
                </a:extLst>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31391" y="1110995"/>
            <a:ext cx="6769607" cy="463296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572"/>
            <a:ext cx="9144000" cy="509270"/>
          </a:xfrm>
          <a:custGeom>
            <a:avLst/>
            <a:gdLst/>
            <a:ahLst/>
            <a:cxnLst/>
            <a:rect l="l" t="t" r="r" b="b"/>
            <a:pathLst>
              <a:path w="9144000" h="509270">
                <a:moveTo>
                  <a:pt x="0" y="509015"/>
                </a:moveTo>
                <a:lnTo>
                  <a:pt x="9144000" y="509015"/>
                </a:lnTo>
                <a:lnTo>
                  <a:pt x="9144000" y="0"/>
                </a:lnTo>
                <a:lnTo>
                  <a:pt x="0" y="0"/>
                </a:lnTo>
                <a:lnTo>
                  <a:pt x="0" y="509015"/>
                </a:lnTo>
                <a:close/>
              </a:path>
            </a:pathLst>
          </a:custGeom>
          <a:solidFill>
            <a:srgbClr val="B8CDE4">
              <a:alpha val="78038"/>
            </a:srgbClr>
          </a:solidFill>
        </p:spPr>
        <p:txBody>
          <a:bodyPr wrap="square" lIns="0" tIns="0" rIns="0" bIns="0" rtlCol="0"/>
          <a:lstStyle/>
          <a:p>
            <a:endParaRPr/>
          </a:p>
        </p:txBody>
      </p:sp>
      <p:sp>
        <p:nvSpPr>
          <p:cNvPr id="4" name="object 4"/>
          <p:cNvSpPr txBox="1"/>
          <p:nvPr/>
        </p:nvSpPr>
        <p:spPr>
          <a:xfrm>
            <a:off x="78739" y="0"/>
            <a:ext cx="8284845" cy="513080"/>
          </a:xfrm>
          <a:prstGeom prst="rect">
            <a:avLst/>
          </a:prstGeom>
        </p:spPr>
        <p:txBody>
          <a:bodyPr vert="horz" wrap="square" lIns="0" tIns="12065" rIns="0" bIns="0" rtlCol="0">
            <a:spAutoFit/>
          </a:bodyPr>
          <a:lstStyle/>
          <a:p>
            <a:pPr marL="12700">
              <a:lnSpc>
                <a:spcPct val="100000"/>
              </a:lnSpc>
              <a:spcBef>
                <a:spcPts val="95"/>
              </a:spcBef>
            </a:pPr>
            <a:r>
              <a:rPr sz="1600" spc="-20" dirty="0">
                <a:latin typeface="Arial"/>
                <a:cs typeface="Arial"/>
              </a:rPr>
              <a:t>8.2.U11 </a:t>
            </a:r>
            <a:r>
              <a:rPr sz="1600" spc="-5" dirty="0">
                <a:latin typeface="Arial"/>
                <a:cs typeface="Arial"/>
              </a:rPr>
              <a:t>The structure of the mitochondrion is adapted to the function </a:t>
            </a:r>
            <a:r>
              <a:rPr sz="1600" dirty="0">
                <a:latin typeface="Arial"/>
                <a:cs typeface="Arial"/>
              </a:rPr>
              <a:t>it</a:t>
            </a:r>
            <a:r>
              <a:rPr sz="1600" spc="140" dirty="0">
                <a:latin typeface="Arial"/>
                <a:cs typeface="Arial"/>
              </a:rPr>
              <a:t> </a:t>
            </a:r>
            <a:r>
              <a:rPr sz="1600" dirty="0">
                <a:latin typeface="Arial"/>
                <a:cs typeface="Arial"/>
              </a:rPr>
              <a:t>performs.</a:t>
            </a:r>
            <a:endParaRPr sz="1600">
              <a:latin typeface="Arial"/>
              <a:cs typeface="Arial"/>
            </a:endParaRPr>
          </a:p>
          <a:p>
            <a:pPr marL="12700">
              <a:lnSpc>
                <a:spcPct val="100000"/>
              </a:lnSpc>
            </a:pPr>
            <a:r>
              <a:rPr sz="1600" spc="-5" dirty="0">
                <a:latin typeface="Arial"/>
                <a:cs typeface="Arial"/>
              </a:rPr>
              <a:t>8.2.S2 Annotation of a diagram of a mitochondrion to indicate the adaptations to its</a:t>
            </a:r>
            <a:r>
              <a:rPr sz="1600" spc="204" dirty="0">
                <a:latin typeface="Arial"/>
                <a:cs typeface="Arial"/>
              </a:rPr>
              <a:t> </a:t>
            </a:r>
            <a:r>
              <a:rPr sz="1600" spc="-5" dirty="0">
                <a:latin typeface="Arial"/>
                <a:cs typeface="Arial"/>
              </a:rPr>
              <a:t>function.</a:t>
            </a:r>
            <a:endParaRPr sz="1600">
              <a:latin typeface="Arial"/>
              <a:cs typeface="Arial"/>
            </a:endParaRPr>
          </a:p>
        </p:txBody>
      </p:sp>
      <p:sp>
        <p:nvSpPr>
          <p:cNvPr id="5" name="object 5"/>
          <p:cNvSpPr txBox="1"/>
          <p:nvPr/>
        </p:nvSpPr>
        <p:spPr>
          <a:xfrm>
            <a:off x="193039" y="644093"/>
            <a:ext cx="3436620" cy="331470"/>
          </a:xfrm>
          <a:prstGeom prst="rect">
            <a:avLst/>
          </a:prstGeom>
        </p:spPr>
        <p:txBody>
          <a:bodyPr vert="horz" wrap="square" lIns="0" tIns="13335" rIns="0" bIns="0" rtlCol="0">
            <a:spAutoFit/>
          </a:bodyPr>
          <a:lstStyle/>
          <a:p>
            <a:pPr marL="12700">
              <a:lnSpc>
                <a:spcPct val="100000"/>
              </a:lnSpc>
              <a:spcBef>
                <a:spcPts val="105"/>
              </a:spcBef>
            </a:pPr>
            <a:r>
              <a:rPr sz="2000" spc="-60" dirty="0">
                <a:latin typeface="Arial"/>
                <a:cs typeface="Arial"/>
              </a:rPr>
              <a:t>Annotate </a:t>
            </a:r>
            <a:r>
              <a:rPr sz="2000" spc="-20" dirty="0">
                <a:latin typeface="Arial"/>
                <a:cs typeface="Arial"/>
              </a:rPr>
              <a:t>the </a:t>
            </a:r>
            <a:r>
              <a:rPr sz="2000" spc="-65" dirty="0">
                <a:latin typeface="Arial"/>
                <a:cs typeface="Arial"/>
              </a:rPr>
              <a:t>labelled</a:t>
            </a:r>
            <a:r>
              <a:rPr sz="2000" spc="-229" dirty="0">
                <a:latin typeface="Arial"/>
                <a:cs typeface="Arial"/>
              </a:rPr>
              <a:t> </a:t>
            </a:r>
            <a:r>
              <a:rPr sz="2000" spc="-55" dirty="0">
                <a:latin typeface="Arial"/>
                <a:cs typeface="Arial"/>
              </a:rPr>
              <a:t>structures:</a:t>
            </a:r>
            <a:endParaRPr sz="2000">
              <a:latin typeface="Arial"/>
              <a:cs typeface="Arial"/>
            </a:endParaRPr>
          </a:p>
        </p:txBody>
      </p:sp>
      <p:sp>
        <p:nvSpPr>
          <p:cNvPr id="6" name="object 6"/>
          <p:cNvSpPr/>
          <p:nvPr/>
        </p:nvSpPr>
        <p:spPr>
          <a:xfrm>
            <a:off x="5077967" y="839724"/>
            <a:ext cx="791210" cy="368935"/>
          </a:xfrm>
          <a:custGeom>
            <a:avLst/>
            <a:gdLst/>
            <a:ahLst/>
            <a:cxnLst/>
            <a:rect l="l" t="t" r="r" b="b"/>
            <a:pathLst>
              <a:path w="791210" h="368934">
                <a:moveTo>
                  <a:pt x="0" y="368808"/>
                </a:moveTo>
                <a:lnTo>
                  <a:pt x="790956" y="368808"/>
                </a:lnTo>
                <a:lnTo>
                  <a:pt x="790956" y="0"/>
                </a:lnTo>
                <a:lnTo>
                  <a:pt x="0" y="0"/>
                </a:lnTo>
                <a:lnTo>
                  <a:pt x="0" y="368808"/>
                </a:lnTo>
                <a:close/>
              </a:path>
            </a:pathLst>
          </a:custGeom>
          <a:ln w="9143">
            <a:solidFill>
              <a:srgbClr val="FFFFFF"/>
            </a:solidFill>
          </a:ln>
        </p:spPr>
        <p:txBody>
          <a:bodyPr wrap="square" lIns="0" tIns="0" rIns="0" bIns="0" rtlCol="0"/>
          <a:lstStyle/>
          <a:p>
            <a:endParaRPr/>
          </a:p>
        </p:txBody>
      </p:sp>
      <p:sp>
        <p:nvSpPr>
          <p:cNvPr id="7" name="object 7"/>
          <p:cNvSpPr txBox="1"/>
          <p:nvPr/>
        </p:nvSpPr>
        <p:spPr>
          <a:xfrm>
            <a:off x="5157342" y="857503"/>
            <a:ext cx="623570" cy="299720"/>
          </a:xfrm>
          <a:prstGeom prst="rect">
            <a:avLst/>
          </a:prstGeom>
        </p:spPr>
        <p:txBody>
          <a:bodyPr vert="horz" wrap="square" lIns="0" tIns="12700" rIns="0" bIns="0" rtlCol="0">
            <a:spAutoFit/>
          </a:bodyPr>
          <a:lstStyle/>
          <a:p>
            <a:pPr marL="12700">
              <a:lnSpc>
                <a:spcPct val="100000"/>
              </a:lnSpc>
              <a:spcBef>
                <a:spcPts val="100"/>
              </a:spcBef>
            </a:pPr>
            <a:r>
              <a:rPr sz="1800" spc="-125" dirty="0">
                <a:latin typeface="Arial"/>
                <a:cs typeface="Arial"/>
              </a:rPr>
              <a:t>m</a:t>
            </a:r>
            <a:r>
              <a:rPr sz="1800" spc="-95" dirty="0">
                <a:latin typeface="Arial"/>
                <a:cs typeface="Arial"/>
              </a:rPr>
              <a:t>a</a:t>
            </a:r>
            <a:r>
              <a:rPr sz="1800" spc="55" dirty="0">
                <a:latin typeface="Arial"/>
                <a:cs typeface="Arial"/>
              </a:rPr>
              <a:t>t</a:t>
            </a:r>
            <a:r>
              <a:rPr sz="1800" spc="60" dirty="0">
                <a:latin typeface="Arial"/>
                <a:cs typeface="Arial"/>
              </a:rPr>
              <a:t>r</a:t>
            </a:r>
            <a:r>
              <a:rPr sz="1800" spc="5" dirty="0">
                <a:latin typeface="Arial"/>
                <a:cs typeface="Arial"/>
              </a:rPr>
              <a:t>i</a:t>
            </a:r>
            <a:r>
              <a:rPr sz="1800" spc="-125" dirty="0">
                <a:latin typeface="Arial"/>
                <a:cs typeface="Arial"/>
              </a:rPr>
              <a:t>x</a:t>
            </a:r>
            <a:endParaRPr sz="1800">
              <a:latin typeface="Arial"/>
              <a:cs typeface="Arial"/>
            </a:endParaRPr>
          </a:p>
        </p:txBody>
      </p:sp>
      <p:sp>
        <p:nvSpPr>
          <p:cNvPr id="8" name="object 8"/>
          <p:cNvSpPr/>
          <p:nvPr/>
        </p:nvSpPr>
        <p:spPr>
          <a:xfrm>
            <a:off x="1959864" y="1272539"/>
            <a:ext cx="2307590" cy="368935"/>
          </a:xfrm>
          <a:custGeom>
            <a:avLst/>
            <a:gdLst/>
            <a:ahLst/>
            <a:cxnLst/>
            <a:rect l="l" t="t" r="r" b="b"/>
            <a:pathLst>
              <a:path w="2307590" h="368935">
                <a:moveTo>
                  <a:pt x="0" y="368808"/>
                </a:moveTo>
                <a:lnTo>
                  <a:pt x="2307336" y="368808"/>
                </a:lnTo>
                <a:lnTo>
                  <a:pt x="2307336" y="0"/>
                </a:lnTo>
                <a:lnTo>
                  <a:pt x="0" y="0"/>
                </a:lnTo>
                <a:lnTo>
                  <a:pt x="0" y="368808"/>
                </a:lnTo>
                <a:close/>
              </a:path>
            </a:pathLst>
          </a:custGeom>
          <a:solidFill>
            <a:srgbClr val="FFFFFF"/>
          </a:solidFill>
        </p:spPr>
        <p:txBody>
          <a:bodyPr wrap="square" lIns="0" tIns="0" rIns="0" bIns="0" rtlCol="0"/>
          <a:lstStyle/>
          <a:p>
            <a:endParaRPr/>
          </a:p>
        </p:txBody>
      </p:sp>
      <p:sp>
        <p:nvSpPr>
          <p:cNvPr id="9" name="object 9"/>
          <p:cNvSpPr txBox="1"/>
          <p:nvPr/>
        </p:nvSpPr>
        <p:spPr>
          <a:xfrm>
            <a:off x="2038604" y="1290573"/>
            <a:ext cx="2139315" cy="299720"/>
          </a:xfrm>
          <a:prstGeom prst="rect">
            <a:avLst/>
          </a:prstGeom>
        </p:spPr>
        <p:txBody>
          <a:bodyPr vert="horz" wrap="square" lIns="0" tIns="12700" rIns="0" bIns="0" rtlCol="0">
            <a:spAutoFit/>
          </a:bodyPr>
          <a:lstStyle/>
          <a:p>
            <a:pPr marL="12700">
              <a:lnSpc>
                <a:spcPct val="100000"/>
              </a:lnSpc>
              <a:spcBef>
                <a:spcPts val="100"/>
              </a:spcBef>
            </a:pPr>
            <a:r>
              <a:rPr sz="1800" spc="-55" dirty="0">
                <a:latin typeface="Arial"/>
                <a:cs typeface="Arial"/>
              </a:rPr>
              <a:t>Inter-membrane</a:t>
            </a:r>
            <a:r>
              <a:rPr sz="1800" spc="-150" dirty="0">
                <a:latin typeface="Arial"/>
                <a:cs typeface="Arial"/>
              </a:rPr>
              <a:t> </a:t>
            </a:r>
            <a:r>
              <a:rPr sz="1800" spc="-135" dirty="0">
                <a:latin typeface="Arial"/>
                <a:cs typeface="Arial"/>
              </a:rPr>
              <a:t>space</a:t>
            </a:r>
            <a:endParaRPr sz="1800">
              <a:latin typeface="Arial"/>
              <a:cs typeface="Arial"/>
            </a:endParaRPr>
          </a:p>
        </p:txBody>
      </p:sp>
      <p:sp>
        <p:nvSpPr>
          <p:cNvPr id="10" name="object 10"/>
          <p:cNvSpPr/>
          <p:nvPr/>
        </p:nvSpPr>
        <p:spPr>
          <a:xfrm>
            <a:off x="307847" y="4265676"/>
            <a:ext cx="1163320" cy="368935"/>
          </a:xfrm>
          <a:custGeom>
            <a:avLst/>
            <a:gdLst/>
            <a:ahLst/>
            <a:cxnLst/>
            <a:rect l="l" t="t" r="r" b="b"/>
            <a:pathLst>
              <a:path w="1163320" h="368935">
                <a:moveTo>
                  <a:pt x="0" y="368807"/>
                </a:moveTo>
                <a:lnTo>
                  <a:pt x="1162812" y="368807"/>
                </a:lnTo>
                <a:lnTo>
                  <a:pt x="1162812" y="0"/>
                </a:lnTo>
                <a:lnTo>
                  <a:pt x="0" y="0"/>
                </a:lnTo>
                <a:lnTo>
                  <a:pt x="0" y="368807"/>
                </a:lnTo>
                <a:close/>
              </a:path>
            </a:pathLst>
          </a:custGeom>
          <a:solidFill>
            <a:srgbClr val="FFFFFF"/>
          </a:solidFill>
        </p:spPr>
        <p:txBody>
          <a:bodyPr wrap="square" lIns="0" tIns="0" rIns="0" bIns="0" rtlCol="0"/>
          <a:lstStyle/>
          <a:p>
            <a:endParaRPr/>
          </a:p>
        </p:txBody>
      </p:sp>
      <p:sp>
        <p:nvSpPr>
          <p:cNvPr id="11" name="object 11"/>
          <p:cNvSpPr txBox="1"/>
          <p:nvPr/>
        </p:nvSpPr>
        <p:spPr>
          <a:xfrm>
            <a:off x="386588" y="4284345"/>
            <a:ext cx="993140" cy="299720"/>
          </a:xfrm>
          <a:prstGeom prst="rect">
            <a:avLst/>
          </a:prstGeom>
        </p:spPr>
        <p:txBody>
          <a:bodyPr vert="horz" wrap="square" lIns="0" tIns="12700" rIns="0" bIns="0" rtlCol="0">
            <a:spAutoFit/>
          </a:bodyPr>
          <a:lstStyle/>
          <a:p>
            <a:pPr marL="12700">
              <a:lnSpc>
                <a:spcPct val="100000"/>
              </a:lnSpc>
              <a:spcBef>
                <a:spcPts val="100"/>
              </a:spcBef>
            </a:pPr>
            <a:r>
              <a:rPr sz="1800" spc="-85" dirty="0">
                <a:latin typeface="Arial"/>
                <a:cs typeface="Arial"/>
              </a:rPr>
              <a:t>ribosomes</a:t>
            </a:r>
            <a:endParaRPr sz="1800">
              <a:latin typeface="Arial"/>
              <a:cs typeface="Arial"/>
            </a:endParaRPr>
          </a:p>
        </p:txBody>
      </p:sp>
      <p:sp>
        <p:nvSpPr>
          <p:cNvPr id="12" name="object 12"/>
          <p:cNvSpPr txBox="1"/>
          <p:nvPr/>
        </p:nvSpPr>
        <p:spPr>
          <a:xfrm>
            <a:off x="6944359" y="4293870"/>
            <a:ext cx="1583690" cy="299720"/>
          </a:xfrm>
          <a:prstGeom prst="rect">
            <a:avLst/>
          </a:prstGeom>
        </p:spPr>
        <p:txBody>
          <a:bodyPr vert="horz" wrap="square" lIns="0" tIns="12700" rIns="0" bIns="0" rtlCol="0">
            <a:spAutoFit/>
          </a:bodyPr>
          <a:lstStyle/>
          <a:p>
            <a:pPr marL="12700">
              <a:lnSpc>
                <a:spcPct val="100000"/>
              </a:lnSpc>
              <a:spcBef>
                <a:spcPts val="100"/>
              </a:spcBef>
            </a:pPr>
            <a:r>
              <a:rPr sz="1800" spc="-40" dirty="0">
                <a:latin typeface="Arial"/>
                <a:cs typeface="Arial"/>
              </a:rPr>
              <a:t>inner</a:t>
            </a:r>
            <a:r>
              <a:rPr sz="1800" spc="-145" dirty="0">
                <a:latin typeface="Arial"/>
                <a:cs typeface="Arial"/>
              </a:rPr>
              <a:t> </a:t>
            </a:r>
            <a:r>
              <a:rPr sz="1800" spc="-75" dirty="0">
                <a:latin typeface="Arial"/>
                <a:cs typeface="Arial"/>
              </a:rPr>
              <a:t>membrane</a:t>
            </a:r>
            <a:endParaRPr sz="1800">
              <a:latin typeface="Arial"/>
              <a:cs typeface="Arial"/>
            </a:endParaRPr>
          </a:p>
        </p:txBody>
      </p:sp>
      <p:sp>
        <p:nvSpPr>
          <p:cNvPr id="13" name="object 13"/>
          <p:cNvSpPr txBox="1"/>
          <p:nvPr/>
        </p:nvSpPr>
        <p:spPr>
          <a:xfrm>
            <a:off x="1549653" y="5392928"/>
            <a:ext cx="4461510" cy="557530"/>
          </a:xfrm>
          <a:prstGeom prst="rect">
            <a:avLst/>
          </a:prstGeom>
        </p:spPr>
        <p:txBody>
          <a:bodyPr vert="horz" wrap="square" lIns="0" tIns="12700" rIns="0" bIns="0" rtlCol="0">
            <a:spAutoFit/>
          </a:bodyPr>
          <a:lstStyle/>
          <a:p>
            <a:pPr marL="2869565">
              <a:lnSpc>
                <a:spcPts val="2095"/>
              </a:lnSpc>
              <a:spcBef>
                <a:spcPts val="100"/>
              </a:spcBef>
            </a:pPr>
            <a:r>
              <a:rPr sz="1800" spc="-25" dirty="0">
                <a:latin typeface="Arial"/>
                <a:cs typeface="Arial"/>
              </a:rPr>
              <a:t>outer</a:t>
            </a:r>
            <a:r>
              <a:rPr sz="1800" spc="-155" dirty="0">
                <a:latin typeface="Arial"/>
                <a:cs typeface="Arial"/>
              </a:rPr>
              <a:t> </a:t>
            </a:r>
            <a:r>
              <a:rPr sz="1800" spc="-75" dirty="0">
                <a:latin typeface="Arial"/>
                <a:cs typeface="Arial"/>
              </a:rPr>
              <a:t>membrane</a:t>
            </a:r>
            <a:endParaRPr sz="1800">
              <a:latin typeface="Arial"/>
              <a:cs typeface="Arial"/>
            </a:endParaRPr>
          </a:p>
          <a:p>
            <a:pPr marL="12700">
              <a:lnSpc>
                <a:spcPts val="2095"/>
              </a:lnSpc>
            </a:pPr>
            <a:r>
              <a:rPr sz="1800" spc="-105" dirty="0">
                <a:latin typeface="Arial"/>
                <a:cs typeface="Arial"/>
              </a:rPr>
              <a:t>naked </a:t>
            </a:r>
            <a:r>
              <a:rPr sz="1800" spc="-75" dirty="0">
                <a:latin typeface="Arial"/>
                <a:cs typeface="Arial"/>
              </a:rPr>
              <a:t>loops </a:t>
            </a:r>
            <a:r>
              <a:rPr sz="1800" spc="-5" dirty="0">
                <a:latin typeface="Arial"/>
                <a:cs typeface="Arial"/>
              </a:rPr>
              <a:t>of</a:t>
            </a:r>
            <a:r>
              <a:rPr sz="1800" spc="-80" dirty="0">
                <a:latin typeface="Arial"/>
                <a:cs typeface="Arial"/>
              </a:rPr>
              <a:t> </a:t>
            </a:r>
            <a:r>
              <a:rPr sz="1800" spc="-170" dirty="0">
                <a:latin typeface="Arial"/>
                <a:cs typeface="Arial"/>
              </a:rPr>
              <a:t>DNA</a:t>
            </a:r>
            <a:endParaRPr sz="1800">
              <a:latin typeface="Arial"/>
              <a:cs typeface="Arial"/>
            </a:endParaRPr>
          </a:p>
        </p:txBody>
      </p:sp>
      <p:sp>
        <p:nvSpPr>
          <p:cNvPr id="14" name="object 14"/>
          <p:cNvSpPr txBox="1"/>
          <p:nvPr/>
        </p:nvSpPr>
        <p:spPr>
          <a:xfrm>
            <a:off x="2092832" y="2771978"/>
            <a:ext cx="636270" cy="300355"/>
          </a:xfrm>
          <a:prstGeom prst="rect">
            <a:avLst/>
          </a:prstGeom>
        </p:spPr>
        <p:txBody>
          <a:bodyPr vert="horz" wrap="square" lIns="0" tIns="12700" rIns="0" bIns="0" rtlCol="0">
            <a:spAutoFit/>
          </a:bodyPr>
          <a:lstStyle/>
          <a:p>
            <a:pPr marL="12700">
              <a:lnSpc>
                <a:spcPct val="100000"/>
              </a:lnSpc>
              <a:spcBef>
                <a:spcPts val="100"/>
              </a:spcBef>
            </a:pPr>
            <a:r>
              <a:rPr sz="1800" spc="-150" dirty="0">
                <a:latin typeface="Arial"/>
                <a:cs typeface="Arial"/>
              </a:rPr>
              <a:t>c</a:t>
            </a:r>
            <a:r>
              <a:rPr sz="1800" spc="25" dirty="0">
                <a:latin typeface="Arial"/>
                <a:cs typeface="Arial"/>
              </a:rPr>
              <a:t>r</a:t>
            </a:r>
            <a:r>
              <a:rPr sz="1800" dirty="0">
                <a:latin typeface="Arial"/>
                <a:cs typeface="Arial"/>
              </a:rPr>
              <a:t>i</a:t>
            </a:r>
            <a:r>
              <a:rPr sz="1800" spc="-225" dirty="0">
                <a:latin typeface="Arial"/>
                <a:cs typeface="Arial"/>
              </a:rPr>
              <a:t>s</a:t>
            </a:r>
            <a:r>
              <a:rPr sz="1800" spc="70" dirty="0">
                <a:latin typeface="Arial"/>
                <a:cs typeface="Arial"/>
              </a:rPr>
              <a:t>t</a:t>
            </a:r>
            <a:r>
              <a:rPr sz="1800" spc="-125" dirty="0">
                <a:latin typeface="Arial"/>
                <a:cs typeface="Arial"/>
              </a:rPr>
              <a:t>ae</a:t>
            </a:r>
            <a:endParaRPr sz="1800">
              <a:latin typeface="Arial"/>
              <a:cs typeface="Arial"/>
            </a:endParaRPr>
          </a:p>
        </p:txBody>
      </p:sp>
      <p:sp>
        <p:nvSpPr>
          <p:cNvPr id="15" name="object 15"/>
          <p:cNvSpPr txBox="1"/>
          <p:nvPr/>
        </p:nvSpPr>
        <p:spPr>
          <a:xfrm>
            <a:off x="3999103" y="6619138"/>
            <a:ext cx="5065395" cy="208279"/>
          </a:xfrm>
          <a:prstGeom prst="rect">
            <a:avLst/>
          </a:prstGeom>
        </p:spPr>
        <p:txBody>
          <a:bodyPr vert="horz" wrap="square" lIns="0" tIns="12700" rIns="0" bIns="0" rtlCol="0">
            <a:spAutoFit/>
          </a:bodyPr>
          <a:lstStyle/>
          <a:p>
            <a:pPr marL="12700">
              <a:lnSpc>
                <a:spcPct val="100000"/>
              </a:lnSpc>
              <a:spcBef>
                <a:spcPts val="100"/>
              </a:spcBef>
            </a:pPr>
            <a:r>
              <a:rPr sz="1200" u="sng" spc="-35" dirty="0">
                <a:solidFill>
                  <a:srgbClr val="0000FF"/>
                </a:solidFill>
                <a:uFill>
                  <a:solidFill>
                    <a:srgbClr val="0000FF"/>
                  </a:solidFill>
                </a:uFill>
                <a:latin typeface="Arial"/>
                <a:cs typeface="Arial"/>
              </a:rPr>
              <a:t>http://commons.wikimedia.org/wiki/File:Animal_mitochondrion_diagram_en.svg</a:t>
            </a:r>
            <a:endParaRPr sz="1200">
              <a:latin typeface="Arial"/>
              <a:cs typeface="Arial"/>
            </a:endParaRPr>
          </a:p>
        </p:txBody>
      </p:sp>
      <p:sp>
        <p:nvSpPr>
          <p:cNvPr id="16" name="object 16"/>
          <p:cNvSpPr/>
          <p:nvPr/>
        </p:nvSpPr>
        <p:spPr>
          <a:xfrm>
            <a:off x="114300" y="1371091"/>
            <a:ext cx="2256155" cy="1173480"/>
          </a:xfrm>
          <a:custGeom>
            <a:avLst/>
            <a:gdLst/>
            <a:ahLst/>
            <a:cxnLst/>
            <a:rect l="l" t="t" r="r" b="b"/>
            <a:pathLst>
              <a:path w="2256155" h="1173480">
                <a:moveTo>
                  <a:pt x="109499" y="0"/>
                </a:moveTo>
                <a:lnTo>
                  <a:pt x="0" y="916813"/>
                </a:lnTo>
                <a:lnTo>
                  <a:pt x="2146554" y="1173099"/>
                </a:lnTo>
                <a:lnTo>
                  <a:pt x="2256028" y="256286"/>
                </a:lnTo>
                <a:lnTo>
                  <a:pt x="109499" y="0"/>
                </a:lnTo>
                <a:close/>
              </a:path>
            </a:pathLst>
          </a:custGeom>
          <a:solidFill>
            <a:srgbClr val="FFFF00"/>
          </a:solidFill>
        </p:spPr>
        <p:txBody>
          <a:bodyPr wrap="square" lIns="0" tIns="0" rIns="0" bIns="0" rtlCol="0"/>
          <a:lstStyle/>
          <a:p>
            <a:endParaRPr/>
          </a:p>
        </p:txBody>
      </p:sp>
      <p:sp>
        <p:nvSpPr>
          <p:cNvPr id="17" name="object 17"/>
          <p:cNvSpPr/>
          <p:nvPr/>
        </p:nvSpPr>
        <p:spPr>
          <a:xfrm>
            <a:off x="114300" y="1371091"/>
            <a:ext cx="2256155" cy="1173480"/>
          </a:xfrm>
          <a:custGeom>
            <a:avLst/>
            <a:gdLst/>
            <a:ahLst/>
            <a:cxnLst/>
            <a:rect l="l" t="t" r="r" b="b"/>
            <a:pathLst>
              <a:path w="2256155" h="1173480">
                <a:moveTo>
                  <a:pt x="109499" y="0"/>
                </a:moveTo>
                <a:lnTo>
                  <a:pt x="2256028" y="256286"/>
                </a:lnTo>
                <a:lnTo>
                  <a:pt x="2146554" y="1173099"/>
                </a:lnTo>
                <a:lnTo>
                  <a:pt x="0" y="916813"/>
                </a:lnTo>
                <a:lnTo>
                  <a:pt x="109499" y="0"/>
                </a:lnTo>
              </a:path>
            </a:pathLst>
          </a:custGeom>
          <a:ln w="38100">
            <a:solidFill>
              <a:srgbClr val="008000"/>
            </a:solidFill>
          </a:ln>
        </p:spPr>
        <p:txBody>
          <a:bodyPr wrap="square" lIns="0" tIns="0" rIns="0" bIns="0" rtlCol="0"/>
          <a:lstStyle/>
          <a:p>
            <a:endParaRPr/>
          </a:p>
        </p:txBody>
      </p:sp>
      <p:sp>
        <p:nvSpPr>
          <p:cNvPr id="18" name="object 18"/>
          <p:cNvSpPr/>
          <p:nvPr/>
        </p:nvSpPr>
        <p:spPr>
          <a:xfrm>
            <a:off x="233921" y="989583"/>
            <a:ext cx="1952383" cy="133476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31391" y="1110995"/>
            <a:ext cx="6769607" cy="463296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572"/>
            <a:ext cx="9144000" cy="509270"/>
          </a:xfrm>
          <a:custGeom>
            <a:avLst/>
            <a:gdLst/>
            <a:ahLst/>
            <a:cxnLst/>
            <a:rect l="l" t="t" r="r" b="b"/>
            <a:pathLst>
              <a:path w="9144000" h="509270">
                <a:moveTo>
                  <a:pt x="0" y="509015"/>
                </a:moveTo>
                <a:lnTo>
                  <a:pt x="9144000" y="509015"/>
                </a:lnTo>
                <a:lnTo>
                  <a:pt x="9144000" y="0"/>
                </a:lnTo>
                <a:lnTo>
                  <a:pt x="0" y="0"/>
                </a:lnTo>
                <a:lnTo>
                  <a:pt x="0" y="509015"/>
                </a:lnTo>
                <a:close/>
              </a:path>
            </a:pathLst>
          </a:custGeom>
          <a:solidFill>
            <a:srgbClr val="B8CDE4">
              <a:alpha val="78038"/>
            </a:srgbClr>
          </a:solidFill>
        </p:spPr>
        <p:txBody>
          <a:bodyPr wrap="square" lIns="0" tIns="0" rIns="0" bIns="0" rtlCol="0"/>
          <a:lstStyle/>
          <a:p>
            <a:endParaRPr/>
          </a:p>
        </p:txBody>
      </p:sp>
      <p:sp>
        <p:nvSpPr>
          <p:cNvPr id="4" name="object 4"/>
          <p:cNvSpPr txBox="1"/>
          <p:nvPr/>
        </p:nvSpPr>
        <p:spPr>
          <a:xfrm>
            <a:off x="78739" y="0"/>
            <a:ext cx="8284845" cy="513080"/>
          </a:xfrm>
          <a:prstGeom prst="rect">
            <a:avLst/>
          </a:prstGeom>
        </p:spPr>
        <p:txBody>
          <a:bodyPr vert="horz" wrap="square" lIns="0" tIns="12065" rIns="0" bIns="0" rtlCol="0">
            <a:spAutoFit/>
          </a:bodyPr>
          <a:lstStyle/>
          <a:p>
            <a:pPr marL="12700">
              <a:lnSpc>
                <a:spcPct val="100000"/>
              </a:lnSpc>
              <a:spcBef>
                <a:spcPts val="95"/>
              </a:spcBef>
            </a:pPr>
            <a:r>
              <a:rPr sz="1600" spc="-20" dirty="0">
                <a:latin typeface="Arial"/>
                <a:cs typeface="Arial"/>
              </a:rPr>
              <a:t>8.2.U11 </a:t>
            </a:r>
            <a:r>
              <a:rPr sz="1600" spc="-5" dirty="0">
                <a:latin typeface="Arial"/>
                <a:cs typeface="Arial"/>
              </a:rPr>
              <a:t>The structure of the mitochondrion is adapted to the function </a:t>
            </a:r>
            <a:r>
              <a:rPr sz="1600" dirty="0">
                <a:latin typeface="Arial"/>
                <a:cs typeface="Arial"/>
              </a:rPr>
              <a:t>it</a:t>
            </a:r>
            <a:r>
              <a:rPr sz="1600" spc="140" dirty="0">
                <a:latin typeface="Arial"/>
                <a:cs typeface="Arial"/>
              </a:rPr>
              <a:t> </a:t>
            </a:r>
            <a:r>
              <a:rPr sz="1600" dirty="0">
                <a:latin typeface="Arial"/>
                <a:cs typeface="Arial"/>
              </a:rPr>
              <a:t>performs.</a:t>
            </a:r>
            <a:endParaRPr sz="1600">
              <a:latin typeface="Arial"/>
              <a:cs typeface="Arial"/>
            </a:endParaRPr>
          </a:p>
          <a:p>
            <a:pPr marL="12700">
              <a:lnSpc>
                <a:spcPct val="100000"/>
              </a:lnSpc>
            </a:pPr>
            <a:r>
              <a:rPr sz="1600" spc="-5" dirty="0">
                <a:latin typeface="Arial"/>
                <a:cs typeface="Arial"/>
              </a:rPr>
              <a:t>8.2.S2 Annotation of a diagram of a mitochondrion to indicate the adaptations to its</a:t>
            </a:r>
            <a:r>
              <a:rPr sz="1600" spc="204" dirty="0">
                <a:latin typeface="Arial"/>
                <a:cs typeface="Arial"/>
              </a:rPr>
              <a:t> </a:t>
            </a:r>
            <a:r>
              <a:rPr sz="1600" spc="-5" dirty="0">
                <a:latin typeface="Arial"/>
                <a:cs typeface="Arial"/>
              </a:rPr>
              <a:t>function.</a:t>
            </a:r>
            <a:endParaRPr sz="1600">
              <a:latin typeface="Arial"/>
              <a:cs typeface="Arial"/>
            </a:endParaRPr>
          </a:p>
        </p:txBody>
      </p:sp>
      <p:sp>
        <p:nvSpPr>
          <p:cNvPr id="5" name="object 5"/>
          <p:cNvSpPr txBox="1"/>
          <p:nvPr/>
        </p:nvSpPr>
        <p:spPr>
          <a:xfrm>
            <a:off x="193039" y="644093"/>
            <a:ext cx="3436620" cy="331470"/>
          </a:xfrm>
          <a:prstGeom prst="rect">
            <a:avLst/>
          </a:prstGeom>
        </p:spPr>
        <p:txBody>
          <a:bodyPr vert="horz" wrap="square" lIns="0" tIns="13335" rIns="0" bIns="0" rtlCol="0">
            <a:spAutoFit/>
          </a:bodyPr>
          <a:lstStyle/>
          <a:p>
            <a:pPr marL="12700">
              <a:lnSpc>
                <a:spcPct val="100000"/>
              </a:lnSpc>
              <a:spcBef>
                <a:spcPts val="105"/>
              </a:spcBef>
            </a:pPr>
            <a:r>
              <a:rPr sz="2000" spc="-60" dirty="0">
                <a:latin typeface="Arial"/>
                <a:cs typeface="Arial"/>
              </a:rPr>
              <a:t>Annotate </a:t>
            </a:r>
            <a:r>
              <a:rPr sz="2000" spc="-20" dirty="0">
                <a:latin typeface="Arial"/>
                <a:cs typeface="Arial"/>
              </a:rPr>
              <a:t>the </a:t>
            </a:r>
            <a:r>
              <a:rPr sz="2000" spc="-65" dirty="0">
                <a:latin typeface="Arial"/>
                <a:cs typeface="Arial"/>
              </a:rPr>
              <a:t>labelled</a:t>
            </a:r>
            <a:r>
              <a:rPr sz="2000" spc="-229" dirty="0">
                <a:latin typeface="Arial"/>
                <a:cs typeface="Arial"/>
              </a:rPr>
              <a:t> </a:t>
            </a:r>
            <a:r>
              <a:rPr sz="2000" spc="-55" dirty="0">
                <a:latin typeface="Arial"/>
                <a:cs typeface="Arial"/>
              </a:rPr>
              <a:t>structures:</a:t>
            </a:r>
            <a:endParaRPr sz="2000">
              <a:latin typeface="Arial"/>
              <a:cs typeface="Arial"/>
            </a:endParaRPr>
          </a:p>
        </p:txBody>
      </p:sp>
      <p:sp>
        <p:nvSpPr>
          <p:cNvPr id="6" name="object 6"/>
          <p:cNvSpPr/>
          <p:nvPr/>
        </p:nvSpPr>
        <p:spPr>
          <a:xfrm>
            <a:off x="5077967" y="839724"/>
            <a:ext cx="791210" cy="368935"/>
          </a:xfrm>
          <a:custGeom>
            <a:avLst/>
            <a:gdLst/>
            <a:ahLst/>
            <a:cxnLst/>
            <a:rect l="l" t="t" r="r" b="b"/>
            <a:pathLst>
              <a:path w="791210" h="368934">
                <a:moveTo>
                  <a:pt x="0" y="368808"/>
                </a:moveTo>
                <a:lnTo>
                  <a:pt x="790956" y="368808"/>
                </a:lnTo>
                <a:lnTo>
                  <a:pt x="790956" y="0"/>
                </a:lnTo>
                <a:lnTo>
                  <a:pt x="0" y="0"/>
                </a:lnTo>
                <a:lnTo>
                  <a:pt x="0" y="368808"/>
                </a:lnTo>
                <a:close/>
              </a:path>
            </a:pathLst>
          </a:custGeom>
          <a:ln w="9143">
            <a:solidFill>
              <a:srgbClr val="FFFFFF"/>
            </a:solidFill>
          </a:ln>
        </p:spPr>
        <p:txBody>
          <a:bodyPr wrap="square" lIns="0" tIns="0" rIns="0" bIns="0" rtlCol="0"/>
          <a:lstStyle/>
          <a:p>
            <a:endParaRPr/>
          </a:p>
        </p:txBody>
      </p:sp>
      <p:sp>
        <p:nvSpPr>
          <p:cNvPr id="7" name="object 7"/>
          <p:cNvSpPr txBox="1"/>
          <p:nvPr/>
        </p:nvSpPr>
        <p:spPr>
          <a:xfrm>
            <a:off x="5157342" y="857503"/>
            <a:ext cx="623570" cy="299720"/>
          </a:xfrm>
          <a:prstGeom prst="rect">
            <a:avLst/>
          </a:prstGeom>
        </p:spPr>
        <p:txBody>
          <a:bodyPr vert="horz" wrap="square" lIns="0" tIns="12700" rIns="0" bIns="0" rtlCol="0">
            <a:spAutoFit/>
          </a:bodyPr>
          <a:lstStyle/>
          <a:p>
            <a:pPr marL="12700">
              <a:lnSpc>
                <a:spcPct val="100000"/>
              </a:lnSpc>
              <a:spcBef>
                <a:spcPts val="100"/>
              </a:spcBef>
            </a:pPr>
            <a:r>
              <a:rPr sz="1800" spc="-125" dirty="0">
                <a:latin typeface="Arial"/>
                <a:cs typeface="Arial"/>
              </a:rPr>
              <a:t>m</a:t>
            </a:r>
            <a:r>
              <a:rPr sz="1800" spc="-95" dirty="0">
                <a:latin typeface="Arial"/>
                <a:cs typeface="Arial"/>
              </a:rPr>
              <a:t>a</a:t>
            </a:r>
            <a:r>
              <a:rPr sz="1800" spc="55" dirty="0">
                <a:latin typeface="Arial"/>
                <a:cs typeface="Arial"/>
              </a:rPr>
              <a:t>t</a:t>
            </a:r>
            <a:r>
              <a:rPr sz="1800" spc="60" dirty="0">
                <a:latin typeface="Arial"/>
                <a:cs typeface="Arial"/>
              </a:rPr>
              <a:t>r</a:t>
            </a:r>
            <a:r>
              <a:rPr sz="1800" spc="5" dirty="0">
                <a:latin typeface="Arial"/>
                <a:cs typeface="Arial"/>
              </a:rPr>
              <a:t>i</a:t>
            </a:r>
            <a:r>
              <a:rPr sz="1800" spc="-125" dirty="0">
                <a:latin typeface="Arial"/>
                <a:cs typeface="Arial"/>
              </a:rPr>
              <a:t>x</a:t>
            </a:r>
            <a:endParaRPr sz="1800">
              <a:latin typeface="Arial"/>
              <a:cs typeface="Arial"/>
            </a:endParaRPr>
          </a:p>
        </p:txBody>
      </p:sp>
      <p:sp>
        <p:nvSpPr>
          <p:cNvPr id="8" name="object 8"/>
          <p:cNvSpPr/>
          <p:nvPr/>
        </p:nvSpPr>
        <p:spPr>
          <a:xfrm>
            <a:off x="307847" y="4265676"/>
            <a:ext cx="1163320" cy="304800"/>
          </a:xfrm>
          <a:custGeom>
            <a:avLst/>
            <a:gdLst/>
            <a:ahLst/>
            <a:cxnLst/>
            <a:rect l="l" t="t" r="r" b="b"/>
            <a:pathLst>
              <a:path w="1163320" h="304800">
                <a:moveTo>
                  <a:pt x="0" y="304800"/>
                </a:moveTo>
                <a:lnTo>
                  <a:pt x="1162812" y="304800"/>
                </a:lnTo>
                <a:lnTo>
                  <a:pt x="1162812" y="0"/>
                </a:lnTo>
                <a:lnTo>
                  <a:pt x="0" y="0"/>
                </a:lnTo>
                <a:lnTo>
                  <a:pt x="0" y="304800"/>
                </a:lnTo>
                <a:close/>
              </a:path>
            </a:pathLst>
          </a:custGeom>
          <a:solidFill>
            <a:srgbClr val="FFFFFF"/>
          </a:solidFill>
        </p:spPr>
        <p:txBody>
          <a:bodyPr wrap="square" lIns="0" tIns="0" rIns="0" bIns="0" rtlCol="0"/>
          <a:lstStyle/>
          <a:p>
            <a:endParaRPr/>
          </a:p>
        </p:txBody>
      </p:sp>
      <p:sp>
        <p:nvSpPr>
          <p:cNvPr id="9" name="object 9"/>
          <p:cNvSpPr txBox="1"/>
          <p:nvPr/>
        </p:nvSpPr>
        <p:spPr>
          <a:xfrm>
            <a:off x="386588" y="4284345"/>
            <a:ext cx="993140" cy="299720"/>
          </a:xfrm>
          <a:prstGeom prst="rect">
            <a:avLst/>
          </a:prstGeom>
        </p:spPr>
        <p:txBody>
          <a:bodyPr vert="horz" wrap="square" lIns="0" tIns="12700" rIns="0" bIns="0" rtlCol="0">
            <a:spAutoFit/>
          </a:bodyPr>
          <a:lstStyle/>
          <a:p>
            <a:pPr marL="12700">
              <a:lnSpc>
                <a:spcPct val="100000"/>
              </a:lnSpc>
              <a:spcBef>
                <a:spcPts val="100"/>
              </a:spcBef>
            </a:pPr>
            <a:r>
              <a:rPr sz="1800" spc="-85" dirty="0">
                <a:latin typeface="Arial"/>
                <a:cs typeface="Arial"/>
              </a:rPr>
              <a:t>ribosomes</a:t>
            </a:r>
            <a:endParaRPr sz="1800">
              <a:latin typeface="Arial"/>
              <a:cs typeface="Arial"/>
            </a:endParaRPr>
          </a:p>
        </p:txBody>
      </p:sp>
      <p:sp>
        <p:nvSpPr>
          <p:cNvPr id="10" name="object 10"/>
          <p:cNvSpPr txBox="1"/>
          <p:nvPr/>
        </p:nvSpPr>
        <p:spPr>
          <a:xfrm>
            <a:off x="5912358" y="820038"/>
            <a:ext cx="2585085" cy="452755"/>
          </a:xfrm>
          <a:prstGeom prst="rect">
            <a:avLst/>
          </a:prstGeom>
        </p:spPr>
        <p:txBody>
          <a:bodyPr vert="horz" wrap="square" lIns="0" tIns="13335" rIns="0" bIns="0" rtlCol="0">
            <a:spAutoFit/>
          </a:bodyPr>
          <a:lstStyle/>
          <a:p>
            <a:pPr marL="12700" marR="5080">
              <a:lnSpc>
                <a:spcPct val="100000"/>
              </a:lnSpc>
              <a:spcBef>
                <a:spcPts val="105"/>
              </a:spcBef>
            </a:pPr>
            <a:r>
              <a:rPr sz="1400" spc="-5" dirty="0">
                <a:solidFill>
                  <a:srgbClr val="7E7E7E"/>
                </a:solidFill>
                <a:latin typeface="Arial"/>
                <a:cs typeface="Arial"/>
              </a:rPr>
              <a:t>fluid </a:t>
            </a:r>
            <a:r>
              <a:rPr sz="1400" spc="-45" dirty="0">
                <a:solidFill>
                  <a:srgbClr val="7E7E7E"/>
                </a:solidFill>
                <a:latin typeface="Arial"/>
                <a:cs typeface="Arial"/>
              </a:rPr>
              <a:t>containing </a:t>
            </a:r>
            <a:r>
              <a:rPr sz="1400" spc="-95" dirty="0">
                <a:solidFill>
                  <a:srgbClr val="7E7E7E"/>
                </a:solidFill>
                <a:latin typeface="Arial"/>
                <a:cs typeface="Arial"/>
              </a:rPr>
              <a:t>enzymes </a:t>
            </a:r>
            <a:r>
              <a:rPr sz="1200" dirty="0">
                <a:solidFill>
                  <a:srgbClr val="7E7E7E"/>
                </a:solidFill>
                <a:latin typeface="Wingdings"/>
                <a:cs typeface="Wingdings"/>
              </a:rPr>
              <a:t></a:t>
            </a:r>
            <a:r>
              <a:rPr sz="1200" dirty="0">
                <a:solidFill>
                  <a:srgbClr val="7E7E7E"/>
                </a:solidFill>
                <a:latin typeface="Times New Roman"/>
                <a:cs typeface="Times New Roman"/>
              </a:rPr>
              <a:t> </a:t>
            </a:r>
            <a:r>
              <a:rPr sz="1400" spc="-5" dirty="0">
                <a:solidFill>
                  <a:srgbClr val="7E7E7E"/>
                </a:solidFill>
                <a:latin typeface="Arial"/>
                <a:cs typeface="Arial"/>
              </a:rPr>
              <a:t>for</a:t>
            </a:r>
            <a:r>
              <a:rPr sz="1400" spc="-204" dirty="0">
                <a:solidFill>
                  <a:srgbClr val="7E7E7E"/>
                </a:solidFill>
                <a:latin typeface="Arial"/>
                <a:cs typeface="Arial"/>
              </a:rPr>
              <a:t> </a:t>
            </a:r>
            <a:r>
              <a:rPr sz="1400" spc="-20" dirty="0">
                <a:solidFill>
                  <a:srgbClr val="7E7E7E"/>
                </a:solidFill>
                <a:latin typeface="Arial"/>
                <a:cs typeface="Arial"/>
              </a:rPr>
              <a:t>the  </a:t>
            </a:r>
            <a:r>
              <a:rPr sz="1400" spc="-105" dirty="0">
                <a:solidFill>
                  <a:srgbClr val="0000FF"/>
                </a:solidFill>
                <a:latin typeface="Arial"/>
                <a:cs typeface="Arial"/>
              </a:rPr>
              <a:t>Krebs </a:t>
            </a:r>
            <a:r>
              <a:rPr sz="1400" spc="-80" dirty="0">
                <a:solidFill>
                  <a:srgbClr val="0000FF"/>
                </a:solidFill>
                <a:latin typeface="Arial"/>
                <a:cs typeface="Arial"/>
              </a:rPr>
              <a:t>cycle </a:t>
            </a:r>
            <a:r>
              <a:rPr sz="1400" spc="-70" dirty="0">
                <a:solidFill>
                  <a:srgbClr val="7E7E7E"/>
                </a:solidFill>
                <a:latin typeface="Arial"/>
                <a:cs typeface="Arial"/>
              </a:rPr>
              <a:t>and </a:t>
            </a:r>
            <a:r>
              <a:rPr sz="1400" spc="-20" dirty="0">
                <a:solidFill>
                  <a:srgbClr val="7E7E7E"/>
                </a:solidFill>
                <a:latin typeface="Arial"/>
                <a:cs typeface="Arial"/>
              </a:rPr>
              <a:t>the </a:t>
            </a:r>
            <a:r>
              <a:rPr sz="1400" spc="-25" dirty="0">
                <a:solidFill>
                  <a:srgbClr val="0000FF"/>
                </a:solidFill>
                <a:latin typeface="Arial"/>
                <a:cs typeface="Arial"/>
              </a:rPr>
              <a:t>link</a:t>
            </a:r>
            <a:r>
              <a:rPr sz="1400" spc="-95" dirty="0">
                <a:solidFill>
                  <a:srgbClr val="0000FF"/>
                </a:solidFill>
                <a:latin typeface="Arial"/>
                <a:cs typeface="Arial"/>
              </a:rPr>
              <a:t> </a:t>
            </a:r>
            <a:r>
              <a:rPr sz="1400" spc="-40" dirty="0">
                <a:solidFill>
                  <a:srgbClr val="0000FF"/>
                </a:solidFill>
                <a:latin typeface="Arial"/>
                <a:cs typeface="Arial"/>
              </a:rPr>
              <a:t>reaction</a:t>
            </a:r>
            <a:r>
              <a:rPr sz="1400" spc="-40" dirty="0">
                <a:solidFill>
                  <a:srgbClr val="7E7E7E"/>
                </a:solidFill>
                <a:latin typeface="Arial"/>
                <a:cs typeface="Arial"/>
              </a:rPr>
              <a:t>.</a:t>
            </a:r>
            <a:endParaRPr sz="1400">
              <a:latin typeface="Arial"/>
              <a:cs typeface="Arial"/>
            </a:endParaRPr>
          </a:p>
        </p:txBody>
      </p:sp>
      <p:sp>
        <p:nvSpPr>
          <p:cNvPr id="11" name="object 11"/>
          <p:cNvSpPr txBox="1"/>
          <p:nvPr/>
        </p:nvSpPr>
        <p:spPr>
          <a:xfrm>
            <a:off x="1879092" y="1272539"/>
            <a:ext cx="2565400" cy="1300480"/>
          </a:xfrm>
          <a:prstGeom prst="rect">
            <a:avLst/>
          </a:prstGeom>
          <a:solidFill>
            <a:srgbClr val="FFFFFF"/>
          </a:solidFill>
        </p:spPr>
        <p:txBody>
          <a:bodyPr vert="horz" wrap="square" lIns="0" tIns="30480" rIns="0" bIns="0" rtlCol="0">
            <a:spAutoFit/>
          </a:bodyPr>
          <a:lstStyle/>
          <a:p>
            <a:pPr marL="172085">
              <a:lnSpc>
                <a:spcPct val="100000"/>
              </a:lnSpc>
              <a:spcBef>
                <a:spcPts val="240"/>
              </a:spcBef>
            </a:pPr>
            <a:r>
              <a:rPr sz="1800" spc="-55" dirty="0">
                <a:latin typeface="Arial"/>
                <a:cs typeface="Arial"/>
              </a:rPr>
              <a:t>Inter-membrane</a:t>
            </a:r>
            <a:r>
              <a:rPr sz="1800" spc="-105" dirty="0">
                <a:latin typeface="Arial"/>
                <a:cs typeface="Arial"/>
              </a:rPr>
              <a:t> </a:t>
            </a:r>
            <a:r>
              <a:rPr sz="1800" spc="-135" dirty="0">
                <a:latin typeface="Arial"/>
                <a:cs typeface="Arial"/>
              </a:rPr>
              <a:t>space</a:t>
            </a:r>
            <a:endParaRPr sz="1800">
              <a:latin typeface="Arial"/>
              <a:cs typeface="Arial"/>
            </a:endParaRPr>
          </a:p>
          <a:p>
            <a:pPr marL="92075" marR="88265">
              <a:lnSpc>
                <a:spcPct val="100000"/>
              </a:lnSpc>
              <a:spcBef>
                <a:spcPts val="595"/>
              </a:spcBef>
            </a:pPr>
            <a:r>
              <a:rPr sz="1400" spc="-90" dirty="0">
                <a:solidFill>
                  <a:srgbClr val="7E7E7E"/>
                </a:solidFill>
                <a:latin typeface="Arial"/>
                <a:cs typeface="Arial"/>
              </a:rPr>
              <a:t>Small </a:t>
            </a:r>
            <a:r>
              <a:rPr sz="1400" spc="-105" dirty="0">
                <a:solidFill>
                  <a:srgbClr val="7E7E7E"/>
                </a:solidFill>
                <a:latin typeface="Arial"/>
                <a:cs typeface="Arial"/>
              </a:rPr>
              <a:t>space </a:t>
            </a:r>
            <a:r>
              <a:rPr sz="1200" dirty="0">
                <a:solidFill>
                  <a:srgbClr val="7E7E7E"/>
                </a:solidFill>
                <a:latin typeface="Wingdings"/>
                <a:cs typeface="Wingdings"/>
              </a:rPr>
              <a:t></a:t>
            </a:r>
            <a:r>
              <a:rPr sz="1200" dirty="0">
                <a:solidFill>
                  <a:srgbClr val="7E7E7E"/>
                </a:solidFill>
                <a:latin typeface="Times New Roman"/>
                <a:cs typeface="Times New Roman"/>
              </a:rPr>
              <a:t> </a:t>
            </a:r>
            <a:r>
              <a:rPr sz="1400" spc="-130" dirty="0">
                <a:solidFill>
                  <a:srgbClr val="7E7E7E"/>
                </a:solidFill>
                <a:latin typeface="Arial"/>
                <a:cs typeface="Arial"/>
              </a:rPr>
              <a:t>H+ </a:t>
            </a:r>
            <a:r>
              <a:rPr sz="1400" spc="-55" dirty="0">
                <a:solidFill>
                  <a:srgbClr val="7E7E7E"/>
                </a:solidFill>
                <a:latin typeface="Arial"/>
                <a:cs typeface="Arial"/>
              </a:rPr>
              <a:t>ions pumped  </a:t>
            </a:r>
            <a:r>
              <a:rPr sz="1400" spc="-5" dirty="0">
                <a:solidFill>
                  <a:srgbClr val="7E7E7E"/>
                </a:solidFill>
                <a:latin typeface="Arial"/>
                <a:cs typeface="Arial"/>
              </a:rPr>
              <a:t>into </a:t>
            </a:r>
            <a:r>
              <a:rPr sz="1400" spc="-20" dirty="0">
                <a:solidFill>
                  <a:srgbClr val="7E7E7E"/>
                </a:solidFill>
                <a:latin typeface="Arial"/>
                <a:cs typeface="Arial"/>
              </a:rPr>
              <a:t>the </a:t>
            </a:r>
            <a:r>
              <a:rPr sz="1400" spc="-105" dirty="0">
                <a:solidFill>
                  <a:srgbClr val="7E7E7E"/>
                </a:solidFill>
                <a:latin typeface="Arial"/>
                <a:cs typeface="Arial"/>
              </a:rPr>
              <a:t>space </a:t>
            </a:r>
            <a:r>
              <a:rPr sz="1400" spc="-45" dirty="0">
                <a:solidFill>
                  <a:srgbClr val="7E7E7E"/>
                </a:solidFill>
                <a:latin typeface="Arial"/>
                <a:cs typeface="Arial"/>
              </a:rPr>
              <a:t>quickly </a:t>
            </a:r>
            <a:r>
              <a:rPr sz="1400" spc="-60" dirty="0">
                <a:solidFill>
                  <a:srgbClr val="7E7E7E"/>
                </a:solidFill>
                <a:latin typeface="Arial"/>
                <a:cs typeface="Arial"/>
              </a:rPr>
              <a:t>generate</a:t>
            </a:r>
            <a:r>
              <a:rPr sz="1400" spc="-235" dirty="0">
                <a:solidFill>
                  <a:srgbClr val="7E7E7E"/>
                </a:solidFill>
                <a:latin typeface="Arial"/>
                <a:cs typeface="Arial"/>
              </a:rPr>
              <a:t> </a:t>
            </a:r>
            <a:r>
              <a:rPr sz="1400" spc="-110" dirty="0">
                <a:solidFill>
                  <a:srgbClr val="7E7E7E"/>
                </a:solidFill>
                <a:latin typeface="Arial"/>
                <a:cs typeface="Arial"/>
              </a:rPr>
              <a:t>a  </a:t>
            </a:r>
            <a:r>
              <a:rPr sz="1400" spc="-50" dirty="0">
                <a:solidFill>
                  <a:srgbClr val="7E7E7E"/>
                </a:solidFill>
                <a:latin typeface="Arial"/>
                <a:cs typeface="Arial"/>
              </a:rPr>
              <a:t>high </a:t>
            </a:r>
            <a:r>
              <a:rPr sz="1400" spc="-40" dirty="0">
                <a:solidFill>
                  <a:srgbClr val="7E7E7E"/>
                </a:solidFill>
                <a:latin typeface="Arial"/>
                <a:cs typeface="Arial"/>
              </a:rPr>
              <a:t>concentration </a:t>
            </a:r>
            <a:r>
              <a:rPr sz="1400" spc="-45" dirty="0">
                <a:solidFill>
                  <a:srgbClr val="7E7E7E"/>
                </a:solidFill>
                <a:latin typeface="Arial"/>
                <a:cs typeface="Arial"/>
              </a:rPr>
              <a:t>gradient </a:t>
            </a:r>
            <a:r>
              <a:rPr sz="1400" spc="-5" dirty="0">
                <a:solidFill>
                  <a:srgbClr val="7E7E7E"/>
                </a:solidFill>
                <a:latin typeface="Arial"/>
                <a:cs typeface="Arial"/>
              </a:rPr>
              <a:t>for  </a:t>
            </a:r>
            <a:r>
              <a:rPr sz="1400" spc="-70" dirty="0">
                <a:solidFill>
                  <a:srgbClr val="0000FF"/>
                </a:solidFill>
                <a:latin typeface="Arial"/>
                <a:cs typeface="Arial"/>
              </a:rPr>
              <a:t>chemiosmosis</a:t>
            </a:r>
            <a:r>
              <a:rPr sz="1400" spc="-70" dirty="0">
                <a:solidFill>
                  <a:srgbClr val="7E7E7E"/>
                </a:solidFill>
                <a:latin typeface="Arial"/>
                <a:cs typeface="Arial"/>
              </a:rPr>
              <a:t>.</a:t>
            </a:r>
            <a:endParaRPr sz="1400">
              <a:latin typeface="Arial"/>
              <a:cs typeface="Arial"/>
            </a:endParaRPr>
          </a:p>
        </p:txBody>
      </p:sp>
      <p:sp>
        <p:nvSpPr>
          <p:cNvPr id="12" name="object 12"/>
          <p:cNvSpPr txBox="1"/>
          <p:nvPr/>
        </p:nvSpPr>
        <p:spPr>
          <a:xfrm>
            <a:off x="193039" y="2594229"/>
            <a:ext cx="1910714" cy="880110"/>
          </a:xfrm>
          <a:prstGeom prst="rect">
            <a:avLst/>
          </a:prstGeom>
        </p:spPr>
        <p:txBody>
          <a:bodyPr vert="horz" wrap="square" lIns="0" tIns="13335" rIns="0" bIns="0" rtlCol="0">
            <a:spAutoFit/>
          </a:bodyPr>
          <a:lstStyle/>
          <a:p>
            <a:pPr marL="12700" marR="5080">
              <a:lnSpc>
                <a:spcPct val="100000"/>
              </a:lnSpc>
              <a:spcBef>
                <a:spcPts val="105"/>
              </a:spcBef>
            </a:pPr>
            <a:r>
              <a:rPr sz="1400" spc="-95" dirty="0">
                <a:solidFill>
                  <a:srgbClr val="7E7E7E"/>
                </a:solidFill>
                <a:latin typeface="Arial"/>
                <a:cs typeface="Arial"/>
              </a:rPr>
              <a:t>Folds </a:t>
            </a:r>
            <a:r>
              <a:rPr sz="1400" spc="-15" dirty="0">
                <a:solidFill>
                  <a:srgbClr val="7E7E7E"/>
                </a:solidFill>
                <a:latin typeface="Arial"/>
                <a:cs typeface="Arial"/>
              </a:rPr>
              <a:t>in the </a:t>
            </a:r>
            <a:r>
              <a:rPr sz="1400" spc="-35" dirty="0">
                <a:solidFill>
                  <a:srgbClr val="7E7E7E"/>
                </a:solidFill>
                <a:latin typeface="Arial"/>
                <a:cs typeface="Arial"/>
              </a:rPr>
              <a:t>innner  </a:t>
            </a:r>
            <a:r>
              <a:rPr sz="1400" spc="-60" dirty="0">
                <a:solidFill>
                  <a:srgbClr val="7E7E7E"/>
                </a:solidFill>
                <a:latin typeface="Arial"/>
                <a:cs typeface="Arial"/>
              </a:rPr>
              <a:t>membrane </a:t>
            </a:r>
            <a:r>
              <a:rPr sz="1200" dirty="0">
                <a:solidFill>
                  <a:srgbClr val="7E7E7E"/>
                </a:solidFill>
                <a:latin typeface="Wingdings"/>
                <a:cs typeface="Wingdings"/>
              </a:rPr>
              <a:t></a:t>
            </a:r>
            <a:r>
              <a:rPr sz="1200" dirty="0">
                <a:solidFill>
                  <a:srgbClr val="7E7E7E"/>
                </a:solidFill>
                <a:latin typeface="Times New Roman"/>
                <a:cs typeface="Times New Roman"/>
              </a:rPr>
              <a:t> </a:t>
            </a:r>
            <a:r>
              <a:rPr sz="1400" spc="-75" dirty="0">
                <a:solidFill>
                  <a:srgbClr val="7E7E7E"/>
                </a:solidFill>
                <a:latin typeface="Arial"/>
                <a:cs typeface="Arial"/>
              </a:rPr>
              <a:t>increase  </a:t>
            </a:r>
            <a:r>
              <a:rPr sz="1400" spc="-70" dirty="0">
                <a:solidFill>
                  <a:srgbClr val="7E7E7E"/>
                </a:solidFill>
                <a:latin typeface="Arial"/>
                <a:cs typeface="Arial"/>
              </a:rPr>
              <a:t>surface </a:t>
            </a:r>
            <a:r>
              <a:rPr sz="1400" spc="-75" dirty="0">
                <a:solidFill>
                  <a:srgbClr val="7E7E7E"/>
                </a:solidFill>
                <a:latin typeface="Arial"/>
                <a:cs typeface="Arial"/>
              </a:rPr>
              <a:t>area </a:t>
            </a:r>
            <a:r>
              <a:rPr sz="1400" spc="-60" dirty="0">
                <a:solidFill>
                  <a:srgbClr val="7E7E7E"/>
                </a:solidFill>
                <a:latin typeface="Arial"/>
                <a:cs typeface="Arial"/>
              </a:rPr>
              <a:t>available </a:t>
            </a:r>
            <a:r>
              <a:rPr sz="1400" spc="-5" dirty="0">
                <a:solidFill>
                  <a:srgbClr val="7E7E7E"/>
                </a:solidFill>
                <a:latin typeface="Arial"/>
                <a:cs typeface="Arial"/>
              </a:rPr>
              <a:t>for  </a:t>
            </a:r>
            <a:r>
              <a:rPr sz="1400" spc="-45" dirty="0">
                <a:solidFill>
                  <a:srgbClr val="0000FF"/>
                </a:solidFill>
                <a:latin typeface="Arial"/>
                <a:cs typeface="Arial"/>
              </a:rPr>
              <a:t>oxidative</a:t>
            </a:r>
            <a:r>
              <a:rPr sz="1400" spc="-105" dirty="0">
                <a:solidFill>
                  <a:srgbClr val="0000FF"/>
                </a:solidFill>
                <a:latin typeface="Arial"/>
                <a:cs typeface="Arial"/>
              </a:rPr>
              <a:t> </a:t>
            </a:r>
            <a:r>
              <a:rPr sz="1400" spc="-40" dirty="0">
                <a:solidFill>
                  <a:srgbClr val="0000FF"/>
                </a:solidFill>
                <a:latin typeface="Arial"/>
                <a:cs typeface="Arial"/>
              </a:rPr>
              <a:t>phosphorylation</a:t>
            </a:r>
            <a:endParaRPr sz="1400">
              <a:latin typeface="Arial"/>
              <a:cs typeface="Arial"/>
            </a:endParaRPr>
          </a:p>
        </p:txBody>
      </p:sp>
      <p:sp>
        <p:nvSpPr>
          <p:cNvPr id="13" name="object 13"/>
          <p:cNvSpPr txBox="1"/>
          <p:nvPr/>
        </p:nvSpPr>
        <p:spPr>
          <a:xfrm>
            <a:off x="193039" y="4592192"/>
            <a:ext cx="1542415" cy="880110"/>
          </a:xfrm>
          <a:prstGeom prst="rect">
            <a:avLst/>
          </a:prstGeom>
        </p:spPr>
        <p:txBody>
          <a:bodyPr vert="horz" wrap="square" lIns="0" tIns="12700" rIns="0" bIns="0" rtlCol="0">
            <a:spAutoFit/>
          </a:bodyPr>
          <a:lstStyle/>
          <a:p>
            <a:pPr marL="12700" marR="5080">
              <a:lnSpc>
                <a:spcPct val="100000"/>
              </a:lnSpc>
              <a:spcBef>
                <a:spcPts val="100"/>
              </a:spcBef>
            </a:pPr>
            <a:r>
              <a:rPr sz="1400" spc="-95" dirty="0">
                <a:solidFill>
                  <a:srgbClr val="7E7E7E"/>
                </a:solidFill>
                <a:latin typeface="Arial"/>
                <a:cs typeface="Arial"/>
              </a:rPr>
              <a:t>Synthesises </a:t>
            </a:r>
            <a:r>
              <a:rPr sz="1400" spc="-40" dirty="0">
                <a:solidFill>
                  <a:srgbClr val="7E7E7E"/>
                </a:solidFill>
                <a:latin typeface="Arial"/>
                <a:cs typeface="Arial"/>
              </a:rPr>
              <a:t>proteins,  </a:t>
            </a:r>
            <a:r>
              <a:rPr sz="1400" spc="-45" dirty="0">
                <a:solidFill>
                  <a:srgbClr val="7E7E7E"/>
                </a:solidFill>
                <a:latin typeface="Arial"/>
                <a:cs typeface="Arial"/>
              </a:rPr>
              <a:t>including </a:t>
            </a:r>
            <a:r>
              <a:rPr sz="1400" spc="-95" dirty="0">
                <a:solidFill>
                  <a:srgbClr val="7E7E7E"/>
                </a:solidFill>
                <a:latin typeface="Arial"/>
                <a:cs typeface="Arial"/>
              </a:rPr>
              <a:t>enzymes  </a:t>
            </a:r>
            <a:r>
              <a:rPr sz="1400" spc="-85" dirty="0">
                <a:solidFill>
                  <a:srgbClr val="7E7E7E"/>
                </a:solidFill>
                <a:latin typeface="Arial"/>
                <a:cs typeface="Arial"/>
              </a:rPr>
              <a:t>used </a:t>
            </a:r>
            <a:r>
              <a:rPr sz="1400" spc="-15" dirty="0">
                <a:solidFill>
                  <a:srgbClr val="7E7E7E"/>
                </a:solidFill>
                <a:latin typeface="Arial"/>
                <a:cs typeface="Arial"/>
              </a:rPr>
              <a:t>in </a:t>
            </a:r>
            <a:r>
              <a:rPr sz="1400" spc="-55" dirty="0">
                <a:solidFill>
                  <a:srgbClr val="7E7E7E"/>
                </a:solidFill>
                <a:latin typeface="Arial"/>
                <a:cs typeface="Arial"/>
              </a:rPr>
              <a:t>aerobic  </a:t>
            </a:r>
            <a:r>
              <a:rPr sz="1400" spc="-35" dirty="0">
                <a:solidFill>
                  <a:srgbClr val="7E7E7E"/>
                </a:solidFill>
                <a:latin typeface="Arial"/>
                <a:cs typeface="Arial"/>
              </a:rPr>
              <a:t>respiration.</a:t>
            </a:r>
            <a:endParaRPr sz="1400">
              <a:latin typeface="Arial"/>
              <a:cs typeface="Arial"/>
            </a:endParaRPr>
          </a:p>
        </p:txBody>
      </p:sp>
      <p:sp>
        <p:nvSpPr>
          <p:cNvPr id="14" name="object 14"/>
          <p:cNvSpPr txBox="1"/>
          <p:nvPr/>
        </p:nvSpPr>
        <p:spPr>
          <a:xfrm>
            <a:off x="1549653" y="5533339"/>
            <a:ext cx="1856739" cy="1148715"/>
          </a:xfrm>
          <a:prstGeom prst="rect">
            <a:avLst/>
          </a:prstGeom>
        </p:spPr>
        <p:txBody>
          <a:bodyPr vert="horz" wrap="square" lIns="0" tIns="129540" rIns="0" bIns="0" rtlCol="0">
            <a:spAutoFit/>
          </a:bodyPr>
          <a:lstStyle/>
          <a:p>
            <a:pPr marL="12700">
              <a:lnSpc>
                <a:spcPct val="100000"/>
              </a:lnSpc>
              <a:spcBef>
                <a:spcPts val="1020"/>
              </a:spcBef>
            </a:pPr>
            <a:r>
              <a:rPr sz="1800" spc="-105" dirty="0">
                <a:latin typeface="Arial"/>
                <a:cs typeface="Arial"/>
              </a:rPr>
              <a:t>naked </a:t>
            </a:r>
            <a:r>
              <a:rPr sz="1800" spc="-75" dirty="0">
                <a:latin typeface="Arial"/>
                <a:cs typeface="Arial"/>
              </a:rPr>
              <a:t>loops </a:t>
            </a:r>
            <a:r>
              <a:rPr sz="1800" spc="-5" dirty="0">
                <a:latin typeface="Arial"/>
                <a:cs typeface="Arial"/>
              </a:rPr>
              <a:t>of</a:t>
            </a:r>
            <a:r>
              <a:rPr sz="1800" spc="-130" dirty="0">
                <a:latin typeface="Arial"/>
                <a:cs typeface="Arial"/>
              </a:rPr>
              <a:t> </a:t>
            </a:r>
            <a:r>
              <a:rPr sz="1800" spc="-170" dirty="0">
                <a:latin typeface="Arial"/>
                <a:cs typeface="Arial"/>
              </a:rPr>
              <a:t>DNA</a:t>
            </a:r>
            <a:endParaRPr sz="1800">
              <a:latin typeface="Arial"/>
              <a:cs typeface="Arial"/>
            </a:endParaRPr>
          </a:p>
          <a:p>
            <a:pPr marL="12700" marR="87630">
              <a:lnSpc>
                <a:spcPct val="100000"/>
              </a:lnSpc>
              <a:spcBef>
                <a:spcPts val="720"/>
              </a:spcBef>
            </a:pPr>
            <a:r>
              <a:rPr sz="1400" spc="-95" dirty="0">
                <a:solidFill>
                  <a:srgbClr val="7E7E7E"/>
                </a:solidFill>
                <a:latin typeface="Arial"/>
                <a:cs typeface="Arial"/>
              </a:rPr>
              <a:t>Necessary </a:t>
            </a:r>
            <a:r>
              <a:rPr sz="1400" spc="-35" dirty="0">
                <a:solidFill>
                  <a:srgbClr val="7E7E7E"/>
                </a:solidFill>
                <a:latin typeface="Arial"/>
                <a:cs typeface="Arial"/>
              </a:rPr>
              <a:t>mitochondria  </a:t>
            </a:r>
            <a:r>
              <a:rPr sz="1400" spc="-25" dirty="0">
                <a:solidFill>
                  <a:srgbClr val="7E7E7E"/>
                </a:solidFill>
                <a:latin typeface="Arial"/>
                <a:cs typeface="Arial"/>
              </a:rPr>
              <a:t>function, </a:t>
            </a:r>
            <a:r>
              <a:rPr sz="1400" spc="-45" dirty="0">
                <a:solidFill>
                  <a:srgbClr val="7E7E7E"/>
                </a:solidFill>
                <a:latin typeface="Arial"/>
                <a:cs typeface="Arial"/>
              </a:rPr>
              <a:t>including  </a:t>
            </a:r>
            <a:r>
              <a:rPr sz="1400" spc="-20" dirty="0">
                <a:solidFill>
                  <a:srgbClr val="7E7E7E"/>
                </a:solidFill>
                <a:latin typeface="Arial"/>
                <a:cs typeface="Arial"/>
              </a:rPr>
              <a:t>protein</a:t>
            </a:r>
            <a:r>
              <a:rPr sz="1400" spc="-80" dirty="0">
                <a:solidFill>
                  <a:srgbClr val="7E7E7E"/>
                </a:solidFill>
                <a:latin typeface="Arial"/>
                <a:cs typeface="Arial"/>
              </a:rPr>
              <a:t> </a:t>
            </a:r>
            <a:r>
              <a:rPr sz="1400" spc="-75" dirty="0">
                <a:solidFill>
                  <a:srgbClr val="7E7E7E"/>
                </a:solidFill>
                <a:latin typeface="Arial"/>
                <a:cs typeface="Arial"/>
              </a:rPr>
              <a:t>synthesis</a:t>
            </a:r>
            <a:endParaRPr sz="1400">
              <a:latin typeface="Arial"/>
              <a:cs typeface="Arial"/>
            </a:endParaRPr>
          </a:p>
        </p:txBody>
      </p:sp>
      <p:sp>
        <p:nvSpPr>
          <p:cNvPr id="15" name="object 15"/>
          <p:cNvSpPr txBox="1"/>
          <p:nvPr/>
        </p:nvSpPr>
        <p:spPr>
          <a:xfrm>
            <a:off x="4029583" y="5364450"/>
            <a:ext cx="2051685" cy="565150"/>
          </a:xfrm>
          <a:prstGeom prst="rect">
            <a:avLst/>
          </a:prstGeom>
        </p:spPr>
        <p:txBody>
          <a:bodyPr vert="horz" wrap="square" lIns="0" tIns="41275" rIns="0" bIns="0" rtlCol="0">
            <a:spAutoFit/>
          </a:bodyPr>
          <a:lstStyle/>
          <a:p>
            <a:pPr marL="389255">
              <a:lnSpc>
                <a:spcPct val="100000"/>
              </a:lnSpc>
              <a:spcBef>
                <a:spcPts val="325"/>
              </a:spcBef>
            </a:pPr>
            <a:r>
              <a:rPr sz="1800" spc="-25" dirty="0">
                <a:latin typeface="Arial"/>
                <a:cs typeface="Arial"/>
              </a:rPr>
              <a:t>outer</a:t>
            </a:r>
            <a:r>
              <a:rPr sz="1800" spc="-120" dirty="0">
                <a:latin typeface="Arial"/>
                <a:cs typeface="Arial"/>
              </a:rPr>
              <a:t> </a:t>
            </a:r>
            <a:r>
              <a:rPr sz="1800" spc="-75" dirty="0">
                <a:latin typeface="Arial"/>
                <a:cs typeface="Arial"/>
              </a:rPr>
              <a:t>membrane</a:t>
            </a:r>
            <a:endParaRPr sz="1800">
              <a:latin typeface="Arial"/>
              <a:cs typeface="Arial"/>
            </a:endParaRPr>
          </a:p>
          <a:p>
            <a:pPr marL="12700">
              <a:lnSpc>
                <a:spcPct val="100000"/>
              </a:lnSpc>
              <a:spcBef>
                <a:spcPts val="180"/>
              </a:spcBef>
            </a:pPr>
            <a:r>
              <a:rPr sz="1400" spc="-55" dirty="0">
                <a:solidFill>
                  <a:srgbClr val="7E7E7E"/>
                </a:solidFill>
                <a:latin typeface="Arial"/>
                <a:cs typeface="Arial"/>
              </a:rPr>
              <a:t>contains </a:t>
            </a:r>
            <a:r>
              <a:rPr sz="1400" spc="-15" dirty="0">
                <a:solidFill>
                  <a:srgbClr val="7E7E7E"/>
                </a:solidFill>
                <a:latin typeface="Arial"/>
                <a:cs typeface="Arial"/>
              </a:rPr>
              <a:t>the </a:t>
            </a:r>
            <a:r>
              <a:rPr sz="1400" spc="-45" dirty="0">
                <a:solidFill>
                  <a:srgbClr val="7E7E7E"/>
                </a:solidFill>
                <a:latin typeface="Arial"/>
                <a:cs typeface="Arial"/>
              </a:rPr>
              <a:t>contents </a:t>
            </a:r>
            <a:r>
              <a:rPr sz="1400" spc="-5" dirty="0">
                <a:solidFill>
                  <a:srgbClr val="7E7E7E"/>
                </a:solidFill>
                <a:latin typeface="Arial"/>
                <a:cs typeface="Arial"/>
              </a:rPr>
              <a:t>of</a:t>
            </a:r>
            <a:r>
              <a:rPr sz="1400" spc="-280" dirty="0">
                <a:solidFill>
                  <a:srgbClr val="7E7E7E"/>
                </a:solidFill>
                <a:latin typeface="Arial"/>
                <a:cs typeface="Arial"/>
              </a:rPr>
              <a:t> </a:t>
            </a:r>
            <a:r>
              <a:rPr sz="1400" spc="-20" dirty="0">
                <a:solidFill>
                  <a:srgbClr val="7E7E7E"/>
                </a:solidFill>
                <a:latin typeface="Arial"/>
                <a:cs typeface="Arial"/>
              </a:rPr>
              <a:t>the</a:t>
            </a:r>
            <a:endParaRPr sz="1400">
              <a:latin typeface="Arial"/>
              <a:cs typeface="Arial"/>
            </a:endParaRPr>
          </a:p>
        </p:txBody>
      </p:sp>
      <p:sp>
        <p:nvSpPr>
          <p:cNvPr id="16" name="object 16"/>
          <p:cNvSpPr txBox="1"/>
          <p:nvPr/>
        </p:nvSpPr>
        <p:spPr>
          <a:xfrm>
            <a:off x="4029583" y="5904991"/>
            <a:ext cx="2667000" cy="451484"/>
          </a:xfrm>
          <a:prstGeom prst="rect">
            <a:avLst/>
          </a:prstGeom>
        </p:spPr>
        <p:txBody>
          <a:bodyPr vert="horz" wrap="square" lIns="0" tIns="20955" rIns="0" bIns="0" rtlCol="0">
            <a:spAutoFit/>
          </a:bodyPr>
          <a:lstStyle/>
          <a:p>
            <a:pPr marL="12700" marR="5080">
              <a:lnSpc>
                <a:spcPts val="1670"/>
              </a:lnSpc>
              <a:spcBef>
                <a:spcPts val="165"/>
              </a:spcBef>
              <a:tabLst>
                <a:tab pos="1495425" algn="l"/>
              </a:tabLst>
            </a:pPr>
            <a:r>
              <a:rPr sz="1400" spc="-30" dirty="0">
                <a:solidFill>
                  <a:srgbClr val="7E7E7E"/>
                </a:solidFill>
                <a:latin typeface="Arial"/>
                <a:cs typeface="Arial"/>
              </a:rPr>
              <a:t>mitochondrion</a:t>
            </a:r>
            <a:r>
              <a:rPr sz="1400" spc="-90" dirty="0">
                <a:solidFill>
                  <a:srgbClr val="7E7E7E"/>
                </a:solidFill>
                <a:latin typeface="Arial"/>
                <a:cs typeface="Arial"/>
              </a:rPr>
              <a:t> </a:t>
            </a:r>
            <a:r>
              <a:rPr sz="1400" dirty="0">
                <a:solidFill>
                  <a:srgbClr val="7E7E7E"/>
                </a:solidFill>
                <a:latin typeface="Wingdings"/>
                <a:cs typeface="Wingdings"/>
              </a:rPr>
              <a:t></a:t>
            </a:r>
            <a:r>
              <a:rPr sz="1400" dirty="0">
                <a:solidFill>
                  <a:srgbClr val="7E7E7E"/>
                </a:solidFill>
                <a:latin typeface="Times New Roman"/>
                <a:cs typeface="Times New Roman"/>
              </a:rPr>
              <a:t>	</a:t>
            </a:r>
            <a:r>
              <a:rPr sz="1400" spc="-75" dirty="0">
                <a:solidFill>
                  <a:srgbClr val="7E7E7E"/>
                </a:solidFill>
                <a:latin typeface="Arial"/>
                <a:cs typeface="Arial"/>
              </a:rPr>
              <a:t>enables</a:t>
            </a:r>
            <a:r>
              <a:rPr sz="1400" spc="-110" dirty="0">
                <a:solidFill>
                  <a:srgbClr val="7E7E7E"/>
                </a:solidFill>
                <a:latin typeface="Arial"/>
                <a:cs typeface="Arial"/>
              </a:rPr>
              <a:t> </a:t>
            </a:r>
            <a:r>
              <a:rPr sz="1400" spc="-25" dirty="0">
                <a:solidFill>
                  <a:srgbClr val="7E7E7E"/>
                </a:solidFill>
                <a:latin typeface="Arial"/>
                <a:cs typeface="Arial"/>
              </a:rPr>
              <a:t>optimal  </a:t>
            </a:r>
            <a:r>
              <a:rPr sz="1400" spc="-40" dirty="0">
                <a:solidFill>
                  <a:srgbClr val="7E7E7E"/>
                </a:solidFill>
                <a:latin typeface="Arial"/>
                <a:cs typeface="Arial"/>
              </a:rPr>
              <a:t>conditions </a:t>
            </a:r>
            <a:r>
              <a:rPr sz="1400" dirty="0">
                <a:solidFill>
                  <a:srgbClr val="7E7E7E"/>
                </a:solidFill>
                <a:latin typeface="Arial"/>
                <a:cs typeface="Arial"/>
              </a:rPr>
              <a:t>for </a:t>
            </a:r>
            <a:r>
              <a:rPr sz="1400" spc="-55" dirty="0">
                <a:solidFill>
                  <a:srgbClr val="0000FF"/>
                </a:solidFill>
                <a:latin typeface="Arial"/>
                <a:cs typeface="Arial"/>
              </a:rPr>
              <a:t>aerobic</a:t>
            </a:r>
            <a:r>
              <a:rPr sz="1400" spc="-245" dirty="0">
                <a:solidFill>
                  <a:srgbClr val="0000FF"/>
                </a:solidFill>
                <a:latin typeface="Arial"/>
                <a:cs typeface="Arial"/>
              </a:rPr>
              <a:t> </a:t>
            </a:r>
            <a:r>
              <a:rPr sz="1400" spc="-35" dirty="0">
                <a:solidFill>
                  <a:srgbClr val="0000FF"/>
                </a:solidFill>
                <a:latin typeface="Arial"/>
                <a:cs typeface="Arial"/>
              </a:rPr>
              <a:t>respiration</a:t>
            </a:r>
            <a:endParaRPr sz="1400">
              <a:latin typeface="Arial"/>
              <a:cs typeface="Arial"/>
            </a:endParaRPr>
          </a:p>
        </p:txBody>
      </p:sp>
      <p:sp>
        <p:nvSpPr>
          <p:cNvPr id="17" name="object 17"/>
          <p:cNvSpPr txBox="1"/>
          <p:nvPr/>
        </p:nvSpPr>
        <p:spPr>
          <a:xfrm>
            <a:off x="6944359" y="4202853"/>
            <a:ext cx="1899920" cy="1743075"/>
          </a:xfrm>
          <a:prstGeom prst="rect">
            <a:avLst/>
          </a:prstGeom>
        </p:spPr>
        <p:txBody>
          <a:bodyPr vert="horz" wrap="square" lIns="0" tIns="103505" rIns="0" bIns="0" rtlCol="0">
            <a:spAutoFit/>
          </a:bodyPr>
          <a:lstStyle/>
          <a:p>
            <a:pPr marL="12700">
              <a:lnSpc>
                <a:spcPct val="100000"/>
              </a:lnSpc>
              <a:spcBef>
                <a:spcPts val="815"/>
              </a:spcBef>
            </a:pPr>
            <a:r>
              <a:rPr sz="1800" spc="-40" dirty="0">
                <a:latin typeface="Arial"/>
                <a:cs typeface="Arial"/>
              </a:rPr>
              <a:t>inner</a:t>
            </a:r>
            <a:r>
              <a:rPr sz="1800" spc="-95" dirty="0">
                <a:latin typeface="Arial"/>
                <a:cs typeface="Arial"/>
              </a:rPr>
              <a:t> </a:t>
            </a:r>
            <a:r>
              <a:rPr sz="1800" spc="-75" dirty="0">
                <a:latin typeface="Arial"/>
                <a:cs typeface="Arial"/>
              </a:rPr>
              <a:t>membrane</a:t>
            </a:r>
            <a:endParaRPr sz="1800">
              <a:latin typeface="Arial"/>
              <a:cs typeface="Arial"/>
            </a:endParaRPr>
          </a:p>
          <a:p>
            <a:pPr marL="12700" marR="5080">
              <a:lnSpc>
                <a:spcPct val="100000"/>
              </a:lnSpc>
              <a:spcBef>
                <a:spcPts val="565"/>
              </a:spcBef>
            </a:pPr>
            <a:r>
              <a:rPr sz="1400" spc="-60" dirty="0">
                <a:solidFill>
                  <a:srgbClr val="7E7E7E"/>
                </a:solidFill>
                <a:latin typeface="Arial"/>
                <a:cs typeface="Arial"/>
              </a:rPr>
              <a:t>contains </a:t>
            </a:r>
            <a:r>
              <a:rPr sz="1400" spc="-20" dirty="0">
                <a:solidFill>
                  <a:srgbClr val="7E7E7E"/>
                </a:solidFill>
                <a:latin typeface="Arial"/>
                <a:cs typeface="Arial"/>
              </a:rPr>
              <a:t>the </a:t>
            </a:r>
            <a:r>
              <a:rPr sz="1400" spc="-40" dirty="0">
                <a:solidFill>
                  <a:srgbClr val="7E7E7E"/>
                </a:solidFill>
                <a:latin typeface="Arial"/>
                <a:cs typeface="Arial"/>
              </a:rPr>
              <a:t>integral  proteins </a:t>
            </a:r>
            <a:r>
              <a:rPr sz="1400" spc="-5" dirty="0">
                <a:solidFill>
                  <a:srgbClr val="7E7E7E"/>
                </a:solidFill>
                <a:latin typeface="Arial"/>
                <a:cs typeface="Arial"/>
              </a:rPr>
              <a:t>that </a:t>
            </a:r>
            <a:r>
              <a:rPr sz="1400" spc="-90" dirty="0">
                <a:solidFill>
                  <a:srgbClr val="7E7E7E"/>
                </a:solidFill>
                <a:latin typeface="Arial"/>
                <a:cs typeface="Arial"/>
              </a:rPr>
              <a:t>make </a:t>
            </a:r>
            <a:r>
              <a:rPr sz="1400" spc="-45" dirty="0">
                <a:solidFill>
                  <a:srgbClr val="7E7E7E"/>
                </a:solidFill>
                <a:latin typeface="Arial"/>
                <a:cs typeface="Arial"/>
              </a:rPr>
              <a:t>up</a:t>
            </a:r>
            <a:r>
              <a:rPr sz="1400" spc="-185" dirty="0">
                <a:solidFill>
                  <a:srgbClr val="7E7E7E"/>
                </a:solidFill>
                <a:latin typeface="Arial"/>
                <a:cs typeface="Arial"/>
              </a:rPr>
              <a:t> </a:t>
            </a:r>
            <a:r>
              <a:rPr sz="1400" spc="-20" dirty="0">
                <a:solidFill>
                  <a:srgbClr val="7E7E7E"/>
                </a:solidFill>
                <a:latin typeface="Arial"/>
                <a:cs typeface="Arial"/>
              </a:rPr>
              <a:t>the  </a:t>
            </a:r>
            <a:r>
              <a:rPr sz="1400" spc="-35" dirty="0">
                <a:solidFill>
                  <a:srgbClr val="7E7E7E"/>
                </a:solidFill>
                <a:latin typeface="Arial"/>
                <a:cs typeface="Arial"/>
              </a:rPr>
              <a:t>electron </a:t>
            </a:r>
            <a:r>
              <a:rPr sz="1400" spc="-25" dirty="0">
                <a:solidFill>
                  <a:srgbClr val="7E7E7E"/>
                </a:solidFill>
                <a:latin typeface="Arial"/>
                <a:cs typeface="Arial"/>
              </a:rPr>
              <a:t>transport </a:t>
            </a:r>
            <a:r>
              <a:rPr sz="1400" spc="-65" dirty="0">
                <a:solidFill>
                  <a:srgbClr val="7E7E7E"/>
                </a:solidFill>
                <a:latin typeface="Arial"/>
                <a:cs typeface="Arial"/>
              </a:rPr>
              <a:t>chain  </a:t>
            </a:r>
            <a:r>
              <a:rPr sz="1400" spc="-70" dirty="0">
                <a:solidFill>
                  <a:srgbClr val="7E7E7E"/>
                </a:solidFill>
                <a:latin typeface="Arial"/>
                <a:cs typeface="Arial"/>
              </a:rPr>
              <a:t>and </a:t>
            </a:r>
            <a:r>
              <a:rPr sz="1400" spc="-204" dirty="0">
                <a:solidFill>
                  <a:srgbClr val="7E7E7E"/>
                </a:solidFill>
                <a:latin typeface="Arial"/>
                <a:cs typeface="Arial"/>
              </a:rPr>
              <a:t>ATP </a:t>
            </a:r>
            <a:r>
              <a:rPr sz="1400" spc="-80" dirty="0">
                <a:solidFill>
                  <a:srgbClr val="7E7E7E"/>
                </a:solidFill>
                <a:latin typeface="Arial"/>
                <a:cs typeface="Arial"/>
              </a:rPr>
              <a:t>synthase </a:t>
            </a:r>
            <a:r>
              <a:rPr sz="1400" dirty="0">
                <a:solidFill>
                  <a:srgbClr val="7E7E7E"/>
                </a:solidFill>
                <a:latin typeface="Wingdings"/>
                <a:cs typeface="Wingdings"/>
              </a:rPr>
              <a:t></a:t>
            </a:r>
            <a:r>
              <a:rPr sz="1400" dirty="0">
                <a:solidFill>
                  <a:srgbClr val="7E7E7E"/>
                </a:solidFill>
                <a:latin typeface="Times New Roman"/>
                <a:cs typeface="Times New Roman"/>
              </a:rPr>
              <a:t> </a:t>
            </a:r>
            <a:r>
              <a:rPr sz="1400" spc="-35" dirty="0">
                <a:solidFill>
                  <a:srgbClr val="0000FF"/>
                </a:solidFill>
                <a:latin typeface="Arial"/>
                <a:cs typeface="Arial"/>
              </a:rPr>
              <a:t>electron </a:t>
            </a:r>
            <a:r>
              <a:rPr sz="1400" spc="-25" dirty="0">
                <a:solidFill>
                  <a:srgbClr val="0000FF"/>
                </a:solidFill>
                <a:latin typeface="Arial"/>
                <a:cs typeface="Arial"/>
              </a:rPr>
              <a:t>transport </a:t>
            </a:r>
            <a:r>
              <a:rPr sz="1400" spc="-70" dirty="0">
                <a:solidFill>
                  <a:srgbClr val="7E7E7E"/>
                </a:solidFill>
                <a:latin typeface="Arial"/>
                <a:cs typeface="Arial"/>
              </a:rPr>
              <a:t>and  </a:t>
            </a:r>
            <a:r>
              <a:rPr sz="1400" spc="-75" dirty="0">
                <a:solidFill>
                  <a:srgbClr val="0000FF"/>
                </a:solidFill>
                <a:latin typeface="Arial"/>
                <a:cs typeface="Arial"/>
              </a:rPr>
              <a:t>chemiosmosis</a:t>
            </a:r>
            <a:endParaRPr sz="1400">
              <a:latin typeface="Arial"/>
              <a:cs typeface="Arial"/>
            </a:endParaRPr>
          </a:p>
        </p:txBody>
      </p:sp>
      <p:sp>
        <p:nvSpPr>
          <p:cNvPr id="18" name="object 18"/>
          <p:cNvSpPr txBox="1"/>
          <p:nvPr/>
        </p:nvSpPr>
        <p:spPr>
          <a:xfrm>
            <a:off x="2092832" y="2771978"/>
            <a:ext cx="636270" cy="300355"/>
          </a:xfrm>
          <a:prstGeom prst="rect">
            <a:avLst/>
          </a:prstGeom>
        </p:spPr>
        <p:txBody>
          <a:bodyPr vert="horz" wrap="square" lIns="0" tIns="12700" rIns="0" bIns="0" rtlCol="0">
            <a:spAutoFit/>
          </a:bodyPr>
          <a:lstStyle/>
          <a:p>
            <a:pPr marL="12700">
              <a:lnSpc>
                <a:spcPct val="100000"/>
              </a:lnSpc>
              <a:spcBef>
                <a:spcPts val="100"/>
              </a:spcBef>
            </a:pPr>
            <a:r>
              <a:rPr sz="1800" spc="-150" dirty="0">
                <a:latin typeface="Arial"/>
                <a:cs typeface="Arial"/>
              </a:rPr>
              <a:t>c</a:t>
            </a:r>
            <a:r>
              <a:rPr sz="1800" spc="25" dirty="0">
                <a:latin typeface="Arial"/>
                <a:cs typeface="Arial"/>
              </a:rPr>
              <a:t>r</a:t>
            </a:r>
            <a:r>
              <a:rPr sz="1800" dirty="0">
                <a:latin typeface="Arial"/>
                <a:cs typeface="Arial"/>
              </a:rPr>
              <a:t>i</a:t>
            </a:r>
            <a:r>
              <a:rPr sz="1800" spc="-225" dirty="0">
                <a:latin typeface="Arial"/>
                <a:cs typeface="Arial"/>
              </a:rPr>
              <a:t>s</a:t>
            </a:r>
            <a:r>
              <a:rPr sz="1800" spc="70" dirty="0">
                <a:latin typeface="Arial"/>
                <a:cs typeface="Arial"/>
              </a:rPr>
              <a:t>t</a:t>
            </a:r>
            <a:r>
              <a:rPr sz="1800" spc="-125" dirty="0">
                <a:latin typeface="Arial"/>
                <a:cs typeface="Arial"/>
              </a:rPr>
              <a:t>ae</a:t>
            </a:r>
            <a:endParaRPr sz="1800">
              <a:latin typeface="Arial"/>
              <a:cs typeface="Arial"/>
            </a:endParaRPr>
          </a:p>
        </p:txBody>
      </p:sp>
      <p:sp>
        <p:nvSpPr>
          <p:cNvPr id="19" name="object 19"/>
          <p:cNvSpPr txBox="1"/>
          <p:nvPr/>
        </p:nvSpPr>
        <p:spPr>
          <a:xfrm>
            <a:off x="3999103" y="6619138"/>
            <a:ext cx="5065395" cy="208279"/>
          </a:xfrm>
          <a:prstGeom prst="rect">
            <a:avLst/>
          </a:prstGeom>
        </p:spPr>
        <p:txBody>
          <a:bodyPr vert="horz" wrap="square" lIns="0" tIns="12700" rIns="0" bIns="0" rtlCol="0">
            <a:spAutoFit/>
          </a:bodyPr>
          <a:lstStyle/>
          <a:p>
            <a:pPr marL="12700">
              <a:lnSpc>
                <a:spcPct val="100000"/>
              </a:lnSpc>
              <a:spcBef>
                <a:spcPts val="100"/>
              </a:spcBef>
            </a:pPr>
            <a:r>
              <a:rPr sz="1200" u="sng" spc="-35" dirty="0">
                <a:solidFill>
                  <a:srgbClr val="0000FF"/>
                </a:solidFill>
                <a:uFill>
                  <a:solidFill>
                    <a:srgbClr val="0000FF"/>
                  </a:solidFill>
                </a:uFill>
                <a:latin typeface="Arial"/>
                <a:cs typeface="Arial"/>
              </a:rPr>
              <a:t>http://commons.wikimedia.org/wiki/File:Animal_mitochondrion_diagram_en.svg</a:t>
            </a:r>
            <a:endParaRPr sz="12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44277"/>
            <a:ext cx="9137904" cy="5011244"/>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134103" y="5524601"/>
            <a:ext cx="4067175" cy="636270"/>
          </a:xfrm>
          <a:prstGeom prst="rect">
            <a:avLst/>
          </a:prstGeom>
        </p:spPr>
        <p:txBody>
          <a:bodyPr vert="horz" wrap="square" lIns="0" tIns="12700" rIns="0" bIns="0" rtlCol="0">
            <a:spAutoFit/>
          </a:bodyPr>
          <a:lstStyle/>
          <a:p>
            <a:pPr marL="12700">
              <a:lnSpc>
                <a:spcPct val="100000"/>
              </a:lnSpc>
              <a:spcBef>
                <a:spcPts val="100"/>
              </a:spcBef>
            </a:pPr>
            <a:r>
              <a:rPr sz="2000" spc="-90" dirty="0">
                <a:latin typeface="Arial"/>
                <a:cs typeface="Arial"/>
              </a:rPr>
              <a:t>Respiration </a:t>
            </a:r>
            <a:r>
              <a:rPr sz="2000" spc="-110" dirty="0">
                <a:latin typeface="Arial"/>
                <a:cs typeface="Arial"/>
              </a:rPr>
              <a:t>consists </a:t>
            </a:r>
            <a:r>
              <a:rPr sz="2000" spc="-5" dirty="0">
                <a:latin typeface="Arial"/>
                <a:cs typeface="Arial"/>
              </a:rPr>
              <a:t>of </a:t>
            </a:r>
            <a:r>
              <a:rPr sz="2000" spc="-110" dirty="0">
                <a:latin typeface="Arial"/>
                <a:cs typeface="Arial"/>
              </a:rPr>
              <a:t>several</a:t>
            </a:r>
            <a:r>
              <a:rPr sz="2000" spc="-185" dirty="0">
                <a:latin typeface="Arial"/>
                <a:cs typeface="Arial"/>
              </a:rPr>
              <a:t> </a:t>
            </a:r>
            <a:r>
              <a:rPr sz="2000" spc="-25" dirty="0">
                <a:latin typeface="Arial"/>
                <a:cs typeface="Arial"/>
              </a:rPr>
              <a:t>different</a:t>
            </a:r>
            <a:endParaRPr sz="2000">
              <a:latin typeface="Arial"/>
              <a:cs typeface="Arial"/>
            </a:endParaRPr>
          </a:p>
          <a:p>
            <a:pPr marL="12700">
              <a:lnSpc>
                <a:spcPct val="100000"/>
              </a:lnSpc>
              <a:spcBef>
                <a:spcPts val="5"/>
              </a:spcBef>
            </a:pPr>
            <a:r>
              <a:rPr sz="2000" spc="-40" dirty="0">
                <a:latin typeface="Arial"/>
                <a:cs typeface="Arial"/>
              </a:rPr>
              <a:t>interlinked </a:t>
            </a:r>
            <a:r>
              <a:rPr sz="2000" spc="-60" dirty="0">
                <a:latin typeface="Arial"/>
                <a:cs typeface="Arial"/>
              </a:rPr>
              <a:t>metabolic</a:t>
            </a:r>
            <a:r>
              <a:rPr sz="2000" spc="-150" dirty="0">
                <a:latin typeface="Arial"/>
                <a:cs typeface="Arial"/>
              </a:rPr>
              <a:t> </a:t>
            </a:r>
            <a:r>
              <a:rPr sz="2000" spc="-90" dirty="0">
                <a:latin typeface="Arial"/>
                <a:cs typeface="Arial"/>
              </a:rPr>
              <a:t>pathways.</a:t>
            </a:r>
            <a:endParaRPr sz="2000">
              <a:latin typeface="Arial"/>
              <a:cs typeface="Arial"/>
            </a:endParaRPr>
          </a:p>
        </p:txBody>
      </p:sp>
      <p:sp>
        <p:nvSpPr>
          <p:cNvPr id="5" name="object 5"/>
          <p:cNvSpPr/>
          <p:nvPr/>
        </p:nvSpPr>
        <p:spPr>
          <a:xfrm>
            <a:off x="6984492" y="1078991"/>
            <a:ext cx="2121535" cy="356870"/>
          </a:xfrm>
          <a:custGeom>
            <a:avLst/>
            <a:gdLst/>
            <a:ahLst/>
            <a:cxnLst/>
            <a:rect l="l" t="t" r="r" b="b"/>
            <a:pathLst>
              <a:path w="2121534" h="356869">
                <a:moveTo>
                  <a:pt x="0" y="356615"/>
                </a:moveTo>
                <a:lnTo>
                  <a:pt x="2121407" y="356615"/>
                </a:lnTo>
                <a:lnTo>
                  <a:pt x="2121407" y="0"/>
                </a:lnTo>
                <a:lnTo>
                  <a:pt x="0" y="0"/>
                </a:lnTo>
                <a:lnTo>
                  <a:pt x="0" y="356615"/>
                </a:lnTo>
                <a:close/>
              </a:path>
            </a:pathLst>
          </a:custGeom>
          <a:solidFill>
            <a:srgbClr val="FFFFFF"/>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2700" rIns="0" bIns="0" rtlCol="0">
            <a:spAutoFit/>
          </a:bodyPr>
          <a:lstStyle/>
          <a:p>
            <a:pPr marL="7144384">
              <a:lnSpc>
                <a:spcPct val="100000"/>
              </a:lnSpc>
              <a:spcBef>
                <a:spcPts val="100"/>
              </a:spcBef>
            </a:pPr>
            <a:r>
              <a:rPr spc="-215" dirty="0"/>
              <a:t>chemiosmosis</a:t>
            </a:r>
          </a:p>
        </p:txBody>
      </p:sp>
      <p:sp>
        <p:nvSpPr>
          <p:cNvPr id="7" name="object 7"/>
          <p:cNvSpPr/>
          <p:nvPr/>
        </p:nvSpPr>
        <p:spPr>
          <a:xfrm>
            <a:off x="2104644" y="224027"/>
            <a:ext cx="6877811" cy="221742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2167127" y="262381"/>
            <a:ext cx="6753859" cy="2094864"/>
          </a:xfrm>
          <a:custGeom>
            <a:avLst/>
            <a:gdLst/>
            <a:ahLst/>
            <a:cxnLst/>
            <a:rect l="l" t="t" r="r" b="b"/>
            <a:pathLst>
              <a:path w="6753859" h="2094864">
                <a:moveTo>
                  <a:pt x="6589776" y="0"/>
                </a:moveTo>
                <a:lnTo>
                  <a:pt x="0" y="924941"/>
                </a:lnTo>
                <a:lnTo>
                  <a:pt x="164084" y="2094484"/>
                </a:lnTo>
                <a:lnTo>
                  <a:pt x="6753860" y="1169670"/>
                </a:lnTo>
                <a:lnTo>
                  <a:pt x="6589776" y="0"/>
                </a:lnTo>
                <a:close/>
              </a:path>
            </a:pathLst>
          </a:custGeom>
          <a:solidFill>
            <a:srgbClr val="FFFF00">
              <a:alpha val="78823"/>
            </a:srgbClr>
          </a:solidFill>
        </p:spPr>
        <p:txBody>
          <a:bodyPr wrap="square" lIns="0" tIns="0" rIns="0" bIns="0" rtlCol="0"/>
          <a:lstStyle/>
          <a:p>
            <a:endParaRPr/>
          </a:p>
        </p:txBody>
      </p:sp>
      <p:sp>
        <p:nvSpPr>
          <p:cNvPr id="9" name="object 9"/>
          <p:cNvSpPr/>
          <p:nvPr/>
        </p:nvSpPr>
        <p:spPr>
          <a:xfrm>
            <a:off x="2167127" y="262381"/>
            <a:ext cx="6753859" cy="2094864"/>
          </a:xfrm>
          <a:custGeom>
            <a:avLst/>
            <a:gdLst/>
            <a:ahLst/>
            <a:cxnLst/>
            <a:rect l="l" t="t" r="r" b="b"/>
            <a:pathLst>
              <a:path w="6753859" h="2094864">
                <a:moveTo>
                  <a:pt x="0" y="924941"/>
                </a:moveTo>
                <a:lnTo>
                  <a:pt x="6589776" y="0"/>
                </a:lnTo>
                <a:lnTo>
                  <a:pt x="6753860" y="1169670"/>
                </a:lnTo>
                <a:lnTo>
                  <a:pt x="164084" y="2094484"/>
                </a:lnTo>
                <a:lnTo>
                  <a:pt x="0" y="924941"/>
                </a:lnTo>
                <a:close/>
              </a:path>
            </a:pathLst>
          </a:custGeom>
          <a:ln w="38100">
            <a:solidFill>
              <a:srgbClr val="008000"/>
            </a:solidFill>
          </a:ln>
        </p:spPr>
        <p:txBody>
          <a:bodyPr wrap="square" lIns="0" tIns="0" rIns="0" bIns="0" rtlCol="0"/>
          <a:lstStyle/>
          <a:p>
            <a:endParaRPr/>
          </a:p>
        </p:txBody>
      </p:sp>
      <p:sp>
        <p:nvSpPr>
          <p:cNvPr id="10" name="object 10"/>
          <p:cNvSpPr/>
          <p:nvPr/>
        </p:nvSpPr>
        <p:spPr>
          <a:xfrm>
            <a:off x="4663821" y="1326388"/>
            <a:ext cx="175640" cy="125602"/>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2521187" y="1342136"/>
            <a:ext cx="2037858" cy="718819"/>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5086667" y="1024763"/>
            <a:ext cx="993711" cy="270017"/>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5120962" y="1335150"/>
            <a:ext cx="1148265" cy="323341"/>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6843283" y="808481"/>
            <a:ext cx="1710674" cy="411098"/>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6451091" y="1045591"/>
            <a:ext cx="173989" cy="185674"/>
          </a:xfrm>
          <a:prstGeom prst="rect">
            <a:avLst/>
          </a:prstGeom>
          <a:blipFill>
            <a:blip r:embed="rId9"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6950" y="105803"/>
            <a:ext cx="8551154" cy="407824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861058"/>
            <a:ext cx="7996428" cy="599693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897636"/>
            <a:ext cx="2430780" cy="439420"/>
          </a:xfrm>
          <a:custGeom>
            <a:avLst/>
            <a:gdLst/>
            <a:ahLst/>
            <a:cxnLst/>
            <a:rect l="l" t="t" r="r" b="b"/>
            <a:pathLst>
              <a:path w="2430780" h="439419">
                <a:moveTo>
                  <a:pt x="0" y="438912"/>
                </a:moveTo>
                <a:lnTo>
                  <a:pt x="2430780" y="438912"/>
                </a:lnTo>
                <a:lnTo>
                  <a:pt x="2430780" y="0"/>
                </a:lnTo>
                <a:lnTo>
                  <a:pt x="0" y="0"/>
                </a:lnTo>
                <a:lnTo>
                  <a:pt x="0" y="438912"/>
                </a:lnTo>
                <a:close/>
              </a:path>
            </a:pathLst>
          </a:custGeom>
          <a:solidFill>
            <a:srgbClr val="FFFFFF"/>
          </a:solid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95" y="587467"/>
            <a:ext cx="9137904" cy="614124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572"/>
            <a:ext cx="9144000" cy="509270"/>
          </a:xfrm>
          <a:custGeom>
            <a:avLst/>
            <a:gdLst/>
            <a:ahLst/>
            <a:cxnLst/>
            <a:rect l="l" t="t" r="r" b="b"/>
            <a:pathLst>
              <a:path w="9144000" h="509270">
                <a:moveTo>
                  <a:pt x="0" y="509015"/>
                </a:moveTo>
                <a:lnTo>
                  <a:pt x="9144000" y="509015"/>
                </a:lnTo>
                <a:lnTo>
                  <a:pt x="9144000" y="0"/>
                </a:lnTo>
                <a:lnTo>
                  <a:pt x="0" y="0"/>
                </a:lnTo>
                <a:lnTo>
                  <a:pt x="0" y="509015"/>
                </a:lnTo>
                <a:close/>
              </a:path>
            </a:pathLst>
          </a:custGeom>
          <a:solidFill>
            <a:srgbClr val="B8CDE4">
              <a:alpha val="78038"/>
            </a:srgbClr>
          </a:solidFill>
        </p:spPr>
        <p:txBody>
          <a:bodyPr wrap="square" lIns="0" tIns="0" rIns="0" bIns="0" rtlCol="0"/>
          <a:lstStyle/>
          <a:p>
            <a:endParaRPr/>
          </a:p>
        </p:txBody>
      </p:sp>
      <p:sp>
        <p:nvSpPr>
          <p:cNvPr id="4" name="object 4"/>
          <p:cNvSpPr txBox="1"/>
          <p:nvPr/>
        </p:nvSpPr>
        <p:spPr>
          <a:xfrm>
            <a:off x="78739" y="0"/>
            <a:ext cx="8284845" cy="513080"/>
          </a:xfrm>
          <a:prstGeom prst="rect">
            <a:avLst/>
          </a:prstGeom>
        </p:spPr>
        <p:txBody>
          <a:bodyPr vert="horz" wrap="square" lIns="0" tIns="12065" rIns="0" bIns="0" rtlCol="0">
            <a:spAutoFit/>
          </a:bodyPr>
          <a:lstStyle/>
          <a:p>
            <a:pPr marL="12700">
              <a:lnSpc>
                <a:spcPct val="100000"/>
              </a:lnSpc>
              <a:spcBef>
                <a:spcPts val="95"/>
              </a:spcBef>
            </a:pPr>
            <a:r>
              <a:rPr sz="1600" spc="-20" dirty="0">
                <a:latin typeface="Arial"/>
                <a:cs typeface="Arial"/>
              </a:rPr>
              <a:t>8.2.U11 </a:t>
            </a:r>
            <a:r>
              <a:rPr sz="1600" spc="-5" dirty="0">
                <a:latin typeface="Arial"/>
                <a:cs typeface="Arial"/>
              </a:rPr>
              <a:t>The structure of the mitochondrion is adapted to the function </a:t>
            </a:r>
            <a:r>
              <a:rPr sz="1600" dirty="0">
                <a:latin typeface="Arial"/>
                <a:cs typeface="Arial"/>
              </a:rPr>
              <a:t>it</a:t>
            </a:r>
            <a:r>
              <a:rPr sz="1600" spc="140" dirty="0">
                <a:latin typeface="Arial"/>
                <a:cs typeface="Arial"/>
              </a:rPr>
              <a:t> </a:t>
            </a:r>
            <a:r>
              <a:rPr sz="1600" dirty="0">
                <a:latin typeface="Arial"/>
                <a:cs typeface="Arial"/>
              </a:rPr>
              <a:t>performs.</a:t>
            </a:r>
            <a:endParaRPr sz="1600">
              <a:latin typeface="Arial"/>
              <a:cs typeface="Arial"/>
            </a:endParaRPr>
          </a:p>
          <a:p>
            <a:pPr marL="12700">
              <a:lnSpc>
                <a:spcPct val="100000"/>
              </a:lnSpc>
            </a:pPr>
            <a:r>
              <a:rPr sz="1600" spc="-5" dirty="0">
                <a:latin typeface="Arial"/>
                <a:cs typeface="Arial"/>
              </a:rPr>
              <a:t>8.2.S2 Annotation of a diagram of a mitochondrion to indicate the adaptations to its</a:t>
            </a:r>
            <a:r>
              <a:rPr sz="1600" spc="204" dirty="0">
                <a:latin typeface="Arial"/>
                <a:cs typeface="Arial"/>
              </a:rPr>
              <a:t> </a:t>
            </a:r>
            <a:r>
              <a:rPr sz="1600" spc="-5" dirty="0">
                <a:latin typeface="Arial"/>
                <a:cs typeface="Arial"/>
              </a:rPr>
              <a:t>function.</a:t>
            </a:r>
            <a:endParaRPr sz="1600">
              <a:latin typeface="Arial"/>
              <a:cs typeface="Arial"/>
            </a:endParaRPr>
          </a:p>
        </p:txBody>
      </p:sp>
      <p:sp>
        <p:nvSpPr>
          <p:cNvPr id="6" name="object 6"/>
          <p:cNvSpPr/>
          <p:nvPr/>
        </p:nvSpPr>
        <p:spPr>
          <a:xfrm>
            <a:off x="2831592" y="1837944"/>
            <a:ext cx="3442970" cy="550545"/>
          </a:xfrm>
          <a:custGeom>
            <a:avLst/>
            <a:gdLst/>
            <a:ahLst/>
            <a:cxnLst/>
            <a:rect l="l" t="t" r="r" b="b"/>
            <a:pathLst>
              <a:path w="3442970" h="550544">
                <a:moveTo>
                  <a:pt x="0" y="550163"/>
                </a:moveTo>
                <a:lnTo>
                  <a:pt x="3442715" y="550163"/>
                </a:lnTo>
                <a:lnTo>
                  <a:pt x="3442715" y="0"/>
                </a:lnTo>
                <a:lnTo>
                  <a:pt x="0" y="0"/>
                </a:lnTo>
                <a:lnTo>
                  <a:pt x="0" y="550163"/>
                </a:lnTo>
                <a:close/>
              </a:path>
            </a:pathLst>
          </a:custGeom>
          <a:solidFill>
            <a:srgbClr val="FFFFFF"/>
          </a:solidFill>
        </p:spPr>
        <p:txBody>
          <a:bodyPr wrap="square" lIns="0" tIns="0" rIns="0" bIns="0" rtlCol="0"/>
          <a:lstStyle/>
          <a:p>
            <a:endParaRPr/>
          </a:p>
        </p:txBody>
      </p:sp>
      <p:sp>
        <p:nvSpPr>
          <p:cNvPr id="7" name="object 7"/>
          <p:cNvSpPr/>
          <p:nvPr/>
        </p:nvSpPr>
        <p:spPr>
          <a:xfrm>
            <a:off x="2159507" y="3043427"/>
            <a:ext cx="5308600" cy="347980"/>
          </a:xfrm>
          <a:custGeom>
            <a:avLst/>
            <a:gdLst/>
            <a:ahLst/>
            <a:cxnLst/>
            <a:rect l="l" t="t" r="r" b="b"/>
            <a:pathLst>
              <a:path w="5308600" h="347979">
                <a:moveTo>
                  <a:pt x="0" y="347472"/>
                </a:moveTo>
                <a:lnTo>
                  <a:pt x="5308092" y="347472"/>
                </a:lnTo>
                <a:lnTo>
                  <a:pt x="5308092" y="0"/>
                </a:lnTo>
                <a:lnTo>
                  <a:pt x="0" y="0"/>
                </a:lnTo>
                <a:lnTo>
                  <a:pt x="0" y="347472"/>
                </a:lnTo>
                <a:close/>
              </a:path>
            </a:pathLst>
          </a:custGeom>
          <a:solidFill>
            <a:srgbClr val="FFFFFF"/>
          </a:solidFill>
        </p:spPr>
        <p:txBody>
          <a:bodyPr wrap="square" lIns="0" tIns="0" rIns="0" bIns="0" rtlCol="0"/>
          <a:lstStyle/>
          <a:p>
            <a:endParaRPr/>
          </a:p>
        </p:txBody>
      </p:sp>
      <p:sp>
        <p:nvSpPr>
          <p:cNvPr id="8" name="object 8"/>
          <p:cNvSpPr/>
          <p:nvPr/>
        </p:nvSpPr>
        <p:spPr>
          <a:xfrm>
            <a:off x="2209800" y="3933444"/>
            <a:ext cx="5308600" cy="346075"/>
          </a:xfrm>
          <a:custGeom>
            <a:avLst/>
            <a:gdLst/>
            <a:ahLst/>
            <a:cxnLst/>
            <a:rect l="l" t="t" r="r" b="b"/>
            <a:pathLst>
              <a:path w="5308600" h="346075">
                <a:moveTo>
                  <a:pt x="0" y="345947"/>
                </a:moveTo>
                <a:lnTo>
                  <a:pt x="5308092" y="345947"/>
                </a:lnTo>
                <a:lnTo>
                  <a:pt x="5308092" y="0"/>
                </a:lnTo>
                <a:lnTo>
                  <a:pt x="0" y="0"/>
                </a:lnTo>
                <a:lnTo>
                  <a:pt x="0" y="345947"/>
                </a:lnTo>
                <a:close/>
              </a:path>
            </a:pathLst>
          </a:custGeom>
          <a:solidFill>
            <a:srgbClr val="FFFFFF"/>
          </a:solidFill>
        </p:spPr>
        <p:txBody>
          <a:bodyPr wrap="square" lIns="0" tIns="0" rIns="0" bIns="0" rtlCol="0"/>
          <a:lstStyle/>
          <a:p>
            <a:endParaRPr/>
          </a:p>
        </p:txBody>
      </p:sp>
      <p:sp>
        <p:nvSpPr>
          <p:cNvPr id="9" name="object 9"/>
          <p:cNvSpPr/>
          <p:nvPr/>
        </p:nvSpPr>
        <p:spPr>
          <a:xfrm>
            <a:off x="2159507" y="4517135"/>
            <a:ext cx="5308600" cy="347980"/>
          </a:xfrm>
          <a:custGeom>
            <a:avLst/>
            <a:gdLst/>
            <a:ahLst/>
            <a:cxnLst/>
            <a:rect l="l" t="t" r="r" b="b"/>
            <a:pathLst>
              <a:path w="5308600" h="347979">
                <a:moveTo>
                  <a:pt x="0" y="347471"/>
                </a:moveTo>
                <a:lnTo>
                  <a:pt x="5308092" y="347471"/>
                </a:lnTo>
                <a:lnTo>
                  <a:pt x="5308092" y="0"/>
                </a:lnTo>
                <a:lnTo>
                  <a:pt x="0" y="0"/>
                </a:lnTo>
                <a:lnTo>
                  <a:pt x="0" y="347471"/>
                </a:lnTo>
                <a:close/>
              </a:path>
            </a:pathLst>
          </a:custGeom>
          <a:solidFill>
            <a:srgbClr val="FFFFFF"/>
          </a:solidFill>
        </p:spPr>
        <p:txBody>
          <a:bodyPr wrap="square" lIns="0" tIns="0" rIns="0" bIns="0" rtlCol="0"/>
          <a:lstStyle/>
          <a:p>
            <a:endParaRPr/>
          </a:p>
        </p:txBody>
      </p:sp>
      <p:sp>
        <p:nvSpPr>
          <p:cNvPr id="10" name="object 10"/>
          <p:cNvSpPr/>
          <p:nvPr/>
        </p:nvSpPr>
        <p:spPr>
          <a:xfrm>
            <a:off x="2159507" y="5164835"/>
            <a:ext cx="5308600" cy="347980"/>
          </a:xfrm>
          <a:custGeom>
            <a:avLst/>
            <a:gdLst/>
            <a:ahLst/>
            <a:cxnLst/>
            <a:rect l="l" t="t" r="r" b="b"/>
            <a:pathLst>
              <a:path w="5308600" h="347979">
                <a:moveTo>
                  <a:pt x="0" y="347472"/>
                </a:moveTo>
                <a:lnTo>
                  <a:pt x="5308092" y="347472"/>
                </a:lnTo>
                <a:lnTo>
                  <a:pt x="5308092" y="0"/>
                </a:lnTo>
                <a:lnTo>
                  <a:pt x="0" y="0"/>
                </a:lnTo>
                <a:lnTo>
                  <a:pt x="0" y="347472"/>
                </a:lnTo>
                <a:close/>
              </a:path>
            </a:pathLst>
          </a:custGeom>
          <a:solidFill>
            <a:srgbClr val="FFFFFF"/>
          </a:solid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TotalTime>
  <Words>3221</Words>
  <Application>Microsoft Office PowerPoint</Application>
  <PresentationFormat>On-screen Show (4:3)</PresentationFormat>
  <Paragraphs>330</Paragraphs>
  <Slides>68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Arial</vt:lpstr>
      <vt:lpstr>Calibri</vt:lpstr>
      <vt:lpstr>Times New Roman</vt:lpstr>
      <vt:lpstr>Trebuchet MS</vt:lpstr>
      <vt:lpstr>Wingdings</vt:lpstr>
      <vt:lpstr>Office Theme</vt:lpstr>
      <vt:lpstr>Essential idea: Energy is  converted to a usable form  in cell respiration.</vt:lpstr>
      <vt:lpstr>PowerPoint Presentation</vt:lpstr>
      <vt:lpstr>PowerPoint Presentation</vt:lpstr>
      <vt:lpstr>PowerPoint Presentation</vt:lpstr>
      <vt:lpstr>PowerPoint Presentation</vt:lpstr>
      <vt:lpstr>chemiosmosis</vt:lpstr>
      <vt:lpstr>chemiosmosis</vt:lpstr>
      <vt:lpstr>PowerPoint Presentation</vt:lpstr>
      <vt:lpstr>PowerPoint Presentation</vt:lpstr>
      <vt:lpstr>PowerPoint Presentation</vt:lpstr>
      <vt:lpstr>PowerPoint Presentation</vt:lpstr>
      <vt:lpstr>PowerPoint Presentation</vt:lpstr>
      <vt:lpstr>PowerPoint Presentation</vt:lpstr>
      <vt:lpstr>Electron tomography is a technique for obtaining 3D structures  of sub-cellular structures using electron micrographs.</vt:lpstr>
      <vt:lpstr>What is oxidation?</vt:lpstr>
      <vt:lpstr>What is oxidation?</vt:lpstr>
      <vt:lpstr>What is oxidation?</vt:lpstr>
      <vt:lpstr>PowerPoint Presentation</vt:lpstr>
      <vt:lpstr>Who are the electron carries in cell respiration?</vt:lpstr>
      <vt:lpstr>glycolysis</vt:lpstr>
      <vt:lpstr>PowerPoint Presentation</vt:lpstr>
      <vt:lpstr>PowerPoint Presentation</vt:lpstr>
      <vt:lpstr>Phosphorylation is a reaction where a phosphate group (PO43-) is added to an organic molecule</vt:lpstr>
      <vt:lpstr>PowerPoint Presentation</vt:lpstr>
      <vt:lpstr>link reaction</vt:lpstr>
      <vt:lpstr>PowerPoint Presentation</vt:lpstr>
      <vt:lpstr>PowerPoint Presentation</vt:lpstr>
      <vt:lpstr>PowerPoint Presentation</vt:lpstr>
      <vt:lpstr>PowerPoint Presentation</vt:lpstr>
      <vt:lpstr>PowerPoint Presentation</vt:lpstr>
      <vt:lpstr>In Summary:</vt:lpstr>
      <vt:lpstr>PowerPoint Presentation</vt:lpstr>
      <vt:lpstr>Kreb’s 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Summary:</vt:lpstr>
      <vt:lpstr>electron  transport  chain</vt:lpstr>
      <vt:lpstr>PowerPoint Presentation</vt:lpstr>
      <vt:lpstr>PowerPoint Presentation</vt:lpstr>
      <vt:lpstr>PowerPoint Presentation</vt:lpstr>
      <vt:lpstr>PowerPoint Presentation</vt:lpstr>
      <vt:lpstr>PowerPoint Presentation</vt:lpstr>
      <vt:lpstr>chemiosmosis</vt:lpstr>
      <vt:lpstr>PowerPoint Presentation</vt:lpstr>
      <vt:lpstr>PowerPoint Presentation</vt:lpstr>
      <vt:lpstr>Oxidative phosphorylation part II:  chemiosmosis</vt:lpstr>
      <vt:lpstr>Oxidative phosphorylation part II:  chemiosmosis</vt:lpstr>
      <vt:lpstr>Nature of Science: Paradigm shift—the chemiosmotic theory led to a paradigm shift in the field of bioenergetics. (2.3)</vt:lpstr>
      <vt:lpstr>PowerPoint Presentation</vt:lpstr>
      <vt:lpstr>PowerPoint Presentation</vt:lpstr>
      <vt:lpstr>A summary of oxidative phosphorylation (8.2.U8 – 8.2.U10)</vt:lpstr>
      <vt:lpstr>A summary of oxidative phosphorylation (8.2.U8 – 8.2.U10)</vt:lpstr>
      <vt:lpstr>A summary of oxidative phosphorylation (8.2.U8 – 8.2.U10)</vt:lpstr>
      <vt:lpstr>1. Indicate two places where  decarboxylation occurs. (1)</vt:lpstr>
      <vt:lpstr>1. Indicate two places where  decarboxylation occurs. (1)</vt:lpstr>
      <vt:lpstr>3. The diagram shows the three stages of glycolysis. Which processes are indicated by I, II and III?</vt:lpstr>
      <vt:lpstr>3. The diagram shows the three stages of glycolysis. Which processes are indicated by I, II and III?</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idea: Energy is  converted to a usable form  in cell respiration.</dc:title>
  <dc:creator>Victoria Mcknight</dc:creator>
  <cp:lastModifiedBy>Victoria Mcknight</cp:lastModifiedBy>
  <cp:revision>1</cp:revision>
  <dcterms:created xsi:type="dcterms:W3CDTF">2018-04-18T02:30:35Z</dcterms:created>
  <dcterms:modified xsi:type="dcterms:W3CDTF">2018-04-18T02:38:44Z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2015-04-22T00:00:00Z</vt:filetime>
  </property>
  <property fmtid="{D5CDD505-2E9C-101B-9397-08002B2CF9AE}" pid="3" name="Creator">
    <vt:lpwstr>Microsoft® PowerPoint® 2013</vt:lpwstr>
  </property>
  <property fmtid="{D5CDD505-2E9C-101B-9397-08002B2CF9AE}" pid="4" name="LastSaved">
    <vt:filetime>2018-04-18T00:00:00Z</vt:filetime>
  </property>
</Properties>
</file>