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5"/>
  </p:notesMasterIdLst>
  <p:sldIdLst>
    <p:sldId id="293" r:id="rId2"/>
    <p:sldId id="261" r:id="rId3"/>
    <p:sldId id="298" r:id="rId4"/>
    <p:sldId id="307" r:id="rId5"/>
    <p:sldId id="299" r:id="rId6"/>
    <p:sldId id="300" r:id="rId7"/>
    <p:sldId id="266" r:id="rId8"/>
    <p:sldId id="306" r:id="rId9"/>
    <p:sldId id="312" r:id="rId10"/>
    <p:sldId id="258" r:id="rId11"/>
    <p:sldId id="297" r:id="rId12"/>
    <p:sldId id="301" r:id="rId13"/>
    <p:sldId id="294" r:id="rId14"/>
    <p:sldId id="308" r:id="rId15"/>
    <p:sldId id="287" r:id="rId16"/>
    <p:sldId id="289" r:id="rId17"/>
    <p:sldId id="309" r:id="rId18"/>
    <p:sldId id="303" r:id="rId19"/>
    <p:sldId id="310" r:id="rId20"/>
    <p:sldId id="311" r:id="rId21"/>
    <p:sldId id="305" r:id="rId22"/>
    <p:sldId id="304" r:id="rId23"/>
    <p:sldId id="29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 varScale="1">
        <p:scale>
          <a:sx n="77" d="100"/>
          <a:sy n="77" d="100"/>
        </p:scale>
        <p:origin x="-18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fld id="{F716A421-94A2-413B-A6CA-E2996808B2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913DB5FD-7F55-4CAB-A80F-D4BB1EF7F484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anose="02020603050405020304" pitchFamily="18" charset="0"/>
              </a:rPr>
              <a:t>PP1001.jpg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E9E27EB7-5C18-4101-ABE9-AEB43ED40335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anose="02020603050405020304" pitchFamily="18" charset="0"/>
              </a:rPr>
              <a:t>PP1005.jpg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F0490730-98AF-490D-93F0-A89DC6A6E95F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C8AA48E0-8CEB-4FDA-854C-89CB1D01E5A4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anose="02020603050405020304" pitchFamily="18" charset="0"/>
              </a:rPr>
              <a:t>PP10141.jpg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ACA064B5-E8ED-46FE-87BB-A1F838B76FAD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anose="02020603050405020304" pitchFamily="18" charset="0"/>
              </a:rPr>
              <a:t>PP10160.jpg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33DFF3A9-2E68-4952-970A-679307F992F7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anose="02020603050405020304" pitchFamily="18" charset="0"/>
              </a:rPr>
              <a:t>PP10100.jpg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2B4AB2A9-97EE-45A5-81FA-45EB6128C170}" type="slidenum">
              <a:rPr lang="en-US" altLang="en-US" sz="1200">
                <a:solidFill>
                  <a:schemeClr val="tx1"/>
                </a:solidFill>
                <a:latin typeface="Times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76200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62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10" descr="virtualschool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E984A787-C6F1-4D7B-82B2-1FA407B90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8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6C13-EE0F-4383-A106-90DDBF654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8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0E717-EE4D-4AA7-B24C-0EE20A5CF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65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2FD4A-A39B-4B77-BABA-F4B690E04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1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DB4C9-D934-48E3-AE4E-441BA47C0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8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E10F7-331B-412A-9C0D-B20B00704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6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BA4F1-1A76-4B62-8246-7F0CDE7D6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85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86566-D1E4-4194-B0E6-9E776EBA3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1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C3F32-2EFF-43E3-BAB0-F688C7AC6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3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4A536-D23B-443E-A97C-C4EF7116D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34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CAAF1-4E43-456F-8BCC-138CC308C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82897-5F62-4BBB-A5CE-161F3B9E0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9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0325" y="6629400"/>
            <a:ext cx="199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http://www.virtualschoolhub.com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F52D7-ED10-40C6-A464-8DA364F8C6C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3" name="Picture 9" descr="ey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098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orthland.cc.mn.us/biology/biology1111/animations/active3.sw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kellogg.edu/herbrandsonc/bio111/animations/0032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336600"/>
                </a:solidFill>
              </a:rPr>
              <a:t>Translocation in the Phloem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 </a:t>
            </a:r>
          </a:p>
        </p:txBody>
      </p:sp>
      <p:pic>
        <p:nvPicPr>
          <p:cNvPr id="13315" name="Picture 3" descr="PP10T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Sugars in the phloem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800600"/>
          </a:xfrm>
        </p:spPr>
        <p:txBody>
          <a:bodyPr/>
          <a:lstStyle/>
          <a:p>
            <a:r>
              <a:rPr lang="en-US" altLang="en-US" sz="2000"/>
              <a:t>Carbohydrates transported in phloem are all </a:t>
            </a:r>
            <a:r>
              <a:rPr lang="en-US" altLang="en-US" sz="2000" b="1" i="1">
                <a:solidFill>
                  <a:srgbClr val="000099"/>
                </a:solidFill>
              </a:rPr>
              <a:t>non-reducing</a:t>
            </a:r>
            <a:r>
              <a:rPr lang="en-US" altLang="en-US" sz="2000"/>
              <a:t> sugars.  </a:t>
            </a:r>
          </a:p>
          <a:p>
            <a:pPr>
              <a:buFontTx/>
              <a:buNone/>
            </a:pPr>
            <a:endParaRPr lang="en-US" altLang="en-US" sz="2000"/>
          </a:p>
          <a:p>
            <a:r>
              <a:rPr lang="en-US" altLang="en-US" sz="2000"/>
              <a:t>Reducing sugars, such as </a:t>
            </a:r>
            <a:r>
              <a:rPr lang="en-US" altLang="en-US" sz="2000" b="1" i="1">
                <a:solidFill>
                  <a:srgbClr val="FF0000"/>
                </a:solidFill>
              </a:rPr>
              <a:t>glucose </a:t>
            </a:r>
            <a:r>
              <a:rPr lang="en-US" altLang="en-US" sz="2000"/>
              <a:t>are too chemically reactive to be transported in the phloem</a:t>
            </a:r>
          </a:p>
          <a:p>
            <a:endParaRPr lang="en-US" altLang="en-US" sz="2000"/>
          </a:p>
          <a:p>
            <a:r>
              <a:rPr lang="en-US" altLang="en-US" sz="2000"/>
              <a:t>The most common transported sugar is </a:t>
            </a:r>
            <a:r>
              <a:rPr lang="en-US" altLang="en-US" sz="2000" b="1" i="1">
                <a:solidFill>
                  <a:srgbClr val="FF0000"/>
                </a:solidFill>
              </a:rPr>
              <a:t>sucrose</a:t>
            </a:r>
            <a:r>
              <a:rPr lang="en-US" altLang="en-US" sz="2000"/>
              <a:t>. </a:t>
            </a:r>
          </a:p>
          <a:p>
            <a:pPr lvl="1"/>
            <a:r>
              <a:rPr lang="en-US" altLang="en-US" sz="2000" i="1"/>
              <a:t>A disaccharide made up from glucose &amp; fructose</a:t>
            </a:r>
          </a:p>
          <a:p>
            <a:endParaRPr lang="en-US" altLang="en-US" sz="2400">
              <a:latin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4340" name="Picture 6" descr="sucr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4165600" cy="2667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3429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6600" b="1" dirty="0">
                <a:solidFill>
                  <a:srgbClr val="336600"/>
                </a:solidFill>
                <a:latin typeface="+mj-lt"/>
              </a:rPr>
              <a:t>The mechanism of phloem transport</a:t>
            </a:r>
          </a:p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336600"/>
                </a:solidFill>
                <a:latin typeface="+mj-lt"/>
              </a:rPr>
              <a:t>The Pressure-Flow Model</a:t>
            </a:r>
          </a:p>
          <a:p>
            <a:pPr algn="ctr">
              <a:defRPr/>
            </a:pPr>
            <a:endParaRPr lang="en-US" b="1" dirty="0">
              <a:solidFill>
                <a:srgbClr val="3366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Phloem transports sugars from a “source” to a “sink”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/>
          <a:lstStyle/>
          <a:p>
            <a:r>
              <a:rPr lang="en-US" altLang="en-US" b="1" i="1">
                <a:solidFill>
                  <a:srgbClr val="FF0000"/>
                </a:solidFill>
              </a:rPr>
              <a:t>Source</a:t>
            </a:r>
            <a:r>
              <a:rPr lang="en-US" altLang="en-US"/>
              <a:t>: </a:t>
            </a:r>
          </a:p>
          <a:p>
            <a:pPr lvl="1"/>
            <a:r>
              <a:rPr lang="en-US" altLang="en-US" sz="2800"/>
              <a:t>Any exporting region that produces sugars above and beyond that of its own needs</a:t>
            </a:r>
          </a:p>
          <a:p>
            <a:r>
              <a:rPr lang="en-US" altLang="en-US" b="1" i="1">
                <a:solidFill>
                  <a:srgbClr val="FF0000"/>
                </a:solidFill>
              </a:rPr>
              <a:t>Sink</a:t>
            </a:r>
            <a:r>
              <a:rPr lang="en-US" altLang="en-US"/>
              <a:t>: </a:t>
            </a:r>
          </a:p>
          <a:p>
            <a:pPr lvl="1"/>
            <a:r>
              <a:rPr lang="en-US" altLang="en-US" sz="2800"/>
              <a:t>Any area that does not produce enough sugar to meets its own needs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400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7696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In </a:t>
            </a:r>
            <a:r>
              <a:rPr lang="en-US" b="1" i="1" dirty="0">
                <a:solidFill>
                  <a:srgbClr val="660066"/>
                </a:solidFill>
                <a:latin typeface="+mn-lt"/>
              </a:rPr>
              <a:t>source tissue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…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	sugars are moved from photosynthetic cells and actively loaded (uses ATP energy) into companion cells and sieve tube elements. 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578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8610600" cy="457200"/>
          </a:xfrm>
        </p:spPr>
        <p:txBody>
          <a:bodyPr/>
          <a:lstStyle/>
          <a:p>
            <a:pPr>
              <a:defRPr/>
            </a:pPr>
            <a:r>
              <a:rPr lang="en-US"/>
              <a:t>  </a:t>
            </a:r>
          </a:p>
        </p:txBody>
      </p:sp>
      <p:pic>
        <p:nvPicPr>
          <p:cNvPr id="19459" name="Picture 3" descr="PP10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6482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676400"/>
            <a:ext cx="502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80"/>
                </a:solidFill>
                <a:hlinkClick r:id="rId4"/>
              </a:rPr>
              <a:t>Phloem loading uses a </a:t>
            </a:r>
          </a:p>
          <a:p>
            <a:pPr eaLnBrk="1" hangingPunct="1"/>
            <a:r>
              <a:rPr lang="en-US" altLang="en-US">
                <a:solidFill>
                  <a:srgbClr val="FF0080"/>
                </a:solidFill>
                <a:hlinkClick r:id="rId4"/>
              </a:rPr>
              <a:t>proton/sucrose co-transport protein.</a:t>
            </a:r>
            <a:endParaRPr lang="en-US" altLang="en-US">
              <a:solidFill>
                <a:srgbClr val="FF0080"/>
              </a:solidFill>
            </a:endParaRPr>
          </a:p>
          <a:p>
            <a:pPr eaLnBrk="1" hangingPunct="1"/>
            <a:endParaRPr lang="en-US" altLang="en-US">
              <a:solidFill>
                <a:srgbClr val="FF008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8"/>
            <a:ext cx="7010400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The Pressure -Flow Model</a:t>
            </a:r>
            <a:endParaRPr lang="en-US" sz="4000" dirty="0">
              <a:solidFill>
                <a:srgbClr val="3366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00600" cy="5105400"/>
          </a:xfrm>
        </p:spPr>
        <p:txBody>
          <a:bodyPr/>
          <a:lstStyle/>
          <a:p>
            <a:pPr marL="577850" indent="-577850">
              <a:lnSpc>
                <a:spcPct val="90000"/>
              </a:lnSpc>
            </a:pPr>
            <a:r>
              <a:rPr lang="en-US" altLang="en-US" sz="2400"/>
              <a:t>Phloem loading leads to a buildup of sugars (the phloem cells become hypertonic)</a:t>
            </a:r>
          </a:p>
          <a:p>
            <a:pPr marL="577850" indent="-577850">
              <a:lnSpc>
                <a:spcPct val="90000"/>
              </a:lnSpc>
            </a:pPr>
            <a:endParaRPr lang="en-US" altLang="en-US" sz="2400"/>
          </a:p>
          <a:p>
            <a:pPr marL="577850" indent="-577850">
              <a:lnSpc>
                <a:spcPct val="90000"/>
              </a:lnSpc>
            </a:pPr>
            <a:r>
              <a:rPr lang="en-US" altLang="en-US" sz="2400"/>
              <a:t>In response, water enters sieve elements from xylem via osmosis</a:t>
            </a:r>
          </a:p>
          <a:p>
            <a:pPr marL="577850" indent="-577850">
              <a:lnSpc>
                <a:spcPct val="90000"/>
              </a:lnSpc>
            </a:pPr>
            <a:endParaRPr lang="en-US" altLang="en-US" sz="2400"/>
          </a:p>
          <a:p>
            <a:pPr marL="577850" indent="-577850">
              <a:lnSpc>
                <a:spcPct val="90000"/>
              </a:lnSpc>
            </a:pPr>
            <a:r>
              <a:rPr lang="en-US" altLang="en-US" sz="2400" b="1" i="1"/>
              <a:t>Thus phloem turgor pressure increases</a:t>
            </a:r>
            <a:endParaRPr lang="en-US" altLang="en-US" sz="2400"/>
          </a:p>
          <a:p>
            <a:pPr marL="577850" indent="-577850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1508" name="Picture 3" descr="36-17-SieveTubePressFlow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7125"/>
            <a:ext cx="3886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The Pressure -Flow Model</a:t>
            </a:r>
            <a:endParaRPr lang="en-US" sz="4000" dirty="0">
              <a:solidFill>
                <a:srgbClr val="3366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800600" cy="5257800"/>
          </a:xfrm>
        </p:spPr>
        <p:txBody>
          <a:bodyPr/>
          <a:lstStyle/>
          <a:p>
            <a:pPr marL="577850" indent="-577850">
              <a:lnSpc>
                <a:spcPct val="90000"/>
              </a:lnSpc>
            </a:pPr>
            <a:r>
              <a:rPr lang="en-US" altLang="en-US" sz="2400"/>
              <a:t>In </a:t>
            </a:r>
            <a:r>
              <a:rPr lang="en-US" altLang="en-US" sz="2400" b="1" i="1">
                <a:solidFill>
                  <a:srgbClr val="660066"/>
                </a:solidFill>
              </a:rPr>
              <a:t>sink tissue…</a:t>
            </a:r>
          </a:p>
          <a:p>
            <a:pPr marL="952500" lvl="1" indent="-495300"/>
            <a:r>
              <a:rPr lang="en-US" altLang="en-US"/>
              <a:t>Phloem unloading leads to lower sugar concentration (the phloem cells become hypotonic)</a:t>
            </a:r>
          </a:p>
          <a:p>
            <a:pPr marL="952500" lvl="1" indent="-495300"/>
            <a:endParaRPr lang="en-US" altLang="en-US"/>
          </a:p>
          <a:p>
            <a:pPr marL="952500" lvl="1" indent="-495300"/>
            <a:r>
              <a:rPr lang="en-US" altLang="en-US"/>
              <a:t>Water leaves the phloem and enters sink sieve elements and xylem (via osmosis)</a:t>
            </a:r>
          </a:p>
          <a:p>
            <a:pPr marL="952500" lvl="1" indent="-495300">
              <a:buFontTx/>
              <a:buNone/>
            </a:pPr>
            <a:endParaRPr lang="en-US" altLang="en-US"/>
          </a:p>
          <a:p>
            <a:pPr marL="952500" lvl="1" indent="-495300"/>
            <a:r>
              <a:rPr lang="en-US" altLang="en-US"/>
              <a:t>Thus phloem turgor pressure decreases</a:t>
            </a:r>
          </a:p>
        </p:txBody>
      </p:sp>
      <p:pic>
        <p:nvPicPr>
          <p:cNvPr id="22532" name="Picture 3" descr="36-17-SieveTubePressFlow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7125"/>
            <a:ext cx="38862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</a:t>
            </a:r>
          </a:p>
        </p:txBody>
      </p:sp>
      <p:pic>
        <p:nvPicPr>
          <p:cNvPr id="5123" name="Picture 3" descr="PP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0800"/>
            <a:ext cx="559911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781800" y="2971800"/>
            <a:ext cx="11668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Phloem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xylem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800600" y="3200400"/>
            <a:ext cx="1828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4267200" y="4343400"/>
            <a:ext cx="2362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308725" y="1674813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Fig. 10.1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P1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1438"/>
            <a:ext cx="702945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086600" y="60960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Fig. 10.10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47800" y="57150"/>
            <a:ext cx="75438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+mj-lt"/>
              </a:rPr>
              <a:t>Phloem solution moves along a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gradient of pressure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generated by a solute concentration difference between source and sink ends of the pathway</a:t>
            </a:r>
          </a:p>
          <a:p>
            <a:pPr>
              <a:lnSpc>
                <a:spcPct val="80000"/>
              </a:lnSpc>
              <a:defRPr/>
            </a:pPr>
            <a:endParaRPr lang="en-US" dirty="0">
              <a:solidFill>
                <a:srgbClr val="FF0080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8534400" y="22860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36600"/>
                </a:solidFill>
              </a:rPr>
              <a:t>Summary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r>
              <a:rPr lang="en-US" altLang="en-US" b="1" i="1">
                <a:solidFill>
                  <a:srgbClr val="660066"/>
                </a:solidFill>
              </a:rPr>
              <a:t>Materials translocated in phloem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Translocated solutes are mainly carbohydrates</a:t>
            </a:r>
          </a:p>
          <a:p>
            <a:pPr lvl="1"/>
            <a:r>
              <a:rPr lang="en-US" altLang="en-US"/>
              <a:t>Sucrose is the most common translocated sugar</a:t>
            </a:r>
          </a:p>
          <a:p>
            <a:pPr lvl="1"/>
            <a:r>
              <a:rPr lang="en-US" altLang="en-US"/>
              <a:t>Phloem also contains:</a:t>
            </a:r>
          </a:p>
          <a:p>
            <a:pPr lvl="2"/>
            <a:r>
              <a:rPr lang="en-US" altLang="en-US" b="1" i="1">
                <a:solidFill>
                  <a:srgbClr val="FF0000"/>
                </a:solidFill>
              </a:rPr>
              <a:t>Amino acids, proteins, inorganic ions, and plant hormones</a:t>
            </a:r>
          </a:p>
          <a:p>
            <a:r>
              <a:rPr lang="en-US" altLang="en-US" b="1" i="1">
                <a:solidFill>
                  <a:srgbClr val="660066"/>
                </a:solidFill>
              </a:rPr>
              <a:t>Rate of translocation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Movement in the phloem is rapid, well in excess of rates of diffusion</a:t>
            </a:r>
          </a:p>
          <a:p>
            <a:pPr lvl="2"/>
            <a:r>
              <a:rPr lang="en-US" altLang="en-US" b="1" i="1">
                <a:solidFill>
                  <a:srgbClr val="FF0000"/>
                </a:solidFill>
              </a:rPr>
              <a:t>Average velocity is 1 meter per hour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36600"/>
                </a:solidFill>
              </a:rPr>
              <a:t>Summary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382000" cy="5181600"/>
          </a:xfrm>
        </p:spPr>
        <p:txBody>
          <a:bodyPr/>
          <a:lstStyle/>
          <a:p>
            <a:r>
              <a:rPr lang="en-US" altLang="en-US" b="1" i="1">
                <a:solidFill>
                  <a:srgbClr val="660066"/>
                </a:solidFill>
              </a:rPr>
              <a:t>Pathway of translocation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Sugars and other organic materials are conducted throughout the plant in the phloem by means of sieve tube elements</a:t>
            </a:r>
          </a:p>
          <a:p>
            <a:pPr lvl="2"/>
            <a:r>
              <a:rPr lang="en-US" altLang="en-US" b="1" i="1">
                <a:solidFill>
                  <a:srgbClr val="FF0000"/>
                </a:solidFill>
              </a:rPr>
              <a:t>Sieve tube elements display a variety of structural adaptations that make the well suited for transport</a:t>
            </a:r>
          </a:p>
          <a:p>
            <a:pPr lvl="1"/>
            <a:r>
              <a:rPr lang="en-US" altLang="en-US"/>
              <a:t>Materials are translocated in the phloem from </a:t>
            </a:r>
            <a:r>
              <a:rPr lang="en-US" altLang="en-US" b="1" i="1">
                <a:solidFill>
                  <a:srgbClr val="660066"/>
                </a:solidFill>
              </a:rPr>
              <a:t>sources</a:t>
            </a:r>
            <a:r>
              <a:rPr lang="en-US" altLang="en-US"/>
              <a:t> (usually mature leaves) to </a:t>
            </a:r>
            <a:r>
              <a:rPr lang="en-US" altLang="en-US" b="1" i="1">
                <a:solidFill>
                  <a:srgbClr val="660066"/>
                </a:solidFill>
              </a:rPr>
              <a:t>sinks</a:t>
            </a:r>
            <a:r>
              <a:rPr lang="en-US" altLang="en-US"/>
              <a:t> (roots, immature leaves)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1447800"/>
            <a:ext cx="8458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FF0080"/>
                </a:solidFill>
                <a:latin typeface="+mn-lt"/>
              </a:rPr>
              <a:t>The pressure-flow model of phloem translocation</a:t>
            </a:r>
            <a:endParaRPr lang="en-US" sz="2000" dirty="0">
              <a:solidFill>
                <a:srgbClr val="FF0080"/>
              </a:solidFill>
              <a:latin typeface="+mn-lt"/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FF0080"/>
              </a:solidFill>
              <a:latin typeface="+mn-lt"/>
            </a:endParaRPr>
          </a:p>
          <a:p>
            <a:pPr marL="457200" indent="-457200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At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source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end of pathway</a:t>
            </a:r>
          </a:p>
          <a:p>
            <a:pPr marL="914400" lvl="1" indent="-457200">
              <a:buFont typeface="Times" pitchFamily="1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Active transport of sugars into sieve cells</a:t>
            </a:r>
          </a:p>
          <a:p>
            <a:pPr marL="914400" lvl="1" indent="-457200">
              <a:buFont typeface="Times" pitchFamily="1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Water flows into sieve cells and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turgor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pressure increases</a:t>
            </a:r>
          </a:p>
          <a:p>
            <a:pPr marL="914400" lvl="1" indent="-457200">
              <a:buFont typeface="Times" pitchFamily="1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Times" pitchFamily="1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At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sink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end of pathway</a:t>
            </a:r>
          </a:p>
          <a:p>
            <a:pPr marL="914400" lvl="1" indent="-457200">
              <a:buFont typeface="Times" pitchFamily="1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Unloading (active transport again) of sugars</a:t>
            </a:r>
          </a:p>
          <a:p>
            <a:pPr marL="914400" lvl="1" indent="-457200">
              <a:buFont typeface="Times" pitchFamily="1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Water flows out of sieve cells and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turgor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pressure decreases</a:t>
            </a:r>
          </a:p>
          <a:p>
            <a:pPr marL="914400" lvl="1" indent="-457200">
              <a:buFont typeface="Times" pitchFamily="1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 typeface="Times" pitchFamily="1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Flow is driven by a gradient of pressure.</a:t>
            </a:r>
          </a:p>
          <a:p>
            <a:pPr lvl="1">
              <a:buFont typeface="Times" pitchFamily="1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 typeface="Times" pitchFamily="1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Energy is required to establish the pressure gradient, but energy is not required by cells of the pathway itself.</a:t>
            </a:r>
          </a:p>
          <a:p>
            <a:pPr>
              <a:buFont typeface="Times" pitchFamily="1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>
              <a:buFont typeface="Times" pitchFamily="1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Animation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Times" pitchFamily="1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Comic Sans MS" pitchFamily="1" charset="0"/>
            </a:endParaRPr>
          </a:p>
          <a:p>
            <a:pPr marL="457200" indent="-457200">
              <a:buFont typeface="Times" pitchFamily="1" charset="0"/>
              <a:buNone/>
              <a:defRPr/>
            </a:pPr>
            <a:endParaRPr lang="en-US" dirty="0">
              <a:solidFill>
                <a:schemeClr val="tx1"/>
              </a:solidFill>
              <a:latin typeface="Comic Sans MS" pitchFamily="1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304800"/>
            <a:ext cx="70104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3600" b="1" ker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  <a:endParaRPr lang="en-US" sz="3600" kern="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h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6290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</a:rPr>
              <a:t>Phloem Structure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3000"/>
            <a:ext cx="594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2800" b="1" i="1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anose="02020603050405020304" pitchFamily="18" charset="0"/>
              </a:rPr>
              <a:t>The main components of phloem are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b="1" i="1">
                <a:latin typeface="Times New Roman" panose="02020603050405020304" pitchFamily="18" charset="0"/>
              </a:rPr>
              <a:t>sieve elements</a:t>
            </a:r>
            <a:endParaRPr lang="en-US" altLang="en-US" sz="2000" i="1">
              <a:latin typeface="Times New Roman" panose="02020603050405020304" pitchFamily="18" charset="0"/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sz="2000" b="1" i="1">
                <a:latin typeface="Times New Roman" panose="02020603050405020304" pitchFamily="18" charset="0"/>
              </a:rPr>
              <a:t>companion cells</a:t>
            </a:r>
            <a:r>
              <a:rPr lang="en-US" altLang="en-US" sz="2000">
                <a:latin typeface="Times New Roman" panose="02020603050405020304" pitchFamily="18" charset="0"/>
              </a:rPr>
              <a:t>.</a:t>
            </a:r>
            <a:endParaRPr lang="en-US" altLang="en-US">
              <a:latin typeface="Times New Roman" panose="02020603050405020304" pitchFamily="18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anose="02020603050405020304" pitchFamily="18" charset="0"/>
              </a:rPr>
              <a:t>Sieve elements have no nucleus and only a sparse collection of other organelles . 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</a:rPr>
              <a:t>Companion cell provides energy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anose="02020603050405020304" pitchFamily="18" charset="0"/>
              </a:rPr>
              <a:t>so-named because end walls are perforated - allows cytoplasmic connections between vertically-stacked cells</a:t>
            </a:r>
            <a:r>
              <a:rPr lang="en-US" altLang="en-US" sz="3200">
                <a:latin typeface="Times New Roman" panose="02020603050405020304" pitchFamily="18" charset="0"/>
              </a:rPr>
              <a:t> 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>
                <a:latin typeface="Times New Roman" panose="02020603050405020304" pitchFamily="18" charset="0"/>
              </a:rPr>
              <a:t>conducts sugars and amino acids - from the leaves, to the rest of the plant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6149" name="Picture 4" descr="phloe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Phloem transport requires</a:t>
            </a:r>
            <a:br>
              <a:rPr lang="en-US" sz="4000" b="1" dirty="0">
                <a:solidFill>
                  <a:srgbClr val="336600"/>
                </a:solidFill>
              </a:rPr>
            </a:br>
            <a:r>
              <a:rPr lang="en-US" sz="4000" b="1" dirty="0">
                <a:solidFill>
                  <a:srgbClr val="336600"/>
                </a:solidFill>
              </a:rPr>
              <a:t>specialized, living cells</a:t>
            </a:r>
            <a:endParaRPr lang="en-US" sz="4000" dirty="0">
              <a:solidFill>
                <a:srgbClr val="3366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en-US" altLang="en-US" sz="2400"/>
              <a:t>Cells called “sieve tube elements”  join to form a continuous tube</a:t>
            </a:r>
          </a:p>
          <a:p>
            <a:endParaRPr lang="en-US" altLang="en-US" sz="2400"/>
          </a:p>
          <a:p>
            <a:pPr marL="342900" lvl="1" indent="-342900">
              <a:buFontTx/>
              <a:buChar char="•"/>
            </a:pPr>
            <a:r>
              <a:rPr lang="en-US" altLang="en-US"/>
              <a:t>Sieve tube elements lack some structures and organelles - no nuclei, vacuole,  Golgi, ribosomes, or microtubules</a:t>
            </a:r>
          </a:p>
          <a:p>
            <a:pPr marL="342900" lvl="1" indent="-342900">
              <a:buFontTx/>
              <a:buChar char="•"/>
            </a:pPr>
            <a:endParaRPr lang="en-US" altLang="en-US"/>
          </a:p>
          <a:p>
            <a:r>
              <a:rPr lang="en-US" altLang="en-US" sz="2400" b="1" i="1">
                <a:solidFill>
                  <a:srgbClr val="FF0000"/>
                </a:solidFill>
              </a:rPr>
              <a:t>Pores</a:t>
            </a:r>
            <a:r>
              <a:rPr lang="en-US" altLang="en-US" sz="2400"/>
              <a:t> in sieve plate between sieve tube elements are open channels for transport</a:t>
            </a:r>
          </a:p>
        </p:txBody>
      </p:sp>
      <p:pic>
        <p:nvPicPr>
          <p:cNvPr id="7172" name="Picture 4" descr="pp10030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54250"/>
            <a:ext cx="4038600" cy="32178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Phloem transport requires</a:t>
            </a:r>
            <a:br>
              <a:rPr lang="en-US" sz="4000" b="1" dirty="0">
                <a:solidFill>
                  <a:srgbClr val="336600"/>
                </a:solidFill>
              </a:rPr>
            </a:br>
            <a:r>
              <a:rPr lang="en-US" sz="4000" b="1" dirty="0">
                <a:solidFill>
                  <a:srgbClr val="336600"/>
                </a:solidFill>
              </a:rPr>
              <a:t>specialized, living cells</a:t>
            </a:r>
            <a:endParaRPr lang="en-US" sz="4000" dirty="0">
              <a:solidFill>
                <a:srgbClr val="33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4495800" cy="4419600"/>
          </a:xfrm>
        </p:spPr>
        <p:txBody>
          <a:bodyPr/>
          <a:lstStyle/>
          <a:p>
            <a:r>
              <a:rPr lang="en-US" altLang="en-US"/>
              <a:t>Each sieve tube element is associated with one or more </a:t>
            </a:r>
            <a:r>
              <a:rPr lang="en-US" altLang="en-US" b="1" i="1">
                <a:solidFill>
                  <a:srgbClr val="FF0000"/>
                </a:solidFill>
              </a:rPr>
              <a:t>companion cells</a:t>
            </a:r>
            <a:r>
              <a:rPr lang="en-US" altLang="en-US"/>
              <a:t>. 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196" name="Picture 4" descr="pp10030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54250"/>
            <a:ext cx="4038600" cy="32178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</a:rPr>
              <a:t>Phloem transport requires</a:t>
            </a:r>
            <a:br>
              <a:rPr lang="en-US" sz="4000" b="1" dirty="0">
                <a:solidFill>
                  <a:srgbClr val="336600"/>
                </a:solidFill>
              </a:rPr>
            </a:br>
            <a:r>
              <a:rPr lang="en-US" sz="4000" b="1" dirty="0">
                <a:solidFill>
                  <a:srgbClr val="336600"/>
                </a:solidFill>
              </a:rPr>
              <a:t>specialized, living cells</a:t>
            </a:r>
            <a:endParaRPr lang="en-US" sz="4000" dirty="0">
              <a:solidFill>
                <a:srgbClr val="3366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800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i="1">
                <a:solidFill>
                  <a:srgbClr val="660066"/>
                </a:solidFill>
              </a:rPr>
              <a:t>Companion cells</a:t>
            </a:r>
            <a:r>
              <a:rPr lang="en-US" altLang="en-US" sz="2400"/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Transport products of photosynthesis from cells in leaves to sieve tube elements through plasmodesmata</a:t>
            </a:r>
          </a:p>
          <a:p>
            <a:pPr lvl="1">
              <a:lnSpc>
                <a:spcPct val="80000"/>
              </a:lnSpc>
            </a:pPr>
            <a:endParaRPr lang="en-US" altLang="en-US"/>
          </a:p>
          <a:p>
            <a:pPr lvl="1">
              <a:lnSpc>
                <a:spcPct val="80000"/>
              </a:lnSpc>
            </a:pPr>
            <a:r>
              <a:rPr lang="en-US" altLang="en-US"/>
              <a:t>Synthesize the various proteins used in the phloem</a:t>
            </a:r>
          </a:p>
          <a:p>
            <a:pPr lvl="1">
              <a:lnSpc>
                <a:spcPct val="80000"/>
              </a:lnSpc>
            </a:pPr>
            <a:endParaRPr lang="en-US" altLang="en-US"/>
          </a:p>
          <a:p>
            <a:pPr lvl="1">
              <a:lnSpc>
                <a:spcPct val="80000"/>
              </a:lnSpc>
            </a:pPr>
            <a:r>
              <a:rPr lang="en-US" altLang="en-US"/>
              <a:t>Contain many, many mitochondria for cellular respiration to provide the cellular energy required for active transport</a:t>
            </a:r>
          </a:p>
        </p:txBody>
      </p:sp>
      <p:pic>
        <p:nvPicPr>
          <p:cNvPr id="9220" name="Picture 4" descr="pp10030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54250"/>
            <a:ext cx="4038600" cy="32178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</a:t>
            </a:r>
          </a:p>
        </p:txBody>
      </p:sp>
      <p:pic>
        <p:nvPicPr>
          <p:cNvPr id="10243" name="Picture 3" descr="PP1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5287963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5"/>
          <p:cNvSpPr>
            <a:spLocks noChangeShapeType="1"/>
          </p:cNvSpPr>
          <p:nvPr/>
        </p:nvSpPr>
        <p:spPr bwMode="auto">
          <a:xfrm flipH="1" flipV="1">
            <a:off x="2971800" y="3733800"/>
            <a:ext cx="3505200" cy="1981200"/>
          </a:xfrm>
          <a:prstGeom prst="line">
            <a:avLst/>
          </a:prstGeom>
          <a:noFill/>
          <a:ln w="9525">
            <a:solidFill>
              <a:srgbClr val="FF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651625" y="5334000"/>
            <a:ext cx="241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80"/>
                </a:solidFill>
                <a:latin typeface="+mn-lt"/>
              </a:rPr>
              <a:t>Sieve plate pore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 flipV="1">
            <a:off x="914400" y="1295400"/>
            <a:ext cx="5486400" cy="4038600"/>
          </a:xfrm>
          <a:prstGeom prst="line">
            <a:avLst/>
          </a:prstGeom>
          <a:noFill/>
          <a:ln w="9525">
            <a:solidFill>
              <a:srgbClr val="FF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3733800" y="2743200"/>
            <a:ext cx="2895600" cy="152400"/>
          </a:xfrm>
          <a:prstGeom prst="line">
            <a:avLst/>
          </a:prstGeom>
          <a:noFill/>
          <a:ln w="9525">
            <a:solidFill>
              <a:srgbClr val="FF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6534150" y="1981200"/>
            <a:ext cx="2632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80"/>
                </a:solidFill>
                <a:latin typeface="+mn-lt"/>
              </a:rPr>
              <a:t>Cell wall between</a:t>
            </a:r>
          </a:p>
          <a:p>
            <a:pPr>
              <a:defRPr/>
            </a:pPr>
            <a:r>
              <a:rPr lang="en-US" dirty="0">
                <a:solidFill>
                  <a:srgbClr val="FF0080"/>
                </a:solidFill>
                <a:latin typeface="+mn-lt"/>
              </a:rPr>
              <a:t>sieve elements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 flipV="1">
            <a:off x="2209800" y="5791200"/>
            <a:ext cx="3886200" cy="685800"/>
          </a:xfrm>
          <a:prstGeom prst="line">
            <a:avLst/>
          </a:prstGeom>
          <a:noFill/>
          <a:ln w="9525">
            <a:solidFill>
              <a:srgbClr val="FF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6096000" y="6172200"/>
            <a:ext cx="2309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80"/>
                </a:solidFill>
                <a:latin typeface="+mn-lt"/>
              </a:rPr>
              <a:t>Companion cell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5-09-Phloem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677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572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336600"/>
                </a:solidFill>
                <a:latin typeface="+mj-lt"/>
              </a:rPr>
              <a:t>What is transported in phloem?</a:t>
            </a:r>
            <a:endParaRPr lang="en-US" sz="4000" dirty="0">
              <a:latin typeface="+mj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28194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phloem is the vascular system for moving (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translocating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 sugars produced in photosynthesis and other substances throughout the plant.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tualschool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virtualschool</Template>
  <TotalTime>1171</TotalTime>
  <Words>661</Words>
  <Application>Microsoft Office PowerPoint</Application>
  <PresentationFormat>On-screen Show (4:3)</PresentationFormat>
  <Paragraphs>115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Comic Sans MS</vt:lpstr>
      <vt:lpstr>Arial</vt:lpstr>
      <vt:lpstr>Times</vt:lpstr>
      <vt:lpstr>Times New Roman</vt:lpstr>
      <vt:lpstr>Century Gothic</vt:lpstr>
      <vt:lpstr>virtualschool</vt:lpstr>
      <vt:lpstr>Translocation in the Phloem</vt:lpstr>
      <vt:lpstr>  </vt:lpstr>
      <vt:lpstr>Phloem Structure</vt:lpstr>
      <vt:lpstr>Phloem transport requires specialized, living cells</vt:lpstr>
      <vt:lpstr>Phloem transport requires specialized, living cells</vt:lpstr>
      <vt:lpstr>Phloem transport requires specialized, living cells</vt:lpstr>
      <vt:lpstr>  </vt:lpstr>
      <vt:lpstr>PowerPoint Presentation</vt:lpstr>
      <vt:lpstr>PowerPoint Presentation</vt:lpstr>
      <vt:lpstr>  </vt:lpstr>
      <vt:lpstr>Sugars in the phloem</vt:lpstr>
      <vt:lpstr>PowerPoint Presentation</vt:lpstr>
      <vt:lpstr>Phloem transports sugars from a “source” to a “sink”</vt:lpstr>
      <vt:lpstr>PowerPoint Presentation</vt:lpstr>
      <vt:lpstr>  </vt:lpstr>
      <vt:lpstr>  </vt:lpstr>
      <vt:lpstr>PowerPoint Presentation</vt:lpstr>
      <vt:lpstr>The Pressure -Flow Model</vt:lpstr>
      <vt:lpstr>The Pressure -Flow Model</vt:lpstr>
      <vt:lpstr>PowerPoint Presentation</vt:lpstr>
      <vt:lpstr>Summary</vt:lpstr>
      <vt:lpstr>Summary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Koch</dc:creator>
  <cp:lastModifiedBy>Victoria Mcknight</cp:lastModifiedBy>
  <cp:revision>48</cp:revision>
  <dcterms:created xsi:type="dcterms:W3CDTF">2004-03-28T23:42:54Z</dcterms:created>
  <dcterms:modified xsi:type="dcterms:W3CDTF">2017-05-22T01:21:09Z</dcterms:modified>
</cp:coreProperties>
</file>