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verydaylife.globalpost.com/DM-Resize/photos.demandstudios.com/getty/article/39/211/dv385032.jpg?w=600&amp;h=600&amp;keep_ratio=1&amp;webp=1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gurustip/muscles-and-movement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gurustip/muscles-and-movement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gurustip/muscles-and-movement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hyperlink" Target="http://wps.prenhall.com/wps/media/objects/2688/2752944/Web_Tutorials/25_A01.swf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umanasinc.com/webcontent/animations/content/muscle.html" TargetMode="External"/><Relationship Id="rId5" Type="http://schemas.openxmlformats.org/officeDocument/2006/relationships/hyperlink" Target="http://www.slideshare.net/gurustip/muscles-and-movement" TargetMode="Externa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highered.mheducation.com/olc/dl/120104/bio_b.swf" TargetMode="External"/><Relationship Id="rId4" Type="http://schemas.openxmlformats.org/officeDocument/2006/relationships/hyperlink" Target="http://www.slideshare.net/gurustip/muscles-and-movement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hyperlink" Target="http://highered.mheducation.com/sites/dl/free/0072495855/291136/myofilament.swf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lideshare.net/gurustip/muscles-and-movement" TargetMode="External"/><Relationship Id="rId5" Type="http://schemas.openxmlformats.org/officeDocument/2006/relationships/hyperlink" Target="http://highered.mheducation.com/sites/dl/free/0072495855/291136/BreakdwnDrngCntrctn.swf" TargetMode="External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darwin.wcupa.edu/beneski/bio-515/f12/westervelt/Main/ImageAnalysis?p=2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ommons.wikimedia.org/wiki/File:Aequorin_1EJ3.png" TargetMode="External"/><Relationship Id="rId5" Type="http://schemas.openxmlformats.org/officeDocument/2006/relationships/hyperlink" Target="https://www.uic.edu/classes/phyb/phyb516/BaranyUpdate4/RegulationofMuscleContraction/RegulationofMuscleContraction.html" TargetMode="External"/><Relationship Id="rId4" Type="http://schemas.openxmlformats.org/officeDocument/2006/relationships/hyperlink" Target="https://commons.wikimedia.org/wiki/File:Aequorea4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st-andrews.ac.uk/~wjh/jumping/legwrk.htm" TargetMode="External"/><Relationship Id="rId4" Type="http://schemas.openxmlformats.org/officeDocument/2006/relationships/hyperlink" Target="https://en.wikipedia.org/wiki/File:Acrididae_grasshopper-2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hyperlink" Target="https://youtu.be/SOMFX_83sqk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purchon.com/flash/elbow.swf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n.wikipedia.org/wiki/File:Knie_ct.gi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outu.be/SOMFX_83sqk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hyperlink" Target="http://www.midsouthorthopedics.com/education.htm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mananatomy.com/basic-anatomy/synovial-joints" TargetMode="External"/><Relationship Id="rId5" Type="http://schemas.openxmlformats.org/officeDocument/2006/relationships/hyperlink" Target="http://www.bbc.co.uk/science/humanbody/body/factfiles/joints/saddle_joint.shtml" TargetMode="Externa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844296"/>
            <a:ext cx="4128516" cy="57652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55136" y="1242060"/>
            <a:ext cx="5388864" cy="708660"/>
          </a:xfrm>
          <a:custGeom>
            <a:avLst/>
            <a:gdLst/>
            <a:ahLst/>
            <a:cxnLst/>
            <a:rect l="l" t="t" r="r" b="b"/>
            <a:pathLst>
              <a:path w="5388864" h="708660">
                <a:moveTo>
                  <a:pt x="0" y="708660"/>
                </a:moveTo>
                <a:lnTo>
                  <a:pt x="5388864" y="708660"/>
                </a:lnTo>
                <a:lnTo>
                  <a:pt x="5388864" y="0"/>
                </a:lnTo>
                <a:lnTo>
                  <a:pt x="0" y="0"/>
                </a:lnTo>
                <a:lnTo>
                  <a:pt x="0" y="708660"/>
                </a:lnTo>
                <a:close/>
              </a:path>
            </a:pathLst>
          </a:custGeom>
          <a:solidFill>
            <a:srgbClr val="00B050">
              <a:alpha val="78039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3502152" cy="858012"/>
          </a:xfrm>
          <a:custGeom>
            <a:avLst/>
            <a:gdLst/>
            <a:ahLst/>
            <a:cxnLst/>
            <a:rect l="l" t="t" r="r" b="b"/>
            <a:pathLst>
              <a:path w="3502152" h="858012">
                <a:moveTo>
                  <a:pt x="0" y="858012"/>
                </a:moveTo>
                <a:lnTo>
                  <a:pt x="3502152" y="858012"/>
                </a:lnTo>
                <a:lnTo>
                  <a:pt x="3502152" y="0"/>
                </a:lnTo>
                <a:lnTo>
                  <a:pt x="0" y="0"/>
                </a:lnTo>
                <a:lnTo>
                  <a:pt x="0" y="858012"/>
                </a:lnTo>
                <a:close/>
              </a:path>
            </a:pathLst>
          </a:custGeom>
          <a:solidFill>
            <a:srgbClr val="FFFF00">
              <a:alpha val="78039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15256" y="3430524"/>
            <a:ext cx="4428744" cy="1075944"/>
          </a:xfrm>
          <a:custGeom>
            <a:avLst/>
            <a:gdLst/>
            <a:ahLst/>
            <a:cxnLst/>
            <a:rect l="l" t="t" r="r" b="b"/>
            <a:pathLst>
              <a:path w="4428744" h="1075944">
                <a:moveTo>
                  <a:pt x="4428743" y="0"/>
                </a:moveTo>
                <a:lnTo>
                  <a:pt x="0" y="0"/>
                </a:lnTo>
                <a:lnTo>
                  <a:pt x="0" y="1075944"/>
                </a:lnTo>
                <a:lnTo>
                  <a:pt x="4428743" y="1075944"/>
                </a:lnTo>
                <a:lnTo>
                  <a:pt x="4428743" y="0"/>
                </a:lnTo>
                <a:close/>
              </a:path>
            </a:pathLst>
          </a:custGeom>
          <a:solidFill>
            <a:srgbClr val="B8CDE4">
              <a:alpha val="78039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8740" y="227838"/>
            <a:ext cx="904572" cy="482599"/>
          </a:xfrm>
          <a:prstGeom prst="rect">
            <a:avLst/>
          </a:prstGeom>
        </p:spPr>
        <p:txBody>
          <a:bodyPr wrap="square" lIns="0" tIns="23907" rIns="0" bIns="0" rtlCol="0">
            <a:noAutofit/>
          </a:bodyPr>
          <a:lstStyle/>
          <a:p>
            <a:pPr marL="12700">
              <a:lnSpc>
                <a:spcPts val="3765"/>
              </a:lnSpc>
            </a:pPr>
            <a:r>
              <a:rPr sz="3600" dirty="0">
                <a:latin typeface="Calibri"/>
                <a:cs typeface="Calibri"/>
              </a:rPr>
              <a:t>11.2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2682" y="227838"/>
            <a:ext cx="2137188" cy="482599"/>
          </a:xfrm>
          <a:prstGeom prst="rect">
            <a:avLst/>
          </a:prstGeom>
        </p:spPr>
        <p:txBody>
          <a:bodyPr wrap="square" lIns="0" tIns="23907" rIns="0" bIns="0" rtlCol="0">
            <a:noAutofit/>
          </a:bodyPr>
          <a:lstStyle/>
          <a:p>
            <a:pPr marL="12700">
              <a:lnSpc>
                <a:spcPts val="3765"/>
              </a:lnSpc>
            </a:pPr>
            <a:r>
              <a:rPr sz="3600" spc="-8" dirty="0">
                <a:latin typeface="Calibri"/>
                <a:cs typeface="Calibri"/>
              </a:rPr>
              <a:t>Movement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4511" y="1322578"/>
            <a:ext cx="4926215" cy="584707"/>
          </a:xfrm>
          <a:prstGeom prst="rect">
            <a:avLst/>
          </a:prstGeom>
        </p:spPr>
        <p:txBody>
          <a:bodyPr wrap="square" lIns="0" tIns="13589" rIns="0" bIns="0" rtlCol="0">
            <a:noAutofit/>
          </a:bodyPr>
          <a:lstStyle/>
          <a:p>
            <a:pPr marL="12700" marR="9300">
              <a:lnSpc>
                <a:spcPts val="2140"/>
              </a:lnSpc>
            </a:pPr>
            <a:r>
              <a:rPr sz="2000" spc="-3" dirty="0">
                <a:latin typeface="Calibri"/>
                <a:cs typeface="Calibri"/>
              </a:rPr>
              <a:t>Essential idea: The roles of the musculoskeletal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ts val="2400"/>
              </a:lnSpc>
              <a:spcBef>
                <a:spcPts val="13"/>
              </a:spcBef>
            </a:pPr>
            <a:r>
              <a:rPr sz="2000" spc="-5" dirty="0">
                <a:latin typeface="Calibri"/>
                <a:cs typeface="Calibri"/>
              </a:rPr>
              <a:t>system are movement, support and protection.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94885" y="3502279"/>
            <a:ext cx="4140908" cy="959612"/>
          </a:xfrm>
          <a:prstGeom prst="rect">
            <a:avLst/>
          </a:prstGeom>
        </p:spPr>
        <p:txBody>
          <a:bodyPr wrap="square" lIns="0" tIns="10953" rIns="0" bIns="0" rtlCol="0">
            <a:noAutofit/>
          </a:bodyPr>
          <a:lstStyle/>
          <a:p>
            <a:pPr marL="12700" marR="30403">
              <a:lnSpc>
                <a:spcPts val="1725"/>
              </a:lnSpc>
            </a:pPr>
            <a:r>
              <a:rPr sz="1600" spc="-4" dirty="0">
                <a:latin typeface="Calibri"/>
                <a:cs typeface="Calibri"/>
              </a:rPr>
              <a:t>The rigid nature of bone both supports and</a:t>
            </a:r>
            <a:endParaRPr sz="1600">
              <a:latin typeface="Calibri"/>
              <a:cs typeface="Calibri"/>
            </a:endParaRPr>
          </a:p>
          <a:p>
            <a:pPr marL="12700" marR="30403">
              <a:lnSpc>
                <a:spcPts val="1920"/>
              </a:lnSpc>
              <a:spcBef>
                <a:spcPts val="9"/>
              </a:spcBef>
            </a:pPr>
            <a:r>
              <a:rPr sz="1600" spc="-8" dirty="0">
                <a:latin typeface="Calibri"/>
                <a:cs typeface="Calibri"/>
              </a:rPr>
              <a:t>protects organs within the body. It also gives a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920"/>
              </a:lnSpc>
            </a:pPr>
            <a:r>
              <a:rPr sz="1600" spc="-5" dirty="0">
                <a:latin typeface="Calibri"/>
                <a:cs typeface="Calibri"/>
              </a:rPr>
              <a:t>structure for muscles to pull, by their contraction,</a:t>
            </a:r>
            <a:endParaRPr sz="1600">
              <a:latin typeface="Calibri"/>
              <a:cs typeface="Calibri"/>
            </a:endParaRPr>
          </a:p>
          <a:p>
            <a:pPr marL="12700" marR="30403">
              <a:lnSpc>
                <a:spcPts val="1920"/>
              </a:lnSpc>
            </a:pPr>
            <a:r>
              <a:rPr sz="1600" spc="-6" dirty="0">
                <a:latin typeface="Calibri"/>
                <a:cs typeface="Calibri"/>
              </a:rPr>
              <a:t>to create movement.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8740" y="6513372"/>
            <a:ext cx="4763595" cy="333552"/>
          </a:xfrm>
          <a:prstGeom prst="rect">
            <a:avLst/>
          </a:prstGeom>
        </p:spPr>
        <p:txBody>
          <a:bodyPr wrap="square" lIns="0" tIns="7778" rIns="0" bIns="0" rtlCol="0">
            <a:noAutofit/>
          </a:bodyPr>
          <a:lstStyle/>
          <a:p>
            <a:pPr marL="12700" marR="21031">
              <a:lnSpc>
                <a:spcPts val="1225"/>
              </a:lnSpc>
            </a:pPr>
            <a:r>
              <a:rPr sz="1100" u="sng" spc="-2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http://everydaylife.globalpost.com/DM-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ts val="1320"/>
              </a:lnSpc>
              <a:spcBef>
                <a:spcPts val="4"/>
              </a:spcBef>
            </a:pPr>
            <a:r>
              <a:rPr sz="1100" u="sng" spc="-2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Resize/photos.demandstudios.com/getty/article/39/211/dv385032.jpg?w=600&amp;h=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256032" y="492251"/>
            <a:ext cx="8682228" cy="63657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4572"/>
            <a:ext cx="9144000" cy="487679"/>
          </a:xfrm>
          <a:custGeom>
            <a:avLst/>
            <a:gdLst/>
            <a:ahLst/>
            <a:cxnLst/>
            <a:rect l="l" t="t" r="r" b="b"/>
            <a:pathLst>
              <a:path w="9144000" h="487679">
                <a:moveTo>
                  <a:pt x="0" y="487679"/>
                </a:moveTo>
                <a:lnTo>
                  <a:pt x="9144000" y="487679"/>
                </a:lnTo>
                <a:lnTo>
                  <a:pt x="9144000" y="0"/>
                </a:lnTo>
                <a:lnTo>
                  <a:pt x="0" y="0"/>
                </a:lnTo>
                <a:lnTo>
                  <a:pt x="0" y="487679"/>
                </a:lnTo>
                <a:close/>
              </a:path>
            </a:pathLst>
          </a:custGeom>
          <a:solidFill>
            <a:srgbClr val="B8CDE4">
              <a:alpha val="78039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42310" y="3399282"/>
            <a:ext cx="894588" cy="399287"/>
          </a:xfrm>
          <a:custGeom>
            <a:avLst/>
            <a:gdLst/>
            <a:ahLst/>
            <a:cxnLst/>
            <a:rect l="l" t="t" r="r" b="b"/>
            <a:pathLst>
              <a:path w="894588" h="399288">
                <a:moveTo>
                  <a:pt x="0" y="199643"/>
                </a:moveTo>
                <a:lnTo>
                  <a:pt x="5854" y="167266"/>
                </a:lnTo>
                <a:lnTo>
                  <a:pt x="22805" y="136550"/>
                </a:lnTo>
                <a:lnTo>
                  <a:pt x="49929" y="107906"/>
                </a:lnTo>
                <a:lnTo>
                  <a:pt x="86307" y="81747"/>
                </a:lnTo>
                <a:lnTo>
                  <a:pt x="131016" y="58483"/>
                </a:lnTo>
                <a:lnTo>
                  <a:pt x="183136" y="38526"/>
                </a:lnTo>
                <a:lnTo>
                  <a:pt x="211686" y="29917"/>
                </a:lnTo>
                <a:lnTo>
                  <a:pt x="241744" y="22288"/>
                </a:lnTo>
                <a:lnTo>
                  <a:pt x="273194" y="15692"/>
                </a:lnTo>
                <a:lnTo>
                  <a:pt x="305921" y="10180"/>
                </a:lnTo>
                <a:lnTo>
                  <a:pt x="339810" y="5803"/>
                </a:lnTo>
                <a:lnTo>
                  <a:pt x="374745" y="2613"/>
                </a:lnTo>
                <a:lnTo>
                  <a:pt x="410611" y="661"/>
                </a:lnTo>
                <a:lnTo>
                  <a:pt x="447293" y="0"/>
                </a:lnTo>
                <a:lnTo>
                  <a:pt x="483976" y="661"/>
                </a:lnTo>
                <a:lnTo>
                  <a:pt x="519842" y="2613"/>
                </a:lnTo>
                <a:lnTo>
                  <a:pt x="554777" y="5803"/>
                </a:lnTo>
                <a:lnTo>
                  <a:pt x="588666" y="10180"/>
                </a:lnTo>
                <a:lnTo>
                  <a:pt x="621393" y="15692"/>
                </a:lnTo>
                <a:lnTo>
                  <a:pt x="652843" y="22288"/>
                </a:lnTo>
                <a:lnTo>
                  <a:pt x="682901" y="29917"/>
                </a:lnTo>
                <a:lnTo>
                  <a:pt x="711451" y="38526"/>
                </a:lnTo>
                <a:lnTo>
                  <a:pt x="763571" y="58483"/>
                </a:lnTo>
                <a:lnTo>
                  <a:pt x="808280" y="81747"/>
                </a:lnTo>
                <a:lnTo>
                  <a:pt x="844658" y="107906"/>
                </a:lnTo>
                <a:lnTo>
                  <a:pt x="871782" y="136550"/>
                </a:lnTo>
                <a:lnTo>
                  <a:pt x="888733" y="167266"/>
                </a:lnTo>
                <a:lnTo>
                  <a:pt x="894588" y="199643"/>
                </a:lnTo>
                <a:lnTo>
                  <a:pt x="893105" y="216014"/>
                </a:lnTo>
                <a:lnTo>
                  <a:pt x="881587" y="247612"/>
                </a:lnTo>
                <a:lnTo>
                  <a:pt x="859434" y="277344"/>
                </a:lnTo>
                <a:lnTo>
                  <a:pt x="827568" y="304797"/>
                </a:lnTo>
                <a:lnTo>
                  <a:pt x="786910" y="329560"/>
                </a:lnTo>
                <a:lnTo>
                  <a:pt x="738380" y="351221"/>
                </a:lnTo>
                <a:lnTo>
                  <a:pt x="682901" y="369370"/>
                </a:lnTo>
                <a:lnTo>
                  <a:pt x="652843" y="376999"/>
                </a:lnTo>
                <a:lnTo>
                  <a:pt x="621393" y="383595"/>
                </a:lnTo>
                <a:lnTo>
                  <a:pt x="588666" y="389107"/>
                </a:lnTo>
                <a:lnTo>
                  <a:pt x="554777" y="393484"/>
                </a:lnTo>
                <a:lnTo>
                  <a:pt x="519842" y="396674"/>
                </a:lnTo>
                <a:lnTo>
                  <a:pt x="483976" y="398626"/>
                </a:lnTo>
                <a:lnTo>
                  <a:pt x="447293" y="399287"/>
                </a:lnTo>
                <a:lnTo>
                  <a:pt x="410611" y="398626"/>
                </a:lnTo>
                <a:lnTo>
                  <a:pt x="374745" y="396674"/>
                </a:lnTo>
                <a:lnTo>
                  <a:pt x="339810" y="393484"/>
                </a:lnTo>
                <a:lnTo>
                  <a:pt x="305921" y="389107"/>
                </a:lnTo>
                <a:lnTo>
                  <a:pt x="273194" y="383595"/>
                </a:lnTo>
                <a:lnTo>
                  <a:pt x="241744" y="376999"/>
                </a:lnTo>
                <a:lnTo>
                  <a:pt x="211686" y="369370"/>
                </a:lnTo>
                <a:lnTo>
                  <a:pt x="183136" y="360761"/>
                </a:lnTo>
                <a:lnTo>
                  <a:pt x="131016" y="340804"/>
                </a:lnTo>
                <a:lnTo>
                  <a:pt x="86307" y="317540"/>
                </a:lnTo>
                <a:lnTo>
                  <a:pt x="49929" y="291381"/>
                </a:lnTo>
                <a:lnTo>
                  <a:pt x="22805" y="262737"/>
                </a:lnTo>
                <a:lnTo>
                  <a:pt x="5854" y="232021"/>
                </a:lnTo>
                <a:lnTo>
                  <a:pt x="0" y="199643"/>
                </a:lnTo>
                <a:close/>
              </a:path>
            </a:pathLst>
          </a:custGeom>
          <a:ln w="28955">
            <a:solidFill>
              <a:srgbClr val="8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84314" y="4158233"/>
            <a:ext cx="1117091" cy="399288"/>
          </a:xfrm>
          <a:custGeom>
            <a:avLst/>
            <a:gdLst/>
            <a:ahLst/>
            <a:cxnLst/>
            <a:rect l="l" t="t" r="r" b="b"/>
            <a:pathLst>
              <a:path w="1117091" h="399288">
                <a:moveTo>
                  <a:pt x="0" y="199644"/>
                </a:moveTo>
                <a:lnTo>
                  <a:pt x="16232" y="151675"/>
                </a:lnTo>
                <a:lnTo>
                  <a:pt x="43892" y="121943"/>
                </a:lnTo>
                <a:lnTo>
                  <a:pt x="83681" y="94490"/>
                </a:lnTo>
                <a:lnTo>
                  <a:pt x="134449" y="69727"/>
                </a:lnTo>
                <a:lnTo>
                  <a:pt x="195047" y="48066"/>
                </a:lnTo>
                <a:lnTo>
                  <a:pt x="264324" y="29917"/>
                </a:lnTo>
                <a:lnTo>
                  <a:pt x="301859" y="22288"/>
                </a:lnTo>
                <a:lnTo>
                  <a:pt x="341131" y="15692"/>
                </a:lnTo>
                <a:lnTo>
                  <a:pt x="381999" y="10180"/>
                </a:lnTo>
                <a:lnTo>
                  <a:pt x="424318" y="5803"/>
                </a:lnTo>
                <a:lnTo>
                  <a:pt x="467945" y="2613"/>
                </a:lnTo>
                <a:lnTo>
                  <a:pt x="512735" y="661"/>
                </a:lnTo>
                <a:lnTo>
                  <a:pt x="558545" y="0"/>
                </a:lnTo>
                <a:lnTo>
                  <a:pt x="604356" y="661"/>
                </a:lnTo>
                <a:lnTo>
                  <a:pt x="649146" y="2613"/>
                </a:lnTo>
                <a:lnTo>
                  <a:pt x="692773" y="5803"/>
                </a:lnTo>
                <a:lnTo>
                  <a:pt x="735092" y="10180"/>
                </a:lnTo>
                <a:lnTo>
                  <a:pt x="775960" y="15692"/>
                </a:lnTo>
                <a:lnTo>
                  <a:pt x="815232" y="22288"/>
                </a:lnTo>
                <a:lnTo>
                  <a:pt x="852767" y="29917"/>
                </a:lnTo>
                <a:lnTo>
                  <a:pt x="922044" y="48066"/>
                </a:lnTo>
                <a:lnTo>
                  <a:pt x="982642" y="69727"/>
                </a:lnTo>
                <a:lnTo>
                  <a:pt x="1033410" y="94490"/>
                </a:lnTo>
                <a:lnTo>
                  <a:pt x="1073199" y="121943"/>
                </a:lnTo>
                <a:lnTo>
                  <a:pt x="1100859" y="151675"/>
                </a:lnTo>
                <a:lnTo>
                  <a:pt x="1117091" y="199644"/>
                </a:lnTo>
                <a:lnTo>
                  <a:pt x="1115240" y="216014"/>
                </a:lnTo>
                <a:lnTo>
                  <a:pt x="1088617" y="262737"/>
                </a:lnTo>
                <a:lnTo>
                  <a:pt x="1054749" y="291381"/>
                </a:lnTo>
                <a:lnTo>
                  <a:pt x="1009326" y="317540"/>
                </a:lnTo>
                <a:lnTo>
                  <a:pt x="953500" y="340804"/>
                </a:lnTo>
                <a:lnTo>
                  <a:pt x="888418" y="360761"/>
                </a:lnTo>
                <a:lnTo>
                  <a:pt x="815232" y="376999"/>
                </a:lnTo>
                <a:lnTo>
                  <a:pt x="775960" y="383595"/>
                </a:lnTo>
                <a:lnTo>
                  <a:pt x="735092" y="389107"/>
                </a:lnTo>
                <a:lnTo>
                  <a:pt x="692773" y="393484"/>
                </a:lnTo>
                <a:lnTo>
                  <a:pt x="649146" y="396674"/>
                </a:lnTo>
                <a:lnTo>
                  <a:pt x="604356" y="398626"/>
                </a:lnTo>
                <a:lnTo>
                  <a:pt x="558545" y="399288"/>
                </a:lnTo>
                <a:lnTo>
                  <a:pt x="512735" y="398626"/>
                </a:lnTo>
                <a:lnTo>
                  <a:pt x="467945" y="396674"/>
                </a:lnTo>
                <a:lnTo>
                  <a:pt x="424318" y="393484"/>
                </a:lnTo>
                <a:lnTo>
                  <a:pt x="381999" y="389107"/>
                </a:lnTo>
                <a:lnTo>
                  <a:pt x="341131" y="383595"/>
                </a:lnTo>
                <a:lnTo>
                  <a:pt x="301859" y="376999"/>
                </a:lnTo>
                <a:lnTo>
                  <a:pt x="264324" y="369370"/>
                </a:lnTo>
                <a:lnTo>
                  <a:pt x="195047" y="351221"/>
                </a:lnTo>
                <a:lnTo>
                  <a:pt x="134449" y="329560"/>
                </a:lnTo>
                <a:lnTo>
                  <a:pt x="83681" y="304797"/>
                </a:lnTo>
                <a:lnTo>
                  <a:pt x="43892" y="277344"/>
                </a:lnTo>
                <a:lnTo>
                  <a:pt x="16232" y="247612"/>
                </a:lnTo>
                <a:lnTo>
                  <a:pt x="0" y="199644"/>
                </a:lnTo>
                <a:close/>
              </a:path>
            </a:pathLst>
          </a:custGeom>
          <a:ln w="28956">
            <a:solidFill>
              <a:srgbClr val="008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41292" y="1650492"/>
            <a:ext cx="4503420" cy="585215"/>
          </a:xfrm>
          <a:custGeom>
            <a:avLst/>
            <a:gdLst/>
            <a:ahLst/>
            <a:cxnLst/>
            <a:rect l="l" t="t" r="r" b="b"/>
            <a:pathLst>
              <a:path w="4503420" h="585215">
                <a:moveTo>
                  <a:pt x="0" y="585215"/>
                </a:moveTo>
                <a:lnTo>
                  <a:pt x="4503420" y="585215"/>
                </a:lnTo>
                <a:lnTo>
                  <a:pt x="4503420" y="0"/>
                </a:lnTo>
                <a:lnTo>
                  <a:pt x="0" y="0"/>
                </a:lnTo>
                <a:lnTo>
                  <a:pt x="0" y="5852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740" y="49824"/>
            <a:ext cx="8665448" cy="417125"/>
          </a:xfrm>
          <a:prstGeom prst="rect">
            <a:avLst/>
          </a:prstGeom>
        </p:spPr>
        <p:txBody>
          <a:bodyPr wrap="square" lIns="0" tIns="9747" rIns="0" bIns="0" rtlCol="0">
            <a:noAutofit/>
          </a:bodyPr>
          <a:lstStyle/>
          <a:p>
            <a:pPr marL="12700">
              <a:lnSpc>
                <a:spcPts val="1535"/>
              </a:lnSpc>
            </a:pPr>
            <a:r>
              <a:rPr sz="1400" spc="-5" dirty="0">
                <a:latin typeface="Arial"/>
                <a:cs typeface="Arial"/>
              </a:rPr>
              <a:t>11.2.U4 Skeletal muscle fibres are multinucleate and contain specialized endoplasmic reticulum. AND 11.2.U5</a:t>
            </a:r>
            <a:endParaRPr sz="1400">
              <a:latin typeface="Arial"/>
              <a:cs typeface="Arial"/>
            </a:endParaRPr>
          </a:p>
          <a:p>
            <a:pPr marL="12700" marR="26746">
              <a:lnSpc>
                <a:spcPct val="95825"/>
              </a:lnSpc>
            </a:pPr>
            <a:r>
              <a:rPr sz="1400" spc="-3" dirty="0">
                <a:latin typeface="Arial"/>
                <a:cs typeface="Arial"/>
              </a:rPr>
              <a:t>Muscle fibres contain many myofibrils.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20667" y="1722627"/>
            <a:ext cx="4163686" cy="472008"/>
          </a:xfrm>
          <a:prstGeom prst="rect">
            <a:avLst/>
          </a:prstGeom>
        </p:spPr>
        <p:txBody>
          <a:bodyPr wrap="square" lIns="0" tIns="10953" rIns="0" bIns="0" rtlCol="0">
            <a:noAutofit/>
          </a:bodyPr>
          <a:lstStyle/>
          <a:p>
            <a:pPr marL="12700">
              <a:lnSpc>
                <a:spcPts val="1725"/>
              </a:lnSpc>
            </a:pPr>
            <a:r>
              <a:rPr sz="1600" spc="-5" dirty="0">
                <a:solidFill>
                  <a:srgbClr val="7E7E7E"/>
                </a:solidFill>
                <a:latin typeface="Calibri"/>
                <a:cs typeface="Calibri"/>
              </a:rPr>
              <a:t>Muscle fibre cells are held together by the plasma</a:t>
            </a:r>
            <a:endParaRPr sz="1600">
              <a:latin typeface="Calibri"/>
              <a:cs typeface="Calibri"/>
            </a:endParaRPr>
          </a:p>
          <a:p>
            <a:pPr marL="12700" marR="30403">
              <a:lnSpc>
                <a:spcPts val="1920"/>
              </a:lnSpc>
              <a:spcBef>
                <a:spcPts val="9"/>
              </a:spcBef>
            </a:pPr>
            <a:r>
              <a:rPr sz="1600" spc="-5" dirty="0">
                <a:solidFill>
                  <a:srgbClr val="7E7E7E"/>
                </a:solidFill>
                <a:latin typeface="Calibri"/>
                <a:cs typeface="Calibri"/>
              </a:rPr>
              <a:t>membrane referred to as the </a:t>
            </a:r>
            <a:r>
              <a:rPr sz="1600" spc="-5" dirty="0">
                <a:solidFill>
                  <a:srgbClr val="800000"/>
                </a:solidFill>
                <a:latin typeface="Calibri"/>
                <a:cs typeface="Calibri"/>
              </a:rPr>
              <a:t>sarcolemma</a:t>
            </a:r>
            <a:r>
              <a:rPr sz="1600" spc="-5" dirty="0">
                <a:solidFill>
                  <a:srgbClr val="7E7E7E"/>
                </a:solidFill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0096" y="3634867"/>
            <a:ext cx="2484684" cy="715772"/>
          </a:xfrm>
          <a:prstGeom prst="rect">
            <a:avLst/>
          </a:prstGeom>
        </p:spPr>
        <p:txBody>
          <a:bodyPr wrap="square" lIns="0" tIns="10953" rIns="0" bIns="0" rtlCol="0">
            <a:noAutofit/>
          </a:bodyPr>
          <a:lstStyle/>
          <a:p>
            <a:pPr marL="12700">
              <a:lnSpc>
                <a:spcPts val="1725"/>
              </a:lnSpc>
            </a:pPr>
            <a:r>
              <a:rPr sz="1600" spc="-7" dirty="0">
                <a:latin typeface="Calibri"/>
                <a:cs typeface="Calibri"/>
              </a:rPr>
              <a:t>A single skeletal muscle cell is</a:t>
            </a:r>
            <a:endParaRPr sz="1600">
              <a:latin typeface="Calibri"/>
              <a:cs typeface="Calibri"/>
            </a:endParaRPr>
          </a:p>
          <a:p>
            <a:pPr marL="12700" marR="30403">
              <a:lnSpc>
                <a:spcPts val="1920"/>
              </a:lnSpc>
              <a:spcBef>
                <a:spcPts val="9"/>
              </a:spcBef>
            </a:pPr>
            <a:r>
              <a:rPr sz="1600" spc="-5" dirty="0">
                <a:solidFill>
                  <a:srgbClr val="800000"/>
                </a:solidFill>
                <a:latin typeface="Calibri"/>
                <a:cs typeface="Calibri"/>
              </a:rPr>
              <a:t>multinucleated</a:t>
            </a:r>
            <a:r>
              <a:rPr sz="1600" spc="-5" dirty="0">
                <a:latin typeface="Calibri"/>
                <a:cs typeface="Calibri"/>
              </a:rPr>
              <a:t>, with nuclei</a:t>
            </a:r>
            <a:endParaRPr sz="1600">
              <a:latin typeface="Calibri"/>
              <a:cs typeface="Calibri"/>
            </a:endParaRPr>
          </a:p>
          <a:p>
            <a:pPr marL="12700" marR="30403">
              <a:lnSpc>
                <a:spcPts val="1920"/>
              </a:lnSpc>
            </a:pPr>
            <a:r>
              <a:rPr sz="1600" spc="-3" dirty="0">
                <a:latin typeface="Calibri"/>
                <a:cs typeface="Calibri"/>
              </a:rPr>
              <a:t>positioned along the edges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2943" y="4903851"/>
            <a:ext cx="1989301" cy="715772"/>
          </a:xfrm>
          <a:prstGeom prst="rect">
            <a:avLst/>
          </a:prstGeom>
        </p:spPr>
        <p:txBody>
          <a:bodyPr wrap="square" lIns="0" tIns="10953" rIns="0" bIns="0" rtlCol="0">
            <a:noAutofit/>
          </a:bodyPr>
          <a:lstStyle/>
          <a:p>
            <a:pPr marL="12700" marR="2278">
              <a:lnSpc>
                <a:spcPts val="1725"/>
              </a:lnSpc>
            </a:pPr>
            <a:r>
              <a:rPr sz="1600" spc="-8" dirty="0">
                <a:latin typeface="Calibri"/>
                <a:cs typeface="Calibri"/>
              </a:rPr>
              <a:t>Many </a:t>
            </a:r>
            <a:r>
              <a:rPr sz="1600" spc="-8" dirty="0">
                <a:solidFill>
                  <a:srgbClr val="008000"/>
                </a:solidFill>
                <a:latin typeface="Calibri"/>
                <a:cs typeface="Calibri"/>
              </a:rPr>
              <a:t>mitochondria </a:t>
            </a:r>
            <a:r>
              <a:rPr sz="1600" spc="-8" dirty="0">
                <a:latin typeface="Calibri"/>
                <a:cs typeface="Calibri"/>
              </a:rPr>
              <a:t>are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920"/>
              </a:lnSpc>
              <a:spcBef>
                <a:spcPts val="9"/>
              </a:spcBef>
            </a:pPr>
            <a:r>
              <a:rPr sz="1600" spc="-4" dirty="0">
                <a:latin typeface="Calibri"/>
                <a:cs typeface="Calibri"/>
              </a:rPr>
              <a:t>present due to the high</a:t>
            </a:r>
            <a:endParaRPr sz="1600">
              <a:latin typeface="Calibri"/>
              <a:cs typeface="Calibri"/>
            </a:endParaRPr>
          </a:p>
          <a:p>
            <a:pPr marL="12700" marR="30403">
              <a:lnSpc>
                <a:spcPts val="1920"/>
              </a:lnSpc>
            </a:pPr>
            <a:r>
              <a:rPr sz="1600" spc="-14" dirty="0">
                <a:latin typeface="Calibri"/>
                <a:cs typeface="Calibri"/>
              </a:rPr>
              <a:t>demand for ATP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8740" y="6643827"/>
            <a:ext cx="4616774" cy="177800"/>
          </a:xfrm>
          <a:prstGeom prst="rect">
            <a:avLst/>
          </a:prstGeom>
        </p:spPr>
        <p:txBody>
          <a:bodyPr wrap="square" lIns="0" tIns="8382" rIns="0" bIns="0" rtlCol="0">
            <a:noAutofit/>
          </a:bodyPr>
          <a:lstStyle/>
          <a:p>
            <a:pPr marL="12700">
              <a:lnSpc>
                <a:spcPts val="1320"/>
              </a:lnSpc>
            </a:pPr>
            <a:r>
              <a:rPr sz="1200" spc="-6" dirty="0">
                <a:latin typeface="Calibri"/>
                <a:cs typeface="Calibri"/>
              </a:rPr>
              <a:t>edited from: </a:t>
            </a:r>
            <a:r>
              <a:rPr sz="1200" spc="-6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200" u="sng" spc="-6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http://www.slideshare.net/gurustip/muscles-and-movement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256032" y="492251"/>
            <a:ext cx="8682228" cy="63657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4572"/>
            <a:ext cx="9144000" cy="487679"/>
          </a:xfrm>
          <a:custGeom>
            <a:avLst/>
            <a:gdLst/>
            <a:ahLst/>
            <a:cxnLst/>
            <a:rect l="l" t="t" r="r" b="b"/>
            <a:pathLst>
              <a:path w="9144000" h="487679">
                <a:moveTo>
                  <a:pt x="0" y="487679"/>
                </a:moveTo>
                <a:lnTo>
                  <a:pt x="9144000" y="487679"/>
                </a:lnTo>
                <a:lnTo>
                  <a:pt x="9144000" y="0"/>
                </a:lnTo>
                <a:lnTo>
                  <a:pt x="0" y="0"/>
                </a:lnTo>
                <a:lnTo>
                  <a:pt x="0" y="487679"/>
                </a:lnTo>
                <a:close/>
              </a:path>
            </a:pathLst>
          </a:custGeom>
          <a:solidFill>
            <a:srgbClr val="B8CDE4">
              <a:alpha val="78039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84314" y="3783329"/>
            <a:ext cx="1854707" cy="399288"/>
          </a:xfrm>
          <a:custGeom>
            <a:avLst/>
            <a:gdLst/>
            <a:ahLst/>
            <a:cxnLst/>
            <a:rect l="l" t="t" r="r" b="b"/>
            <a:pathLst>
              <a:path w="1854707" h="399288">
                <a:moveTo>
                  <a:pt x="0" y="199644"/>
                </a:moveTo>
                <a:lnTo>
                  <a:pt x="26949" y="151675"/>
                </a:lnTo>
                <a:lnTo>
                  <a:pt x="72872" y="121943"/>
                </a:lnTo>
                <a:lnTo>
                  <a:pt x="138932" y="94490"/>
                </a:lnTo>
                <a:lnTo>
                  <a:pt x="178917" y="81747"/>
                </a:lnTo>
                <a:lnTo>
                  <a:pt x="223221" y="69727"/>
                </a:lnTo>
                <a:lnTo>
                  <a:pt x="271605" y="58483"/>
                </a:lnTo>
                <a:lnTo>
                  <a:pt x="323830" y="48066"/>
                </a:lnTo>
                <a:lnTo>
                  <a:pt x="379658" y="38526"/>
                </a:lnTo>
                <a:lnTo>
                  <a:pt x="438851" y="29917"/>
                </a:lnTo>
                <a:lnTo>
                  <a:pt x="501169" y="22288"/>
                </a:lnTo>
                <a:lnTo>
                  <a:pt x="566374" y="15692"/>
                </a:lnTo>
                <a:lnTo>
                  <a:pt x="634227" y="10180"/>
                </a:lnTo>
                <a:lnTo>
                  <a:pt x="704491" y="5803"/>
                </a:lnTo>
                <a:lnTo>
                  <a:pt x="776925" y="2613"/>
                </a:lnTo>
                <a:lnTo>
                  <a:pt x="851292" y="661"/>
                </a:lnTo>
                <a:lnTo>
                  <a:pt x="927353" y="0"/>
                </a:lnTo>
                <a:lnTo>
                  <a:pt x="1003415" y="661"/>
                </a:lnTo>
                <a:lnTo>
                  <a:pt x="1077782" y="2613"/>
                </a:lnTo>
                <a:lnTo>
                  <a:pt x="1150216" y="5803"/>
                </a:lnTo>
                <a:lnTo>
                  <a:pt x="1220480" y="10180"/>
                </a:lnTo>
                <a:lnTo>
                  <a:pt x="1288333" y="15692"/>
                </a:lnTo>
                <a:lnTo>
                  <a:pt x="1353538" y="22288"/>
                </a:lnTo>
                <a:lnTo>
                  <a:pt x="1415856" y="29917"/>
                </a:lnTo>
                <a:lnTo>
                  <a:pt x="1475049" y="38526"/>
                </a:lnTo>
                <a:lnTo>
                  <a:pt x="1530877" y="48066"/>
                </a:lnTo>
                <a:lnTo>
                  <a:pt x="1583102" y="58483"/>
                </a:lnTo>
                <a:lnTo>
                  <a:pt x="1631486" y="69727"/>
                </a:lnTo>
                <a:lnTo>
                  <a:pt x="1675790" y="81747"/>
                </a:lnTo>
                <a:lnTo>
                  <a:pt x="1715775" y="94490"/>
                </a:lnTo>
                <a:lnTo>
                  <a:pt x="1781835" y="121943"/>
                </a:lnTo>
                <a:lnTo>
                  <a:pt x="1827758" y="151675"/>
                </a:lnTo>
                <a:lnTo>
                  <a:pt x="1851634" y="183273"/>
                </a:lnTo>
                <a:lnTo>
                  <a:pt x="1854707" y="199644"/>
                </a:lnTo>
                <a:lnTo>
                  <a:pt x="1851634" y="216014"/>
                </a:lnTo>
                <a:lnTo>
                  <a:pt x="1827758" y="247612"/>
                </a:lnTo>
                <a:lnTo>
                  <a:pt x="1781835" y="277344"/>
                </a:lnTo>
                <a:lnTo>
                  <a:pt x="1715775" y="304797"/>
                </a:lnTo>
                <a:lnTo>
                  <a:pt x="1675790" y="317540"/>
                </a:lnTo>
                <a:lnTo>
                  <a:pt x="1631486" y="329560"/>
                </a:lnTo>
                <a:lnTo>
                  <a:pt x="1583102" y="340804"/>
                </a:lnTo>
                <a:lnTo>
                  <a:pt x="1530877" y="351221"/>
                </a:lnTo>
                <a:lnTo>
                  <a:pt x="1475049" y="360761"/>
                </a:lnTo>
                <a:lnTo>
                  <a:pt x="1415856" y="369370"/>
                </a:lnTo>
                <a:lnTo>
                  <a:pt x="1353538" y="376999"/>
                </a:lnTo>
                <a:lnTo>
                  <a:pt x="1288333" y="383595"/>
                </a:lnTo>
                <a:lnTo>
                  <a:pt x="1220480" y="389107"/>
                </a:lnTo>
                <a:lnTo>
                  <a:pt x="1150216" y="393484"/>
                </a:lnTo>
                <a:lnTo>
                  <a:pt x="1077782" y="396674"/>
                </a:lnTo>
                <a:lnTo>
                  <a:pt x="1003415" y="398626"/>
                </a:lnTo>
                <a:lnTo>
                  <a:pt x="927353" y="399288"/>
                </a:lnTo>
                <a:lnTo>
                  <a:pt x="851292" y="398626"/>
                </a:lnTo>
                <a:lnTo>
                  <a:pt x="776925" y="396674"/>
                </a:lnTo>
                <a:lnTo>
                  <a:pt x="704491" y="393484"/>
                </a:lnTo>
                <a:lnTo>
                  <a:pt x="634227" y="389107"/>
                </a:lnTo>
                <a:lnTo>
                  <a:pt x="566374" y="383595"/>
                </a:lnTo>
                <a:lnTo>
                  <a:pt x="501169" y="376999"/>
                </a:lnTo>
                <a:lnTo>
                  <a:pt x="438851" y="369370"/>
                </a:lnTo>
                <a:lnTo>
                  <a:pt x="379658" y="360761"/>
                </a:lnTo>
                <a:lnTo>
                  <a:pt x="323830" y="351221"/>
                </a:lnTo>
                <a:lnTo>
                  <a:pt x="271605" y="340804"/>
                </a:lnTo>
                <a:lnTo>
                  <a:pt x="223221" y="329560"/>
                </a:lnTo>
                <a:lnTo>
                  <a:pt x="178917" y="317540"/>
                </a:lnTo>
                <a:lnTo>
                  <a:pt x="138932" y="304797"/>
                </a:lnTo>
                <a:lnTo>
                  <a:pt x="72872" y="277344"/>
                </a:lnTo>
                <a:lnTo>
                  <a:pt x="26949" y="247612"/>
                </a:lnTo>
                <a:lnTo>
                  <a:pt x="3073" y="216014"/>
                </a:lnTo>
                <a:lnTo>
                  <a:pt x="0" y="199644"/>
                </a:lnTo>
                <a:close/>
              </a:path>
            </a:pathLst>
          </a:custGeom>
          <a:ln w="28956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41292" y="1650492"/>
            <a:ext cx="4503420" cy="585215"/>
          </a:xfrm>
          <a:custGeom>
            <a:avLst/>
            <a:gdLst/>
            <a:ahLst/>
            <a:cxnLst/>
            <a:rect l="l" t="t" r="r" b="b"/>
            <a:pathLst>
              <a:path w="4503420" h="585215">
                <a:moveTo>
                  <a:pt x="0" y="585215"/>
                </a:moveTo>
                <a:lnTo>
                  <a:pt x="4503420" y="585215"/>
                </a:lnTo>
                <a:lnTo>
                  <a:pt x="4503420" y="0"/>
                </a:lnTo>
                <a:lnTo>
                  <a:pt x="0" y="0"/>
                </a:lnTo>
                <a:lnTo>
                  <a:pt x="0" y="5852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740" y="49824"/>
            <a:ext cx="8665448" cy="417125"/>
          </a:xfrm>
          <a:prstGeom prst="rect">
            <a:avLst/>
          </a:prstGeom>
        </p:spPr>
        <p:txBody>
          <a:bodyPr wrap="square" lIns="0" tIns="9747" rIns="0" bIns="0" rtlCol="0">
            <a:noAutofit/>
          </a:bodyPr>
          <a:lstStyle/>
          <a:p>
            <a:pPr marL="12700">
              <a:lnSpc>
                <a:spcPts val="1535"/>
              </a:lnSpc>
            </a:pPr>
            <a:r>
              <a:rPr sz="1400" spc="-5" dirty="0">
                <a:latin typeface="Arial"/>
                <a:cs typeface="Arial"/>
              </a:rPr>
              <a:t>11.2.U4 Skeletal muscle fibres are multinucleate and contain specialized endoplasmic reticulum. AND 11.2.U5</a:t>
            </a:r>
            <a:endParaRPr sz="1400">
              <a:latin typeface="Arial"/>
              <a:cs typeface="Arial"/>
            </a:endParaRPr>
          </a:p>
          <a:p>
            <a:pPr marL="12700" marR="26746">
              <a:lnSpc>
                <a:spcPct val="95825"/>
              </a:lnSpc>
            </a:pPr>
            <a:r>
              <a:rPr sz="1400" spc="-3" dirty="0">
                <a:latin typeface="Arial"/>
                <a:cs typeface="Arial"/>
              </a:rPr>
              <a:t>Muscle fibres contain many myofibrils.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20667" y="1722627"/>
            <a:ext cx="4163686" cy="472008"/>
          </a:xfrm>
          <a:prstGeom prst="rect">
            <a:avLst/>
          </a:prstGeom>
        </p:spPr>
        <p:txBody>
          <a:bodyPr wrap="square" lIns="0" tIns="10953" rIns="0" bIns="0" rtlCol="0">
            <a:noAutofit/>
          </a:bodyPr>
          <a:lstStyle/>
          <a:p>
            <a:pPr marL="12700">
              <a:lnSpc>
                <a:spcPts val="1725"/>
              </a:lnSpc>
            </a:pPr>
            <a:r>
              <a:rPr sz="1600" spc="-5" dirty="0">
                <a:solidFill>
                  <a:srgbClr val="7E7E7E"/>
                </a:solidFill>
                <a:latin typeface="Calibri"/>
                <a:cs typeface="Calibri"/>
              </a:rPr>
              <a:t>Muscle fibre cells are held together by the plasma</a:t>
            </a:r>
            <a:endParaRPr sz="1600">
              <a:latin typeface="Calibri"/>
              <a:cs typeface="Calibri"/>
            </a:endParaRPr>
          </a:p>
          <a:p>
            <a:pPr marL="12700" marR="30403">
              <a:lnSpc>
                <a:spcPts val="1920"/>
              </a:lnSpc>
              <a:spcBef>
                <a:spcPts val="9"/>
              </a:spcBef>
            </a:pPr>
            <a:r>
              <a:rPr sz="1600" spc="-5" dirty="0">
                <a:solidFill>
                  <a:srgbClr val="7E7E7E"/>
                </a:solidFill>
                <a:latin typeface="Calibri"/>
                <a:cs typeface="Calibri"/>
              </a:rPr>
              <a:t>membrane referred to as the </a:t>
            </a:r>
            <a:r>
              <a:rPr sz="1600" spc="-5" dirty="0">
                <a:solidFill>
                  <a:srgbClr val="800000"/>
                </a:solidFill>
                <a:latin typeface="Calibri"/>
                <a:cs typeface="Calibri"/>
              </a:rPr>
              <a:t>sarcolemma</a:t>
            </a:r>
            <a:r>
              <a:rPr sz="1600" spc="-5" dirty="0">
                <a:solidFill>
                  <a:srgbClr val="7E7E7E"/>
                </a:solidFill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6016" y="3234054"/>
            <a:ext cx="2816156" cy="1691513"/>
          </a:xfrm>
          <a:prstGeom prst="rect">
            <a:avLst/>
          </a:prstGeom>
        </p:spPr>
        <p:txBody>
          <a:bodyPr wrap="square" lIns="0" tIns="10953" rIns="0" bIns="0" rtlCol="0">
            <a:noAutofit/>
          </a:bodyPr>
          <a:lstStyle/>
          <a:p>
            <a:pPr marL="12700">
              <a:lnSpc>
                <a:spcPts val="1725"/>
              </a:lnSpc>
            </a:pPr>
            <a:r>
              <a:rPr sz="1600" spc="-5" dirty="0">
                <a:latin typeface="Calibri"/>
                <a:cs typeface="Calibri"/>
              </a:rPr>
              <a:t>Muscle cells contain </a:t>
            </a:r>
            <a:r>
              <a:rPr sz="1600" spc="-5" dirty="0">
                <a:solidFill>
                  <a:srgbClr val="0000FF"/>
                </a:solidFill>
                <a:latin typeface="Calibri"/>
                <a:cs typeface="Calibri"/>
              </a:rPr>
              <a:t>sarcoplasmic</a:t>
            </a:r>
            <a:endParaRPr sz="1600">
              <a:latin typeface="Calibri"/>
              <a:cs typeface="Calibri"/>
            </a:endParaRPr>
          </a:p>
          <a:p>
            <a:pPr marL="12700" marR="30403">
              <a:lnSpc>
                <a:spcPts val="1920"/>
              </a:lnSpc>
              <a:spcBef>
                <a:spcPts val="9"/>
              </a:spcBef>
            </a:pPr>
            <a:r>
              <a:rPr sz="1600" spc="-5" dirty="0">
                <a:solidFill>
                  <a:srgbClr val="0000FF"/>
                </a:solidFill>
                <a:latin typeface="Calibri"/>
                <a:cs typeface="Calibri"/>
              </a:rPr>
              <a:t>reticulum</a:t>
            </a:r>
            <a:r>
              <a:rPr sz="1600" spc="-5" dirty="0">
                <a:latin typeface="Calibri"/>
                <a:cs typeface="Calibri"/>
              </a:rPr>
              <a:t>, a specialised type of</a:t>
            </a:r>
            <a:endParaRPr sz="1600">
              <a:latin typeface="Calibri"/>
              <a:cs typeface="Calibri"/>
            </a:endParaRPr>
          </a:p>
          <a:p>
            <a:pPr marL="12700" marR="30403">
              <a:lnSpc>
                <a:spcPts val="1925"/>
              </a:lnSpc>
              <a:spcBef>
                <a:spcPts val="0"/>
              </a:spcBef>
            </a:pPr>
            <a:r>
              <a:rPr sz="1600" spc="-6" dirty="0">
                <a:latin typeface="Calibri"/>
                <a:cs typeface="Calibri"/>
              </a:rPr>
              <a:t>endoplasmic reticulum*, that</a:t>
            </a:r>
            <a:endParaRPr sz="1600">
              <a:latin typeface="Calibri"/>
              <a:cs typeface="Calibri"/>
            </a:endParaRPr>
          </a:p>
          <a:p>
            <a:pPr marL="12700" marR="30403">
              <a:lnSpc>
                <a:spcPts val="1920"/>
              </a:lnSpc>
            </a:pPr>
            <a:r>
              <a:rPr sz="1600" spc="-6" dirty="0">
                <a:latin typeface="Calibri"/>
                <a:cs typeface="Calibri"/>
              </a:rPr>
              <a:t>stores calcium ions and</a:t>
            </a:r>
            <a:endParaRPr sz="1600">
              <a:latin typeface="Calibri"/>
              <a:cs typeface="Calibri"/>
            </a:endParaRPr>
          </a:p>
          <a:p>
            <a:pPr marL="12700" marR="30403">
              <a:lnSpc>
                <a:spcPts val="1920"/>
              </a:lnSpc>
            </a:pPr>
            <a:r>
              <a:rPr sz="1600" spc="-5" dirty="0">
                <a:latin typeface="Calibri"/>
                <a:cs typeface="Calibri"/>
              </a:rPr>
              <a:t>pumps them out into the</a:t>
            </a:r>
            <a:endParaRPr sz="1600">
              <a:latin typeface="Calibri"/>
              <a:cs typeface="Calibri"/>
            </a:endParaRPr>
          </a:p>
          <a:p>
            <a:pPr marL="12700" marR="30403">
              <a:lnSpc>
                <a:spcPts val="1920"/>
              </a:lnSpc>
            </a:pPr>
            <a:r>
              <a:rPr sz="1600" spc="-5" dirty="0">
                <a:latin typeface="Calibri"/>
                <a:cs typeface="Calibri"/>
              </a:rPr>
              <a:t>sarcoplasm when the</a:t>
            </a:r>
            <a:endParaRPr sz="1600">
              <a:latin typeface="Calibri"/>
              <a:cs typeface="Calibri"/>
            </a:endParaRPr>
          </a:p>
          <a:p>
            <a:pPr marL="12700" marR="30403">
              <a:lnSpc>
                <a:spcPts val="1920"/>
              </a:lnSpc>
            </a:pPr>
            <a:r>
              <a:rPr sz="1600" spc="-3" dirty="0">
                <a:latin typeface="Calibri"/>
                <a:cs typeface="Calibri"/>
              </a:rPr>
              <a:t>muscle fiber is stimulated.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8559" y="5345731"/>
            <a:ext cx="2701048" cy="839767"/>
          </a:xfrm>
          <a:prstGeom prst="rect">
            <a:avLst/>
          </a:prstGeom>
        </p:spPr>
        <p:txBody>
          <a:bodyPr wrap="square" lIns="0" tIns="9747" rIns="0" bIns="0" rtlCol="0">
            <a:noAutofit/>
          </a:bodyPr>
          <a:lstStyle/>
          <a:p>
            <a:pPr marL="12700" marR="17967">
              <a:lnSpc>
                <a:spcPts val="1535"/>
              </a:lnSpc>
            </a:pPr>
            <a:r>
              <a:rPr sz="1400" i="1" spc="-3" dirty="0">
                <a:latin typeface="Arial"/>
                <a:cs typeface="Arial"/>
              </a:rPr>
              <a:t>* Remember (from 1.2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98891"/>
              </a:lnSpc>
            </a:pPr>
            <a:r>
              <a:rPr sz="1400" i="1" spc="-4" dirty="0">
                <a:latin typeface="Arial"/>
                <a:cs typeface="Arial"/>
              </a:rPr>
              <a:t>U</a:t>
            </a:r>
            <a:r>
              <a:rPr sz="1400" i="1" spc="0" dirty="0">
                <a:latin typeface="Arial"/>
                <a:cs typeface="Arial"/>
              </a:rPr>
              <a:t>l</a:t>
            </a:r>
            <a:r>
              <a:rPr sz="1400" i="1" spc="4" dirty="0">
                <a:latin typeface="Arial"/>
                <a:cs typeface="Arial"/>
              </a:rPr>
              <a:t>t</a:t>
            </a:r>
            <a:r>
              <a:rPr sz="1400" i="1" spc="0" dirty="0">
                <a:latin typeface="Arial"/>
                <a:cs typeface="Arial"/>
              </a:rPr>
              <a:t>ra</a:t>
            </a:r>
            <a:r>
              <a:rPr sz="1400" i="1" spc="4" dirty="0">
                <a:latin typeface="Arial"/>
                <a:cs typeface="Arial"/>
              </a:rPr>
              <a:t>st</a:t>
            </a:r>
            <a:r>
              <a:rPr sz="1400" i="1" spc="0" dirty="0">
                <a:latin typeface="Arial"/>
                <a:cs typeface="Arial"/>
              </a:rPr>
              <a:t>ru</a:t>
            </a:r>
            <a:r>
              <a:rPr sz="1400" i="1" spc="-4" dirty="0">
                <a:latin typeface="Arial"/>
                <a:cs typeface="Arial"/>
              </a:rPr>
              <a:t>ct</a:t>
            </a:r>
            <a:r>
              <a:rPr sz="1400" i="1" spc="0" dirty="0">
                <a:latin typeface="Arial"/>
                <a:cs typeface="Arial"/>
              </a:rPr>
              <a:t>u</a:t>
            </a:r>
            <a:r>
              <a:rPr sz="1400" i="1" spc="-14" dirty="0">
                <a:latin typeface="Arial"/>
                <a:cs typeface="Arial"/>
              </a:rPr>
              <a:t>r</a:t>
            </a:r>
            <a:r>
              <a:rPr sz="1400" i="1" spc="0" dirty="0">
                <a:latin typeface="Arial"/>
                <a:cs typeface="Arial"/>
              </a:rPr>
              <a:t>e</a:t>
            </a:r>
            <a:r>
              <a:rPr sz="1400" i="1" spc="-39" dirty="0">
                <a:latin typeface="Arial"/>
                <a:cs typeface="Arial"/>
              </a:rPr>
              <a:t> </a:t>
            </a:r>
            <a:r>
              <a:rPr sz="1400" i="1" spc="0" dirty="0">
                <a:latin typeface="Arial"/>
                <a:cs typeface="Arial"/>
              </a:rPr>
              <a:t>of</a:t>
            </a:r>
            <a:r>
              <a:rPr sz="1400" i="1" spc="-9" dirty="0">
                <a:latin typeface="Arial"/>
                <a:cs typeface="Arial"/>
              </a:rPr>
              <a:t> </a:t>
            </a:r>
            <a:r>
              <a:rPr sz="1400" i="1" spc="4" dirty="0">
                <a:latin typeface="Arial"/>
                <a:cs typeface="Arial"/>
              </a:rPr>
              <a:t>c</a:t>
            </a:r>
            <a:r>
              <a:rPr sz="1400" i="1" spc="0" dirty="0">
                <a:latin typeface="Arial"/>
                <a:cs typeface="Arial"/>
              </a:rPr>
              <a:t>ell</a:t>
            </a:r>
            <a:r>
              <a:rPr sz="1400" i="1" spc="4" dirty="0">
                <a:latin typeface="Arial"/>
                <a:cs typeface="Arial"/>
              </a:rPr>
              <a:t>s</a:t>
            </a:r>
            <a:r>
              <a:rPr sz="1400" i="1" spc="0" dirty="0">
                <a:latin typeface="Arial"/>
                <a:cs typeface="Arial"/>
              </a:rPr>
              <a:t>)</a:t>
            </a:r>
            <a:r>
              <a:rPr sz="1400" i="1" spc="-14" dirty="0">
                <a:latin typeface="Arial"/>
                <a:cs typeface="Arial"/>
              </a:rPr>
              <a:t> </a:t>
            </a:r>
            <a:r>
              <a:rPr sz="1400" i="1" spc="4" dirty="0">
                <a:latin typeface="Arial"/>
                <a:cs typeface="Arial"/>
              </a:rPr>
              <a:t>t</a:t>
            </a:r>
            <a:r>
              <a:rPr sz="1400" i="1" spc="0" dirty="0">
                <a:latin typeface="Arial"/>
                <a:cs typeface="Arial"/>
              </a:rPr>
              <a:t>hat</a:t>
            </a:r>
            <a:r>
              <a:rPr sz="1400" i="1" spc="-25" dirty="0">
                <a:latin typeface="Arial"/>
                <a:cs typeface="Arial"/>
              </a:rPr>
              <a:t> </a:t>
            </a:r>
            <a:r>
              <a:rPr sz="1400" i="1" spc="0" dirty="0">
                <a:latin typeface="Arial"/>
                <a:cs typeface="Arial"/>
              </a:rPr>
              <a:t>nor</a:t>
            </a:r>
            <a:r>
              <a:rPr sz="1400" i="1" spc="-19" dirty="0">
                <a:latin typeface="Arial"/>
                <a:cs typeface="Arial"/>
              </a:rPr>
              <a:t>m</a:t>
            </a:r>
            <a:r>
              <a:rPr sz="1400" i="1" spc="-14" dirty="0">
                <a:latin typeface="Arial"/>
                <a:cs typeface="Arial"/>
              </a:rPr>
              <a:t>a</a:t>
            </a:r>
            <a:r>
              <a:rPr sz="1400" i="1" spc="0" dirty="0">
                <a:latin typeface="Arial"/>
                <a:cs typeface="Arial"/>
              </a:rPr>
              <a:t>l endopla</a:t>
            </a:r>
            <a:r>
              <a:rPr sz="1400" i="1" spc="4" dirty="0">
                <a:latin typeface="Arial"/>
                <a:cs typeface="Arial"/>
              </a:rPr>
              <a:t>s</a:t>
            </a:r>
            <a:r>
              <a:rPr sz="1400" i="1" spc="-4" dirty="0">
                <a:latin typeface="Arial"/>
                <a:cs typeface="Arial"/>
              </a:rPr>
              <a:t>m</a:t>
            </a:r>
            <a:r>
              <a:rPr sz="1400" i="1" spc="0" dirty="0">
                <a:latin typeface="Arial"/>
                <a:cs typeface="Arial"/>
              </a:rPr>
              <a:t>ic</a:t>
            </a:r>
            <a:r>
              <a:rPr sz="1400" i="1" spc="-39" dirty="0">
                <a:latin typeface="Arial"/>
                <a:cs typeface="Arial"/>
              </a:rPr>
              <a:t> </a:t>
            </a:r>
            <a:r>
              <a:rPr sz="1400" i="1" spc="0" dirty="0">
                <a:latin typeface="Arial"/>
                <a:cs typeface="Arial"/>
              </a:rPr>
              <a:t>re</a:t>
            </a:r>
            <a:r>
              <a:rPr sz="1400" i="1" spc="4" dirty="0">
                <a:latin typeface="Arial"/>
                <a:cs typeface="Arial"/>
              </a:rPr>
              <a:t>t</a:t>
            </a:r>
            <a:r>
              <a:rPr sz="1400" i="1" spc="0" dirty="0">
                <a:latin typeface="Arial"/>
                <a:cs typeface="Arial"/>
              </a:rPr>
              <a:t>i</a:t>
            </a:r>
            <a:r>
              <a:rPr sz="1400" i="1" spc="4" dirty="0">
                <a:latin typeface="Arial"/>
                <a:cs typeface="Arial"/>
              </a:rPr>
              <a:t>c</a:t>
            </a:r>
            <a:r>
              <a:rPr sz="1400" i="1" spc="0" dirty="0">
                <a:latin typeface="Arial"/>
                <a:cs typeface="Arial"/>
              </a:rPr>
              <a:t>ulum </a:t>
            </a:r>
            <a:r>
              <a:rPr sz="1400" i="1" spc="4" dirty="0">
                <a:latin typeface="Arial"/>
                <a:cs typeface="Arial"/>
              </a:rPr>
              <a:t>sy</a:t>
            </a:r>
            <a:r>
              <a:rPr sz="1400" i="1" spc="0" dirty="0">
                <a:latin typeface="Arial"/>
                <a:cs typeface="Arial"/>
              </a:rPr>
              <a:t>n</a:t>
            </a:r>
            <a:r>
              <a:rPr sz="1400" i="1" spc="4" dirty="0">
                <a:latin typeface="Arial"/>
                <a:cs typeface="Arial"/>
              </a:rPr>
              <a:t>t</a:t>
            </a:r>
            <a:r>
              <a:rPr sz="1400" i="1" spc="0" dirty="0">
                <a:latin typeface="Arial"/>
                <a:cs typeface="Arial"/>
              </a:rPr>
              <a:t>he</a:t>
            </a:r>
            <a:r>
              <a:rPr sz="1400" i="1" spc="-4" dirty="0">
                <a:latin typeface="Arial"/>
                <a:cs typeface="Arial"/>
              </a:rPr>
              <a:t>s</a:t>
            </a:r>
            <a:r>
              <a:rPr sz="1400" i="1" spc="0" dirty="0">
                <a:latin typeface="Arial"/>
                <a:cs typeface="Arial"/>
              </a:rPr>
              <a:t>i</a:t>
            </a:r>
            <a:r>
              <a:rPr sz="1400" i="1" spc="-39" dirty="0">
                <a:latin typeface="Arial"/>
                <a:cs typeface="Arial"/>
              </a:rPr>
              <a:t>z</a:t>
            </a:r>
            <a:r>
              <a:rPr sz="1400" i="1" spc="0" dirty="0">
                <a:latin typeface="Arial"/>
                <a:cs typeface="Arial"/>
              </a:rPr>
              <a:t>es</a:t>
            </a:r>
            <a:r>
              <a:rPr sz="1400" i="1" spc="9" dirty="0">
                <a:latin typeface="Arial"/>
                <a:cs typeface="Arial"/>
              </a:rPr>
              <a:t> </a:t>
            </a:r>
            <a:r>
              <a:rPr sz="1400" i="1" spc="-4" dirty="0">
                <a:latin typeface="Arial"/>
                <a:cs typeface="Arial"/>
              </a:rPr>
              <a:t>m</a:t>
            </a:r>
            <a:r>
              <a:rPr sz="1400" i="1" spc="0" dirty="0">
                <a:latin typeface="Arial"/>
                <a:cs typeface="Arial"/>
              </a:rPr>
              <a:t>ole</a:t>
            </a:r>
            <a:r>
              <a:rPr sz="1400" i="1" spc="4" dirty="0">
                <a:latin typeface="Arial"/>
                <a:cs typeface="Arial"/>
              </a:rPr>
              <a:t>c</a:t>
            </a:r>
            <a:r>
              <a:rPr sz="1400" i="1" spc="0" dirty="0">
                <a:latin typeface="Arial"/>
                <a:cs typeface="Arial"/>
              </a:rPr>
              <a:t>ule</a:t>
            </a:r>
            <a:r>
              <a:rPr sz="1400" i="1" spc="4" dirty="0">
                <a:latin typeface="Arial"/>
                <a:cs typeface="Arial"/>
              </a:rPr>
              <a:t>s</a:t>
            </a:r>
            <a:r>
              <a:rPr sz="1400" i="1" spc="0" dirty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8740" y="6643827"/>
            <a:ext cx="4616774" cy="177800"/>
          </a:xfrm>
          <a:prstGeom prst="rect">
            <a:avLst/>
          </a:prstGeom>
        </p:spPr>
        <p:txBody>
          <a:bodyPr wrap="square" lIns="0" tIns="8382" rIns="0" bIns="0" rtlCol="0">
            <a:noAutofit/>
          </a:bodyPr>
          <a:lstStyle/>
          <a:p>
            <a:pPr marL="12700">
              <a:lnSpc>
                <a:spcPts val="1320"/>
              </a:lnSpc>
            </a:pPr>
            <a:r>
              <a:rPr sz="1200" spc="-6" dirty="0">
                <a:latin typeface="Calibri"/>
                <a:cs typeface="Calibri"/>
              </a:rPr>
              <a:t>edited from: </a:t>
            </a:r>
            <a:r>
              <a:rPr sz="1200" spc="-6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200" u="sng" spc="-6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http://www.slideshare.net/gurustip/muscles-and-movement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256032" y="492251"/>
            <a:ext cx="8682228" cy="63657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572"/>
            <a:ext cx="9144000" cy="487679"/>
          </a:xfrm>
          <a:custGeom>
            <a:avLst/>
            <a:gdLst/>
            <a:ahLst/>
            <a:cxnLst/>
            <a:rect l="l" t="t" r="r" b="b"/>
            <a:pathLst>
              <a:path w="9144000" h="487679">
                <a:moveTo>
                  <a:pt x="0" y="487679"/>
                </a:moveTo>
                <a:lnTo>
                  <a:pt x="9144000" y="487679"/>
                </a:lnTo>
                <a:lnTo>
                  <a:pt x="9144000" y="0"/>
                </a:lnTo>
                <a:lnTo>
                  <a:pt x="0" y="0"/>
                </a:lnTo>
                <a:lnTo>
                  <a:pt x="0" y="487679"/>
                </a:lnTo>
                <a:close/>
              </a:path>
            </a:pathLst>
          </a:custGeom>
          <a:solidFill>
            <a:srgbClr val="B8CDE4">
              <a:alpha val="78039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25417" y="5077206"/>
            <a:ext cx="1126236" cy="399288"/>
          </a:xfrm>
          <a:custGeom>
            <a:avLst/>
            <a:gdLst/>
            <a:ahLst/>
            <a:cxnLst/>
            <a:rect l="l" t="t" r="r" b="b"/>
            <a:pathLst>
              <a:path w="1126236" h="399288">
                <a:moveTo>
                  <a:pt x="0" y="199644"/>
                </a:moveTo>
                <a:lnTo>
                  <a:pt x="16364" y="151675"/>
                </a:lnTo>
                <a:lnTo>
                  <a:pt x="44249" y="121943"/>
                </a:lnTo>
                <a:lnTo>
                  <a:pt x="84362" y="94490"/>
                </a:lnTo>
                <a:lnTo>
                  <a:pt x="135545" y="69727"/>
                </a:lnTo>
                <a:lnTo>
                  <a:pt x="196638" y="48066"/>
                </a:lnTo>
                <a:lnTo>
                  <a:pt x="266481" y="29917"/>
                </a:lnTo>
                <a:lnTo>
                  <a:pt x="304323" y="22288"/>
                </a:lnTo>
                <a:lnTo>
                  <a:pt x="343917" y="15692"/>
                </a:lnTo>
                <a:lnTo>
                  <a:pt x="385120" y="10180"/>
                </a:lnTo>
                <a:lnTo>
                  <a:pt x="427787" y="5803"/>
                </a:lnTo>
                <a:lnTo>
                  <a:pt x="471772" y="2613"/>
                </a:lnTo>
                <a:lnTo>
                  <a:pt x="516930" y="661"/>
                </a:lnTo>
                <a:lnTo>
                  <a:pt x="563118" y="0"/>
                </a:lnTo>
                <a:lnTo>
                  <a:pt x="609305" y="661"/>
                </a:lnTo>
                <a:lnTo>
                  <a:pt x="654463" y="2613"/>
                </a:lnTo>
                <a:lnTo>
                  <a:pt x="698448" y="5803"/>
                </a:lnTo>
                <a:lnTo>
                  <a:pt x="741115" y="10180"/>
                </a:lnTo>
                <a:lnTo>
                  <a:pt x="782318" y="15692"/>
                </a:lnTo>
                <a:lnTo>
                  <a:pt x="821912" y="22288"/>
                </a:lnTo>
                <a:lnTo>
                  <a:pt x="859754" y="29917"/>
                </a:lnTo>
                <a:lnTo>
                  <a:pt x="929597" y="48066"/>
                </a:lnTo>
                <a:lnTo>
                  <a:pt x="990690" y="69727"/>
                </a:lnTo>
                <a:lnTo>
                  <a:pt x="1041873" y="94490"/>
                </a:lnTo>
                <a:lnTo>
                  <a:pt x="1081986" y="121943"/>
                </a:lnTo>
                <a:lnTo>
                  <a:pt x="1109871" y="151675"/>
                </a:lnTo>
                <a:lnTo>
                  <a:pt x="1126236" y="199644"/>
                </a:lnTo>
                <a:lnTo>
                  <a:pt x="1124369" y="216014"/>
                </a:lnTo>
                <a:lnTo>
                  <a:pt x="1097529" y="262737"/>
                </a:lnTo>
                <a:lnTo>
                  <a:pt x="1063385" y="291381"/>
                </a:lnTo>
                <a:lnTo>
                  <a:pt x="1017593" y="317540"/>
                </a:lnTo>
                <a:lnTo>
                  <a:pt x="961310" y="340804"/>
                </a:lnTo>
                <a:lnTo>
                  <a:pt x="895697" y="360761"/>
                </a:lnTo>
                <a:lnTo>
                  <a:pt x="821912" y="376999"/>
                </a:lnTo>
                <a:lnTo>
                  <a:pt x="782318" y="383595"/>
                </a:lnTo>
                <a:lnTo>
                  <a:pt x="741115" y="389107"/>
                </a:lnTo>
                <a:lnTo>
                  <a:pt x="698448" y="393484"/>
                </a:lnTo>
                <a:lnTo>
                  <a:pt x="654463" y="396674"/>
                </a:lnTo>
                <a:lnTo>
                  <a:pt x="609305" y="398626"/>
                </a:lnTo>
                <a:lnTo>
                  <a:pt x="563118" y="399288"/>
                </a:lnTo>
                <a:lnTo>
                  <a:pt x="516930" y="398626"/>
                </a:lnTo>
                <a:lnTo>
                  <a:pt x="471772" y="396674"/>
                </a:lnTo>
                <a:lnTo>
                  <a:pt x="427787" y="393484"/>
                </a:lnTo>
                <a:lnTo>
                  <a:pt x="385120" y="389107"/>
                </a:lnTo>
                <a:lnTo>
                  <a:pt x="343917" y="383595"/>
                </a:lnTo>
                <a:lnTo>
                  <a:pt x="304323" y="376999"/>
                </a:lnTo>
                <a:lnTo>
                  <a:pt x="266481" y="369370"/>
                </a:lnTo>
                <a:lnTo>
                  <a:pt x="196638" y="351221"/>
                </a:lnTo>
                <a:lnTo>
                  <a:pt x="135545" y="329560"/>
                </a:lnTo>
                <a:lnTo>
                  <a:pt x="84362" y="304797"/>
                </a:lnTo>
                <a:lnTo>
                  <a:pt x="44249" y="277344"/>
                </a:lnTo>
                <a:lnTo>
                  <a:pt x="16364" y="247612"/>
                </a:lnTo>
                <a:lnTo>
                  <a:pt x="0" y="199644"/>
                </a:lnTo>
                <a:close/>
              </a:path>
            </a:pathLst>
          </a:custGeom>
          <a:ln w="28956">
            <a:solidFill>
              <a:srgbClr val="E36C0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40" y="49824"/>
            <a:ext cx="8665448" cy="417125"/>
          </a:xfrm>
          <a:prstGeom prst="rect">
            <a:avLst/>
          </a:prstGeom>
        </p:spPr>
        <p:txBody>
          <a:bodyPr wrap="square" lIns="0" tIns="9747" rIns="0" bIns="0" rtlCol="0">
            <a:noAutofit/>
          </a:bodyPr>
          <a:lstStyle/>
          <a:p>
            <a:pPr marL="12700">
              <a:lnSpc>
                <a:spcPts val="1535"/>
              </a:lnSpc>
            </a:pPr>
            <a:r>
              <a:rPr sz="1400" spc="-5" dirty="0">
                <a:latin typeface="Arial"/>
                <a:cs typeface="Arial"/>
              </a:rPr>
              <a:t>11.2.U4 Skeletal muscle fibres are multinucleate and contain specialized endoplasmic reticulum. AND 11.2.U5</a:t>
            </a:r>
            <a:endParaRPr sz="1400">
              <a:latin typeface="Arial"/>
              <a:cs typeface="Arial"/>
            </a:endParaRPr>
          </a:p>
          <a:p>
            <a:pPr marL="12700" marR="26746">
              <a:lnSpc>
                <a:spcPct val="95825"/>
              </a:lnSpc>
            </a:pPr>
            <a:r>
              <a:rPr sz="1400" spc="-3" dirty="0">
                <a:latin typeface="Arial"/>
                <a:cs typeface="Arial"/>
              </a:rPr>
              <a:t>Muscle fibres contain many myofibrils.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6016" y="3234054"/>
            <a:ext cx="2649799" cy="1447673"/>
          </a:xfrm>
          <a:prstGeom prst="rect">
            <a:avLst/>
          </a:prstGeom>
        </p:spPr>
        <p:txBody>
          <a:bodyPr wrap="square" lIns="0" tIns="10953" rIns="0" bIns="0" rtlCol="0">
            <a:noAutofit/>
          </a:bodyPr>
          <a:lstStyle/>
          <a:p>
            <a:pPr marL="12700">
              <a:lnSpc>
                <a:spcPts val="1725"/>
              </a:lnSpc>
            </a:pPr>
            <a:r>
              <a:rPr sz="1600" spc="-6" dirty="0">
                <a:solidFill>
                  <a:srgbClr val="E36C09"/>
                </a:solidFill>
                <a:latin typeface="Calibri"/>
                <a:cs typeface="Calibri"/>
              </a:rPr>
              <a:t>Myofibrils </a:t>
            </a:r>
            <a:r>
              <a:rPr sz="1600" spc="-6" dirty="0">
                <a:latin typeface="Calibri"/>
                <a:cs typeface="Calibri"/>
              </a:rPr>
              <a:t>are the basic rod-like</a:t>
            </a:r>
            <a:endParaRPr sz="1600">
              <a:latin typeface="Calibri"/>
              <a:cs typeface="Calibri"/>
            </a:endParaRPr>
          </a:p>
          <a:p>
            <a:pPr marL="12700" marR="30403">
              <a:lnSpc>
                <a:spcPts val="1920"/>
              </a:lnSpc>
              <a:spcBef>
                <a:spcPts val="9"/>
              </a:spcBef>
            </a:pPr>
            <a:r>
              <a:rPr sz="1600" spc="-5" dirty="0">
                <a:latin typeface="Calibri"/>
                <a:cs typeface="Calibri"/>
              </a:rPr>
              <a:t>contractile units with a muscle</a:t>
            </a:r>
            <a:endParaRPr sz="1600">
              <a:latin typeface="Calibri"/>
              <a:cs typeface="Calibri"/>
            </a:endParaRPr>
          </a:p>
          <a:p>
            <a:pPr marL="12700" marR="30403">
              <a:lnSpc>
                <a:spcPts val="1925"/>
              </a:lnSpc>
              <a:spcBef>
                <a:spcPts val="0"/>
              </a:spcBef>
            </a:pPr>
            <a:r>
              <a:rPr sz="1600" spc="-5" dirty="0">
                <a:latin typeface="Calibri"/>
                <a:cs typeface="Calibri"/>
              </a:rPr>
              <a:t>cells. Myofibrils are grouped</a:t>
            </a:r>
            <a:endParaRPr sz="1600">
              <a:latin typeface="Calibri"/>
              <a:cs typeface="Calibri"/>
            </a:endParaRPr>
          </a:p>
          <a:p>
            <a:pPr marL="12700" marR="30403">
              <a:lnSpc>
                <a:spcPts val="1920"/>
              </a:lnSpc>
            </a:pPr>
            <a:r>
              <a:rPr sz="1600" spc="-4" dirty="0">
                <a:latin typeface="Calibri"/>
                <a:cs typeface="Calibri"/>
              </a:rPr>
              <a:t>together inside muscle cells,</a:t>
            </a:r>
            <a:endParaRPr sz="1600">
              <a:latin typeface="Calibri"/>
              <a:cs typeface="Calibri"/>
            </a:endParaRPr>
          </a:p>
          <a:p>
            <a:pPr marL="12700" marR="30403">
              <a:lnSpc>
                <a:spcPts val="1920"/>
              </a:lnSpc>
            </a:pPr>
            <a:r>
              <a:rPr sz="1600" spc="-4" dirty="0">
                <a:latin typeface="Calibri"/>
                <a:cs typeface="Calibri"/>
              </a:rPr>
              <a:t>which are known as muscle</a:t>
            </a:r>
            <a:endParaRPr sz="1600">
              <a:latin typeface="Calibri"/>
              <a:cs typeface="Calibri"/>
            </a:endParaRPr>
          </a:p>
          <a:p>
            <a:pPr marL="12700" marR="30403">
              <a:lnSpc>
                <a:spcPts val="1920"/>
              </a:lnSpc>
            </a:pPr>
            <a:r>
              <a:rPr sz="1600" spc="-2" dirty="0">
                <a:latin typeface="Calibri"/>
                <a:cs typeface="Calibri"/>
              </a:rPr>
              <a:t>fibres.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8740" y="6643827"/>
            <a:ext cx="4616774" cy="177800"/>
          </a:xfrm>
          <a:prstGeom prst="rect">
            <a:avLst/>
          </a:prstGeom>
        </p:spPr>
        <p:txBody>
          <a:bodyPr wrap="square" lIns="0" tIns="8382" rIns="0" bIns="0" rtlCol="0">
            <a:noAutofit/>
          </a:bodyPr>
          <a:lstStyle/>
          <a:p>
            <a:pPr marL="12700">
              <a:lnSpc>
                <a:spcPts val="1320"/>
              </a:lnSpc>
            </a:pPr>
            <a:r>
              <a:rPr sz="1200" spc="-6" dirty="0">
                <a:latin typeface="Calibri"/>
                <a:cs typeface="Calibri"/>
              </a:rPr>
              <a:t>edited from: </a:t>
            </a:r>
            <a:r>
              <a:rPr sz="1200" spc="-6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200" u="sng" spc="-6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http://www.slideshare.net/gurustip/muscles-and-movement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3889248" y="330707"/>
            <a:ext cx="5254752" cy="586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20796" y="387096"/>
            <a:ext cx="1354836" cy="3442716"/>
          </a:xfrm>
          <a:custGeom>
            <a:avLst/>
            <a:gdLst/>
            <a:ahLst/>
            <a:cxnLst/>
            <a:rect l="l" t="t" r="r" b="b"/>
            <a:pathLst>
              <a:path w="1354836" h="3442716">
                <a:moveTo>
                  <a:pt x="0" y="3442716"/>
                </a:moveTo>
                <a:lnTo>
                  <a:pt x="1354836" y="3442716"/>
                </a:lnTo>
                <a:lnTo>
                  <a:pt x="1354836" y="0"/>
                </a:lnTo>
                <a:lnTo>
                  <a:pt x="0" y="0"/>
                </a:lnTo>
                <a:lnTo>
                  <a:pt x="0" y="34427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4572"/>
            <a:ext cx="9144000" cy="326135"/>
          </a:xfrm>
          <a:custGeom>
            <a:avLst/>
            <a:gdLst/>
            <a:ahLst/>
            <a:cxnLst/>
            <a:rect l="l" t="t" r="r" b="b"/>
            <a:pathLst>
              <a:path w="9144000" h="326135">
                <a:moveTo>
                  <a:pt x="0" y="326135"/>
                </a:moveTo>
                <a:lnTo>
                  <a:pt x="9144000" y="326135"/>
                </a:lnTo>
                <a:lnTo>
                  <a:pt x="9144000" y="0"/>
                </a:lnTo>
                <a:lnTo>
                  <a:pt x="0" y="0"/>
                </a:lnTo>
                <a:lnTo>
                  <a:pt x="0" y="326135"/>
                </a:lnTo>
                <a:close/>
              </a:path>
            </a:pathLst>
          </a:custGeom>
          <a:solidFill>
            <a:srgbClr val="B8CDE4">
              <a:alpha val="78039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0396" y="3599688"/>
            <a:ext cx="3340608" cy="2654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5823" y="3595116"/>
            <a:ext cx="3349752" cy="2663951"/>
          </a:xfrm>
          <a:custGeom>
            <a:avLst/>
            <a:gdLst/>
            <a:ahLst/>
            <a:cxnLst/>
            <a:rect l="l" t="t" r="r" b="b"/>
            <a:pathLst>
              <a:path w="3349752" h="2663952">
                <a:moveTo>
                  <a:pt x="0" y="2663951"/>
                </a:moveTo>
                <a:lnTo>
                  <a:pt x="3349752" y="2663951"/>
                </a:lnTo>
                <a:lnTo>
                  <a:pt x="3349752" y="0"/>
                </a:lnTo>
                <a:lnTo>
                  <a:pt x="0" y="0"/>
                </a:lnTo>
                <a:lnTo>
                  <a:pt x="0" y="266395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0396" y="566927"/>
            <a:ext cx="4524756" cy="24505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5823" y="562355"/>
            <a:ext cx="4533900" cy="2459736"/>
          </a:xfrm>
          <a:custGeom>
            <a:avLst/>
            <a:gdLst/>
            <a:ahLst/>
            <a:cxnLst/>
            <a:rect l="l" t="t" r="r" b="b"/>
            <a:pathLst>
              <a:path w="4533900" h="2459736">
                <a:moveTo>
                  <a:pt x="0" y="2459736"/>
                </a:moveTo>
                <a:lnTo>
                  <a:pt x="4533900" y="2459736"/>
                </a:lnTo>
                <a:lnTo>
                  <a:pt x="4533900" y="0"/>
                </a:lnTo>
                <a:lnTo>
                  <a:pt x="0" y="0"/>
                </a:lnTo>
                <a:lnTo>
                  <a:pt x="0" y="245973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0396" y="6254496"/>
            <a:ext cx="3340608" cy="461772"/>
          </a:xfrm>
          <a:custGeom>
            <a:avLst/>
            <a:gdLst/>
            <a:ahLst/>
            <a:cxnLst/>
            <a:rect l="l" t="t" r="r" b="b"/>
            <a:pathLst>
              <a:path w="3340608" h="461772">
                <a:moveTo>
                  <a:pt x="0" y="461771"/>
                </a:moveTo>
                <a:lnTo>
                  <a:pt x="3340608" y="461771"/>
                </a:lnTo>
                <a:lnTo>
                  <a:pt x="3340608" y="0"/>
                </a:lnTo>
                <a:lnTo>
                  <a:pt x="0" y="0"/>
                </a:lnTo>
                <a:lnTo>
                  <a:pt x="0" y="46177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0396" y="3017519"/>
            <a:ext cx="4524756" cy="460248"/>
          </a:xfrm>
          <a:custGeom>
            <a:avLst/>
            <a:gdLst/>
            <a:ahLst/>
            <a:cxnLst/>
            <a:rect l="l" t="t" r="r" b="b"/>
            <a:pathLst>
              <a:path w="4524756" h="460248">
                <a:moveTo>
                  <a:pt x="0" y="460248"/>
                </a:moveTo>
                <a:lnTo>
                  <a:pt x="4524756" y="460248"/>
                </a:lnTo>
                <a:lnTo>
                  <a:pt x="4524756" y="0"/>
                </a:lnTo>
                <a:lnTo>
                  <a:pt x="0" y="0"/>
                </a:lnTo>
                <a:lnTo>
                  <a:pt x="0" y="46024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2166" y="3227958"/>
            <a:ext cx="4314494" cy="0"/>
          </a:xfrm>
          <a:custGeom>
            <a:avLst/>
            <a:gdLst/>
            <a:ahLst/>
            <a:cxnLst/>
            <a:rect l="l" t="t" r="r" b="b"/>
            <a:pathLst>
              <a:path w="4314494">
                <a:moveTo>
                  <a:pt x="0" y="0"/>
                </a:moveTo>
                <a:lnTo>
                  <a:pt x="4314494" y="0"/>
                </a:lnTo>
              </a:path>
            </a:pathLst>
          </a:custGeom>
          <a:ln w="11937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8740" y="75993"/>
            <a:ext cx="4821362" cy="204012"/>
          </a:xfrm>
          <a:prstGeom prst="rect">
            <a:avLst/>
          </a:prstGeom>
        </p:spPr>
        <p:txBody>
          <a:bodyPr wrap="square" lIns="0" tIns="9747" rIns="0" bIns="0" rtlCol="0">
            <a:noAutofit/>
          </a:bodyPr>
          <a:lstStyle/>
          <a:p>
            <a:pPr marL="12700">
              <a:lnSpc>
                <a:spcPts val="1535"/>
              </a:lnSpc>
            </a:pPr>
            <a:r>
              <a:rPr sz="1400" spc="-5" dirty="0">
                <a:latin typeface="Arial"/>
                <a:cs typeface="Arial"/>
              </a:rPr>
              <a:t>11.2.U6 Each myofibril is made up of contractile sarcomeres.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72178" y="6641083"/>
            <a:ext cx="4616647" cy="177799"/>
          </a:xfrm>
          <a:prstGeom prst="rect">
            <a:avLst/>
          </a:prstGeom>
        </p:spPr>
        <p:txBody>
          <a:bodyPr wrap="square" lIns="0" tIns="8382" rIns="0" bIns="0" rtlCol="0">
            <a:noAutofit/>
          </a:bodyPr>
          <a:lstStyle/>
          <a:p>
            <a:pPr marL="12700">
              <a:lnSpc>
                <a:spcPts val="1320"/>
              </a:lnSpc>
            </a:pPr>
            <a:r>
              <a:rPr sz="1200" spc="-6" dirty="0">
                <a:latin typeface="Calibri"/>
                <a:cs typeface="Calibri"/>
              </a:rPr>
              <a:t>edited from: </a:t>
            </a:r>
            <a:r>
              <a:rPr sz="1200" spc="-6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200" u="sng" spc="-6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http://www.slideshare.net/gurustip/muscles-and-movement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823" y="3595116"/>
            <a:ext cx="3349752" cy="26616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115823" y="6256782"/>
            <a:ext cx="3349752" cy="459485"/>
          </a:xfrm>
          <a:prstGeom prst="rect">
            <a:avLst/>
          </a:prstGeom>
        </p:spPr>
        <p:txBody>
          <a:bodyPr wrap="square" lIns="0" tIns="42545" rIns="0" bIns="0" rtlCol="0">
            <a:noAutofit/>
          </a:bodyPr>
          <a:lstStyle/>
          <a:p>
            <a:pPr marL="96316">
              <a:lnSpc>
                <a:spcPct val="101725"/>
              </a:lnSpc>
            </a:pPr>
            <a:r>
              <a:rPr sz="1200" u="sng" spc="-3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http://www.sumanasinc.com/webcontent/animati</a:t>
            </a:r>
            <a:endParaRPr sz="1200">
              <a:latin typeface="Calibri"/>
              <a:cs typeface="Calibri"/>
            </a:endParaRPr>
          </a:p>
          <a:p>
            <a:pPr marL="96316">
              <a:lnSpc>
                <a:spcPts val="1440"/>
              </a:lnSpc>
              <a:spcBef>
                <a:spcPts val="72"/>
              </a:spcBef>
            </a:pPr>
            <a:r>
              <a:rPr sz="1200" u="sng" spc="-2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ons/content/muscle.html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5823" y="562355"/>
            <a:ext cx="4533900" cy="24574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15823" y="3019805"/>
            <a:ext cx="4533900" cy="457962"/>
          </a:xfrm>
          <a:prstGeom prst="rect">
            <a:avLst/>
          </a:prstGeom>
        </p:spPr>
        <p:txBody>
          <a:bodyPr wrap="square" lIns="0" tIns="49149" rIns="0" bIns="0" rtlCol="0">
            <a:noAutofit/>
          </a:bodyPr>
          <a:lstStyle/>
          <a:p>
            <a:pPr marL="96316" marR="96850">
              <a:lnSpc>
                <a:spcPts val="1440"/>
              </a:lnSpc>
            </a:pPr>
            <a:r>
              <a:rPr sz="1200" spc="-1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http://wps.prenhall.com/wps/media/objects/2688/2752944/Web_Tu</a:t>
            </a:r>
            <a:r>
              <a:rPr sz="1200" spc="-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200" u="sng" spc="-1" dirty="0">
                <a:solidFill>
                  <a:srgbClr val="0000FF"/>
                </a:solidFill>
                <a:latin typeface="Calibri"/>
                <a:cs typeface="Calibri"/>
              </a:rPr>
              <a:t>torials/25_A01.swf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4572"/>
            <a:ext cx="9144000" cy="326135"/>
          </a:xfrm>
          <a:custGeom>
            <a:avLst/>
            <a:gdLst/>
            <a:ahLst/>
            <a:cxnLst/>
            <a:rect l="l" t="t" r="r" b="b"/>
            <a:pathLst>
              <a:path w="9144000" h="326135">
                <a:moveTo>
                  <a:pt x="0" y="326135"/>
                </a:moveTo>
                <a:lnTo>
                  <a:pt x="9144000" y="326135"/>
                </a:lnTo>
                <a:lnTo>
                  <a:pt x="9144000" y="0"/>
                </a:lnTo>
                <a:lnTo>
                  <a:pt x="0" y="0"/>
                </a:lnTo>
                <a:lnTo>
                  <a:pt x="0" y="326135"/>
                </a:lnTo>
                <a:close/>
              </a:path>
            </a:pathLst>
          </a:custGeom>
          <a:solidFill>
            <a:srgbClr val="B8CDE4">
              <a:alpha val="78039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30707"/>
            <a:ext cx="9144000" cy="59329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78740" y="75993"/>
            <a:ext cx="5302805" cy="204012"/>
          </a:xfrm>
          <a:prstGeom prst="rect">
            <a:avLst/>
          </a:prstGeom>
        </p:spPr>
        <p:txBody>
          <a:bodyPr wrap="square" lIns="0" tIns="9747" rIns="0" bIns="0" rtlCol="0">
            <a:noAutofit/>
          </a:bodyPr>
          <a:lstStyle/>
          <a:p>
            <a:pPr marL="12700">
              <a:lnSpc>
                <a:spcPts val="1535"/>
              </a:lnSpc>
            </a:pPr>
            <a:r>
              <a:rPr sz="1400" spc="-5" dirty="0">
                <a:latin typeface="Arial"/>
                <a:cs typeface="Arial"/>
              </a:rPr>
              <a:t>11.2.S2 Drawing labelled diagrams of the structure of a sarcomere.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59436" y="330706"/>
            <a:ext cx="9070848" cy="65379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06240" y="3427476"/>
            <a:ext cx="4896612" cy="3345179"/>
          </a:xfrm>
          <a:custGeom>
            <a:avLst/>
            <a:gdLst/>
            <a:ahLst/>
            <a:cxnLst/>
            <a:rect l="l" t="t" r="r" b="b"/>
            <a:pathLst>
              <a:path w="4896612" h="3345179">
                <a:moveTo>
                  <a:pt x="0" y="3345179"/>
                </a:moveTo>
                <a:lnTo>
                  <a:pt x="4896612" y="3345179"/>
                </a:lnTo>
                <a:lnTo>
                  <a:pt x="4896612" y="0"/>
                </a:lnTo>
                <a:lnTo>
                  <a:pt x="0" y="0"/>
                </a:lnTo>
                <a:lnTo>
                  <a:pt x="0" y="33451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4572"/>
            <a:ext cx="9144000" cy="326135"/>
          </a:xfrm>
          <a:custGeom>
            <a:avLst/>
            <a:gdLst/>
            <a:ahLst/>
            <a:cxnLst/>
            <a:rect l="l" t="t" r="r" b="b"/>
            <a:pathLst>
              <a:path w="9144000" h="326135">
                <a:moveTo>
                  <a:pt x="0" y="326135"/>
                </a:moveTo>
                <a:lnTo>
                  <a:pt x="9144000" y="326135"/>
                </a:lnTo>
                <a:lnTo>
                  <a:pt x="9144000" y="0"/>
                </a:lnTo>
                <a:lnTo>
                  <a:pt x="0" y="0"/>
                </a:lnTo>
                <a:lnTo>
                  <a:pt x="0" y="326135"/>
                </a:lnTo>
                <a:close/>
              </a:path>
            </a:pathLst>
          </a:custGeom>
          <a:solidFill>
            <a:srgbClr val="B8CDE4">
              <a:alpha val="78039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61332" y="3630168"/>
            <a:ext cx="2950464" cy="2493263"/>
          </a:xfrm>
          <a:custGeom>
            <a:avLst/>
            <a:gdLst/>
            <a:ahLst/>
            <a:cxnLst/>
            <a:rect l="l" t="t" r="r" b="b"/>
            <a:pathLst>
              <a:path w="2950464" h="2493263">
                <a:moveTo>
                  <a:pt x="0" y="2493263"/>
                </a:moveTo>
                <a:lnTo>
                  <a:pt x="2950464" y="2493263"/>
                </a:lnTo>
                <a:lnTo>
                  <a:pt x="2950464" y="0"/>
                </a:lnTo>
                <a:lnTo>
                  <a:pt x="0" y="0"/>
                </a:lnTo>
                <a:lnTo>
                  <a:pt x="0" y="24932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61332" y="3630168"/>
            <a:ext cx="2950464" cy="2941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56760" y="3625596"/>
            <a:ext cx="2959608" cy="2950464"/>
          </a:xfrm>
          <a:custGeom>
            <a:avLst/>
            <a:gdLst/>
            <a:ahLst/>
            <a:cxnLst/>
            <a:rect l="l" t="t" r="r" b="b"/>
            <a:pathLst>
              <a:path w="2959608" h="2950463">
                <a:moveTo>
                  <a:pt x="0" y="2950464"/>
                </a:moveTo>
                <a:lnTo>
                  <a:pt x="2959608" y="2950464"/>
                </a:lnTo>
                <a:lnTo>
                  <a:pt x="2959608" y="0"/>
                </a:lnTo>
                <a:lnTo>
                  <a:pt x="0" y="0"/>
                </a:lnTo>
                <a:lnTo>
                  <a:pt x="0" y="295046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61332" y="6123432"/>
            <a:ext cx="2950464" cy="461772"/>
          </a:xfrm>
          <a:custGeom>
            <a:avLst/>
            <a:gdLst/>
            <a:ahLst/>
            <a:cxnLst/>
            <a:rect l="l" t="t" r="r" b="b"/>
            <a:pathLst>
              <a:path w="2950464" h="461772">
                <a:moveTo>
                  <a:pt x="0" y="461772"/>
                </a:moveTo>
                <a:lnTo>
                  <a:pt x="2950464" y="461772"/>
                </a:lnTo>
                <a:lnTo>
                  <a:pt x="2950464" y="0"/>
                </a:lnTo>
                <a:lnTo>
                  <a:pt x="0" y="0"/>
                </a:lnTo>
                <a:lnTo>
                  <a:pt x="0" y="4617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61332" y="6123432"/>
            <a:ext cx="2950464" cy="461772"/>
          </a:xfrm>
          <a:custGeom>
            <a:avLst/>
            <a:gdLst/>
            <a:ahLst/>
            <a:cxnLst/>
            <a:rect l="l" t="t" r="r" b="b"/>
            <a:pathLst>
              <a:path w="2950464" h="461772">
                <a:moveTo>
                  <a:pt x="0" y="461772"/>
                </a:moveTo>
                <a:lnTo>
                  <a:pt x="2950464" y="461772"/>
                </a:lnTo>
                <a:lnTo>
                  <a:pt x="2950464" y="0"/>
                </a:lnTo>
                <a:lnTo>
                  <a:pt x="0" y="0"/>
                </a:lnTo>
                <a:lnTo>
                  <a:pt x="0" y="46177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40" y="75993"/>
            <a:ext cx="8089441" cy="204012"/>
          </a:xfrm>
          <a:prstGeom prst="rect">
            <a:avLst/>
          </a:prstGeom>
        </p:spPr>
        <p:txBody>
          <a:bodyPr wrap="square" lIns="0" tIns="9747" rIns="0" bIns="0" rtlCol="0">
            <a:noAutofit/>
          </a:bodyPr>
          <a:lstStyle/>
          <a:p>
            <a:pPr marL="12700">
              <a:lnSpc>
                <a:spcPts val="1535"/>
              </a:lnSpc>
            </a:pPr>
            <a:r>
              <a:rPr sz="1400" spc="-4" dirty="0">
                <a:latin typeface="Arial"/>
                <a:cs typeface="Arial"/>
              </a:rPr>
              <a:t>11.2.U7 The contraction of the skeletal muscle is achieved by the sliding of actin and myosin filaments.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40" y="6643827"/>
            <a:ext cx="4616774" cy="177800"/>
          </a:xfrm>
          <a:prstGeom prst="rect">
            <a:avLst/>
          </a:prstGeom>
        </p:spPr>
        <p:txBody>
          <a:bodyPr wrap="square" lIns="0" tIns="8382" rIns="0" bIns="0" rtlCol="0">
            <a:noAutofit/>
          </a:bodyPr>
          <a:lstStyle/>
          <a:p>
            <a:pPr marL="12700">
              <a:lnSpc>
                <a:spcPts val="1320"/>
              </a:lnSpc>
            </a:pPr>
            <a:r>
              <a:rPr sz="1200" spc="-6" dirty="0">
                <a:latin typeface="Calibri"/>
                <a:cs typeface="Calibri"/>
              </a:rPr>
              <a:t>edited from: </a:t>
            </a:r>
            <a:r>
              <a:rPr sz="1200" spc="-6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200" u="sng" spc="-6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http://www.slideshare.net/gurustip/muscles-and-movement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56760" y="3625596"/>
            <a:ext cx="2959608" cy="24978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4556760" y="6123432"/>
            <a:ext cx="2959608" cy="457200"/>
          </a:xfrm>
          <a:prstGeom prst="rect">
            <a:avLst/>
          </a:prstGeom>
        </p:spPr>
        <p:txBody>
          <a:bodyPr wrap="square" lIns="0" tIns="44450" rIns="0" bIns="0" rtlCol="0">
            <a:noAutofit/>
          </a:bodyPr>
          <a:lstStyle/>
          <a:p>
            <a:pPr marL="96265">
              <a:lnSpc>
                <a:spcPct val="101725"/>
              </a:lnSpc>
            </a:pPr>
            <a:r>
              <a:rPr sz="1200" u="sng" spc="-2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http://highered.mheducation.com/olc/dl/12</a:t>
            </a:r>
            <a:endParaRPr sz="1200">
              <a:latin typeface="Calibri"/>
              <a:cs typeface="Calibri"/>
            </a:endParaRPr>
          </a:p>
          <a:p>
            <a:pPr marL="96265">
              <a:lnSpc>
                <a:spcPts val="1440"/>
              </a:lnSpc>
              <a:spcBef>
                <a:spcPts val="72"/>
              </a:spcBef>
            </a:pPr>
            <a:r>
              <a:rPr sz="1200" u="sng" spc="2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0104/bio_b.swf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4572"/>
            <a:ext cx="9144000" cy="473963"/>
          </a:xfrm>
          <a:custGeom>
            <a:avLst/>
            <a:gdLst/>
            <a:ahLst/>
            <a:cxnLst/>
            <a:rect l="l" t="t" r="r" b="b"/>
            <a:pathLst>
              <a:path w="9144000" h="473963">
                <a:moveTo>
                  <a:pt x="0" y="473963"/>
                </a:moveTo>
                <a:lnTo>
                  <a:pt x="9144000" y="473963"/>
                </a:lnTo>
                <a:lnTo>
                  <a:pt x="9144000" y="0"/>
                </a:lnTo>
                <a:lnTo>
                  <a:pt x="0" y="0"/>
                </a:lnTo>
                <a:lnTo>
                  <a:pt x="0" y="473963"/>
                </a:lnTo>
                <a:close/>
              </a:path>
            </a:pathLst>
          </a:custGeom>
          <a:solidFill>
            <a:srgbClr val="B8CDE4">
              <a:alpha val="78039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1104" y="478535"/>
            <a:ext cx="8555736" cy="6179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6784" y="3253740"/>
            <a:ext cx="3796284" cy="3345179"/>
          </a:xfrm>
          <a:custGeom>
            <a:avLst/>
            <a:gdLst/>
            <a:ahLst/>
            <a:cxnLst/>
            <a:rect l="l" t="t" r="r" b="b"/>
            <a:pathLst>
              <a:path w="3796284" h="3345179">
                <a:moveTo>
                  <a:pt x="0" y="3345179"/>
                </a:moveTo>
                <a:lnTo>
                  <a:pt x="3796284" y="3345179"/>
                </a:lnTo>
                <a:lnTo>
                  <a:pt x="3796284" y="0"/>
                </a:lnTo>
                <a:lnTo>
                  <a:pt x="0" y="0"/>
                </a:lnTo>
                <a:lnTo>
                  <a:pt x="0" y="33451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3736" y="3361944"/>
            <a:ext cx="2679192" cy="27005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9164" y="3357372"/>
            <a:ext cx="2688336" cy="2709672"/>
          </a:xfrm>
          <a:custGeom>
            <a:avLst/>
            <a:gdLst/>
            <a:ahLst/>
            <a:cxnLst/>
            <a:rect l="l" t="t" r="r" b="b"/>
            <a:pathLst>
              <a:path w="2688336" h="2709672">
                <a:moveTo>
                  <a:pt x="0" y="2709672"/>
                </a:moveTo>
                <a:lnTo>
                  <a:pt x="2688336" y="2709672"/>
                </a:lnTo>
                <a:lnTo>
                  <a:pt x="2688336" y="0"/>
                </a:lnTo>
                <a:lnTo>
                  <a:pt x="0" y="0"/>
                </a:lnTo>
                <a:lnTo>
                  <a:pt x="0" y="270967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3736" y="5844540"/>
            <a:ext cx="2679192" cy="646176"/>
          </a:xfrm>
          <a:custGeom>
            <a:avLst/>
            <a:gdLst/>
            <a:ahLst/>
            <a:cxnLst/>
            <a:rect l="l" t="t" r="r" b="b"/>
            <a:pathLst>
              <a:path w="2679192" h="646176">
                <a:moveTo>
                  <a:pt x="0" y="646176"/>
                </a:moveTo>
                <a:lnTo>
                  <a:pt x="2679192" y="646176"/>
                </a:lnTo>
                <a:lnTo>
                  <a:pt x="2679192" y="0"/>
                </a:lnTo>
                <a:lnTo>
                  <a:pt x="0" y="0"/>
                </a:lnTo>
                <a:lnTo>
                  <a:pt x="0" y="6461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3736" y="5844540"/>
            <a:ext cx="2679192" cy="646176"/>
          </a:xfrm>
          <a:custGeom>
            <a:avLst/>
            <a:gdLst/>
            <a:ahLst/>
            <a:cxnLst/>
            <a:rect l="l" t="t" r="r" b="b"/>
            <a:pathLst>
              <a:path w="2679192" h="646176">
                <a:moveTo>
                  <a:pt x="0" y="646176"/>
                </a:moveTo>
                <a:lnTo>
                  <a:pt x="2679192" y="646176"/>
                </a:lnTo>
                <a:lnTo>
                  <a:pt x="2679192" y="0"/>
                </a:lnTo>
                <a:lnTo>
                  <a:pt x="0" y="0"/>
                </a:lnTo>
                <a:lnTo>
                  <a:pt x="0" y="64617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4693" y="6056147"/>
            <a:ext cx="2464282" cy="0"/>
          </a:xfrm>
          <a:custGeom>
            <a:avLst/>
            <a:gdLst/>
            <a:ahLst/>
            <a:cxnLst/>
            <a:rect l="l" t="t" r="r" b="b"/>
            <a:pathLst>
              <a:path w="2464282">
                <a:moveTo>
                  <a:pt x="0" y="0"/>
                </a:moveTo>
                <a:lnTo>
                  <a:pt x="2464282" y="0"/>
                </a:lnTo>
              </a:path>
            </a:pathLst>
          </a:custGeom>
          <a:ln w="11937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4693" y="6239027"/>
            <a:ext cx="2421610" cy="0"/>
          </a:xfrm>
          <a:custGeom>
            <a:avLst/>
            <a:gdLst/>
            <a:ahLst/>
            <a:cxnLst/>
            <a:rect l="l" t="t" r="r" b="b"/>
            <a:pathLst>
              <a:path w="2421610">
                <a:moveTo>
                  <a:pt x="0" y="0"/>
                </a:moveTo>
                <a:lnTo>
                  <a:pt x="2421610" y="0"/>
                </a:lnTo>
              </a:path>
            </a:pathLst>
          </a:custGeom>
          <a:ln w="11938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4693" y="6421907"/>
            <a:ext cx="582168" cy="0"/>
          </a:xfrm>
          <a:custGeom>
            <a:avLst/>
            <a:gdLst/>
            <a:ahLst/>
            <a:cxnLst/>
            <a:rect l="l" t="t" r="r" b="b"/>
            <a:pathLst>
              <a:path w="582168">
                <a:moveTo>
                  <a:pt x="0" y="0"/>
                </a:moveTo>
                <a:lnTo>
                  <a:pt x="582168" y="0"/>
                </a:lnTo>
              </a:path>
            </a:pathLst>
          </a:custGeom>
          <a:ln w="11938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90088" y="4093464"/>
            <a:ext cx="2481072" cy="25024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90088" y="5949696"/>
            <a:ext cx="2481072" cy="646176"/>
          </a:xfrm>
          <a:custGeom>
            <a:avLst/>
            <a:gdLst/>
            <a:ahLst/>
            <a:cxnLst/>
            <a:rect l="l" t="t" r="r" b="b"/>
            <a:pathLst>
              <a:path w="2481072" h="646176">
                <a:moveTo>
                  <a:pt x="0" y="646175"/>
                </a:moveTo>
                <a:lnTo>
                  <a:pt x="2481072" y="646175"/>
                </a:lnTo>
                <a:lnTo>
                  <a:pt x="2481072" y="0"/>
                </a:lnTo>
                <a:lnTo>
                  <a:pt x="0" y="0"/>
                </a:lnTo>
                <a:lnTo>
                  <a:pt x="0" y="6461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90088" y="5949696"/>
            <a:ext cx="2481072" cy="646176"/>
          </a:xfrm>
          <a:custGeom>
            <a:avLst/>
            <a:gdLst/>
            <a:ahLst/>
            <a:cxnLst/>
            <a:rect l="l" t="t" r="r" b="b"/>
            <a:pathLst>
              <a:path w="2481072" h="646176">
                <a:moveTo>
                  <a:pt x="0" y="646175"/>
                </a:moveTo>
                <a:lnTo>
                  <a:pt x="2481072" y="646175"/>
                </a:lnTo>
                <a:lnTo>
                  <a:pt x="2481072" y="0"/>
                </a:lnTo>
                <a:lnTo>
                  <a:pt x="0" y="0"/>
                </a:lnTo>
                <a:lnTo>
                  <a:pt x="0" y="646175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82036" y="6161252"/>
            <a:ext cx="2278379" cy="0"/>
          </a:xfrm>
          <a:custGeom>
            <a:avLst/>
            <a:gdLst/>
            <a:ahLst/>
            <a:cxnLst/>
            <a:rect l="l" t="t" r="r" b="b"/>
            <a:pathLst>
              <a:path w="2278379">
                <a:moveTo>
                  <a:pt x="0" y="0"/>
                </a:moveTo>
                <a:lnTo>
                  <a:pt x="2278379" y="0"/>
                </a:lnTo>
              </a:path>
            </a:pathLst>
          </a:custGeom>
          <a:ln w="11937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82036" y="6344132"/>
            <a:ext cx="2296667" cy="0"/>
          </a:xfrm>
          <a:custGeom>
            <a:avLst/>
            <a:gdLst/>
            <a:ahLst/>
            <a:cxnLst/>
            <a:rect l="l" t="t" r="r" b="b"/>
            <a:pathLst>
              <a:path w="2296667">
                <a:moveTo>
                  <a:pt x="0" y="0"/>
                </a:moveTo>
                <a:lnTo>
                  <a:pt x="2296667" y="0"/>
                </a:lnTo>
              </a:path>
            </a:pathLst>
          </a:custGeom>
          <a:ln w="11937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82036" y="6527012"/>
            <a:ext cx="1415796" cy="0"/>
          </a:xfrm>
          <a:custGeom>
            <a:avLst/>
            <a:gdLst/>
            <a:ahLst/>
            <a:cxnLst/>
            <a:rect l="l" t="t" r="r" b="b"/>
            <a:pathLst>
              <a:path w="1415796">
                <a:moveTo>
                  <a:pt x="0" y="0"/>
                </a:moveTo>
                <a:lnTo>
                  <a:pt x="1415796" y="0"/>
                </a:lnTo>
              </a:path>
            </a:pathLst>
          </a:custGeom>
          <a:ln w="11937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8740" y="43093"/>
            <a:ext cx="8911222" cy="417068"/>
          </a:xfrm>
          <a:prstGeom prst="rect">
            <a:avLst/>
          </a:prstGeom>
        </p:spPr>
        <p:txBody>
          <a:bodyPr wrap="square" lIns="0" tIns="9747" rIns="0" bIns="0" rtlCol="0">
            <a:noAutofit/>
          </a:bodyPr>
          <a:lstStyle/>
          <a:p>
            <a:pPr marL="12700">
              <a:lnSpc>
                <a:spcPts val="1535"/>
              </a:lnSpc>
            </a:pPr>
            <a:r>
              <a:rPr sz="1400" spc="-7" dirty="0">
                <a:latin typeface="Arial"/>
                <a:cs typeface="Arial"/>
              </a:rPr>
              <a:t>11.2.U8 ATP hydrolysis and cross bridge formation are necessary for the filaments to slide. AND 11.2.U9 Calcium</a:t>
            </a:r>
            <a:endParaRPr sz="1400">
              <a:latin typeface="Arial"/>
              <a:cs typeface="Arial"/>
            </a:endParaRPr>
          </a:p>
          <a:p>
            <a:pPr marL="12700" marR="26746">
              <a:lnSpc>
                <a:spcPct val="95825"/>
              </a:lnSpc>
            </a:pPr>
            <a:r>
              <a:rPr sz="1400" spc="-2" dirty="0">
                <a:latin typeface="Arial"/>
                <a:cs typeface="Arial"/>
              </a:rPr>
              <a:t>ions and the proteins tropomyosin and troponin control muscle contractions.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69717" y="6196380"/>
            <a:ext cx="2346460" cy="177800"/>
          </a:xfrm>
          <a:prstGeom prst="rect">
            <a:avLst/>
          </a:prstGeom>
        </p:spPr>
        <p:txBody>
          <a:bodyPr wrap="square" lIns="0" tIns="8382" rIns="0" bIns="0" rtlCol="0">
            <a:noAutofit/>
          </a:bodyPr>
          <a:lstStyle/>
          <a:p>
            <a:pPr marL="12700">
              <a:lnSpc>
                <a:spcPts val="1320"/>
              </a:lnSpc>
            </a:pPr>
            <a:r>
              <a:rPr sz="1200" spc="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tes/dl/free/0072495855/291136/Bre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70908" y="6677050"/>
            <a:ext cx="4616774" cy="177800"/>
          </a:xfrm>
          <a:prstGeom prst="rect">
            <a:avLst/>
          </a:prstGeom>
        </p:spPr>
        <p:txBody>
          <a:bodyPr wrap="square" lIns="0" tIns="8382" rIns="0" bIns="0" rtlCol="0">
            <a:noAutofit/>
          </a:bodyPr>
          <a:lstStyle/>
          <a:p>
            <a:pPr marL="12700">
              <a:lnSpc>
                <a:spcPts val="1320"/>
              </a:lnSpc>
            </a:pPr>
            <a:r>
              <a:rPr sz="1200" spc="-6" dirty="0">
                <a:latin typeface="Calibri"/>
                <a:cs typeface="Calibri"/>
              </a:rPr>
              <a:t>edited from: </a:t>
            </a:r>
            <a:r>
              <a:rPr sz="1200" spc="-6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200" u="sng" spc="-6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http://www.slideshare.net/gurustip/muscles-and-movement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90088" y="5949696"/>
            <a:ext cx="2481072" cy="646176"/>
          </a:xfrm>
          <a:prstGeom prst="rect">
            <a:avLst/>
          </a:prstGeom>
        </p:spPr>
        <p:txBody>
          <a:bodyPr wrap="square" lIns="0" tIns="45719" rIns="0" bIns="0" rtlCol="0">
            <a:noAutofit/>
          </a:bodyPr>
          <a:lstStyle/>
          <a:p>
            <a:pPr marL="92329">
              <a:lnSpc>
                <a:spcPct val="101725"/>
              </a:lnSpc>
            </a:pPr>
            <a:r>
              <a:rPr sz="1200" spc="-2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http://highered.mheducation.com/si</a:t>
            </a:r>
            <a:endParaRPr sz="1200">
              <a:latin typeface="Calibri"/>
              <a:cs typeface="Calibri"/>
            </a:endParaRPr>
          </a:p>
          <a:p>
            <a:pPr marL="92329">
              <a:lnSpc>
                <a:spcPct val="101725"/>
              </a:lnSpc>
              <a:spcBef>
                <a:spcPts val="1415"/>
              </a:spcBef>
            </a:pPr>
            <a:r>
              <a:rPr sz="1200" spc="-3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akdwnDrngCntrctn.swf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9164" y="3357372"/>
            <a:ext cx="2688336" cy="24871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169164" y="5844540"/>
            <a:ext cx="2688336" cy="216357"/>
          </a:xfrm>
          <a:prstGeom prst="rect">
            <a:avLst/>
          </a:prstGeom>
        </p:spPr>
        <p:txBody>
          <a:bodyPr wrap="square" lIns="0" tIns="54260" rIns="0" bIns="0" rtlCol="0">
            <a:noAutofit/>
          </a:bodyPr>
          <a:lstStyle/>
          <a:p>
            <a:pPr marL="95707">
              <a:lnSpc>
                <a:spcPts val="1345"/>
              </a:lnSpc>
            </a:pPr>
            <a:r>
              <a:rPr sz="1200" spc="-2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http://highered.mheducation.com//site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69164" y="6060897"/>
            <a:ext cx="2688336" cy="429818"/>
          </a:xfrm>
          <a:prstGeom prst="rect">
            <a:avLst/>
          </a:prstGeom>
        </p:spPr>
        <p:txBody>
          <a:bodyPr wrap="square" lIns="0" tIns="19939" rIns="0" bIns="0" rtlCol="0">
            <a:noAutofit/>
          </a:bodyPr>
          <a:lstStyle/>
          <a:p>
            <a:pPr marL="95707" marR="143164">
              <a:lnSpc>
                <a:spcPts val="1440"/>
              </a:lnSpc>
            </a:pPr>
            <a:r>
              <a:rPr sz="120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s/</a:t>
            </a:r>
            <a:r>
              <a:rPr sz="1200" spc="9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d</a:t>
            </a:r>
            <a:r>
              <a:rPr sz="1200" spc="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l</a:t>
            </a:r>
            <a:r>
              <a:rPr sz="1200" spc="4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/f</a:t>
            </a:r>
            <a:r>
              <a:rPr sz="1200" spc="-9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r</a:t>
            </a:r>
            <a:r>
              <a:rPr sz="1200" spc="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e</a:t>
            </a:r>
            <a:r>
              <a:rPr sz="1200" spc="4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e</a:t>
            </a:r>
            <a:r>
              <a:rPr sz="1200" spc="-4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/</a:t>
            </a:r>
            <a:r>
              <a:rPr sz="1200" spc="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0</a:t>
            </a:r>
            <a:r>
              <a:rPr sz="1200" spc="4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0</a:t>
            </a:r>
            <a:r>
              <a:rPr sz="1200" spc="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7</a:t>
            </a:r>
            <a:r>
              <a:rPr sz="1200" spc="4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2</a:t>
            </a:r>
            <a:r>
              <a:rPr sz="1200" spc="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4</a:t>
            </a:r>
            <a:r>
              <a:rPr sz="1200" spc="4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9</a:t>
            </a:r>
            <a:r>
              <a:rPr sz="1200" spc="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5</a:t>
            </a:r>
            <a:r>
              <a:rPr sz="1200" spc="4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8</a:t>
            </a:r>
            <a:r>
              <a:rPr sz="1200" spc="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5</a:t>
            </a:r>
            <a:r>
              <a:rPr sz="1200" spc="4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5/</a:t>
            </a:r>
            <a:r>
              <a:rPr sz="1200" spc="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2</a:t>
            </a:r>
            <a:r>
              <a:rPr sz="1200" spc="4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9</a:t>
            </a:r>
            <a:r>
              <a:rPr sz="1200" spc="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1</a:t>
            </a:r>
            <a:r>
              <a:rPr sz="1200" spc="4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1</a:t>
            </a:r>
            <a:r>
              <a:rPr sz="1200" spc="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3</a:t>
            </a:r>
            <a:r>
              <a:rPr sz="1200" spc="4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6</a:t>
            </a:r>
            <a:r>
              <a:rPr sz="1200" spc="2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/</a:t>
            </a:r>
            <a:r>
              <a:rPr sz="1200" spc="-2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m</a:t>
            </a:r>
            <a:r>
              <a:rPr sz="1200" spc="-14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y</a:t>
            </a:r>
            <a:r>
              <a:rPr sz="1200" spc="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o</a:t>
            </a:r>
            <a:r>
              <a:rPr sz="1200" spc="9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f</a:t>
            </a:r>
            <a:r>
              <a:rPr sz="1200" spc="-9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i</a:t>
            </a:r>
            <a:r>
              <a:rPr sz="1200" spc="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la</a:t>
            </a:r>
            <a:r>
              <a:rPr sz="1200" spc="0" dirty="0">
                <a:solidFill>
                  <a:srgbClr val="0000FF"/>
                </a:solidFill>
                <a:latin typeface="Calibri"/>
                <a:cs typeface="Calibri"/>
              </a:rPr>
              <a:t> ment.s</a:t>
            </a:r>
            <a:r>
              <a:rPr sz="1200" spc="-4" dirty="0">
                <a:solidFill>
                  <a:srgbClr val="0000FF"/>
                </a:solidFill>
                <a:latin typeface="Calibri"/>
                <a:cs typeface="Calibri"/>
              </a:rPr>
              <a:t>w</a:t>
            </a:r>
            <a:r>
              <a:rPr sz="1200" spc="0" dirty="0">
                <a:solidFill>
                  <a:srgbClr val="0000FF"/>
                </a:solidFill>
                <a:latin typeface="Calibri"/>
                <a:cs typeface="Calibri"/>
              </a:rPr>
              <a:t>f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144000" cy="1025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144000" cy="6412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4572"/>
            <a:ext cx="9144000" cy="326135"/>
          </a:xfrm>
          <a:custGeom>
            <a:avLst/>
            <a:gdLst/>
            <a:ahLst/>
            <a:cxnLst/>
            <a:rect l="l" t="t" r="r" b="b"/>
            <a:pathLst>
              <a:path w="9144000" h="326135">
                <a:moveTo>
                  <a:pt x="0" y="326135"/>
                </a:moveTo>
                <a:lnTo>
                  <a:pt x="9144000" y="326135"/>
                </a:lnTo>
                <a:lnTo>
                  <a:pt x="9144000" y="0"/>
                </a:lnTo>
                <a:lnTo>
                  <a:pt x="0" y="0"/>
                </a:lnTo>
                <a:lnTo>
                  <a:pt x="0" y="326135"/>
                </a:lnTo>
                <a:close/>
              </a:path>
            </a:pathLst>
          </a:custGeom>
          <a:solidFill>
            <a:srgbClr val="B8CDE4">
              <a:alpha val="78039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676" y="330706"/>
            <a:ext cx="8939784" cy="640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78740" y="75993"/>
            <a:ext cx="6969879" cy="204012"/>
          </a:xfrm>
          <a:prstGeom prst="rect">
            <a:avLst/>
          </a:prstGeom>
        </p:spPr>
        <p:txBody>
          <a:bodyPr wrap="square" lIns="0" tIns="9747" rIns="0" bIns="0" rtlCol="0">
            <a:noAutofit/>
          </a:bodyPr>
          <a:lstStyle/>
          <a:p>
            <a:pPr marL="12700">
              <a:lnSpc>
                <a:spcPts val="1535"/>
              </a:lnSpc>
            </a:pPr>
            <a:r>
              <a:rPr sz="1400" spc="-5" dirty="0">
                <a:latin typeface="Arial"/>
                <a:cs typeface="Arial"/>
              </a:rPr>
              <a:t>11.2.S3 Analysis of electron micrographs to find the state of contraction of muscle fibres.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4572"/>
            <a:ext cx="9144000" cy="326135"/>
          </a:xfrm>
          <a:custGeom>
            <a:avLst/>
            <a:gdLst/>
            <a:ahLst/>
            <a:cxnLst/>
            <a:rect l="l" t="t" r="r" b="b"/>
            <a:pathLst>
              <a:path w="9144000" h="326135">
                <a:moveTo>
                  <a:pt x="0" y="326135"/>
                </a:moveTo>
                <a:lnTo>
                  <a:pt x="9144000" y="326135"/>
                </a:lnTo>
                <a:lnTo>
                  <a:pt x="9144000" y="0"/>
                </a:lnTo>
                <a:lnTo>
                  <a:pt x="0" y="0"/>
                </a:lnTo>
                <a:lnTo>
                  <a:pt x="0" y="326135"/>
                </a:lnTo>
                <a:close/>
              </a:path>
            </a:pathLst>
          </a:custGeom>
          <a:solidFill>
            <a:srgbClr val="B8CDE4">
              <a:alpha val="78039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868" y="330707"/>
            <a:ext cx="8961120" cy="6350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58683" y="6525767"/>
            <a:ext cx="1385316" cy="332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78740" y="75993"/>
            <a:ext cx="6552478" cy="204012"/>
          </a:xfrm>
          <a:prstGeom prst="rect">
            <a:avLst/>
          </a:prstGeom>
        </p:spPr>
        <p:txBody>
          <a:bodyPr wrap="square" lIns="0" tIns="9747" rIns="0" bIns="0" rtlCol="0">
            <a:noAutofit/>
          </a:bodyPr>
          <a:lstStyle/>
          <a:p>
            <a:pPr marL="12700">
              <a:lnSpc>
                <a:spcPts val="1535"/>
              </a:lnSpc>
            </a:pPr>
            <a:r>
              <a:rPr sz="1400" spc="-5" dirty="0">
                <a:latin typeface="Arial"/>
                <a:cs typeface="Arial"/>
              </a:rPr>
              <a:t>11.2.U1 Bones and exoskeletons provide anchorage for muscles and act as levers.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0" y="4572"/>
            <a:ext cx="9144000" cy="326135"/>
          </a:xfrm>
          <a:custGeom>
            <a:avLst/>
            <a:gdLst/>
            <a:ahLst/>
            <a:cxnLst/>
            <a:rect l="l" t="t" r="r" b="b"/>
            <a:pathLst>
              <a:path w="9144000" h="326135">
                <a:moveTo>
                  <a:pt x="0" y="326135"/>
                </a:moveTo>
                <a:lnTo>
                  <a:pt x="9144000" y="326135"/>
                </a:lnTo>
                <a:lnTo>
                  <a:pt x="9144000" y="0"/>
                </a:lnTo>
                <a:lnTo>
                  <a:pt x="0" y="0"/>
                </a:lnTo>
                <a:lnTo>
                  <a:pt x="0" y="326135"/>
                </a:lnTo>
                <a:close/>
              </a:path>
            </a:pathLst>
          </a:custGeom>
          <a:solidFill>
            <a:srgbClr val="B8CDE4">
              <a:alpha val="78039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4215" y="922019"/>
            <a:ext cx="5151120" cy="5349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8740" y="75993"/>
            <a:ext cx="6969879" cy="204012"/>
          </a:xfrm>
          <a:prstGeom prst="rect">
            <a:avLst/>
          </a:prstGeom>
        </p:spPr>
        <p:txBody>
          <a:bodyPr wrap="square" lIns="0" tIns="9747" rIns="0" bIns="0" rtlCol="0">
            <a:noAutofit/>
          </a:bodyPr>
          <a:lstStyle/>
          <a:p>
            <a:pPr marL="12700">
              <a:lnSpc>
                <a:spcPts val="1535"/>
              </a:lnSpc>
            </a:pPr>
            <a:r>
              <a:rPr sz="1400" spc="-5" dirty="0">
                <a:latin typeface="Arial"/>
                <a:cs typeface="Arial"/>
              </a:rPr>
              <a:t>11.2.S3 Analysis of electron micrographs to find the state of contraction of muscle fibres.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0731" y="498094"/>
            <a:ext cx="1097300" cy="330200"/>
          </a:xfrm>
          <a:prstGeom prst="rect">
            <a:avLst/>
          </a:prstGeom>
        </p:spPr>
        <p:txBody>
          <a:bodyPr wrap="square" lIns="0" tIns="16160" rIns="0" bIns="0" rtlCol="0">
            <a:noAutofit/>
          </a:bodyPr>
          <a:lstStyle/>
          <a:p>
            <a:pPr marL="12700">
              <a:lnSpc>
                <a:spcPts val="2545"/>
              </a:lnSpc>
            </a:pPr>
            <a:r>
              <a:rPr sz="2400" spc="-1" dirty="0">
                <a:latin typeface="Calibri"/>
                <a:cs typeface="Calibri"/>
              </a:rPr>
              <a:t>Electron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53439" y="498094"/>
            <a:ext cx="1489168" cy="330200"/>
          </a:xfrm>
          <a:prstGeom prst="rect">
            <a:avLst/>
          </a:prstGeom>
        </p:spPr>
        <p:txBody>
          <a:bodyPr wrap="square" lIns="0" tIns="16160" rIns="0" bIns="0" rtlCol="0">
            <a:noAutofit/>
          </a:bodyPr>
          <a:lstStyle/>
          <a:p>
            <a:pPr marL="12700">
              <a:lnSpc>
                <a:spcPts val="2545"/>
              </a:lnSpc>
            </a:pPr>
            <a:r>
              <a:rPr sz="2400" spc="-5" dirty="0">
                <a:latin typeface="Calibri"/>
                <a:cs typeface="Calibri"/>
              </a:rPr>
              <a:t>micrograph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35681" y="498094"/>
            <a:ext cx="324871" cy="330200"/>
          </a:xfrm>
          <a:prstGeom prst="rect">
            <a:avLst/>
          </a:prstGeom>
        </p:spPr>
        <p:txBody>
          <a:bodyPr wrap="square" lIns="0" tIns="16160" rIns="0" bIns="0" rtlCol="0">
            <a:noAutofit/>
          </a:bodyPr>
          <a:lstStyle/>
          <a:p>
            <a:pPr marL="12700">
              <a:lnSpc>
                <a:spcPts val="2545"/>
              </a:lnSpc>
            </a:pPr>
            <a:r>
              <a:rPr sz="2400" dirty="0">
                <a:latin typeface="Calibri"/>
                <a:cs typeface="Calibri"/>
              </a:rPr>
              <a:t>of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59379" y="498094"/>
            <a:ext cx="941749" cy="330200"/>
          </a:xfrm>
          <a:prstGeom prst="rect">
            <a:avLst/>
          </a:prstGeom>
        </p:spPr>
        <p:txBody>
          <a:bodyPr wrap="square" lIns="0" tIns="16160" rIns="0" bIns="0" rtlCol="0">
            <a:noAutofit/>
          </a:bodyPr>
          <a:lstStyle/>
          <a:p>
            <a:pPr marL="12700">
              <a:lnSpc>
                <a:spcPts val="2545"/>
              </a:lnSpc>
            </a:pPr>
            <a:r>
              <a:rPr sz="2400" spc="0" dirty="0">
                <a:latin typeface="Calibri"/>
                <a:cs typeface="Calibri"/>
              </a:rPr>
              <a:t>human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99382" y="498094"/>
            <a:ext cx="1009445" cy="330200"/>
          </a:xfrm>
          <a:prstGeom prst="rect">
            <a:avLst/>
          </a:prstGeom>
        </p:spPr>
        <p:txBody>
          <a:bodyPr wrap="square" lIns="0" tIns="16160" rIns="0" bIns="0" rtlCol="0">
            <a:noAutofit/>
          </a:bodyPr>
          <a:lstStyle/>
          <a:p>
            <a:pPr marL="12700">
              <a:lnSpc>
                <a:spcPts val="2545"/>
              </a:lnSpc>
            </a:pPr>
            <a:r>
              <a:rPr sz="2400" spc="-10" dirty="0">
                <a:latin typeface="Calibri"/>
                <a:cs typeface="Calibri"/>
              </a:rPr>
              <a:t>skeletal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02479" y="498094"/>
            <a:ext cx="3817392" cy="1027176"/>
          </a:xfrm>
          <a:prstGeom prst="rect">
            <a:avLst/>
          </a:prstGeom>
        </p:spPr>
        <p:txBody>
          <a:bodyPr wrap="square" lIns="0" tIns="16160" rIns="0" bIns="0" rtlCol="0">
            <a:noAutofit/>
          </a:bodyPr>
          <a:lstStyle/>
          <a:p>
            <a:pPr marL="12700" marR="29157">
              <a:lnSpc>
                <a:spcPts val="2545"/>
              </a:lnSpc>
            </a:pPr>
            <a:r>
              <a:rPr sz="2400" spc="1" dirty="0">
                <a:latin typeface="Calibri"/>
                <a:cs typeface="Calibri"/>
              </a:rPr>
              <a:t>muscle</a:t>
            </a:r>
            <a:endParaRPr sz="2400">
              <a:latin typeface="Calibri"/>
              <a:cs typeface="Calibri"/>
            </a:endParaRPr>
          </a:p>
          <a:p>
            <a:pPr marL="620191">
              <a:lnSpc>
                <a:spcPts val="2160"/>
              </a:lnSpc>
              <a:spcBef>
                <a:spcPts val="1086"/>
              </a:spcBef>
            </a:pPr>
            <a:r>
              <a:rPr sz="1800" spc="-2" dirty="0">
                <a:latin typeface="Calibri"/>
                <a:cs typeface="Calibri"/>
              </a:rPr>
              <a:t>Analyse the micrograph and use it to answer the following: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09971" y="1542160"/>
            <a:ext cx="208390" cy="228092"/>
          </a:xfrm>
          <a:prstGeom prst="rect">
            <a:avLst/>
          </a:prstGeom>
        </p:spPr>
        <p:txBody>
          <a:bodyPr wrap="square" lIns="0" tIns="10953" rIns="0" bIns="0" rtlCol="0">
            <a:noAutofit/>
          </a:bodyPr>
          <a:lstStyle/>
          <a:p>
            <a:pPr marL="12700">
              <a:lnSpc>
                <a:spcPts val="1725"/>
              </a:lnSpc>
            </a:pPr>
            <a:r>
              <a:rPr sz="1600" spc="-4" dirty="0">
                <a:latin typeface="Calibri"/>
                <a:cs typeface="Calibri"/>
              </a:rPr>
              <a:t>1.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52871" y="1542160"/>
            <a:ext cx="2935359" cy="1935226"/>
          </a:xfrm>
          <a:prstGeom prst="rect">
            <a:avLst/>
          </a:prstGeom>
        </p:spPr>
        <p:txBody>
          <a:bodyPr wrap="square" lIns="0" tIns="10953" rIns="0" bIns="0" rtlCol="0">
            <a:noAutofit/>
          </a:bodyPr>
          <a:lstStyle/>
          <a:p>
            <a:pPr marL="12700" marR="14188">
              <a:lnSpc>
                <a:spcPts val="1725"/>
              </a:lnSpc>
            </a:pPr>
            <a:r>
              <a:rPr sz="1600" spc="-6" dirty="0">
                <a:latin typeface="Calibri"/>
                <a:cs typeface="Calibri"/>
              </a:rPr>
              <a:t>Deduce whether the myofibrils are</a:t>
            </a:r>
            <a:endParaRPr sz="1600">
              <a:latin typeface="Calibri"/>
              <a:cs typeface="Calibri"/>
            </a:endParaRPr>
          </a:p>
          <a:p>
            <a:pPr marL="12700" marR="30403">
              <a:lnSpc>
                <a:spcPts val="1920"/>
              </a:lnSpc>
              <a:spcBef>
                <a:spcPts val="9"/>
              </a:spcBef>
            </a:pPr>
            <a:r>
              <a:rPr sz="1600" spc="-8" dirty="0">
                <a:latin typeface="Calibri"/>
                <a:cs typeface="Calibri"/>
              </a:rPr>
              <a:t>contracted or relaxed</a:t>
            </a:r>
            <a:endParaRPr sz="1600">
              <a:latin typeface="Calibri"/>
              <a:cs typeface="Calibri"/>
            </a:endParaRPr>
          </a:p>
          <a:p>
            <a:pPr marL="12700" marR="30403">
              <a:lnSpc>
                <a:spcPts val="1920"/>
              </a:lnSpc>
            </a:pPr>
            <a:r>
              <a:rPr sz="1600" spc="-6" dirty="0">
                <a:latin typeface="Calibri"/>
                <a:cs typeface="Calibri"/>
              </a:rPr>
              <a:t>Calculate the magnification of the</a:t>
            </a:r>
            <a:endParaRPr sz="1600">
              <a:latin typeface="Calibri"/>
              <a:cs typeface="Calibri"/>
            </a:endParaRPr>
          </a:p>
          <a:p>
            <a:pPr marL="12700" marR="30403">
              <a:lnSpc>
                <a:spcPts val="1920"/>
              </a:lnSpc>
            </a:pPr>
            <a:r>
              <a:rPr sz="1600" spc="-5" dirty="0">
                <a:latin typeface="Calibri"/>
                <a:cs typeface="Calibri"/>
              </a:rPr>
              <a:t>electron micrograph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920"/>
              </a:lnSpc>
            </a:pPr>
            <a:r>
              <a:rPr sz="1600" spc="-7" dirty="0">
                <a:latin typeface="Calibri"/>
                <a:cs typeface="Calibri"/>
              </a:rPr>
              <a:t>Measuring an individual sarcomere</a:t>
            </a:r>
            <a:endParaRPr sz="1600">
              <a:latin typeface="Calibri"/>
              <a:cs typeface="Calibri"/>
            </a:endParaRPr>
          </a:p>
          <a:p>
            <a:pPr marL="12700" marR="30403">
              <a:lnSpc>
                <a:spcPts val="1920"/>
              </a:lnSpc>
            </a:pPr>
            <a:r>
              <a:rPr sz="1600" spc="-6" dirty="0">
                <a:latin typeface="Calibri"/>
                <a:cs typeface="Calibri"/>
              </a:rPr>
              <a:t>accurately is difficult due to their</a:t>
            </a:r>
            <a:endParaRPr sz="1600">
              <a:latin typeface="Calibri"/>
              <a:cs typeface="Calibri"/>
            </a:endParaRPr>
          </a:p>
          <a:p>
            <a:pPr marL="12700" marR="30403">
              <a:lnSpc>
                <a:spcPts val="1920"/>
              </a:lnSpc>
            </a:pPr>
            <a:r>
              <a:rPr sz="1600" spc="-5" dirty="0">
                <a:latin typeface="Calibri"/>
                <a:cs typeface="Calibri"/>
              </a:rPr>
              <a:t>small size. Commonly scientists</a:t>
            </a:r>
            <a:endParaRPr sz="1600">
              <a:latin typeface="Calibri"/>
              <a:cs typeface="Calibri"/>
            </a:endParaRPr>
          </a:p>
          <a:p>
            <a:pPr marL="12700" marR="30403">
              <a:lnSpc>
                <a:spcPts val="1920"/>
              </a:lnSpc>
            </a:pPr>
            <a:r>
              <a:rPr sz="1600" spc="-4" dirty="0">
                <a:latin typeface="Calibri"/>
                <a:cs typeface="Calibri"/>
              </a:rPr>
              <a:t>use the formula below: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09971" y="2029840"/>
            <a:ext cx="208390" cy="228092"/>
          </a:xfrm>
          <a:prstGeom prst="rect">
            <a:avLst/>
          </a:prstGeom>
        </p:spPr>
        <p:txBody>
          <a:bodyPr wrap="square" lIns="0" tIns="10953" rIns="0" bIns="0" rtlCol="0">
            <a:noAutofit/>
          </a:bodyPr>
          <a:lstStyle/>
          <a:p>
            <a:pPr marL="12700">
              <a:lnSpc>
                <a:spcPts val="1725"/>
              </a:lnSpc>
            </a:pPr>
            <a:r>
              <a:rPr sz="1600" spc="-4" dirty="0">
                <a:latin typeface="Calibri"/>
                <a:cs typeface="Calibri"/>
              </a:rPr>
              <a:t>2.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09971" y="2517775"/>
            <a:ext cx="208390" cy="228092"/>
          </a:xfrm>
          <a:prstGeom prst="rect">
            <a:avLst/>
          </a:prstGeom>
        </p:spPr>
        <p:txBody>
          <a:bodyPr wrap="square" lIns="0" tIns="10953" rIns="0" bIns="0" rtlCol="0">
            <a:noAutofit/>
          </a:bodyPr>
          <a:lstStyle/>
          <a:p>
            <a:pPr marL="12700">
              <a:lnSpc>
                <a:spcPts val="1725"/>
              </a:lnSpc>
            </a:pPr>
            <a:r>
              <a:rPr sz="1600" spc="-4" dirty="0">
                <a:latin typeface="Calibri"/>
                <a:cs typeface="Calibri"/>
              </a:rPr>
              <a:t>3.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09971" y="3557524"/>
            <a:ext cx="812068" cy="843864"/>
          </a:xfrm>
          <a:prstGeom prst="rect">
            <a:avLst/>
          </a:prstGeom>
        </p:spPr>
        <p:txBody>
          <a:bodyPr wrap="square" lIns="0" tIns="9715" rIns="0" bIns="0" rtlCol="0">
            <a:noAutofit/>
          </a:bodyPr>
          <a:lstStyle/>
          <a:p>
            <a:pPr marL="12700" marR="26746">
              <a:lnSpc>
                <a:spcPts val="1530"/>
              </a:lnSpc>
            </a:pPr>
            <a:r>
              <a:rPr sz="1400" i="1" spc="1" dirty="0">
                <a:latin typeface="Calibri"/>
                <a:cs typeface="Calibri"/>
              </a:rPr>
              <a:t>mean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680"/>
              </a:lnSpc>
              <a:spcBef>
                <a:spcPts val="7"/>
              </a:spcBef>
            </a:pPr>
            <a:r>
              <a:rPr sz="1400" i="1" dirty="0">
                <a:latin typeface="Calibri"/>
                <a:cs typeface="Calibri"/>
              </a:rPr>
              <a:t>sarcomere</a:t>
            </a:r>
            <a:endParaRPr sz="1400">
              <a:latin typeface="Calibri"/>
              <a:cs typeface="Calibri"/>
            </a:endParaRPr>
          </a:p>
          <a:p>
            <a:pPr marL="12700" marR="26746">
              <a:lnSpc>
                <a:spcPts val="1680"/>
              </a:lnSpc>
            </a:pPr>
            <a:r>
              <a:rPr sz="1400" i="1" dirty="0">
                <a:latin typeface="Calibri"/>
                <a:cs typeface="Calibri"/>
              </a:rPr>
              <a:t>length</a:t>
            </a:r>
            <a:endParaRPr sz="1400">
              <a:latin typeface="Calibri"/>
              <a:cs typeface="Calibri"/>
            </a:endParaRPr>
          </a:p>
          <a:p>
            <a:pPr marL="12700" marR="26746">
              <a:lnSpc>
                <a:spcPts val="1680"/>
              </a:lnSpc>
            </a:pPr>
            <a:r>
              <a:rPr sz="1400" i="1" spc="-2" dirty="0">
                <a:latin typeface="Calibri"/>
                <a:cs typeface="Calibri"/>
              </a:rPr>
              <a:t>(</a:t>
            </a:r>
            <a:r>
              <a:rPr sz="1300" b="1" i="1" spc="-2" dirty="0">
                <a:latin typeface="Arial"/>
                <a:cs typeface="Arial"/>
              </a:rPr>
              <a:t>μm</a:t>
            </a:r>
            <a:r>
              <a:rPr sz="1400" i="1" spc="-2" dirty="0"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24625" y="3755263"/>
            <a:ext cx="2208765" cy="203707"/>
          </a:xfrm>
          <a:prstGeom prst="rect">
            <a:avLst/>
          </a:prstGeom>
        </p:spPr>
        <p:txBody>
          <a:bodyPr wrap="square" lIns="0" tIns="9715" rIns="0" bIns="0" rtlCol="0">
            <a:noAutofit/>
          </a:bodyPr>
          <a:lstStyle/>
          <a:p>
            <a:pPr marL="12700">
              <a:lnSpc>
                <a:spcPts val="1530"/>
              </a:lnSpc>
            </a:pPr>
            <a:r>
              <a:rPr sz="1400" i="1" spc="-1" dirty="0">
                <a:latin typeface="Calibri"/>
                <a:cs typeface="Calibri"/>
              </a:rPr>
              <a:t>= </a:t>
            </a:r>
            <a:r>
              <a:rPr sz="1400" i="1" u="heavy" spc="-1" dirty="0">
                <a:latin typeface="Calibri"/>
                <a:cs typeface="Calibri"/>
              </a:rPr>
              <a:t>total length of n sacromeres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78649" y="3974490"/>
            <a:ext cx="144027" cy="204012"/>
          </a:xfrm>
          <a:prstGeom prst="rect">
            <a:avLst/>
          </a:prstGeom>
        </p:spPr>
        <p:txBody>
          <a:bodyPr wrap="square" lIns="0" tIns="9715" rIns="0" bIns="0" rtlCol="0">
            <a:noAutofit/>
          </a:bodyPr>
          <a:lstStyle/>
          <a:p>
            <a:pPr marL="12700">
              <a:lnSpc>
                <a:spcPts val="1530"/>
              </a:lnSpc>
            </a:pPr>
            <a:r>
              <a:rPr sz="1400" i="1" dirty="0">
                <a:latin typeface="Calibri"/>
                <a:cs typeface="Calibri"/>
              </a:rPr>
              <a:t>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58967" y="4651756"/>
            <a:ext cx="204955" cy="228092"/>
          </a:xfrm>
          <a:prstGeom prst="rect">
            <a:avLst/>
          </a:prstGeom>
        </p:spPr>
        <p:txBody>
          <a:bodyPr wrap="square" lIns="0" tIns="10953" rIns="0" bIns="0" rtlCol="0">
            <a:noAutofit/>
          </a:bodyPr>
          <a:lstStyle/>
          <a:p>
            <a:pPr marL="12700">
              <a:lnSpc>
                <a:spcPts val="1725"/>
              </a:lnSpc>
            </a:pPr>
            <a:r>
              <a:rPr sz="1600" spc="4" dirty="0">
                <a:latin typeface="Calibri"/>
                <a:cs typeface="Calibri"/>
              </a:rPr>
              <a:t>a.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02121" y="4651756"/>
            <a:ext cx="2567529" cy="1203731"/>
          </a:xfrm>
          <a:prstGeom prst="rect">
            <a:avLst/>
          </a:prstGeom>
        </p:spPr>
        <p:txBody>
          <a:bodyPr wrap="square" lIns="0" tIns="10953" rIns="0" bIns="0" rtlCol="0">
            <a:noAutofit/>
          </a:bodyPr>
          <a:lstStyle/>
          <a:p>
            <a:pPr marL="12700" marR="30449">
              <a:lnSpc>
                <a:spcPts val="1725"/>
              </a:lnSpc>
            </a:pPr>
            <a:r>
              <a:rPr sz="1600" spc="-6" dirty="0">
                <a:latin typeface="Calibri"/>
                <a:cs typeface="Calibri"/>
              </a:rPr>
              <a:t>Measure the total length of</a:t>
            </a:r>
            <a:endParaRPr sz="1600">
              <a:latin typeface="Calibri"/>
              <a:cs typeface="Calibri"/>
            </a:endParaRPr>
          </a:p>
          <a:p>
            <a:pPr marL="12700" marR="30449">
              <a:lnSpc>
                <a:spcPts val="1920"/>
              </a:lnSpc>
              <a:spcBef>
                <a:spcPts val="9"/>
              </a:spcBef>
            </a:pPr>
            <a:r>
              <a:rPr sz="1600" spc="-6" dirty="0">
                <a:latin typeface="Calibri"/>
                <a:cs typeface="Calibri"/>
              </a:rPr>
              <a:t>five sarcomere from z-line to</a:t>
            </a:r>
            <a:endParaRPr sz="1600">
              <a:latin typeface="Calibri"/>
              <a:cs typeface="Calibri"/>
            </a:endParaRPr>
          </a:p>
          <a:p>
            <a:pPr marL="12700" marR="30449">
              <a:lnSpc>
                <a:spcPts val="1920"/>
              </a:lnSpc>
            </a:pPr>
            <a:r>
              <a:rPr sz="1600" spc="3" dirty="0">
                <a:latin typeface="Calibri"/>
                <a:cs typeface="Calibri"/>
              </a:rPr>
              <a:t>z-line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920"/>
              </a:lnSpc>
            </a:pPr>
            <a:r>
              <a:rPr sz="1600" spc="-4" dirty="0">
                <a:latin typeface="Calibri"/>
                <a:cs typeface="Calibri"/>
              </a:rPr>
              <a:t>Calculate the mean length of a</a:t>
            </a:r>
            <a:endParaRPr sz="1600">
              <a:latin typeface="Calibri"/>
              <a:cs typeface="Calibri"/>
            </a:endParaRPr>
          </a:p>
          <a:p>
            <a:pPr marL="12700" marR="30449">
              <a:lnSpc>
                <a:spcPts val="1920"/>
              </a:lnSpc>
            </a:pPr>
            <a:r>
              <a:rPr sz="1600" spc="-8" dirty="0">
                <a:latin typeface="Calibri"/>
                <a:cs typeface="Calibri"/>
              </a:rPr>
              <a:t>sarcomere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58967" y="5383047"/>
            <a:ext cx="213960" cy="228396"/>
          </a:xfrm>
          <a:prstGeom prst="rect">
            <a:avLst/>
          </a:prstGeom>
        </p:spPr>
        <p:txBody>
          <a:bodyPr wrap="square" lIns="0" tIns="10985" rIns="0" bIns="0" rtlCol="0">
            <a:noAutofit/>
          </a:bodyPr>
          <a:lstStyle/>
          <a:p>
            <a:pPr marL="12700">
              <a:lnSpc>
                <a:spcPts val="1730"/>
              </a:lnSpc>
            </a:pPr>
            <a:r>
              <a:rPr sz="1600" dirty="0">
                <a:latin typeface="Calibri"/>
                <a:cs typeface="Calibri"/>
              </a:rPr>
              <a:t>b.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61587" y="5899034"/>
            <a:ext cx="529906" cy="254304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b="1" spc="-1" dirty="0">
                <a:latin typeface="Arial"/>
                <a:cs typeface="Arial"/>
              </a:rPr>
              <a:t>1μm</a:t>
            </a:r>
            <a:endParaRPr sz="1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642487" y="6550863"/>
            <a:ext cx="5263794" cy="177799"/>
          </a:xfrm>
          <a:prstGeom prst="rect">
            <a:avLst/>
          </a:prstGeom>
        </p:spPr>
        <p:txBody>
          <a:bodyPr wrap="square" lIns="0" tIns="8382" rIns="0" bIns="0" rtlCol="0">
            <a:noAutofit/>
          </a:bodyPr>
          <a:lstStyle/>
          <a:p>
            <a:pPr marL="12700">
              <a:lnSpc>
                <a:spcPts val="1320"/>
              </a:lnSpc>
            </a:pPr>
            <a:r>
              <a:rPr sz="1200" u="sng" spc="-1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http://darwin.wcupa.edu/beneski/bio-515/f12/westervelt/Main/ImageAnalysis?p=2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/>
          <p:nvPr/>
        </p:nvSpPr>
        <p:spPr>
          <a:xfrm>
            <a:off x="0" y="0"/>
            <a:ext cx="9144000" cy="4572"/>
          </a:xfrm>
          <a:custGeom>
            <a:avLst/>
            <a:gdLst/>
            <a:ahLst/>
            <a:cxnLst/>
            <a:rect l="l" t="t" r="r" b="b"/>
            <a:pathLst>
              <a:path w="9144000" h="4572">
                <a:moveTo>
                  <a:pt x="0" y="4572"/>
                </a:moveTo>
                <a:lnTo>
                  <a:pt x="9144000" y="4572"/>
                </a:lnTo>
                <a:lnTo>
                  <a:pt x="9144000" y="0"/>
                </a:lnTo>
                <a:lnTo>
                  <a:pt x="0" y="0"/>
                </a:lnTo>
                <a:lnTo>
                  <a:pt x="0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443484"/>
            <a:ext cx="9144000" cy="6414514"/>
          </a:xfrm>
          <a:custGeom>
            <a:avLst/>
            <a:gdLst/>
            <a:ahLst/>
            <a:cxnLst/>
            <a:rect l="l" t="t" r="r" b="b"/>
            <a:pathLst>
              <a:path w="9144000" h="6414514">
                <a:moveTo>
                  <a:pt x="0" y="6414514"/>
                </a:moveTo>
                <a:lnTo>
                  <a:pt x="9144000" y="6414514"/>
                </a:lnTo>
                <a:lnTo>
                  <a:pt x="9144000" y="0"/>
                </a:lnTo>
                <a:lnTo>
                  <a:pt x="0" y="0"/>
                </a:lnTo>
                <a:lnTo>
                  <a:pt x="0" y="64145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44778"/>
            <a:ext cx="9144000" cy="6720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4572"/>
            <a:ext cx="9144000" cy="438912"/>
          </a:xfrm>
          <a:custGeom>
            <a:avLst/>
            <a:gdLst/>
            <a:ahLst/>
            <a:cxnLst/>
            <a:rect l="l" t="t" r="r" b="b"/>
            <a:pathLst>
              <a:path w="9144000" h="438912">
                <a:moveTo>
                  <a:pt x="0" y="438912"/>
                </a:moveTo>
                <a:lnTo>
                  <a:pt x="9144000" y="438912"/>
                </a:lnTo>
                <a:lnTo>
                  <a:pt x="9144000" y="0"/>
                </a:lnTo>
                <a:lnTo>
                  <a:pt x="0" y="0"/>
                </a:lnTo>
                <a:lnTo>
                  <a:pt x="0" y="438912"/>
                </a:lnTo>
                <a:close/>
              </a:path>
            </a:pathLst>
          </a:custGeom>
          <a:solidFill>
            <a:srgbClr val="B8CDE4">
              <a:alpha val="78039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89732" y="5306568"/>
            <a:ext cx="5954268" cy="923544"/>
          </a:xfrm>
          <a:custGeom>
            <a:avLst/>
            <a:gdLst/>
            <a:ahLst/>
            <a:cxnLst/>
            <a:rect l="l" t="t" r="r" b="b"/>
            <a:pathLst>
              <a:path w="5954268" h="923544">
                <a:moveTo>
                  <a:pt x="0" y="923543"/>
                </a:moveTo>
                <a:lnTo>
                  <a:pt x="5954268" y="923543"/>
                </a:lnTo>
                <a:lnTo>
                  <a:pt x="5954268" y="0"/>
                </a:lnTo>
                <a:lnTo>
                  <a:pt x="0" y="0"/>
                </a:lnTo>
                <a:lnTo>
                  <a:pt x="0" y="923543"/>
                </a:lnTo>
                <a:close/>
              </a:path>
            </a:pathLst>
          </a:custGeom>
          <a:solidFill>
            <a:srgbClr val="FFFFFF">
              <a:alpha val="78824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650735" y="443483"/>
            <a:ext cx="2493264" cy="23743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650735" y="2807207"/>
            <a:ext cx="2493264" cy="461772"/>
          </a:xfrm>
          <a:custGeom>
            <a:avLst/>
            <a:gdLst/>
            <a:ahLst/>
            <a:cxnLst/>
            <a:rect l="l" t="t" r="r" b="b"/>
            <a:pathLst>
              <a:path w="2493264" h="461772">
                <a:moveTo>
                  <a:pt x="2493263" y="0"/>
                </a:moveTo>
                <a:lnTo>
                  <a:pt x="0" y="0"/>
                </a:lnTo>
                <a:lnTo>
                  <a:pt x="0" y="461772"/>
                </a:lnTo>
                <a:lnTo>
                  <a:pt x="2493263" y="461772"/>
                </a:lnTo>
                <a:lnTo>
                  <a:pt x="24932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566927"/>
            <a:ext cx="6461760" cy="2307336"/>
          </a:xfrm>
          <a:custGeom>
            <a:avLst/>
            <a:gdLst/>
            <a:ahLst/>
            <a:cxnLst/>
            <a:rect l="l" t="t" r="r" b="b"/>
            <a:pathLst>
              <a:path w="6461760" h="2307336">
                <a:moveTo>
                  <a:pt x="0" y="2307336"/>
                </a:moveTo>
                <a:lnTo>
                  <a:pt x="6461760" y="2307336"/>
                </a:lnTo>
                <a:lnTo>
                  <a:pt x="6461760" y="0"/>
                </a:lnTo>
                <a:lnTo>
                  <a:pt x="0" y="0"/>
                </a:lnTo>
                <a:lnTo>
                  <a:pt x="0" y="2307336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3316224"/>
            <a:ext cx="5137404" cy="646176"/>
          </a:xfrm>
          <a:custGeom>
            <a:avLst/>
            <a:gdLst/>
            <a:ahLst/>
            <a:cxnLst/>
            <a:rect l="l" t="t" r="r" b="b"/>
            <a:pathLst>
              <a:path w="5137404" h="646176">
                <a:moveTo>
                  <a:pt x="0" y="646176"/>
                </a:moveTo>
                <a:lnTo>
                  <a:pt x="5137404" y="646176"/>
                </a:lnTo>
                <a:lnTo>
                  <a:pt x="5137404" y="0"/>
                </a:lnTo>
                <a:lnTo>
                  <a:pt x="0" y="0"/>
                </a:lnTo>
                <a:lnTo>
                  <a:pt x="0" y="646176"/>
                </a:lnTo>
                <a:close/>
              </a:path>
            </a:pathLst>
          </a:custGeom>
          <a:solidFill>
            <a:srgbClr val="FFFFFF">
              <a:alpha val="78824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650735" y="3267456"/>
            <a:ext cx="2493264" cy="737615"/>
          </a:xfrm>
          <a:custGeom>
            <a:avLst/>
            <a:gdLst/>
            <a:ahLst/>
            <a:cxnLst/>
            <a:rect l="l" t="t" r="r" b="b"/>
            <a:pathLst>
              <a:path w="2493264" h="737615">
                <a:moveTo>
                  <a:pt x="2493263" y="0"/>
                </a:moveTo>
                <a:lnTo>
                  <a:pt x="0" y="0"/>
                </a:lnTo>
                <a:lnTo>
                  <a:pt x="0" y="737615"/>
                </a:lnTo>
                <a:lnTo>
                  <a:pt x="2493263" y="737615"/>
                </a:lnTo>
                <a:lnTo>
                  <a:pt x="24932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4331208"/>
            <a:ext cx="5830824" cy="646176"/>
          </a:xfrm>
          <a:custGeom>
            <a:avLst/>
            <a:gdLst/>
            <a:ahLst/>
            <a:cxnLst/>
            <a:rect l="l" t="t" r="r" b="b"/>
            <a:pathLst>
              <a:path w="5830824" h="646176">
                <a:moveTo>
                  <a:pt x="0" y="646176"/>
                </a:moveTo>
                <a:lnTo>
                  <a:pt x="5830824" y="646176"/>
                </a:lnTo>
                <a:lnTo>
                  <a:pt x="5830824" y="0"/>
                </a:lnTo>
                <a:lnTo>
                  <a:pt x="0" y="0"/>
                </a:lnTo>
                <a:lnTo>
                  <a:pt x="0" y="646176"/>
                </a:lnTo>
                <a:close/>
              </a:path>
            </a:pathLst>
          </a:custGeom>
          <a:solidFill>
            <a:srgbClr val="FFFFFF">
              <a:alpha val="78824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8740" y="25948"/>
            <a:ext cx="8688727" cy="203707"/>
          </a:xfrm>
          <a:prstGeom prst="rect">
            <a:avLst/>
          </a:prstGeom>
        </p:spPr>
        <p:txBody>
          <a:bodyPr wrap="square" lIns="0" tIns="9747" rIns="0" bIns="0" rtlCol="0">
            <a:noAutofit/>
          </a:bodyPr>
          <a:lstStyle/>
          <a:p>
            <a:pPr marL="12700">
              <a:lnSpc>
                <a:spcPts val="1535"/>
              </a:lnSpc>
            </a:pPr>
            <a:r>
              <a:rPr sz="1400" spc="-2" dirty="0">
                <a:latin typeface="Arial"/>
                <a:cs typeface="Arial"/>
              </a:rPr>
              <a:t>Nature of science: Developments in scientific research follow improvements in apparatus - fluorescent calcium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740" y="239308"/>
            <a:ext cx="6269746" cy="203708"/>
          </a:xfrm>
          <a:prstGeom prst="rect">
            <a:avLst/>
          </a:prstGeom>
        </p:spPr>
        <p:txBody>
          <a:bodyPr wrap="square" lIns="0" tIns="9747" rIns="0" bIns="0" rtlCol="0">
            <a:noAutofit/>
          </a:bodyPr>
          <a:lstStyle/>
          <a:p>
            <a:pPr marL="12700">
              <a:lnSpc>
                <a:spcPts val="1535"/>
              </a:lnSpc>
            </a:pPr>
            <a:r>
              <a:rPr sz="1400" spc="-2" dirty="0">
                <a:latin typeface="Arial"/>
                <a:cs typeface="Arial"/>
              </a:rPr>
              <a:t>ions have been used to study the cyclic interactions in muscle contraction. (1.8)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740" y="641858"/>
            <a:ext cx="5978719" cy="802639"/>
          </a:xfrm>
          <a:prstGeom prst="rect">
            <a:avLst/>
          </a:prstGeom>
        </p:spPr>
        <p:txBody>
          <a:bodyPr wrap="square" lIns="0" tIns="12287" rIns="0" bIns="0" rtlCol="0">
            <a:noAutofit/>
          </a:bodyPr>
          <a:lstStyle/>
          <a:p>
            <a:pPr marL="12700" marR="34289">
              <a:lnSpc>
                <a:spcPts val="1935"/>
              </a:lnSpc>
            </a:pPr>
            <a:r>
              <a:rPr sz="1800" spc="-2" dirty="0">
                <a:latin typeface="Calibri"/>
                <a:cs typeface="Calibri"/>
              </a:rPr>
              <a:t>Ashley and Ridgway (1968) were the first to study the role that</a:t>
            </a:r>
            <a:endParaRPr sz="1800">
              <a:latin typeface="Calibri"/>
              <a:cs typeface="Calibri"/>
            </a:endParaRPr>
          </a:p>
          <a:p>
            <a:pPr marL="12700" marR="34289">
              <a:lnSpc>
                <a:spcPts val="2160"/>
              </a:lnSpc>
              <a:spcBef>
                <a:spcPts val="11"/>
              </a:spcBef>
            </a:pPr>
            <a:r>
              <a:rPr sz="1800" b="1" spc="0" dirty="0">
                <a:latin typeface="Calibri"/>
                <a:cs typeface="Calibri"/>
              </a:rPr>
              <a:t>Calcium ions (Ca</a:t>
            </a:r>
            <a:r>
              <a:rPr sz="1800" b="1" spc="0" baseline="27306" dirty="0">
                <a:latin typeface="Calibri"/>
                <a:cs typeface="Calibri"/>
              </a:rPr>
              <a:t>2+</a:t>
            </a:r>
            <a:r>
              <a:rPr sz="1800" b="1" spc="0" dirty="0">
                <a:latin typeface="Calibri"/>
                <a:cs typeface="Calibri"/>
              </a:rPr>
              <a:t>) </a:t>
            </a:r>
            <a:r>
              <a:rPr sz="1800" spc="0" dirty="0">
                <a:latin typeface="Calibri"/>
                <a:cs typeface="Calibri"/>
              </a:rPr>
              <a:t>plays in the coupling of nerve impulses and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60"/>
              </a:lnSpc>
            </a:pPr>
            <a:r>
              <a:rPr sz="1800" spc="0" dirty="0">
                <a:latin typeface="Calibri"/>
                <a:cs typeface="Calibri"/>
              </a:rPr>
              <a:t>muscle contraction. Their work was made possibly by the use of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02004" y="1453388"/>
            <a:ext cx="447288" cy="265429"/>
          </a:xfrm>
          <a:prstGeom prst="rect">
            <a:avLst/>
          </a:prstGeom>
        </p:spPr>
        <p:txBody>
          <a:bodyPr wrap="square" lIns="0" tIns="12922" rIns="0" bIns="0" rtlCol="0">
            <a:noAutofit/>
          </a:bodyPr>
          <a:lstStyle/>
          <a:p>
            <a:pPr marL="12700">
              <a:lnSpc>
                <a:spcPts val="2035"/>
              </a:lnSpc>
            </a:pPr>
            <a:r>
              <a:rPr sz="1800" spc="3" dirty="0">
                <a:latin typeface="Calibri"/>
                <a:cs typeface="Calibri"/>
              </a:rPr>
              <a:t>Ca</a:t>
            </a:r>
            <a:r>
              <a:rPr sz="1800" spc="3" baseline="29582" dirty="0">
                <a:latin typeface="Calibri"/>
                <a:cs typeface="Calibri"/>
              </a:rPr>
              <a:t>2+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40" y="1464817"/>
            <a:ext cx="1130834" cy="254000"/>
          </a:xfrm>
          <a:prstGeom prst="rect">
            <a:avLst/>
          </a:prstGeom>
        </p:spPr>
        <p:txBody>
          <a:bodyPr wrap="square" lIns="0" tIns="12287" rIns="0" bIns="0" rtlCol="0">
            <a:noAutofit/>
          </a:bodyPr>
          <a:lstStyle/>
          <a:p>
            <a:pPr marL="12700">
              <a:lnSpc>
                <a:spcPts val="1935"/>
              </a:lnSpc>
            </a:pPr>
            <a:r>
              <a:rPr sz="1800" b="1" spc="-2" dirty="0">
                <a:latin typeface="Calibri"/>
                <a:cs typeface="Calibri"/>
              </a:rPr>
              <a:t>aequorin</a:t>
            </a:r>
            <a:r>
              <a:rPr sz="1800" spc="-2" dirty="0">
                <a:latin typeface="Calibri"/>
                <a:cs typeface="Calibri"/>
              </a:rPr>
              <a:t>, 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41094" y="1464817"/>
            <a:ext cx="4194819" cy="254000"/>
          </a:xfrm>
          <a:prstGeom prst="rect">
            <a:avLst/>
          </a:prstGeom>
        </p:spPr>
        <p:txBody>
          <a:bodyPr wrap="square" lIns="0" tIns="12287" rIns="0" bIns="0" rtlCol="0">
            <a:noAutofit/>
          </a:bodyPr>
          <a:lstStyle/>
          <a:p>
            <a:pPr marL="12700">
              <a:lnSpc>
                <a:spcPts val="1935"/>
              </a:lnSpc>
            </a:pPr>
            <a:r>
              <a:rPr sz="1800" spc="-1" dirty="0">
                <a:latin typeface="Calibri"/>
                <a:cs typeface="Calibri"/>
              </a:rPr>
              <a:t>binding </a:t>
            </a:r>
            <a:r>
              <a:rPr sz="1800" b="1" spc="-1" dirty="0">
                <a:latin typeface="Calibri"/>
                <a:cs typeface="Calibri"/>
              </a:rPr>
              <a:t>bioluminescent </a:t>
            </a:r>
            <a:r>
              <a:rPr sz="1800" spc="-1" dirty="0">
                <a:latin typeface="Calibri"/>
                <a:cs typeface="Calibri"/>
              </a:rPr>
              <a:t>protein. Upon Ca2+-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40" y="1738909"/>
            <a:ext cx="6334294" cy="1077442"/>
          </a:xfrm>
          <a:prstGeom prst="rect">
            <a:avLst/>
          </a:prstGeom>
        </p:spPr>
        <p:txBody>
          <a:bodyPr wrap="square" lIns="0" tIns="12287" rIns="0" bIns="0" rtlCol="0">
            <a:noAutofit/>
          </a:bodyPr>
          <a:lstStyle/>
          <a:p>
            <a:pPr marL="12700" marR="34289">
              <a:lnSpc>
                <a:spcPts val="1935"/>
              </a:lnSpc>
            </a:pPr>
            <a:r>
              <a:rPr sz="1800" spc="0" dirty="0">
                <a:latin typeface="Calibri"/>
                <a:cs typeface="Calibri"/>
              </a:rPr>
              <a:t>binding aequorin emits light. The timing of light emission peaks</a:t>
            </a:r>
            <a:endParaRPr sz="1800">
              <a:latin typeface="Calibri"/>
              <a:cs typeface="Calibri"/>
            </a:endParaRPr>
          </a:p>
          <a:p>
            <a:pPr marL="12700" marR="34289">
              <a:lnSpc>
                <a:spcPts val="2160"/>
              </a:lnSpc>
              <a:spcBef>
                <a:spcPts val="11"/>
              </a:spcBef>
            </a:pPr>
            <a:r>
              <a:rPr sz="1800" spc="0" dirty="0">
                <a:latin typeface="Calibri"/>
                <a:cs typeface="Calibri"/>
              </a:rPr>
              <a:t>between the arrival of an electrical impulse at the muscle fibre and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60"/>
              </a:lnSpc>
            </a:pPr>
            <a:r>
              <a:rPr sz="1800" spc="-1" dirty="0">
                <a:latin typeface="Calibri"/>
                <a:cs typeface="Calibri"/>
              </a:rPr>
              <a:t>the contraction of the muscle fibre. This is consistent with theory of</a:t>
            </a:r>
            <a:endParaRPr sz="1800">
              <a:latin typeface="Calibri"/>
              <a:cs typeface="Calibri"/>
            </a:endParaRPr>
          </a:p>
          <a:p>
            <a:pPr marL="12700" marR="34289">
              <a:lnSpc>
                <a:spcPts val="2160"/>
              </a:lnSpc>
            </a:pPr>
            <a:r>
              <a:rPr sz="1800" spc="-2" dirty="0">
                <a:latin typeface="Calibri"/>
                <a:cs typeface="Calibri"/>
              </a:rPr>
              <a:t>release of Ca2+ from the </a:t>
            </a:r>
            <a:r>
              <a:rPr sz="1800" b="1" spc="-2" dirty="0">
                <a:latin typeface="Calibri"/>
                <a:cs typeface="Calibri"/>
              </a:rPr>
              <a:t>sarcoplasmic reticulum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29730" y="2870454"/>
            <a:ext cx="2359341" cy="1093089"/>
          </a:xfrm>
          <a:prstGeom prst="rect">
            <a:avLst/>
          </a:prstGeom>
        </p:spPr>
        <p:txBody>
          <a:bodyPr wrap="square" lIns="0" tIns="8382" rIns="0" bIns="0" rtlCol="0">
            <a:noAutofit/>
          </a:bodyPr>
          <a:lstStyle/>
          <a:p>
            <a:pPr marL="12700">
              <a:lnSpc>
                <a:spcPts val="1320"/>
              </a:lnSpc>
            </a:pPr>
            <a:r>
              <a:rPr sz="1200" u="sng" spc="0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https://commons.wikimedia.org/wiki</a:t>
            </a:r>
            <a:endParaRPr sz="1200">
              <a:latin typeface="Calibri"/>
              <a:cs typeface="Calibri"/>
            </a:endParaRPr>
          </a:p>
          <a:p>
            <a:pPr marL="12700" marR="22859">
              <a:lnSpc>
                <a:spcPts val="1440"/>
              </a:lnSpc>
              <a:spcBef>
                <a:spcPts val="6"/>
              </a:spcBef>
            </a:pPr>
            <a:r>
              <a:rPr sz="1200" u="sng" spc="1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/File:Aequorea4.jpg</a:t>
            </a:r>
            <a:endParaRPr sz="1200">
              <a:latin typeface="Calibri"/>
              <a:cs typeface="Calibri"/>
            </a:endParaRPr>
          </a:p>
          <a:p>
            <a:pPr marL="12700" marR="248613">
              <a:lnSpc>
                <a:spcPts val="1680"/>
              </a:lnSpc>
              <a:spcBef>
                <a:spcPts val="701"/>
              </a:spcBef>
            </a:pPr>
            <a:r>
              <a:rPr sz="1400" i="1" spc="0" dirty="0">
                <a:latin typeface="Calibri"/>
                <a:cs typeface="Calibri"/>
              </a:rPr>
              <a:t>Deduce the structure of aequorin from the molecular visualization.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" y="3391154"/>
            <a:ext cx="4893458" cy="528574"/>
          </a:xfrm>
          <a:prstGeom prst="rect">
            <a:avLst/>
          </a:prstGeom>
        </p:spPr>
        <p:txBody>
          <a:bodyPr wrap="square" lIns="0" tIns="12287" rIns="0" bIns="0" rtlCol="0">
            <a:noAutofit/>
          </a:bodyPr>
          <a:lstStyle/>
          <a:p>
            <a:pPr marL="12700">
              <a:lnSpc>
                <a:spcPts val="1935"/>
              </a:lnSpc>
            </a:pPr>
            <a:r>
              <a:rPr sz="1800" spc="-1" dirty="0">
                <a:latin typeface="Calibri"/>
                <a:cs typeface="Calibri"/>
              </a:rPr>
              <a:t>The light emissions are detected and recorded using</a:t>
            </a:r>
            <a:endParaRPr sz="1800">
              <a:latin typeface="Calibri"/>
              <a:cs typeface="Calibri"/>
            </a:endParaRPr>
          </a:p>
          <a:p>
            <a:pPr marL="12700" marR="34289">
              <a:lnSpc>
                <a:spcPts val="2160"/>
              </a:lnSpc>
              <a:spcBef>
                <a:spcPts val="11"/>
              </a:spcBef>
            </a:pPr>
            <a:r>
              <a:rPr sz="1800" spc="-2" dirty="0">
                <a:latin typeface="Calibri"/>
                <a:cs typeface="Calibri"/>
              </a:rPr>
              <a:t>specially adapted </a:t>
            </a:r>
            <a:r>
              <a:rPr sz="1800" b="1" spc="-2" dirty="0">
                <a:latin typeface="Calibri"/>
                <a:cs typeface="Calibri"/>
              </a:rPr>
              <a:t>microscopes </a:t>
            </a:r>
            <a:r>
              <a:rPr sz="1800" spc="-2" dirty="0">
                <a:latin typeface="Calibri"/>
                <a:cs typeface="Calibri"/>
              </a:rPr>
              <a:t>and </a:t>
            </a:r>
            <a:r>
              <a:rPr sz="1800" b="1" spc="-2" dirty="0">
                <a:latin typeface="Calibri"/>
                <a:cs typeface="Calibri"/>
              </a:rPr>
              <a:t>cameras</a:t>
            </a:r>
            <a:r>
              <a:rPr sz="1800" spc="-2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4406544"/>
            <a:ext cx="5493435" cy="528802"/>
          </a:xfrm>
          <a:prstGeom prst="rect">
            <a:avLst/>
          </a:prstGeom>
        </p:spPr>
        <p:txBody>
          <a:bodyPr wrap="square" lIns="0" tIns="12287" rIns="0" bIns="0" rtlCol="0">
            <a:noAutofit/>
          </a:bodyPr>
          <a:lstStyle/>
          <a:p>
            <a:pPr marL="12700" marR="34289">
              <a:lnSpc>
                <a:spcPts val="1935"/>
              </a:lnSpc>
            </a:pPr>
            <a:r>
              <a:rPr sz="1800" spc="-4" dirty="0">
                <a:latin typeface="Calibri"/>
                <a:cs typeface="Calibri"/>
              </a:rPr>
              <a:t>A number of researchers have used </a:t>
            </a:r>
            <a:r>
              <a:rPr sz="1800" b="1" spc="-4" dirty="0">
                <a:latin typeface="Calibri"/>
                <a:cs typeface="Calibri"/>
              </a:rPr>
              <a:t>fluorescent dyes </a:t>
            </a:r>
            <a:r>
              <a:rPr sz="1800" spc="-4" dirty="0">
                <a:latin typeface="Calibri"/>
                <a:cs typeface="Calibri"/>
              </a:rPr>
              <a:t>to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60"/>
              </a:lnSpc>
              <a:spcBef>
                <a:spcPts val="11"/>
              </a:spcBef>
            </a:pPr>
            <a:r>
              <a:rPr sz="1800" spc="-1" dirty="0">
                <a:latin typeface="Calibri"/>
                <a:cs typeface="Calibri"/>
              </a:rPr>
              <a:t>visualise and measure the </a:t>
            </a:r>
            <a:r>
              <a:rPr sz="1800" b="1" spc="-1" dirty="0">
                <a:latin typeface="Calibri"/>
                <a:cs typeface="Calibri"/>
              </a:rPr>
              <a:t>movement of myosin </a:t>
            </a:r>
            <a:r>
              <a:rPr sz="1800" spc="-1" dirty="0">
                <a:latin typeface="Calibri"/>
                <a:cs typeface="Calibri"/>
              </a:rPr>
              <a:t>and actin.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69361" y="5383022"/>
            <a:ext cx="5740464" cy="802944"/>
          </a:xfrm>
          <a:prstGeom prst="rect">
            <a:avLst/>
          </a:prstGeom>
        </p:spPr>
        <p:txBody>
          <a:bodyPr wrap="square" lIns="0" tIns="12287" rIns="0" bIns="0" rtlCol="0">
            <a:noAutofit/>
          </a:bodyPr>
          <a:lstStyle/>
          <a:p>
            <a:pPr marL="12700">
              <a:lnSpc>
                <a:spcPts val="1935"/>
              </a:lnSpc>
            </a:pPr>
            <a:r>
              <a:rPr sz="1800" spc="0" dirty="0">
                <a:latin typeface="Calibri"/>
                <a:cs typeface="Calibri"/>
              </a:rPr>
              <a:t>aequorin and the fluorescent dyes used in research only emit</a:t>
            </a:r>
            <a:endParaRPr sz="1800">
              <a:latin typeface="Calibri"/>
              <a:cs typeface="Calibri"/>
            </a:endParaRPr>
          </a:p>
          <a:p>
            <a:pPr marL="12700" marR="34290">
              <a:lnSpc>
                <a:spcPts val="2160"/>
              </a:lnSpc>
              <a:spcBef>
                <a:spcPts val="11"/>
              </a:spcBef>
            </a:pPr>
            <a:r>
              <a:rPr sz="1800" spc="-2" dirty="0">
                <a:latin typeface="Calibri"/>
                <a:cs typeface="Calibri"/>
              </a:rPr>
              <a:t>for a few short </a:t>
            </a:r>
            <a:r>
              <a:rPr sz="1800" b="1" spc="-2" dirty="0">
                <a:latin typeface="Calibri"/>
                <a:cs typeface="Calibri"/>
              </a:rPr>
              <a:t>nano-seconds </a:t>
            </a:r>
            <a:r>
              <a:rPr sz="1800" spc="-2" dirty="0">
                <a:latin typeface="Calibri"/>
                <a:cs typeface="Calibri"/>
              </a:rPr>
              <a:t>making them ideal to measure</a:t>
            </a:r>
            <a:endParaRPr sz="1800">
              <a:latin typeface="Calibri"/>
              <a:cs typeface="Calibri"/>
            </a:endParaRPr>
          </a:p>
          <a:p>
            <a:pPr marL="12700" marR="34290">
              <a:lnSpc>
                <a:spcPts val="2160"/>
              </a:lnSpc>
            </a:pPr>
            <a:r>
              <a:rPr sz="1800" spc="-1" dirty="0">
                <a:latin typeface="Calibri"/>
                <a:cs typeface="Calibri"/>
              </a:rPr>
              <a:t>the rapid movements found in muscle cells.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51375" y="6450584"/>
            <a:ext cx="4431716" cy="177800"/>
          </a:xfrm>
          <a:prstGeom prst="rect">
            <a:avLst/>
          </a:prstGeom>
        </p:spPr>
        <p:txBody>
          <a:bodyPr wrap="square" lIns="0" tIns="8382" rIns="0" bIns="0" rtlCol="0">
            <a:noAutofit/>
          </a:bodyPr>
          <a:lstStyle/>
          <a:p>
            <a:pPr marL="12700">
              <a:lnSpc>
                <a:spcPts val="1320"/>
              </a:lnSpc>
            </a:pPr>
            <a:r>
              <a:rPr sz="1200" u="sng" spc="-4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https://www.uic.edu/classes/phyb/phyb516/BaranyUpdate4/Regulatio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51375" y="6633464"/>
            <a:ext cx="3768037" cy="177800"/>
          </a:xfrm>
          <a:prstGeom prst="rect">
            <a:avLst/>
          </a:prstGeom>
        </p:spPr>
        <p:txBody>
          <a:bodyPr wrap="square" lIns="0" tIns="8382" rIns="0" bIns="0" rtlCol="0">
            <a:noAutofit/>
          </a:bodyPr>
          <a:lstStyle/>
          <a:p>
            <a:pPr marL="12700">
              <a:lnSpc>
                <a:spcPts val="1320"/>
              </a:lnSpc>
            </a:pPr>
            <a:r>
              <a:rPr sz="1200" u="sng" spc="-1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nofMuscleContraction/RegulationofMuscleContraction.html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8740" y="6669125"/>
            <a:ext cx="3869517" cy="177800"/>
          </a:xfrm>
          <a:prstGeom prst="rect">
            <a:avLst/>
          </a:prstGeom>
        </p:spPr>
        <p:txBody>
          <a:bodyPr wrap="square" lIns="0" tIns="8382" rIns="0" bIns="0" rtlCol="0">
            <a:noAutofit/>
          </a:bodyPr>
          <a:lstStyle/>
          <a:p>
            <a:pPr marL="12700">
              <a:lnSpc>
                <a:spcPts val="1320"/>
              </a:lnSpc>
            </a:pPr>
            <a:r>
              <a:rPr sz="1200" u="sng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h</a:t>
            </a:r>
            <a:r>
              <a:rPr sz="1200" u="sng" spc="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ttps://commons.wikimedia.org/wiki/File:Aequorin_1EJ3.png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4572"/>
            <a:ext cx="9144000" cy="326135"/>
          </a:xfrm>
          <a:custGeom>
            <a:avLst/>
            <a:gdLst/>
            <a:ahLst/>
            <a:cxnLst/>
            <a:rect l="l" t="t" r="r" b="b"/>
            <a:pathLst>
              <a:path w="9144000" h="326135">
                <a:moveTo>
                  <a:pt x="0" y="326135"/>
                </a:moveTo>
                <a:lnTo>
                  <a:pt x="9144000" y="326135"/>
                </a:lnTo>
                <a:lnTo>
                  <a:pt x="9144000" y="0"/>
                </a:lnTo>
                <a:lnTo>
                  <a:pt x="0" y="0"/>
                </a:lnTo>
                <a:lnTo>
                  <a:pt x="0" y="326135"/>
                </a:lnTo>
                <a:close/>
              </a:path>
            </a:pathLst>
          </a:custGeom>
          <a:solidFill>
            <a:srgbClr val="B8CDE4">
              <a:alpha val="78039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6680" y="3665220"/>
            <a:ext cx="3553967" cy="24399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2107" y="3660648"/>
            <a:ext cx="3563112" cy="2449067"/>
          </a:xfrm>
          <a:custGeom>
            <a:avLst/>
            <a:gdLst/>
            <a:ahLst/>
            <a:cxnLst/>
            <a:rect l="l" t="t" r="r" b="b"/>
            <a:pathLst>
              <a:path w="3563112" h="2449067">
                <a:moveTo>
                  <a:pt x="0" y="2449067"/>
                </a:moveTo>
                <a:lnTo>
                  <a:pt x="3563112" y="2449067"/>
                </a:lnTo>
                <a:lnTo>
                  <a:pt x="3563112" y="0"/>
                </a:lnTo>
                <a:lnTo>
                  <a:pt x="0" y="0"/>
                </a:lnTo>
                <a:lnTo>
                  <a:pt x="0" y="2449067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6680" y="6022848"/>
            <a:ext cx="3553967" cy="461771"/>
          </a:xfrm>
          <a:custGeom>
            <a:avLst/>
            <a:gdLst/>
            <a:ahLst/>
            <a:cxnLst/>
            <a:rect l="l" t="t" r="r" b="b"/>
            <a:pathLst>
              <a:path w="3553967" h="461772">
                <a:moveTo>
                  <a:pt x="0" y="461771"/>
                </a:moveTo>
                <a:lnTo>
                  <a:pt x="3553967" y="461771"/>
                </a:lnTo>
                <a:lnTo>
                  <a:pt x="3553967" y="0"/>
                </a:lnTo>
                <a:lnTo>
                  <a:pt x="0" y="0"/>
                </a:lnTo>
                <a:lnTo>
                  <a:pt x="0" y="4617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6680" y="6022848"/>
            <a:ext cx="3553967" cy="461771"/>
          </a:xfrm>
          <a:custGeom>
            <a:avLst/>
            <a:gdLst/>
            <a:ahLst/>
            <a:cxnLst/>
            <a:rect l="l" t="t" r="r" b="b"/>
            <a:pathLst>
              <a:path w="3553967" h="461772">
                <a:moveTo>
                  <a:pt x="0" y="461771"/>
                </a:moveTo>
                <a:lnTo>
                  <a:pt x="3553967" y="461771"/>
                </a:lnTo>
                <a:lnTo>
                  <a:pt x="3553967" y="0"/>
                </a:lnTo>
                <a:lnTo>
                  <a:pt x="0" y="0"/>
                </a:lnTo>
                <a:lnTo>
                  <a:pt x="0" y="46177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451104"/>
            <a:ext cx="8016240" cy="739139"/>
          </a:xfrm>
          <a:custGeom>
            <a:avLst/>
            <a:gdLst/>
            <a:ahLst/>
            <a:cxnLst/>
            <a:rect l="l" t="t" r="r" b="b"/>
            <a:pathLst>
              <a:path w="8016240" h="739139">
                <a:moveTo>
                  <a:pt x="0" y="739139"/>
                </a:moveTo>
                <a:lnTo>
                  <a:pt x="8016240" y="739139"/>
                </a:lnTo>
                <a:lnTo>
                  <a:pt x="8016240" y="0"/>
                </a:lnTo>
                <a:lnTo>
                  <a:pt x="0" y="0"/>
                </a:lnTo>
                <a:lnTo>
                  <a:pt x="0" y="739139"/>
                </a:lnTo>
                <a:close/>
              </a:path>
            </a:pathLst>
          </a:custGeom>
          <a:solidFill>
            <a:srgbClr val="FFFFFF">
              <a:alpha val="76078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62200" y="1303020"/>
            <a:ext cx="6781800" cy="646176"/>
          </a:xfrm>
          <a:custGeom>
            <a:avLst/>
            <a:gdLst/>
            <a:ahLst/>
            <a:cxnLst/>
            <a:rect l="l" t="t" r="r" b="b"/>
            <a:pathLst>
              <a:path w="6781800" h="646176">
                <a:moveTo>
                  <a:pt x="6781799" y="0"/>
                </a:moveTo>
                <a:lnTo>
                  <a:pt x="0" y="0"/>
                </a:lnTo>
                <a:lnTo>
                  <a:pt x="0" y="646176"/>
                </a:lnTo>
                <a:lnTo>
                  <a:pt x="6781799" y="646176"/>
                </a:lnTo>
                <a:lnTo>
                  <a:pt x="6781799" y="0"/>
                </a:lnTo>
                <a:close/>
              </a:path>
            </a:pathLst>
          </a:custGeom>
          <a:solidFill>
            <a:srgbClr val="FFFFFF">
              <a:alpha val="76078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34612" y="4165091"/>
            <a:ext cx="5009388" cy="1324356"/>
          </a:xfrm>
          <a:custGeom>
            <a:avLst/>
            <a:gdLst/>
            <a:ahLst/>
            <a:cxnLst/>
            <a:rect l="l" t="t" r="r" b="b"/>
            <a:pathLst>
              <a:path w="5009388" h="1324356">
                <a:moveTo>
                  <a:pt x="5009387" y="0"/>
                </a:moveTo>
                <a:lnTo>
                  <a:pt x="0" y="0"/>
                </a:lnTo>
                <a:lnTo>
                  <a:pt x="0" y="1324356"/>
                </a:lnTo>
                <a:lnTo>
                  <a:pt x="5009387" y="1324356"/>
                </a:lnTo>
                <a:lnTo>
                  <a:pt x="5009387" y="0"/>
                </a:lnTo>
                <a:close/>
              </a:path>
            </a:pathLst>
          </a:custGeom>
          <a:solidFill>
            <a:srgbClr val="FFFFFF">
              <a:alpha val="76078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34612" y="5641848"/>
            <a:ext cx="5009388" cy="1077468"/>
          </a:xfrm>
          <a:custGeom>
            <a:avLst/>
            <a:gdLst/>
            <a:ahLst/>
            <a:cxnLst/>
            <a:rect l="l" t="t" r="r" b="b"/>
            <a:pathLst>
              <a:path w="5009388" h="1077468">
                <a:moveTo>
                  <a:pt x="5009387" y="0"/>
                </a:moveTo>
                <a:lnTo>
                  <a:pt x="0" y="0"/>
                </a:lnTo>
                <a:lnTo>
                  <a:pt x="0" y="1077467"/>
                </a:lnTo>
                <a:lnTo>
                  <a:pt x="5009387" y="1077467"/>
                </a:lnTo>
                <a:lnTo>
                  <a:pt x="5009387" y="0"/>
                </a:lnTo>
                <a:close/>
              </a:path>
            </a:pathLst>
          </a:custGeom>
          <a:solidFill>
            <a:srgbClr val="FFFFFF">
              <a:alpha val="76078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8740" y="75993"/>
            <a:ext cx="4269722" cy="204012"/>
          </a:xfrm>
          <a:prstGeom prst="rect">
            <a:avLst/>
          </a:prstGeom>
        </p:spPr>
        <p:txBody>
          <a:bodyPr wrap="square" lIns="0" tIns="9747" rIns="0" bIns="0" rtlCol="0">
            <a:noAutofit/>
          </a:bodyPr>
          <a:lstStyle/>
          <a:p>
            <a:pPr marL="12700">
              <a:lnSpc>
                <a:spcPts val="1535"/>
              </a:lnSpc>
            </a:pPr>
            <a:r>
              <a:rPr sz="1400" spc="-6" dirty="0">
                <a:latin typeface="Arial"/>
                <a:cs typeface="Arial"/>
              </a:rPr>
              <a:t>11.2.A1 Antagonistic pairs of muscles in an insect leg.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40" y="540765"/>
            <a:ext cx="7534406" cy="605358"/>
          </a:xfrm>
          <a:prstGeom prst="rect">
            <a:avLst/>
          </a:prstGeom>
        </p:spPr>
        <p:txBody>
          <a:bodyPr wrap="square" lIns="0" tIns="16160" rIns="0" bIns="0" rtlCol="0">
            <a:noAutofit/>
          </a:bodyPr>
          <a:lstStyle/>
          <a:p>
            <a:pPr marL="12700">
              <a:lnSpc>
                <a:spcPts val="2545"/>
              </a:lnSpc>
            </a:pPr>
            <a:r>
              <a:rPr sz="2400" spc="-2" dirty="0">
                <a:latin typeface="Calibri"/>
                <a:cs typeface="Calibri"/>
              </a:rPr>
              <a:t>Grasshoppers (</a:t>
            </a:r>
            <a:r>
              <a:rPr sz="2400" i="1" spc="-2" dirty="0">
                <a:latin typeface="Calibri"/>
                <a:cs typeface="Calibri"/>
              </a:rPr>
              <a:t>Acrididae</a:t>
            </a:r>
            <a:r>
              <a:rPr sz="2400" spc="-2" dirty="0">
                <a:latin typeface="Calibri"/>
                <a:cs typeface="Calibri"/>
              </a:rPr>
              <a:t>) </a:t>
            </a:r>
            <a:r>
              <a:rPr sz="1800" spc="-2" dirty="0">
                <a:latin typeface="Calibri"/>
                <a:cs typeface="Calibri"/>
              </a:rPr>
              <a:t>are insects, and insects have a skeleton on the</a:t>
            </a:r>
            <a:endParaRPr sz="1800">
              <a:latin typeface="Calibri"/>
              <a:cs typeface="Calibri"/>
            </a:endParaRPr>
          </a:p>
          <a:p>
            <a:pPr marL="12700" marR="31951">
              <a:lnSpc>
                <a:spcPts val="2155"/>
              </a:lnSpc>
            </a:pPr>
            <a:r>
              <a:rPr sz="1800" spc="-1" dirty="0">
                <a:latin typeface="Calibri"/>
                <a:cs typeface="Calibri"/>
              </a:rPr>
              <a:t>outside of the body called an exoskeleton. The muscles are inside the hard shell.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41575" y="1378585"/>
            <a:ext cx="6499411" cy="528396"/>
          </a:xfrm>
          <a:prstGeom prst="rect">
            <a:avLst/>
          </a:prstGeom>
        </p:spPr>
        <p:txBody>
          <a:bodyPr wrap="square" lIns="0" tIns="12287" rIns="0" bIns="0" rtlCol="0">
            <a:noAutofit/>
          </a:bodyPr>
          <a:lstStyle/>
          <a:p>
            <a:pPr marL="12700" marR="14384">
              <a:lnSpc>
                <a:spcPts val="1935"/>
              </a:lnSpc>
            </a:pPr>
            <a:r>
              <a:rPr sz="1800" spc="0" dirty="0">
                <a:latin typeface="Calibri"/>
                <a:cs typeface="Calibri"/>
              </a:rPr>
              <a:t>The back leg is much longer than the others to aid jumping. Long legs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60"/>
              </a:lnSpc>
              <a:spcBef>
                <a:spcPts val="11"/>
              </a:spcBef>
            </a:pPr>
            <a:r>
              <a:rPr sz="1800" spc="0" dirty="0">
                <a:latin typeface="Calibri"/>
                <a:cs typeface="Calibri"/>
              </a:rPr>
              <a:t>increase the distance over which the jumper can push on the ground.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4241" y="4237863"/>
            <a:ext cx="4885900" cy="1203706"/>
          </a:xfrm>
          <a:prstGeom prst="rect">
            <a:avLst/>
          </a:prstGeom>
        </p:spPr>
        <p:txBody>
          <a:bodyPr wrap="square" lIns="0" tIns="10953" rIns="0" bIns="0" rtlCol="0">
            <a:noAutofit/>
          </a:bodyPr>
          <a:lstStyle/>
          <a:p>
            <a:pPr marL="12700" marR="30403">
              <a:lnSpc>
                <a:spcPts val="1725"/>
              </a:lnSpc>
            </a:pPr>
            <a:r>
              <a:rPr sz="1600" spc="-4" dirty="0">
                <a:latin typeface="Calibri"/>
                <a:cs typeface="Calibri"/>
              </a:rPr>
              <a:t>The two main muscles inside are the </a:t>
            </a:r>
            <a:r>
              <a:rPr sz="1600" spc="-4" dirty="0">
                <a:solidFill>
                  <a:srgbClr val="FF0000"/>
                </a:solidFill>
                <a:latin typeface="Calibri"/>
                <a:cs typeface="Calibri"/>
              </a:rPr>
              <a:t>extensor tibiae</a:t>
            </a:r>
            <a:endParaRPr sz="1600">
              <a:latin typeface="Calibri"/>
              <a:cs typeface="Calibri"/>
            </a:endParaRPr>
          </a:p>
          <a:p>
            <a:pPr marL="12700" marR="30403">
              <a:lnSpc>
                <a:spcPts val="1920"/>
              </a:lnSpc>
              <a:spcBef>
                <a:spcPts val="9"/>
              </a:spcBef>
            </a:pP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muscle </a:t>
            </a:r>
            <a:r>
              <a:rPr sz="1600" spc="-5" dirty="0">
                <a:latin typeface="Calibri"/>
                <a:cs typeface="Calibri"/>
              </a:rPr>
              <a:t>which contracts to extends the leg, and the </a:t>
            </a:r>
            <a:r>
              <a:rPr sz="1600" spc="-5" dirty="0">
                <a:solidFill>
                  <a:srgbClr val="0000FF"/>
                </a:solidFill>
                <a:latin typeface="Calibri"/>
                <a:cs typeface="Calibri"/>
              </a:rPr>
              <a:t>flexor</a:t>
            </a:r>
            <a:endParaRPr sz="1600">
              <a:latin typeface="Calibri"/>
              <a:cs typeface="Calibri"/>
            </a:endParaRPr>
          </a:p>
          <a:p>
            <a:pPr marL="12700" marR="30403">
              <a:lnSpc>
                <a:spcPts val="1920"/>
              </a:lnSpc>
            </a:pPr>
            <a:r>
              <a:rPr sz="1600" spc="-5" dirty="0">
                <a:solidFill>
                  <a:srgbClr val="0000FF"/>
                </a:solidFill>
                <a:latin typeface="Calibri"/>
                <a:cs typeface="Calibri"/>
              </a:rPr>
              <a:t>tibiae muscle </a:t>
            </a:r>
            <a:r>
              <a:rPr sz="1600" spc="-5" dirty="0">
                <a:latin typeface="Calibri"/>
                <a:cs typeface="Calibri"/>
              </a:rPr>
              <a:t>which contracts to flex the leg. These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920"/>
              </a:lnSpc>
            </a:pPr>
            <a:r>
              <a:rPr sz="1600" spc="-4" dirty="0">
                <a:latin typeface="Calibri"/>
                <a:cs typeface="Calibri"/>
              </a:rPr>
              <a:t>muscles pull on tendons which are attached to the tibia on</a:t>
            </a:r>
            <a:endParaRPr sz="1600">
              <a:latin typeface="Calibri"/>
              <a:cs typeface="Calibri"/>
            </a:endParaRPr>
          </a:p>
          <a:p>
            <a:pPr marL="12700" marR="30403">
              <a:lnSpc>
                <a:spcPts val="1920"/>
              </a:lnSpc>
            </a:pPr>
            <a:r>
              <a:rPr sz="1600" spc="-2" dirty="0">
                <a:latin typeface="Calibri"/>
                <a:cs typeface="Calibri"/>
              </a:rPr>
              <a:t>either side of the joint pivot.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14241" y="5714568"/>
            <a:ext cx="4799904" cy="959611"/>
          </a:xfrm>
          <a:prstGeom prst="rect">
            <a:avLst/>
          </a:prstGeom>
        </p:spPr>
        <p:txBody>
          <a:bodyPr wrap="square" lIns="0" tIns="10953" rIns="0" bIns="0" rtlCol="0">
            <a:noAutofit/>
          </a:bodyPr>
          <a:lstStyle/>
          <a:p>
            <a:pPr marL="12700" marR="30403">
              <a:lnSpc>
                <a:spcPts val="1725"/>
              </a:lnSpc>
            </a:pPr>
            <a:r>
              <a:rPr sz="1600" spc="-7" dirty="0">
                <a:latin typeface="Calibri"/>
                <a:cs typeface="Calibri"/>
              </a:rPr>
              <a:t>Skeletal muscles, such as the </a:t>
            </a:r>
            <a:r>
              <a:rPr sz="1600" spc="-7" dirty="0">
                <a:solidFill>
                  <a:srgbClr val="FF0000"/>
                </a:solidFill>
                <a:latin typeface="Calibri"/>
                <a:cs typeface="Calibri"/>
              </a:rPr>
              <a:t>extensor </a:t>
            </a:r>
            <a:r>
              <a:rPr sz="1600" spc="-7" dirty="0">
                <a:latin typeface="Calibri"/>
                <a:cs typeface="Calibri"/>
              </a:rPr>
              <a:t>and </a:t>
            </a:r>
            <a:r>
              <a:rPr sz="1600" spc="-7" dirty="0">
                <a:solidFill>
                  <a:srgbClr val="0000FF"/>
                </a:solidFill>
                <a:latin typeface="Calibri"/>
                <a:cs typeface="Calibri"/>
              </a:rPr>
              <a:t>flexor </a:t>
            </a:r>
            <a:r>
              <a:rPr sz="1600" spc="-7" dirty="0">
                <a:latin typeface="Calibri"/>
                <a:cs typeface="Calibri"/>
              </a:rPr>
              <a:t>that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920"/>
              </a:lnSpc>
              <a:spcBef>
                <a:spcPts val="9"/>
              </a:spcBef>
            </a:pPr>
            <a:r>
              <a:rPr sz="1600" spc="0" dirty="0">
                <a:latin typeface="Calibri"/>
                <a:cs typeface="Calibri"/>
              </a:rPr>
              <a:t>occur in pairs are often </a:t>
            </a:r>
            <a:r>
              <a:rPr sz="1600" b="1" spc="0" dirty="0">
                <a:latin typeface="Calibri"/>
                <a:cs typeface="Calibri"/>
              </a:rPr>
              <a:t>antagonistic</a:t>
            </a:r>
            <a:r>
              <a:rPr sz="1600" spc="0" dirty="0">
                <a:latin typeface="Calibri"/>
                <a:cs typeface="Calibri"/>
              </a:rPr>
              <a:t>: when one contracts</a:t>
            </a:r>
            <a:endParaRPr sz="1600">
              <a:latin typeface="Calibri"/>
              <a:cs typeface="Calibri"/>
            </a:endParaRPr>
          </a:p>
          <a:p>
            <a:pPr marL="12700" marR="30403">
              <a:lnSpc>
                <a:spcPts val="1920"/>
              </a:lnSpc>
            </a:pPr>
            <a:r>
              <a:rPr sz="1600" spc="-5" dirty="0">
                <a:latin typeface="Calibri"/>
                <a:cs typeface="Calibri"/>
              </a:rPr>
              <a:t>the other relaxes to produce controlled movement in</a:t>
            </a:r>
            <a:endParaRPr sz="1600">
              <a:latin typeface="Calibri"/>
              <a:cs typeface="Calibri"/>
            </a:endParaRPr>
          </a:p>
          <a:p>
            <a:pPr marL="12700" marR="30403">
              <a:lnSpc>
                <a:spcPts val="1920"/>
              </a:lnSpc>
            </a:pPr>
            <a:r>
              <a:rPr sz="1600" spc="-1" dirty="0">
                <a:latin typeface="Calibri"/>
                <a:cs typeface="Calibri"/>
              </a:rPr>
              <a:t>opposite directions.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6644436"/>
            <a:ext cx="3948918" cy="177800"/>
          </a:xfrm>
          <a:prstGeom prst="rect">
            <a:avLst/>
          </a:prstGeom>
        </p:spPr>
        <p:txBody>
          <a:bodyPr wrap="square" lIns="0" tIns="8382" rIns="0" bIns="0" rtlCol="0">
            <a:noAutofit/>
          </a:bodyPr>
          <a:lstStyle/>
          <a:p>
            <a:pPr marL="12700">
              <a:lnSpc>
                <a:spcPts val="1320"/>
              </a:lnSpc>
            </a:pPr>
            <a:r>
              <a:rPr sz="1200" u="sng" spc="0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https://en.wikipedia.org/wiki/File:Acrididae_grasshopper-2.jpg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107" y="3660648"/>
            <a:ext cx="3563112" cy="2362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102107" y="6022848"/>
            <a:ext cx="3563112" cy="86867"/>
          </a:xfrm>
          <a:prstGeom prst="rect">
            <a:avLst/>
          </a:prstGeom>
        </p:spPr>
        <p:txBody>
          <a:bodyPr wrap="square" lIns="0" tIns="4317" rIns="0" bIns="0" rtlCol="0">
            <a:noAutofit/>
          </a:bodyPr>
          <a:lstStyle/>
          <a:p>
            <a:pPr marL="25400">
              <a:lnSpc>
                <a:spcPts val="650"/>
              </a:lnSpc>
            </a:pPr>
            <a:endParaRPr sz="650"/>
          </a:p>
        </p:txBody>
      </p:sp>
      <p:sp>
        <p:nvSpPr>
          <p:cNvPr id="2" name="object 2"/>
          <p:cNvSpPr txBox="1"/>
          <p:nvPr/>
        </p:nvSpPr>
        <p:spPr>
          <a:xfrm>
            <a:off x="102107" y="6109716"/>
            <a:ext cx="3563112" cy="374904"/>
          </a:xfrm>
          <a:prstGeom prst="rect">
            <a:avLst/>
          </a:prstGeom>
        </p:spPr>
        <p:txBody>
          <a:bodyPr wrap="square" lIns="0" tIns="7207" rIns="0" bIns="0" rtlCol="0">
            <a:noAutofit/>
          </a:bodyPr>
          <a:lstStyle/>
          <a:p>
            <a:pPr marL="96012">
              <a:lnSpc>
                <a:spcPts val="1135"/>
              </a:lnSpc>
            </a:pPr>
            <a:r>
              <a:rPr sz="1200" u="sng" spc="-6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https://www.st-</a:t>
            </a:r>
            <a:endParaRPr sz="1200">
              <a:latin typeface="Calibri"/>
              <a:cs typeface="Calibri"/>
            </a:endParaRPr>
          </a:p>
          <a:p>
            <a:pPr marL="96012">
              <a:lnSpc>
                <a:spcPts val="1440"/>
              </a:lnSpc>
              <a:spcBef>
                <a:spcPts val="15"/>
              </a:spcBef>
            </a:pPr>
            <a:r>
              <a:rPr sz="1200" u="sng" spc="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andrews.ac.uk/~wjh/jumping/legwrk.htm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4572"/>
            <a:ext cx="9144000" cy="326135"/>
          </a:xfrm>
          <a:custGeom>
            <a:avLst/>
            <a:gdLst/>
            <a:ahLst/>
            <a:cxnLst/>
            <a:rect l="l" t="t" r="r" b="b"/>
            <a:pathLst>
              <a:path w="9144000" h="326135">
                <a:moveTo>
                  <a:pt x="0" y="326135"/>
                </a:moveTo>
                <a:lnTo>
                  <a:pt x="9144000" y="326135"/>
                </a:lnTo>
                <a:lnTo>
                  <a:pt x="9144000" y="0"/>
                </a:lnTo>
                <a:lnTo>
                  <a:pt x="0" y="0"/>
                </a:lnTo>
                <a:lnTo>
                  <a:pt x="0" y="326135"/>
                </a:lnTo>
                <a:close/>
              </a:path>
            </a:pathLst>
          </a:custGeom>
          <a:solidFill>
            <a:srgbClr val="B8CDE4">
              <a:alpha val="78039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440" y="344422"/>
            <a:ext cx="8997696" cy="64800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3840" y="711708"/>
            <a:ext cx="3052572" cy="26121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9268" y="707135"/>
            <a:ext cx="3061716" cy="2621280"/>
          </a:xfrm>
          <a:custGeom>
            <a:avLst/>
            <a:gdLst/>
            <a:ahLst/>
            <a:cxnLst/>
            <a:rect l="l" t="t" r="r" b="b"/>
            <a:pathLst>
              <a:path w="3061716" h="2621280">
                <a:moveTo>
                  <a:pt x="0" y="2621280"/>
                </a:moveTo>
                <a:lnTo>
                  <a:pt x="3061716" y="2621280"/>
                </a:lnTo>
                <a:lnTo>
                  <a:pt x="3061716" y="0"/>
                </a:lnTo>
                <a:lnTo>
                  <a:pt x="0" y="0"/>
                </a:lnTo>
                <a:lnTo>
                  <a:pt x="0" y="262128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6220" y="3404616"/>
            <a:ext cx="4015740" cy="32644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1647" y="3400044"/>
            <a:ext cx="4024884" cy="3273552"/>
          </a:xfrm>
          <a:custGeom>
            <a:avLst/>
            <a:gdLst/>
            <a:ahLst/>
            <a:cxnLst/>
            <a:rect l="l" t="t" r="r" b="b"/>
            <a:pathLst>
              <a:path w="4024884" h="3273552">
                <a:moveTo>
                  <a:pt x="0" y="3273552"/>
                </a:moveTo>
                <a:lnTo>
                  <a:pt x="4024884" y="3273552"/>
                </a:lnTo>
                <a:lnTo>
                  <a:pt x="4024884" y="0"/>
                </a:lnTo>
                <a:lnTo>
                  <a:pt x="0" y="0"/>
                </a:lnTo>
                <a:lnTo>
                  <a:pt x="0" y="3273552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3840" y="3052572"/>
            <a:ext cx="3052572" cy="275843"/>
          </a:xfrm>
          <a:custGeom>
            <a:avLst/>
            <a:gdLst/>
            <a:ahLst/>
            <a:cxnLst/>
            <a:rect l="l" t="t" r="r" b="b"/>
            <a:pathLst>
              <a:path w="3052572" h="275843">
                <a:moveTo>
                  <a:pt x="0" y="275843"/>
                </a:moveTo>
                <a:lnTo>
                  <a:pt x="3052572" y="275843"/>
                </a:lnTo>
                <a:lnTo>
                  <a:pt x="3052572" y="0"/>
                </a:lnTo>
                <a:lnTo>
                  <a:pt x="0" y="0"/>
                </a:lnTo>
                <a:lnTo>
                  <a:pt x="0" y="2758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3840" y="3052572"/>
            <a:ext cx="3052572" cy="275843"/>
          </a:xfrm>
          <a:custGeom>
            <a:avLst/>
            <a:gdLst/>
            <a:ahLst/>
            <a:cxnLst/>
            <a:rect l="l" t="t" r="r" b="b"/>
            <a:pathLst>
              <a:path w="3052572" h="275843">
                <a:moveTo>
                  <a:pt x="0" y="275843"/>
                </a:moveTo>
                <a:lnTo>
                  <a:pt x="3052572" y="275843"/>
                </a:lnTo>
                <a:lnTo>
                  <a:pt x="3052572" y="0"/>
                </a:lnTo>
                <a:lnTo>
                  <a:pt x="0" y="0"/>
                </a:lnTo>
                <a:lnTo>
                  <a:pt x="0" y="27584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6220" y="6400800"/>
            <a:ext cx="4015740" cy="277368"/>
          </a:xfrm>
          <a:custGeom>
            <a:avLst/>
            <a:gdLst/>
            <a:ahLst/>
            <a:cxnLst/>
            <a:rect l="l" t="t" r="r" b="b"/>
            <a:pathLst>
              <a:path w="4015740" h="277368">
                <a:moveTo>
                  <a:pt x="0" y="277368"/>
                </a:moveTo>
                <a:lnTo>
                  <a:pt x="4015740" y="277368"/>
                </a:lnTo>
                <a:lnTo>
                  <a:pt x="4015740" y="0"/>
                </a:lnTo>
                <a:lnTo>
                  <a:pt x="0" y="0"/>
                </a:lnTo>
                <a:lnTo>
                  <a:pt x="0" y="2773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6220" y="6400800"/>
            <a:ext cx="4015740" cy="277368"/>
          </a:xfrm>
          <a:custGeom>
            <a:avLst/>
            <a:gdLst/>
            <a:ahLst/>
            <a:cxnLst/>
            <a:rect l="l" t="t" r="r" b="b"/>
            <a:pathLst>
              <a:path w="4015740" h="277368">
                <a:moveTo>
                  <a:pt x="0" y="277368"/>
                </a:moveTo>
                <a:lnTo>
                  <a:pt x="4015740" y="277368"/>
                </a:lnTo>
                <a:lnTo>
                  <a:pt x="4015740" y="0"/>
                </a:lnTo>
                <a:lnTo>
                  <a:pt x="0" y="0"/>
                </a:lnTo>
                <a:lnTo>
                  <a:pt x="0" y="27736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758683" y="6525767"/>
            <a:ext cx="1385316" cy="3322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8740" y="75993"/>
            <a:ext cx="6138810" cy="204012"/>
          </a:xfrm>
          <a:prstGeom prst="rect">
            <a:avLst/>
          </a:prstGeom>
        </p:spPr>
        <p:txBody>
          <a:bodyPr wrap="square" lIns="0" tIns="9747" rIns="0" bIns="0" rtlCol="0">
            <a:noAutofit/>
          </a:bodyPr>
          <a:lstStyle/>
          <a:p>
            <a:pPr marL="12700">
              <a:lnSpc>
                <a:spcPts val="1535"/>
              </a:lnSpc>
            </a:pPr>
            <a:r>
              <a:rPr sz="1400" spc="-5" dirty="0">
                <a:latin typeface="Arial"/>
                <a:cs typeface="Arial"/>
              </a:rPr>
              <a:t>11.2.U3 Movement of the body requires muscles to work in antagonistic pairs.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80580" y="2773553"/>
            <a:ext cx="1807019" cy="1447546"/>
          </a:xfrm>
          <a:prstGeom prst="rect">
            <a:avLst/>
          </a:prstGeom>
        </p:spPr>
        <p:txBody>
          <a:bodyPr wrap="square" lIns="0" tIns="10953" rIns="0" bIns="0" rtlCol="0">
            <a:noAutofit/>
          </a:bodyPr>
          <a:lstStyle/>
          <a:p>
            <a:pPr marL="12700" marR="30403">
              <a:lnSpc>
                <a:spcPts val="1725"/>
              </a:lnSpc>
            </a:pPr>
            <a:r>
              <a:rPr sz="1600" spc="-4" dirty="0">
                <a:solidFill>
                  <a:srgbClr val="7E7E7E"/>
                </a:solidFill>
                <a:latin typeface="Calibri"/>
                <a:cs typeface="Calibri"/>
              </a:rPr>
              <a:t>The triceps and</a:t>
            </a:r>
            <a:endParaRPr sz="1600">
              <a:latin typeface="Calibri"/>
              <a:cs typeface="Calibri"/>
            </a:endParaRPr>
          </a:p>
          <a:p>
            <a:pPr marL="12700" marR="5952">
              <a:lnSpc>
                <a:spcPts val="1920"/>
              </a:lnSpc>
              <a:spcBef>
                <a:spcPts val="9"/>
              </a:spcBef>
            </a:pPr>
            <a:r>
              <a:rPr sz="1600" spc="-6" dirty="0">
                <a:solidFill>
                  <a:srgbClr val="7E7E7E"/>
                </a:solidFill>
                <a:latin typeface="Calibri"/>
                <a:cs typeface="Calibri"/>
              </a:rPr>
              <a:t>biceps are working in</a:t>
            </a:r>
            <a:endParaRPr sz="1600">
              <a:latin typeface="Calibri"/>
              <a:cs typeface="Calibri"/>
            </a:endParaRPr>
          </a:p>
          <a:p>
            <a:pPr marL="12700" marR="30403">
              <a:lnSpc>
                <a:spcPts val="1920"/>
              </a:lnSpc>
            </a:pPr>
            <a:r>
              <a:rPr sz="1600" spc="-3" dirty="0">
                <a:solidFill>
                  <a:srgbClr val="7E7E7E"/>
                </a:solidFill>
                <a:latin typeface="Calibri"/>
                <a:cs typeface="Calibri"/>
              </a:rPr>
              <a:t>opposite directions</a:t>
            </a:r>
            <a:endParaRPr sz="1600">
              <a:latin typeface="Calibri"/>
              <a:cs typeface="Calibri"/>
            </a:endParaRPr>
          </a:p>
          <a:p>
            <a:pPr marL="12700" marR="30403">
              <a:lnSpc>
                <a:spcPts val="1920"/>
              </a:lnSpc>
            </a:pPr>
            <a:r>
              <a:rPr sz="1600" spc="-3" dirty="0">
                <a:solidFill>
                  <a:srgbClr val="7E7E7E"/>
                </a:solidFill>
                <a:latin typeface="Calibri"/>
                <a:cs typeface="Calibri"/>
              </a:rPr>
              <a:t>and hence are</a:t>
            </a:r>
            <a:endParaRPr sz="1600">
              <a:latin typeface="Calibri"/>
              <a:cs typeface="Calibri"/>
            </a:endParaRPr>
          </a:p>
          <a:p>
            <a:pPr marL="12700" marR="30403">
              <a:lnSpc>
                <a:spcPts val="1920"/>
              </a:lnSpc>
            </a:pPr>
            <a:r>
              <a:rPr sz="1600" spc="-10" dirty="0">
                <a:solidFill>
                  <a:srgbClr val="7E7E7E"/>
                </a:solidFill>
                <a:latin typeface="Calibri"/>
                <a:cs typeface="Calibri"/>
              </a:rPr>
              <a:t>examples of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920"/>
              </a:lnSpc>
            </a:pPr>
            <a:r>
              <a:rPr sz="1600" spc="-6" dirty="0">
                <a:solidFill>
                  <a:srgbClr val="7E7E7E"/>
                </a:solidFill>
                <a:latin typeface="Calibri"/>
                <a:cs typeface="Calibri"/>
              </a:rPr>
              <a:t>antagonistic muscles.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1647" y="3400044"/>
            <a:ext cx="4024884" cy="30007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231647" y="6400800"/>
            <a:ext cx="4024884" cy="275082"/>
          </a:xfrm>
          <a:prstGeom prst="rect">
            <a:avLst/>
          </a:prstGeom>
        </p:spPr>
        <p:txBody>
          <a:bodyPr wrap="square" lIns="0" tIns="44450" rIns="0" bIns="0" rtlCol="0">
            <a:noAutofit/>
          </a:bodyPr>
          <a:lstStyle/>
          <a:p>
            <a:pPr marL="95402">
              <a:lnSpc>
                <a:spcPct val="101725"/>
              </a:lnSpc>
            </a:pPr>
            <a:r>
              <a:rPr sz="1200" u="sng" spc="-4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http://purchon.com/flash/elbow.swf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9268" y="707135"/>
            <a:ext cx="3061716" cy="23454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39268" y="3052572"/>
            <a:ext cx="3061716" cy="275843"/>
          </a:xfrm>
          <a:prstGeom prst="rect">
            <a:avLst/>
          </a:prstGeom>
        </p:spPr>
        <p:txBody>
          <a:bodyPr wrap="square" lIns="0" tIns="43815" rIns="0" bIns="0" rtlCol="0">
            <a:noAutofit/>
          </a:bodyPr>
          <a:lstStyle/>
          <a:p>
            <a:pPr marL="96621">
              <a:lnSpc>
                <a:spcPct val="101725"/>
              </a:lnSpc>
            </a:pPr>
            <a:r>
              <a:rPr sz="1200" u="sng" spc="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https://youtu.be/SOMFX_83sqk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/>
          <p:nvPr/>
        </p:nvSpPr>
        <p:spPr>
          <a:xfrm>
            <a:off x="117348" y="316992"/>
            <a:ext cx="7734300" cy="57012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1732" y="2900172"/>
            <a:ext cx="8584692" cy="400812"/>
          </a:xfrm>
          <a:custGeom>
            <a:avLst/>
            <a:gdLst/>
            <a:ahLst/>
            <a:cxnLst/>
            <a:rect l="l" t="t" r="r" b="b"/>
            <a:pathLst>
              <a:path w="8584692" h="400812">
                <a:moveTo>
                  <a:pt x="0" y="400812"/>
                </a:moveTo>
                <a:lnTo>
                  <a:pt x="8584692" y="400812"/>
                </a:lnTo>
                <a:lnTo>
                  <a:pt x="8584692" y="0"/>
                </a:lnTo>
                <a:lnTo>
                  <a:pt x="0" y="0"/>
                </a:lnTo>
                <a:lnTo>
                  <a:pt x="0" y="4008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5333" y="3312667"/>
            <a:ext cx="1449197" cy="370840"/>
          </a:xfrm>
          <a:custGeom>
            <a:avLst/>
            <a:gdLst/>
            <a:ahLst/>
            <a:cxnLst/>
            <a:rect l="l" t="t" r="r" b="b"/>
            <a:pathLst>
              <a:path w="1449197" h="370839">
                <a:moveTo>
                  <a:pt x="0" y="370840"/>
                </a:moveTo>
                <a:lnTo>
                  <a:pt x="1449197" y="370840"/>
                </a:lnTo>
                <a:lnTo>
                  <a:pt x="1449197" y="0"/>
                </a:lnTo>
                <a:lnTo>
                  <a:pt x="0" y="0"/>
                </a:lnTo>
                <a:lnTo>
                  <a:pt x="0" y="3708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604518" y="3312667"/>
            <a:ext cx="7421753" cy="370840"/>
          </a:xfrm>
          <a:custGeom>
            <a:avLst/>
            <a:gdLst/>
            <a:ahLst/>
            <a:cxnLst/>
            <a:rect l="l" t="t" r="r" b="b"/>
            <a:pathLst>
              <a:path w="7421753" h="370839">
                <a:moveTo>
                  <a:pt x="0" y="370840"/>
                </a:moveTo>
                <a:lnTo>
                  <a:pt x="7421753" y="370840"/>
                </a:lnTo>
                <a:lnTo>
                  <a:pt x="7421753" y="0"/>
                </a:lnTo>
                <a:lnTo>
                  <a:pt x="0" y="0"/>
                </a:lnTo>
                <a:lnTo>
                  <a:pt x="0" y="3708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5333" y="3683507"/>
            <a:ext cx="1449197" cy="335280"/>
          </a:xfrm>
          <a:custGeom>
            <a:avLst/>
            <a:gdLst/>
            <a:ahLst/>
            <a:cxnLst/>
            <a:rect l="l" t="t" r="r" b="b"/>
            <a:pathLst>
              <a:path w="1449197" h="335279">
                <a:moveTo>
                  <a:pt x="0" y="335280"/>
                </a:moveTo>
                <a:lnTo>
                  <a:pt x="1449197" y="335280"/>
                </a:lnTo>
                <a:lnTo>
                  <a:pt x="1449197" y="0"/>
                </a:lnTo>
                <a:lnTo>
                  <a:pt x="0" y="0"/>
                </a:lnTo>
                <a:lnTo>
                  <a:pt x="0" y="3352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04518" y="3683507"/>
            <a:ext cx="7421753" cy="335280"/>
          </a:xfrm>
          <a:custGeom>
            <a:avLst/>
            <a:gdLst/>
            <a:ahLst/>
            <a:cxnLst/>
            <a:rect l="l" t="t" r="r" b="b"/>
            <a:pathLst>
              <a:path w="7421753" h="335279">
                <a:moveTo>
                  <a:pt x="0" y="335280"/>
                </a:moveTo>
                <a:lnTo>
                  <a:pt x="7421753" y="335280"/>
                </a:lnTo>
                <a:lnTo>
                  <a:pt x="7421753" y="0"/>
                </a:lnTo>
                <a:lnTo>
                  <a:pt x="0" y="0"/>
                </a:lnTo>
                <a:lnTo>
                  <a:pt x="0" y="3352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5333" y="4018788"/>
            <a:ext cx="1449197" cy="335280"/>
          </a:xfrm>
          <a:custGeom>
            <a:avLst/>
            <a:gdLst/>
            <a:ahLst/>
            <a:cxnLst/>
            <a:rect l="l" t="t" r="r" b="b"/>
            <a:pathLst>
              <a:path w="1449197" h="335280">
                <a:moveTo>
                  <a:pt x="0" y="335280"/>
                </a:moveTo>
                <a:lnTo>
                  <a:pt x="1449197" y="335280"/>
                </a:lnTo>
                <a:lnTo>
                  <a:pt x="1449197" y="0"/>
                </a:lnTo>
                <a:lnTo>
                  <a:pt x="0" y="0"/>
                </a:lnTo>
                <a:lnTo>
                  <a:pt x="0" y="3352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04518" y="4018788"/>
            <a:ext cx="7421753" cy="335280"/>
          </a:xfrm>
          <a:custGeom>
            <a:avLst/>
            <a:gdLst/>
            <a:ahLst/>
            <a:cxnLst/>
            <a:rect l="l" t="t" r="r" b="b"/>
            <a:pathLst>
              <a:path w="7421753" h="335280">
                <a:moveTo>
                  <a:pt x="0" y="335280"/>
                </a:moveTo>
                <a:lnTo>
                  <a:pt x="7421753" y="335280"/>
                </a:lnTo>
                <a:lnTo>
                  <a:pt x="7421753" y="0"/>
                </a:lnTo>
                <a:lnTo>
                  <a:pt x="0" y="0"/>
                </a:lnTo>
                <a:lnTo>
                  <a:pt x="0" y="3352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5333" y="4354068"/>
            <a:ext cx="1449197" cy="335280"/>
          </a:xfrm>
          <a:custGeom>
            <a:avLst/>
            <a:gdLst/>
            <a:ahLst/>
            <a:cxnLst/>
            <a:rect l="l" t="t" r="r" b="b"/>
            <a:pathLst>
              <a:path w="1449197" h="335279">
                <a:moveTo>
                  <a:pt x="0" y="335279"/>
                </a:moveTo>
                <a:lnTo>
                  <a:pt x="1449197" y="335279"/>
                </a:lnTo>
                <a:lnTo>
                  <a:pt x="1449197" y="0"/>
                </a:lnTo>
                <a:lnTo>
                  <a:pt x="0" y="0"/>
                </a:lnTo>
                <a:lnTo>
                  <a:pt x="0" y="3352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604518" y="4354068"/>
            <a:ext cx="7421753" cy="335280"/>
          </a:xfrm>
          <a:custGeom>
            <a:avLst/>
            <a:gdLst/>
            <a:ahLst/>
            <a:cxnLst/>
            <a:rect l="l" t="t" r="r" b="b"/>
            <a:pathLst>
              <a:path w="7421753" h="335279">
                <a:moveTo>
                  <a:pt x="0" y="335279"/>
                </a:moveTo>
                <a:lnTo>
                  <a:pt x="7421753" y="335279"/>
                </a:lnTo>
                <a:lnTo>
                  <a:pt x="7421753" y="0"/>
                </a:lnTo>
                <a:lnTo>
                  <a:pt x="0" y="0"/>
                </a:lnTo>
                <a:lnTo>
                  <a:pt x="0" y="3352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5333" y="4689348"/>
            <a:ext cx="1449197" cy="335280"/>
          </a:xfrm>
          <a:custGeom>
            <a:avLst/>
            <a:gdLst/>
            <a:ahLst/>
            <a:cxnLst/>
            <a:rect l="l" t="t" r="r" b="b"/>
            <a:pathLst>
              <a:path w="1449197" h="335279">
                <a:moveTo>
                  <a:pt x="0" y="335279"/>
                </a:moveTo>
                <a:lnTo>
                  <a:pt x="1449197" y="335279"/>
                </a:lnTo>
                <a:lnTo>
                  <a:pt x="1449197" y="0"/>
                </a:lnTo>
                <a:lnTo>
                  <a:pt x="0" y="0"/>
                </a:lnTo>
                <a:lnTo>
                  <a:pt x="0" y="3352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604518" y="4689348"/>
            <a:ext cx="7421753" cy="335280"/>
          </a:xfrm>
          <a:custGeom>
            <a:avLst/>
            <a:gdLst/>
            <a:ahLst/>
            <a:cxnLst/>
            <a:rect l="l" t="t" r="r" b="b"/>
            <a:pathLst>
              <a:path w="7421753" h="335279">
                <a:moveTo>
                  <a:pt x="0" y="335279"/>
                </a:moveTo>
                <a:lnTo>
                  <a:pt x="7421753" y="335279"/>
                </a:lnTo>
                <a:lnTo>
                  <a:pt x="7421753" y="0"/>
                </a:lnTo>
                <a:lnTo>
                  <a:pt x="0" y="0"/>
                </a:lnTo>
                <a:lnTo>
                  <a:pt x="0" y="3352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55333" y="5024628"/>
            <a:ext cx="1449197" cy="335279"/>
          </a:xfrm>
          <a:custGeom>
            <a:avLst/>
            <a:gdLst/>
            <a:ahLst/>
            <a:cxnLst/>
            <a:rect l="l" t="t" r="r" b="b"/>
            <a:pathLst>
              <a:path w="1449197" h="335279">
                <a:moveTo>
                  <a:pt x="0" y="335280"/>
                </a:moveTo>
                <a:lnTo>
                  <a:pt x="1449197" y="335280"/>
                </a:lnTo>
                <a:lnTo>
                  <a:pt x="1449197" y="0"/>
                </a:lnTo>
                <a:lnTo>
                  <a:pt x="0" y="0"/>
                </a:lnTo>
                <a:lnTo>
                  <a:pt x="0" y="3352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604518" y="5024628"/>
            <a:ext cx="7421753" cy="335279"/>
          </a:xfrm>
          <a:custGeom>
            <a:avLst/>
            <a:gdLst/>
            <a:ahLst/>
            <a:cxnLst/>
            <a:rect l="l" t="t" r="r" b="b"/>
            <a:pathLst>
              <a:path w="7421753" h="335279">
                <a:moveTo>
                  <a:pt x="0" y="335280"/>
                </a:moveTo>
                <a:lnTo>
                  <a:pt x="7421753" y="335280"/>
                </a:lnTo>
                <a:lnTo>
                  <a:pt x="7421753" y="0"/>
                </a:lnTo>
                <a:lnTo>
                  <a:pt x="0" y="0"/>
                </a:lnTo>
                <a:lnTo>
                  <a:pt x="0" y="3352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5333" y="5359844"/>
            <a:ext cx="1449197" cy="335280"/>
          </a:xfrm>
          <a:custGeom>
            <a:avLst/>
            <a:gdLst/>
            <a:ahLst/>
            <a:cxnLst/>
            <a:rect l="l" t="t" r="r" b="b"/>
            <a:pathLst>
              <a:path w="1449197" h="335279">
                <a:moveTo>
                  <a:pt x="0" y="335280"/>
                </a:moveTo>
                <a:lnTo>
                  <a:pt x="1449197" y="335280"/>
                </a:lnTo>
                <a:lnTo>
                  <a:pt x="1449197" y="0"/>
                </a:lnTo>
                <a:lnTo>
                  <a:pt x="0" y="0"/>
                </a:lnTo>
                <a:lnTo>
                  <a:pt x="0" y="3352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04518" y="5359844"/>
            <a:ext cx="7421753" cy="335280"/>
          </a:xfrm>
          <a:custGeom>
            <a:avLst/>
            <a:gdLst/>
            <a:ahLst/>
            <a:cxnLst/>
            <a:rect l="l" t="t" r="r" b="b"/>
            <a:pathLst>
              <a:path w="7421753" h="335279">
                <a:moveTo>
                  <a:pt x="0" y="335280"/>
                </a:moveTo>
                <a:lnTo>
                  <a:pt x="7421753" y="335280"/>
                </a:lnTo>
                <a:lnTo>
                  <a:pt x="7421753" y="0"/>
                </a:lnTo>
                <a:lnTo>
                  <a:pt x="0" y="0"/>
                </a:lnTo>
                <a:lnTo>
                  <a:pt x="0" y="3352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55333" y="5695124"/>
            <a:ext cx="1449197" cy="335279"/>
          </a:xfrm>
          <a:custGeom>
            <a:avLst/>
            <a:gdLst/>
            <a:ahLst/>
            <a:cxnLst/>
            <a:rect l="l" t="t" r="r" b="b"/>
            <a:pathLst>
              <a:path w="1449197" h="335279">
                <a:moveTo>
                  <a:pt x="0" y="335279"/>
                </a:moveTo>
                <a:lnTo>
                  <a:pt x="1449197" y="335279"/>
                </a:lnTo>
                <a:lnTo>
                  <a:pt x="1449197" y="0"/>
                </a:lnTo>
                <a:lnTo>
                  <a:pt x="0" y="0"/>
                </a:lnTo>
                <a:lnTo>
                  <a:pt x="0" y="3352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04518" y="5695124"/>
            <a:ext cx="7421753" cy="335279"/>
          </a:xfrm>
          <a:custGeom>
            <a:avLst/>
            <a:gdLst/>
            <a:ahLst/>
            <a:cxnLst/>
            <a:rect l="l" t="t" r="r" b="b"/>
            <a:pathLst>
              <a:path w="7421753" h="335279">
                <a:moveTo>
                  <a:pt x="0" y="335279"/>
                </a:moveTo>
                <a:lnTo>
                  <a:pt x="7421753" y="335279"/>
                </a:lnTo>
                <a:lnTo>
                  <a:pt x="7421753" y="0"/>
                </a:lnTo>
                <a:lnTo>
                  <a:pt x="0" y="0"/>
                </a:lnTo>
                <a:lnTo>
                  <a:pt x="0" y="3352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604518" y="3306317"/>
            <a:ext cx="0" cy="3400996"/>
          </a:xfrm>
          <a:custGeom>
            <a:avLst/>
            <a:gdLst/>
            <a:ahLst/>
            <a:cxnLst/>
            <a:rect l="l" t="t" r="r" b="b"/>
            <a:pathLst>
              <a:path h="3400996">
                <a:moveTo>
                  <a:pt x="0" y="0"/>
                </a:moveTo>
                <a:lnTo>
                  <a:pt x="0" y="340099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48983" y="3683507"/>
            <a:ext cx="8883637" cy="0"/>
          </a:xfrm>
          <a:custGeom>
            <a:avLst/>
            <a:gdLst/>
            <a:ahLst/>
            <a:cxnLst/>
            <a:rect l="l" t="t" r="r" b="b"/>
            <a:pathLst>
              <a:path w="8883637">
                <a:moveTo>
                  <a:pt x="0" y="0"/>
                </a:moveTo>
                <a:lnTo>
                  <a:pt x="8883637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8983" y="4018788"/>
            <a:ext cx="8883637" cy="0"/>
          </a:xfrm>
          <a:custGeom>
            <a:avLst/>
            <a:gdLst/>
            <a:ahLst/>
            <a:cxnLst/>
            <a:rect l="l" t="t" r="r" b="b"/>
            <a:pathLst>
              <a:path w="8883637">
                <a:moveTo>
                  <a:pt x="0" y="0"/>
                </a:moveTo>
                <a:lnTo>
                  <a:pt x="8883637" y="0"/>
                </a:lnTo>
              </a:path>
            </a:pathLst>
          </a:custGeom>
          <a:ln w="12700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8983" y="4354068"/>
            <a:ext cx="8883637" cy="0"/>
          </a:xfrm>
          <a:custGeom>
            <a:avLst/>
            <a:gdLst/>
            <a:ahLst/>
            <a:cxnLst/>
            <a:rect l="l" t="t" r="r" b="b"/>
            <a:pathLst>
              <a:path w="8883637">
                <a:moveTo>
                  <a:pt x="0" y="0"/>
                </a:moveTo>
                <a:lnTo>
                  <a:pt x="8883637" y="0"/>
                </a:lnTo>
              </a:path>
            </a:pathLst>
          </a:custGeom>
          <a:ln w="12700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8983" y="4689348"/>
            <a:ext cx="8883637" cy="0"/>
          </a:xfrm>
          <a:custGeom>
            <a:avLst/>
            <a:gdLst/>
            <a:ahLst/>
            <a:cxnLst/>
            <a:rect l="l" t="t" r="r" b="b"/>
            <a:pathLst>
              <a:path w="8883637">
                <a:moveTo>
                  <a:pt x="0" y="0"/>
                </a:moveTo>
                <a:lnTo>
                  <a:pt x="8883637" y="0"/>
                </a:lnTo>
              </a:path>
            </a:pathLst>
          </a:custGeom>
          <a:ln w="12700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48983" y="5024628"/>
            <a:ext cx="8883637" cy="0"/>
          </a:xfrm>
          <a:custGeom>
            <a:avLst/>
            <a:gdLst/>
            <a:ahLst/>
            <a:cxnLst/>
            <a:rect l="l" t="t" r="r" b="b"/>
            <a:pathLst>
              <a:path w="8883637">
                <a:moveTo>
                  <a:pt x="0" y="0"/>
                </a:moveTo>
                <a:lnTo>
                  <a:pt x="8883637" y="0"/>
                </a:lnTo>
              </a:path>
            </a:pathLst>
          </a:custGeom>
          <a:ln w="12700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48983" y="5359908"/>
            <a:ext cx="8883637" cy="0"/>
          </a:xfrm>
          <a:custGeom>
            <a:avLst/>
            <a:gdLst/>
            <a:ahLst/>
            <a:cxnLst/>
            <a:rect l="l" t="t" r="r" b="b"/>
            <a:pathLst>
              <a:path w="8883637">
                <a:moveTo>
                  <a:pt x="0" y="0"/>
                </a:moveTo>
                <a:lnTo>
                  <a:pt x="8883637" y="0"/>
                </a:lnTo>
              </a:path>
            </a:pathLst>
          </a:custGeom>
          <a:ln w="12700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48983" y="5695124"/>
            <a:ext cx="8883637" cy="0"/>
          </a:xfrm>
          <a:custGeom>
            <a:avLst/>
            <a:gdLst/>
            <a:ahLst/>
            <a:cxnLst/>
            <a:rect l="l" t="t" r="r" b="b"/>
            <a:pathLst>
              <a:path w="8883637">
                <a:moveTo>
                  <a:pt x="0" y="0"/>
                </a:moveTo>
                <a:lnTo>
                  <a:pt x="8883637" y="0"/>
                </a:lnTo>
              </a:path>
            </a:pathLst>
          </a:custGeom>
          <a:ln w="12700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48983" y="6030404"/>
            <a:ext cx="8883637" cy="0"/>
          </a:xfrm>
          <a:custGeom>
            <a:avLst/>
            <a:gdLst/>
            <a:ahLst/>
            <a:cxnLst/>
            <a:rect l="l" t="t" r="r" b="b"/>
            <a:pathLst>
              <a:path w="8883637">
                <a:moveTo>
                  <a:pt x="0" y="0"/>
                </a:moveTo>
                <a:lnTo>
                  <a:pt x="8883637" y="0"/>
                </a:lnTo>
              </a:path>
            </a:pathLst>
          </a:custGeom>
          <a:ln w="12700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8983" y="6365684"/>
            <a:ext cx="8883637" cy="0"/>
          </a:xfrm>
          <a:custGeom>
            <a:avLst/>
            <a:gdLst/>
            <a:ahLst/>
            <a:cxnLst/>
            <a:rect l="l" t="t" r="r" b="b"/>
            <a:pathLst>
              <a:path w="8883637">
                <a:moveTo>
                  <a:pt x="0" y="0"/>
                </a:moveTo>
                <a:lnTo>
                  <a:pt x="8883637" y="0"/>
                </a:lnTo>
              </a:path>
            </a:pathLst>
          </a:custGeom>
          <a:ln w="12700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55333" y="3306317"/>
            <a:ext cx="0" cy="3400996"/>
          </a:xfrm>
          <a:custGeom>
            <a:avLst/>
            <a:gdLst/>
            <a:ahLst/>
            <a:cxnLst/>
            <a:rect l="l" t="t" r="r" b="b"/>
            <a:pathLst>
              <a:path h="3400996">
                <a:moveTo>
                  <a:pt x="0" y="0"/>
                </a:moveTo>
                <a:lnTo>
                  <a:pt x="0" y="340099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026271" y="3306317"/>
            <a:ext cx="0" cy="3400996"/>
          </a:xfrm>
          <a:custGeom>
            <a:avLst/>
            <a:gdLst/>
            <a:ahLst/>
            <a:cxnLst/>
            <a:rect l="l" t="t" r="r" b="b"/>
            <a:pathLst>
              <a:path h="3400996">
                <a:moveTo>
                  <a:pt x="0" y="0"/>
                </a:moveTo>
                <a:lnTo>
                  <a:pt x="0" y="340099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48983" y="3312667"/>
            <a:ext cx="8883637" cy="0"/>
          </a:xfrm>
          <a:custGeom>
            <a:avLst/>
            <a:gdLst/>
            <a:ahLst/>
            <a:cxnLst/>
            <a:rect l="l" t="t" r="r" b="b"/>
            <a:pathLst>
              <a:path w="8883637">
                <a:moveTo>
                  <a:pt x="0" y="0"/>
                </a:moveTo>
                <a:lnTo>
                  <a:pt x="8883637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48983" y="6700964"/>
            <a:ext cx="8883637" cy="0"/>
          </a:xfrm>
          <a:custGeom>
            <a:avLst/>
            <a:gdLst/>
            <a:ahLst/>
            <a:cxnLst/>
            <a:rect l="l" t="t" r="r" b="b"/>
            <a:pathLst>
              <a:path w="8883637">
                <a:moveTo>
                  <a:pt x="0" y="0"/>
                </a:moveTo>
                <a:lnTo>
                  <a:pt x="8883637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0" y="4572"/>
            <a:ext cx="9144000" cy="326135"/>
          </a:xfrm>
          <a:custGeom>
            <a:avLst/>
            <a:gdLst/>
            <a:ahLst/>
            <a:cxnLst/>
            <a:rect l="l" t="t" r="r" b="b"/>
            <a:pathLst>
              <a:path w="9144000" h="326135">
                <a:moveTo>
                  <a:pt x="0" y="326135"/>
                </a:moveTo>
                <a:lnTo>
                  <a:pt x="9144000" y="326135"/>
                </a:lnTo>
                <a:lnTo>
                  <a:pt x="9144000" y="0"/>
                </a:lnTo>
                <a:lnTo>
                  <a:pt x="0" y="0"/>
                </a:lnTo>
                <a:lnTo>
                  <a:pt x="0" y="326135"/>
                </a:lnTo>
                <a:close/>
              </a:path>
            </a:pathLst>
          </a:custGeom>
          <a:solidFill>
            <a:srgbClr val="B8CDE4">
              <a:alpha val="78039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8740" y="75993"/>
            <a:ext cx="4206136" cy="204012"/>
          </a:xfrm>
          <a:prstGeom prst="rect">
            <a:avLst/>
          </a:prstGeom>
        </p:spPr>
        <p:txBody>
          <a:bodyPr wrap="square" lIns="0" tIns="9747" rIns="0" bIns="0" rtlCol="0">
            <a:noAutofit/>
          </a:bodyPr>
          <a:lstStyle/>
          <a:p>
            <a:pPr marL="12700">
              <a:lnSpc>
                <a:spcPts val="1535"/>
              </a:lnSpc>
            </a:pPr>
            <a:r>
              <a:rPr sz="1400" spc="-9" dirty="0">
                <a:latin typeface="Arial"/>
                <a:cs typeface="Arial"/>
              </a:rPr>
              <a:t>11.2.S1 Annotation of a diagram of the human elbow.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20472" y="2981325"/>
            <a:ext cx="7047791" cy="279907"/>
          </a:xfrm>
          <a:prstGeom prst="rect">
            <a:avLst/>
          </a:prstGeom>
        </p:spPr>
        <p:txBody>
          <a:bodyPr wrap="square" lIns="0" tIns="13589" rIns="0" bIns="0" rtlCol="0">
            <a:noAutofit/>
          </a:bodyPr>
          <a:lstStyle/>
          <a:p>
            <a:pPr marL="12700">
              <a:lnSpc>
                <a:spcPts val="2140"/>
              </a:lnSpc>
            </a:pPr>
            <a:r>
              <a:rPr sz="2000" spc="-3" dirty="0">
                <a:latin typeface="Calibri"/>
                <a:cs typeface="Calibri"/>
              </a:rPr>
              <a:t>Can you annotate the structures? </a:t>
            </a:r>
            <a:r>
              <a:rPr sz="1800" i="1" spc="-3" dirty="0">
                <a:latin typeface="Calibri"/>
                <a:cs typeface="Calibri"/>
              </a:rPr>
              <a:t>Remember structure dictates function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55333" y="3312667"/>
            <a:ext cx="1449184" cy="370840"/>
          </a:xfrm>
          <a:prstGeom prst="rect">
            <a:avLst/>
          </a:prstGeom>
        </p:spPr>
        <p:txBody>
          <a:bodyPr wrap="square" lIns="0" tIns="43180" rIns="0" bIns="0" rtlCol="0">
            <a:noAutofit/>
          </a:bodyPr>
          <a:lstStyle/>
          <a:p>
            <a:pPr marL="91554">
              <a:lnSpc>
                <a:spcPct val="101725"/>
              </a:lnSpc>
            </a:pPr>
            <a:r>
              <a:rPr sz="1600" b="1" spc="-3" dirty="0">
                <a:latin typeface="Calibri"/>
                <a:cs typeface="Calibri"/>
              </a:rPr>
              <a:t>Structure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04518" y="3312667"/>
            <a:ext cx="7421753" cy="370840"/>
          </a:xfrm>
          <a:prstGeom prst="rect">
            <a:avLst/>
          </a:prstGeom>
        </p:spPr>
        <p:txBody>
          <a:bodyPr wrap="square" lIns="0" tIns="43180" rIns="0" bIns="0" rtlCol="0">
            <a:noAutofit/>
          </a:bodyPr>
          <a:lstStyle/>
          <a:p>
            <a:pPr marL="91693">
              <a:lnSpc>
                <a:spcPct val="101725"/>
              </a:lnSpc>
            </a:pPr>
            <a:r>
              <a:rPr sz="1600" b="1" spc="0" dirty="0">
                <a:latin typeface="Calibri"/>
                <a:cs typeface="Calibri"/>
              </a:rPr>
              <a:t>Function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5333" y="3683507"/>
            <a:ext cx="1449184" cy="335280"/>
          </a:xfrm>
          <a:prstGeom prst="rect">
            <a:avLst/>
          </a:prstGeom>
        </p:spPr>
        <p:txBody>
          <a:bodyPr wrap="square" lIns="0" tIns="43180" rIns="0" bIns="0" rtlCol="0">
            <a:noAutofit/>
          </a:bodyPr>
          <a:lstStyle/>
          <a:p>
            <a:pPr marL="91554">
              <a:lnSpc>
                <a:spcPct val="101725"/>
              </a:lnSpc>
            </a:pPr>
            <a:r>
              <a:rPr sz="1600" spc="-2" dirty="0">
                <a:solidFill>
                  <a:srgbClr val="800000"/>
                </a:solidFill>
                <a:latin typeface="Calibri"/>
                <a:cs typeface="Calibri"/>
              </a:rPr>
              <a:t>Biceps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04518" y="3683507"/>
            <a:ext cx="7421753" cy="3352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" name="object 17"/>
          <p:cNvSpPr txBox="1"/>
          <p:nvPr/>
        </p:nvSpPr>
        <p:spPr>
          <a:xfrm>
            <a:off x="155333" y="4018788"/>
            <a:ext cx="1449184" cy="335280"/>
          </a:xfrm>
          <a:prstGeom prst="rect">
            <a:avLst/>
          </a:prstGeom>
        </p:spPr>
        <p:txBody>
          <a:bodyPr wrap="square" lIns="0" tIns="43180" rIns="0" bIns="0" rtlCol="0">
            <a:noAutofit/>
          </a:bodyPr>
          <a:lstStyle/>
          <a:p>
            <a:pPr marL="91554">
              <a:lnSpc>
                <a:spcPct val="101725"/>
              </a:lnSpc>
            </a:pPr>
            <a:r>
              <a:rPr sz="1600" spc="-15" dirty="0">
                <a:solidFill>
                  <a:srgbClr val="800000"/>
                </a:solidFill>
                <a:latin typeface="Calibri"/>
                <a:cs typeface="Calibri"/>
              </a:rPr>
              <a:t>Triceps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04518" y="4018788"/>
            <a:ext cx="7421753" cy="3352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155333" y="4354068"/>
            <a:ext cx="1449184" cy="335280"/>
          </a:xfrm>
          <a:prstGeom prst="rect">
            <a:avLst/>
          </a:prstGeom>
        </p:spPr>
        <p:txBody>
          <a:bodyPr wrap="square" lIns="0" tIns="43180" rIns="0" bIns="0" rtlCol="0">
            <a:noAutofit/>
          </a:bodyPr>
          <a:lstStyle/>
          <a:p>
            <a:pPr marL="91554">
              <a:lnSpc>
                <a:spcPct val="101725"/>
              </a:lnSpc>
            </a:pPr>
            <a:r>
              <a:rPr sz="1600" spc="0" dirty="0">
                <a:solidFill>
                  <a:srgbClr val="008000"/>
                </a:solidFill>
                <a:latin typeface="Calibri"/>
                <a:cs typeface="Calibri"/>
              </a:rPr>
              <a:t>Humerus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04518" y="4354068"/>
            <a:ext cx="7421753" cy="3352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155333" y="4689348"/>
            <a:ext cx="1449184" cy="335279"/>
          </a:xfrm>
          <a:prstGeom prst="rect">
            <a:avLst/>
          </a:prstGeom>
        </p:spPr>
        <p:txBody>
          <a:bodyPr wrap="square" lIns="0" tIns="43180" rIns="0" bIns="0" rtlCol="0">
            <a:noAutofit/>
          </a:bodyPr>
          <a:lstStyle/>
          <a:p>
            <a:pPr marL="91554">
              <a:lnSpc>
                <a:spcPct val="101725"/>
              </a:lnSpc>
            </a:pPr>
            <a:r>
              <a:rPr sz="1600" spc="-3" dirty="0">
                <a:solidFill>
                  <a:srgbClr val="008000"/>
                </a:solidFill>
                <a:latin typeface="Calibri"/>
                <a:cs typeface="Calibri"/>
              </a:rPr>
              <a:t>Radius / Ulna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04518" y="4689348"/>
            <a:ext cx="7421753" cy="3352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155333" y="5024628"/>
            <a:ext cx="1449184" cy="335280"/>
          </a:xfrm>
          <a:prstGeom prst="rect">
            <a:avLst/>
          </a:prstGeom>
        </p:spPr>
        <p:txBody>
          <a:bodyPr wrap="square" lIns="0" tIns="43180" rIns="0" bIns="0" rtlCol="0">
            <a:noAutofit/>
          </a:bodyPr>
          <a:lstStyle/>
          <a:p>
            <a:pPr marL="91554">
              <a:lnSpc>
                <a:spcPct val="101725"/>
              </a:lnSpc>
            </a:pPr>
            <a:r>
              <a:rPr sz="1600" spc="1" dirty="0">
                <a:solidFill>
                  <a:srgbClr val="008000"/>
                </a:solidFill>
                <a:latin typeface="Calibri"/>
                <a:cs typeface="Calibri"/>
              </a:rPr>
              <a:t>Cartilage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04518" y="5024628"/>
            <a:ext cx="7421753" cy="3352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155333" y="5359908"/>
            <a:ext cx="1449184" cy="335216"/>
          </a:xfrm>
          <a:prstGeom prst="rect">
            <a:avLst/>
          </a:prstGeom>
        </p:spPr>
        <p:txBody>
          <a:bodyPr wrap="square" lIns="0" tIns="43180" rIns="0" bIns="0" rtlCol="0">
            <a:noAutofit/>
          </a:bodyPr>
          <a:lstStyle/>
          <a:p>
            <a:pPr marL="91554">
              <a:lnSpc>
                <a:spcPct val="101725"/>
              </a:lnSpc>
            </a:pPr>
            <a:r>
              <a:rPr sz="1600" spc="-2" dirty="0">
                <a:solidFill>
                  <a:srgbClr val="008000"/>
                </a:solidFill>
                <a:latin typeface="Calibri"/>
                <a:cs typeface="Calibri"/>
              </a:rPr>
              <a:t>Synovial fluid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04518" y="5359908"/>
            <a:ext cx="7421753" cy="3352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155333" y="5695124"/>
            <a:ext cx="1449184" cy="335279"/>
          </a:xfrm>
          <a:prstGeom prst="rect">
            <a:avLst/>
          </a:prstGeom>
        </p:spPr>
        <p:txBody>
          <a:bodyPr wrap="square" lIns="0" tIns="43815" rIns="0" bIns="0" rtlCol="0">
            <a:noAutofit/>
          </a:bodyPr>
          <a:lstStyle/>
          <a:p>
            <a:pPr marL="91554">
              <a:lnSpc>
                <a:spcPct val="101725"/>
              </a:lnSpc>
            </a:pPr>
            <a:r>
              <a:rPr sz="1600" spc="-3" dirty="0">
                <a:solidFill>
                  <a:srgbClr val="008000"/>
                </a:solidFill>
                <a:latin typeface="Calibri"/>
                <a:cs typeface="Calibri"/>
              </a:rPr>
              <a:t>Joint capsule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04518" y="5695124"/>
            <a:ext cx="7421753" cy="3352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155333" y="6030404"/>
            <a:ext cx="1449184" cy="335280"/>
          </a:xfrm>
          <a:prstGeom prst="rect">
            <a:avLst/>
          </a:prstGeom>
        </p:spPr>
        <p:txBody>
          <a:bodyPr wrap="square" lIns="0" tIns="43815" rIns="0" bIns="0" rtlCol="0">
            <a:noAutofit/>
          </a:bodyPr>
          <a:lstStyle/>
          <a:p>
            <a:pPr marL="91554">
              <a:lnSpc>
                <a:spcPct val="101725"/>
              </a:lnSpc>
            </a:pPr>
            <a:r>
              <a:rPr sz="1600" spc="-19" dirty="0">
                <a:solidFill>
                  <a:srgbClr val="7E7E7E"/>
                </a:solidFill>
                <a:latin typeface="Calibri"/>
                <a:cs typeface="Calibri"/>
              </a:rPr>
              <a:t>Tendons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04518" y="6030404"/>
            <a:ext cx="7421753" cy="3352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155333" y="6365684"/>
            <a:ext cx="1449184" cy="335280"/>
          </a:xfrm>
          <a:prstGeom prst="rect">
            <a:avLst/>
          </a:prstGeom>
        </p:spPr>
        <p:txBody>
          <a:bodyPr wrap="square" lIns="0" tIns="43815" rIns="0" bIns="0" rtlCol="0">
            <a:noAutofit/>
          </a:bodyPr>
          <a:lstStyle/>
          <a:p>
            <a:pPr marL="91554">
              <a:lnSpc>
                <a:spcPct val="101725"/>
              </a:lnSpc>
            </a:pPr>
            <a:r>
              <a:rPr sz="1600" spc="-2" dirty="0">
                <a:solidFill>
                  <a:srgbClr val="7E7E7E"/>
                </a:solidFill>
                <a:latin typeface="Calibri"/>
                <a:cs typeface="Calibri"/>
              </a:rPr>
              <a:t>Ligaments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604518" y="6365684"/>
            <a:ext cx="7421753" cy="3352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/>
          <p:nvPr/>
        </p:nvSpPr>
        <p:spPr>
          <a:xfrm>
            <a:off x="117348" y="316992"/>
            <a:ext cx="7734300" cy="57012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1732" y="2900172"/>
            <a:ext cx="8584692" cy="400812"/>
          </a:xfrm>
          <a:custGeom>
            <a:avLst/>
            <a:gdLst/>
            <a:ahLst/>
            <a:cxnLst/>
            <a:rect l="l" t="t" r="r" b="b"/>
            <a:pathLst>
              <a:path w="8584692" h="400812">
                <a:moveTo>
                  <a:pt x="0" y="400812"/>
                </a:moveTo>
                <a:lnTo>
                  <a:pt x="8584692" y="400812"/>
                </a:lnTo>
                <a:lnTo>
                  <a:pt x="8584692" y="0"/>
                </a:lnTo>
                <a:lnTo>
                  <a:pt x="0" y="0"/>
                </a:lnTo>
                <a:lnTo>
                  <a:pt x="0" y="4008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5333" y="3312667"/>
            <a:ext cx="1449197" cy="370840"/>
          </a:xfrm>
          <a:custGeom>
            <a:avLst/>
            <a:gdLst/>
            <a:ahLst/>
            <a:cxnLst/>
            <a:rect l="l" t="t" r="r" b="b"/>
            <a:pathLst>
              <a:path w="1449197" h="370839">
                <a:moveTo>
                  <a:pt x="0" y="370840"/>
                </a:moveTo>
                <a:lnTo>
                  <a:pt x="1449197" y="370840"/>
                </a:lnTo>
                <a:lnTo>
                  <a:pt x="1449197" y="0"/>
                </a:lnTo>
                <a:lnTo>
                  <a:pt x="0" y="0"/>
                </a:lnTo>
                <a:lnTo>
                  <a:pt x="0" y="3708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604518" y="3312667"/>
            <a:ext cx="7421753" cy="370840"/>
          </a:xfrm>
          <a:custGeom>
            <a:avLst/>
            <a:gdLst/>
            <a:ahLst/>
            <a:cxnLst/>
            <a:rect l="l" t="t" r="r" b="b"/>
            <a:pathLst>
              <a:path w="7421753" h="370839">
                <a:moveTo>
                  <a:pt x="0" y="370840"/>
                </a:moveTo>
                <a:lnTo>
                  <a:pt x="7421753" y="370840"/>
                </a:lnTo>
                <a:lnTo>
                  <a:pt x="7421753" y="0"/>
                </a:lnTo>
                <a:lnTo>
                  <a:pt x="0" y="0"/>
                </a:lnTo>
                <a:lnTo>
                  <a:pt x="0" y="3708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5333" y="3683507"/>
            <a:ext cx="1449197" cy="335280"/>
          </a:xfrm>
          <a:custGeom>
            <a:avLst/>
            <a:gdLst/>
            <a:ahLst/>
            <a:cxnLst/>
            <a:rect l="l" t="t" r="r" b="b"/>
            <a:pathLst>
              <a:path w="1449197" h="335279">
                <a:moveTo>
                  <a:pt x="0" y="335280"/>
                </a:moveTo>
                <a:lnTo>
                  <a:pt x="1449197" y="335280"/>
                </a:lnTo>
                <a:lnTo>
                  <a:pt x="1449197" y="0"/>
                </a:lnTo>
                <a:lnTo>
                  <a:pt x="0" y="0"/>
                </a:lnTo>
                <a:lnTo>
                  <a:pt x="0" y="3352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04518" y="3683507"/>
            <a:ext cx="7421753" cy="335280"/>
          </a:xfrm>
          <a:custGeom>
            <a:avLst/>
            <a:gdLst/>
            <a:ahLst/>
            <a:cxnLst/>
            <a:rect l="l" t="t" r="r" b="b"/>
            <a:pathLst>
              <a:path w="7421753" h="335279">
                <a:moveTo>
                  <a:pt x="0" y="335280"/>
                </a:moveTo>
                <a:lnTo>
                  <a:pt x="7421753" y="335280"/>
                </a:lnTo>
                <a:lnTo>
                  <a:pt x="7421753" y="0"/>
                </a:lnTo>
                <a:lnTo>
                  <a:pt x="0" y="0"/>
                </a:lnTo>
                <a:lnTo>
                  <a:pt x="0" y="3352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5333" y="4018788"/>
            <a:ext cx="1449197" cy="335280"/>
          </a:xfrm>
          <a:custGeom>
            <a:avLst/>
            <a:gdLst/>
            <a:ahLst/>
            <a:cxnLst/>
            <a:rect l="l" t="t" r="r" b="b"/>
            <a:pathLst>
              <a:path w="1449197" h="335280">
                <a:moveTo>
                  <a:pt x="0" y="335280"/>
                </a:moveTo>
                <a:lnTo>
                  <a:pt x="1449197" y="335280"/>
                </a:lnTo>
                <a:lnTo>
                  <a:pt x="1449197" y="0"/>
                </a:lnTo>
                <a:lnTo>
                  <a:pt x="0" y="0"/>
                </a:lnTo>
                <a:lnTo>
                  <a:pt x="0" y="3352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04518" y="4018788"/>
            <a:ext cx="7421753" cy="335280"/>
          </a:xfrm>
          <a:custGeom>
            <a:avLst/>
            <a:gdLst/>
            <a:ahLst/>
            <a:cxnLst/>
            <a:rect l="l" t="t" r="r" b="b"/>
            <a:pathLst>
              <a:path w="7421753" h="335280">
                <a:moveTo>
                  <a:pt x="0" y="335280"/>
                </a:moveTo>
                <a:lnTo>
                  <a:pt x="7421753" y="335280"/>
                </a:lnTo>
                <a:lnTo>
                  <a:pt x="7421753" y="0"/>
                </a:lnTo>
                <a:lnTo>
                  <a:pt x="0" y="0"/>
                </a:lnTo>
                <a:lnTo>
                  <a:pt x="0" y="3352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5333" y="4354068"/>
            <a:ext cx="1449197" cy="335280"/>
          </a:xfrm>
          <a:custGeom>
            <a:avLst/>
            <a:gdLst/>
            <a:ahLst/>
            <a:cxnLst/>
            <a:rect l="l" t="t" r="r" b="b"/>
            <a:pathLst>
              <a:path w="1449197" h="335279">
                <a:moveTo>
                  <a:pt x="0" y="335279"/>
                </a:moveTo>
                <a:lnTo>
                  <a:pt x="1449197" y="335279"/>
                </a:lnTo>
                <a:lnTo>
                  <a:pt x="1449197" y="0"/>
                </a:lnTo>
                <a:lnTo>
                  <a:pt x="0" y="0"/>
                </a:lnTo>
                <a:lnTo>
                  <a:pt x="0" y="3352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604518" y="4354068"/>
            <a:ext cx="7421753" cy="335280"/>
          </a:xfrm>
          <a:custGeom>
            <a:avLst/>
            <a:gdLst/>
            <a:ahLst/>
            <a:cxnLst/>
            <a:rect l="l" t="t" r="r" b="b"/>
            <a:pathLst>
              <a:path w="7421753" h="335279">
                <a:moveTo>
                  <a:pt x="0" y="335279"/>
                </a:moveTo>
                <a:lnTo>
                  <a:pt x="7421753" y="335279"/>
                </a:lnTo>
                <a:lnTo>
                  <a:pt x="7421753" y="0"/>
                </a:lnTo>
                <a:lnTo>
                  <a:pt x="0" y="0"/>
                </a:lnTo>
                <a:lnTo>
                  <a:pt x="0" y="3352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5333" y="4689348"/>
            <a:ext cx="1449197" cy="335280"/>
          </a:xfrm>
          <a:custGeom>
            <a:avLst/>
            <a:gdLst/>
            <a:ahLst/>
            <a:cxnLst/>
            <a:rect l="l" t="t" r="r" b="b"/>
            <a:pathLst>
              <a:path w="1449197" h="335279">
                <a:moveTo>
                  <a:pt x="0" y="335279"/>
                </a:moveTo>
                <a:lnTo>
                  <a:pt x="1449197" y="335279"/>
                </a:lnTo>
                <a:lnTo>
                  <a:pt x="1449197" y="0"/>
                </a:lnTo>
                <a:lnTo>
                  <a:pt x="0" y="0"/>
                </a:lnTo>
                <a:lnTo>
                  <a:pt x="0" y="3352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604518" y="4689348"/>
            <a:ext cx="7421753" cy="335280"/>
          </a:xfrm>
          <a:custGeom>
            <a:avLst/>
            <a:gdLst/>
            <a:ahLst/>
            <a:cxnLst/>
            <a:rect l="l" t="t" r="r" b="b"/>
            <a:pathLst>
              <a:path w="7421753" h="335279">
                <a:moveTo>
                  <a:pt x="0" y="335279"/>
                </a:moveTo>
                <a:lnTo>
                  <a:pt x="7421753" y="335279"/>
                </a:lnTo>
                <a:lnTo>
                  <a:pt x="7421753" y="0"/>
                </a:lnTo>
                <a:lnTo>
                  <a:pt x="0" y="0"/>
                </a:lnTo>
                <a:lnTo>
                  <a:pt x="0" y="3352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55333" y="5024628"/>
            <a:ext cx="1449197" cy="335279"/>
          </a:xfrm>
          <a:custGeom>
            <a:avLst/>
            <a:gdLst/>
            <a:ahLst/>
            <a:cxnLst/>
            <a:rect l="l" t="t" r="r" b="b"/>
            <a:pathLst>
              <a:path w="1449197" h="335279">
                <a:moveTo>
                  <a:pt x="0" y="335280"/>
                </a:moveTo>
                <a:lnTo>
                  <a:pt x="1449197" y="335280"/>
                </a:lnTo>
                <a:lnTo>
                  <a:pt x="1449197" y="0"/>
                </a:lnTo>
                <a:lnTo>
                  <a:pt x="0" y="0"/>
                </a:lnTo>
                <a:lnTo>
                  <a:pt x="0" y="3352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604518" y="5024628"/>
            <a:ext cx="7421753" cy="335279"/>
          </a:xfrm>
          <a:custGeom>
            <a:avLst/>
            <a:gdLst/>
            <a:ahLst/>
            <a:cxnLst/>
            <a:rect l="l" t="t" r="r" b="b"/>
            <a:pathLst>
              <a:path w="7421753" h="335279">
                <a:moveTo>
                  <a:pt x="0" y="335280"/>
                </a:moveTo>
                <a:lnTo>
                  <a:pt x="7421753" y="335280"/>
                </a:lnTo>
                <a:lnTo>
                  <a:pt x="7421753" y="0"/>
                </a:lnTo>
                <a:lnTo>
                  <a:pt x="0" y="0"/>
                </a:lnTo>
                <a:lnTo>
                  <a:pt x="0" y="3352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5333" y="5359844"/>
            <a:ext cx="1449197" cy="335280"/>
          </a:xfrm>
          <a:custGeom>
            <a:avLst/>
            <a:gdLst/>
            <a:ahLst/>
            <a:cxnLst/>
            <a:rect l="l" t="t" r="r" b="b"/>
            <a:pathLst>
              <a:path w="1449197" h="335279">
                <a:moveTo>
                  <a:pt x="0" y="335280"/>
                </a:moveTo>
                <a:lnTo>
                  <a:pt x="1449197" y="335280"/>
                </a:lnTo>
                <a:lnTo>
                  <a:pt x="1449197" y="0"/>
                </a:lnTo>
                <a:lnTo>
                  <a:pt x="0" y="0"/>
                </a:lnTo>
                <a:lnTo>
                  <a:pt x="0" y="3352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04518" y="5359844"/>
            <a:ext cx="7421753" cy="335280"/>
          </a:xfrm>
          <a:custGeom>
            <a:avLst/>
            <a:gdLst/>
            <a:ahLst/>
            <a:cxnLst/>
            <a:rect l="l" t="t" r="r" b="b"/>
            <a:pathLst>
              <a:path w="7421753" h="335279">
                <a:moveTo>
                  <a:pt x="0" y="335280"/>
                </a:moveTo>
                <a:lnTo>
                  <a:pt x="7421753" y="335280"/>
                </a:lnTo>
                <a:lnTo>
                  <a:pt x="7421753" y="0"/>
                </a:lnTo>
                <a:lnTo>
                  <a:pt x="0" y="0"/>
                </a:lnTo>
                <a:lnTo>
                  <a:pt x="0" y="3352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55333" y="5695124"/>
            <a:ext cx="1449197" cy="335279"/>
          </a:xfrm>
          <a:custGeom>
            <a:avLst/>
            <a:gdLst/>
            <a:ahLst/>
            <a:cxnLst/>
            <a:rect l="l" t="t" r="r" b="b"/>
            <a:pathLst>
              <a:path w="1449197" h="335279">
                <a:moveTo>
                  <a:pt x="0" y="335279"/>
                </a:moveTo>
                <a:lnTo>
                  <a:pt x="1449197" y="335279"/>
                </a:lnTo>
                <a:lnTo>
                  <a:pt x="1449197" y="0"/>
                </a:lnTo>
                <a:lnTo>
                  <a:pt x="0" y="0"/>
                </a:lnTo>
                <a:lnTo>
                  <a:pt x="0" y="3352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04518" y="5695124"/>
            <a:ext cx="7421753" cy="335279"/>
          </a:xfrm>
          <a:custGeom>
            <a:avLst/>
            <a:gdLst/>
            <a:ahLst/>
            <a:cxnLst/>
            <a:rect l="l" t="t" r="r" b="b"/>
            <a:pathLst>
              <a:path w="7421753" h="335279">
                <a:moveTo>
                  <a:pt x="0" y="335279"/>
                </a:moveTo>
                <a:lnTo>
                  <a:pt x="7421753" y="335279"/>
                </a:lnTo>
                <a:lnTo>
                  <a:pt x="7421753" y="0"/>
                </a:lnTo>
                <a:lnTo>
                  <a:pt x="0" y="0"/>
                </a:lnTo>
                <a:lnTo>
                  <a:pt x="0" y="3352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604518" y="3306317"/>
            <a:ext cx="0" cy="3400996"/>
          </a:xfrm>
          <a:custGeom>
            <a:avLst/>
            <a:gdLst/>
            <a:ahLst/>
            <a:cxnLst/>
            <a:rect l="l" t="t" r="r" b="b"/>
            <a:pathLst>
              <a:path h="3400996">
                <a:moveTo>
                  <a:pt x="0" y="0"/>
                </a:moveTo>
                <a:lnTo>
                  <a:pt x="0" y="340099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48983" y="3683507"/>
            <a:ext cx="8883637" cy="0"/>
          </a:xfrm>
          <a:custGeom>
            <a:avLst/>
            <a:gdLst/>
            <a:ahLst/>
            <a:cxnLst/>
            <a:rect l="l" t="t" r="r" b="b"/>
            <a:pathLst>
              <a:path w="8883637">
                <a:moveTo>
                  <a:pt x="0" y="0"/>
                </a:moveTo>
                <a:lnTo>
                  <a:pt x="8883637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8983" y="4018788"/>
            <a:ext cx="8883637" cy="0"/>
          </a:xfrm>
          <a:custGeom>
            <a:avLst/>
            <a:gdLst/>
            <a:ahLst/>
            <a:cxnLst/>
            <a:rect l="l" t="t" r="r" b="b"/>
            <a:pathLst>
              <a:path w="8883637">
                <a:moveTo>
                  <a:pt x="0" y="0"/>
                </a:moveTo>
                <a:lnTo>
                  <a:pt x="8883637" y="0"/>
                </a:lnTo>
              </a:path>
            </a:pathLst>
          </a:custGeom>
          <a:ln w="12700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8983" y="4354068"/>
            <a:ext cx="8883637" cy="0"/>
          </a:xfrm>
          <a:custGeom>
            <a:avLst/>
            <a:gdLst/>
            <a:ahLst/>
            <a:cxnLst/>
            <a:rect l="l" t="t" r="r" b="b"/>
            <a:pathLst>
              <a:path w="8883637">
                <a:moveTo>
                  <a:pt x="0" y="0"/>
                </a:moveTo>
                <a:lnTo>
                  <a:pt x="8883637" y="0"/>
                </a:lnTo>
              </a:path>
            </a:pathLst>
          </a:custGeom>
          <a:ln w="12700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8983" y="4689348"/>
            <a:ext cx="8883637" cy="0"/>
          </a:xfrm>
          <a:custGeom>
            <a:avLst/>
            <a:gdLst/>
            <a:ahLst/>
            <a:cxnLst/>
            <a:rect l="l" t="t" r="r" b="b"/>
            <a:pathLst>
              <a:path w="8883637">
                <a:moveTo>
                  <a:pt x="0" y="0"/>
                </a:moveTo>
                <a:lnTo>
                  <a:pt x="8883637" y="0"/>
                </a:lnTo>
              </a:path>
            </a:pathLst>
          </a:custGeom>
          <a:ln w="12700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48983" y="5024628"/>
            <a:ext cx="8883637" cy="0"/>
          </a:xfrm>
          <a:custGeom>
            <a:avLst/>
            <a:gdLst/>
            <a:ahLst/>
            <a:cxnLst/>
            <a:rect l="l" t="t" r="r" b="b"/>
            <a:pathLst>
              <a:path w="8883637">
                <a:moveTo>
                  <a:pt x="0" y="0"/>
                </a:moveTo>
                <a:lnTo>
                  <a:pt x="8883637" y="0"/>
                </a:lnTo>
              </a:path>
            </a:pathLst>
          </a:custGeom>
          <a:ln w="12700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48983" y="5359908"/>
            <a:ext cx="8883637" cy="0"/>
          </a:xfrm>
          <a:custGeom>
            <a:avLst/>
            <a:gdLst/>
            <a:ahLst/>
            <a:cxnLst/>
            <a:rect l="l" t="t" r="r" b="b"/>
            <a:pathLst>
              <a:path w="8883637">
                <a:moveTo>
                  <a:pt x="0" y="0"/>
                </a:moveTo>
                <a:lnTo>
                  <a:pt x="8883637" y="0"/>
                </a:lnTo>
              </a:path>
            </a:pathLst>
          </a:custGeom>
          <a:ln w="12700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48983" y="5695124"/>
            <a:ext cx="8883637" cy="0"/>
          </a:xfrm>
          <a:custGeom>
            <a:avLst/>
            <a:gdLst/>
            <a:ahLst/>
            <a:cxnLst/>
            <a:rect l="l" t="t" r="r" b="b"/>
            <a:pathLst>
              <a:path w="8883637">
                <a:moveTo>
                  <a:pt x="0" y="0"/>
                </a:moveTo>
                <a:lnTo>
                  <a:pt x="8883637" y="0"/>
                </a:lnTo>
              </a:path>
            </a:pathLst>
          </a:custGeom>
          <a:ln w="12700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48983" y="6030404"/>
            <a:ext cx="8883637" cy="0"/>
          </a:xfrm>
          <a:custGeom>
            <a:avLst/>
            <a:gdLst/>
            <a:ahLst/>
            <a:cxnLst/>
            <a:rect l="l" t="t" r="r" b="b"/>
            <a:pathLst>
              <a:path w="8883637">
                <a:moveTo>
                  <a:pt x="0" y="0"/>
                </a:moveTo>
                <a:lnTo>
                  <a:pt x="8883637" y="0"/>
                </a:lnTo>
              </a:path>
            </a:pathLst>
          </a:custGeom>
          <a:ln w="12700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8983" y="6365684"/>
            <a:ext cx="8883637" cy="0"/>
          </a:xfrm>
          <a:custGeom>
            <a:avLst/>
            <a:gdLst/>
            <a:ahLst/>
            <a:cxnLst/>
            <a:rect l="l" t="t" r="r" b="b"/>
            <a:pathLst>
              <a:path w="8883637">
                <a:moveTo>
                  <a:pt x="0" y="0"/>
                </a:moveTo>
                <a:lnTo>
                  <a:pt x="8883637" y="0"/>
                </a:lnTo>
              </a:path>
            </a:pathLst>
          </a:custGeom>
          <a:ln w="12700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55333" y="3306317"/>
            <a:ext cx="0" cy="3400996"/>
          </a:xfrm>
          <a:custGeom>
            <a:avLst/>
            <a:gdLst/>
            <a:ahLst/>
            <a:cxnLst/>
            <a:rect l="l" t="t" r="r" b="b"/>
            <a:pathLst>
              <a:path h="3400996">
                <a:moveTo>
                  <a:pt x="0" y="0"/>
                </a:moveTo>
                <a:lnTo>
                  <a:pt x="0" y="340099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026271" y="3306317"/>
            <a:ext cx="0" cy="3400996"/>
          </a:xfrm>
          <a:custGeom>
            <a:avLst/>
            <a:gdLst/>
            <a:ahLst/>
            <a:cxnLst/>
            <a:rect l="l" t="t" r="r" b="b"/>
            <a:pathLst>
              <a:path h="3400996">
                <a:moveTo>
                  <a:pt x="0" y="0"/>
                </a:moveTo>
                <a:lnTo>
                  <a:pt x="0" y="340099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48983" y="3312667"/>
            <a:ext cx="8883637" cy="0"/>
          </a:xfrm>
          <a:custGeom>
            <a:avLst/>
            <a:gdLst/>
            <a:ahLst/>
            <a:cxnLst/>
            <a:rect l="l" t="t" r="r" b="b"/>
            <a:pathLst>
              <a:path w="8883637">
                <a:moveTo>
                  <a:pt x="0" y="0"/>
                </a:moveTo>
                <a:lnTo>
                  <a:pt x="8883637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48983" y="6700964"/>
            <a:ext cx="8883637" cy="0"/>
          </a:xfrm>
          <a:custGeom>
            <a:avLst/>
            <a:gdLst/>
            <a:ahLst/>
            <a:cxnLst/>
            <a:rect l="l" t="t" r="r" b="b"/>
            <a:pathLst>
              <a:path w="8883637">
                <a:moveTo>
                  <a:pt x="0" y="0"/>
                </a:moveTo>
                <a:lnTo>
                  <a:pt x="8883637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0" y="4572"/>
            <a:ext cx="9144000" cy="326135"/>
          </a:xfrm>
          <a:custGeom>
            <a:avLst/>
            <a:gdLst/>
            <a:ahLst/>
            <a:cxnLst/>
            <a:rect l="l" t="t" r="r" b="b"/>
            <a:pathLst>
              <a:path w="9144000" h="326135">
                <a:moveTo>
                  <a:pt x="0" y="326135"/>
                </a:moveTo>
                <a:lnTo>
                  <a:pt x="9144000" y="326135"/>
                </a:lnTo>
                <a:lnTo>
                  <a:pt x="9144000" y="0"/>
                </a:lnTo>
                <a:lnTo>
                  <a:pt x="0" y="0"/>
                </a:lnTo>
                <a:lnTo>
                  <a:pt x="0" y="326135"/>
                </a:lnTo>
                <a:close/>
              </a:path>
            </a:pathLst>
          </a:custGeom>
          <a:solidFill>
            <a:srgbClr val="B8CDE4">
              <a:alpha val="78039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8740" y="75993"/>
            <a:ext cx="4206136" cy="204012"/>
          </a:xfrm>
          <a:prstGeom prst="rect">
            <a:avLst/>
          </a:prstGeom>
        </p:spPr>
        <p:txBody>
          <a:bodyPr wrap="square" lIns="0" tIns="9747" rIns="0" bIns="0" rtlCol="0">
            <a:noAutofit/>
          </a:bodyPr>
          <a:lstStyle/>
          <a:p>
            <a:pPr marL="12700">
              <a:lnSpc>
                <a:spcPts val="1535"/>
              </a:lnSpc>
            </a:pPr>
            <a:r>
              <a:rPr sz="1400" spc="-9" dirty="0">
                <a:latin typeface="Arial"/>
                <a:cs typeface="Arial"/>
              </a:rPr>
              <a:t>11.2.S1 Annotation of a diagram of the human elbow.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20472" y="2981325"/>
            <a:ext cx="7047791" cy="279907"/>
          </a:xfrm>
          <a:prstGeom prst="rect">
            <a:avLst/>
          </a:prstGeom>
        </p:spPr>
        <p:txBody>
          <a:bodyPr wrap="square" lIns="0" tIns="13589" rIns="0" bIns="0" rtlCol="0">
            <a:noAutofit/>
          </a:bodyPr>
          <a:lstStyle/>
          <a:p>
            <a:pPr marL="12700">
              <a:lnSpc>
                <a:spcPts val="2140"/>
              </a:lnSpc>
            </a:pPr>
            <a:r>
              <a:rPr sz="2000" spc="-3" dirty="0">
                <a:latin typeface="Calibri"/>
                <a:cs typeface="Calibri"/>
              </a:rPr>
              <a:t>Can you annotate the structures? </a:t>
            </a:r>
            <a:r>
              <a:rPr sz="1800" i="1" spc="-3" dirty="0">
                <a:latin typeface="Calibri"/>
                <a:cs typeface="Calibri"/>
              </a:rPr>
              <a:t>Remember structure dictates function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55333" y="3312667"/>
            <a:ext cx="1449184" cy="370840"/>
          </a:xfrm>
          <a:prstGeom prst="rect">
            <a:avLst/>
          </a:prstGeom>
        </p:spPr>
        <p:txBody>
          <a:bodyPr wrap="square" lIns="0" tIns="43180" rIns="0" bIns="0" rtlCol="0">
            <a:noAutofit/>
          </a:bodyPr>
          <a:lstStyle/>
          <a:p>
            <a:pPr marL="91554">
              <a:lnSpc>
                <a:spcPct val="101725"/>
              </a:lnSpc>
            </a:pPr>
            <a:r>
              <a:rPr sz="1600" b="1" spc="-3" dirty="0">
                <a:latin typeface="Calibri"/>
                <a:cs typeface="Calibri"/>
              </a:rPr>
              <a:t>Structure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04518" y="3312667"/>
            <a:ext cx="7421753" cy="370840"/>
          </a:xfrm>
          <a:prstGeom prst="rect">
            <a:avLst/>
          </a:prstGeom>
        </p:spPr>
        <p:txBody>
          <a:bodyPr wrap="square" lIns="0" tIns="43180" rIns="0" bIns="0" rtlCol="0">
            <a:noAutofit/>
          </a:bodyPr>
          <a:lstStyle/>
          <a:p>
            <a:pPr marL="91693">
              <a:lnSpc>
                <a:spcPct val="101725"/>
              </a:lnSpc>
            </a:pPr>
            <a:r>
              <a:rPr sz="1600" b="1" spc="0" dirty="0">
                <a:latin typeface="Calibri"/>
                <a:cs typeface="Calibri"/>
              </a:rPr>
              <a:t>Function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5333" y="3683507"/>
            <a:ext cx="1449184" cy="335280"/>
          </a:xfrm>
          <a:prstGeom prst="rect">
            <a:avLst/>
          </a:prstGeom>
        </p:spPr>
        <p:txBody>
          <a:bodyPr wrap="square" lIns="0" tIns="43180" rIns="0" bIns="0" rtlCol="0">
            <a:noAutofit/>
          </a:bodyPr>
          <a:lstStyle/>
          <a:p>
            <a:pPr marL="91554">
              <a:lnSpc>
                <a:spcPct val="101725"/>
              </a:lnSpc>
            </a:pPr>
            <a:r>
              <a:rPr sz="1600" spc="-2" dirty="0">
                <a:solidFill>
                  <a:srgbClr val="800000"/>
                </a:solidFill>
                <a:latin typeface="Calibri"/>
                <a:cs typeface="Calibri"/>
              </a:rPr>
              <a:t>Biceps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04518" y="3683507"/>
            <a:ext cx="7421753" cy="335280"/>
          </a:xfrm>
          <a:prstGeom prst="rect">
            <a:avLst/>
          </a:prstGeom>
        </p:spPr>
        <p:txBody>
          <a:bodyPr wrap="square" lIns="0" tIns="43180" rIns="0" bIns="0" rtlCol="0">
            <a:noAutofit/>
          </a:bodyPr>
          <a:lstStyle/>
          <a:p>
            <a:pPr marL="91693">
              <a:lnSpc>
                <a:spcPct val="101725"/>
              </a:lnSpc>
            </a:pPr>
            <a:r>
              <a:rPr sz="1600" spc="-5" dirty="0">
                <a:latin typeface="Calibri"/>
                <a:cs typeface="Calibri"/>
              </a:rPr>
              <a:t>Bends the arm (flexor)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5333" y="4018788"/>
            <a:ext cx="1449184" cy="335280"/>
          </a:xfrm>
          <a:prstGeom prst="rect">
            <a:avLst/>
          </a:prstGeom>
        </p:spPr>
        <p:txBody>
          <a:bodyPr wrap="square" lIns="0" tIns="43180" rIns="0" bIns="0" rtlCol="0">
            <a:noAutofit/>
          </a:bodyPr>
          <a:lstStyle/>
          <a:p>
            <a:pPr marL="91554">
              <a:lnSpc>
                <a:spcPct val="101725"/>
              </a:lnSpc>
            </a:pPr>
            <a:r>
              <a:rPr sz="1600" spc="-15" dirty="0">
                <a:solidFill>
                  <a:srgbClr val="800000"/>
                </a:solidFill>
                <a:latin typeface="Calibri"/>
                <a:cs typeface="Calibri"/>
              </a:rPr>
              <a:t>Triceps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04518" y="4018788"/>
            <a:ext cx="7421753" cy="335280"/>
          </a:xfrm>
          <a:prstGeom prst="rect">
            <a:avLst/>
          </a:prstGeom>
        </p:spPr>
        <p:txBody>
          <a:bodyPr wrap="square" lIns="0" tIns="43180" rIns="0" bIns="0" rtlCol="0">
            <a:noAutofit/>
          </a:bodyPr>
          <a:lstStyle/>
          <a:p>
            <a:pPr marL="91693">
              <a:lnSpc>
                <a:spcPct val="101725"/>
              </a:lnSpc>
            </a:pPr>
            <a:r>
              <a:rPr sz="1600" spc="-5" dirty="0">
                <a:latin typeface="Calibri"/>
                <a:cs typeface="Calibri"/>
              </a:rPr>
              <a:t>Straightens the arm (extensor)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5333" y="4354068"/>
            <a:ext cx="1449184" cy="335280"/>
          </a:xfrm>
          <a:prstGeom prst="rect">
            <a:avLst/>
          </a:prstGeom>
        </p:spPr>
        <p:txBody>
          <a:bodyPr wrap="square" lIns="0" tIns="43180" rIns="0" bIns="0" rtlCol="0">
            <a:noAutofit/>
          </a:bodyPr>
          <a:lstStyle/>
          <a:p>
            <a:pPr marL="91554">
              <a:lnSpc>
                <a:spcPct val="101725"/>
              </a:lnSpc>
            </a:pPr>
            <a:r>
              <a:rPr sz="1600" spc="0" dirty="0">
                <a:solidFill>
                  <a:srgbClr val="008000"/>
                </a:solidFill>
                <a:latin typeface="Calibri"/>
                <a:cs typeface="Calibri"/>
              </a:rPr>
              <a:t>Humerus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04518" y="4354068"/>
            <a:ext cx="7421753" cy="335280"/>
          </a:xfrm>
          <a:prstGeom prst="rect">
            <a:avLst/>
          </a:prstGeom>
        </p:spPr>
        <p:txBody>
          <a:bodyPr wrap="square" lIns="0" tIns="43180" rIns="0" bIns="0" rtlCol="0">
            <a:noAutofit/>
          </a:bodyPr>
          <a:lstStyle/>
          <a:p>
            <a:pPr marL="91693">
              <a:lnSpc>
                <a:spcPct val="101725"/>
              </a:lnSpc>
            </a:pPr>
            <a:r>
              <a:rPr sz="1600" spc="-4" dirty="0">
                <a:latin typeface="Calibri"/>
                <a:cs typeface="Calibri"/>
              </a:rPr>
              <a:t>Anchors the muscle (muscle origin)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5333" y="4689348"/>
            <a:ext cx="1449184" cy="335279"/>
          </a:xfrm>
          <a:prstGeom prst="rect">
            <a:avLst/>
          </a:prstGeom>
        </p:spPr>
        <p:txBody>
          <a:bodyPr wrap="square" lIns="0" tIns="43180" rIns="0" bIns="0" rtlCol="0">
            <a:noAutofit/>
          </a:bodyPr>
          <a:lstStyle/>
          <a:p>
            <a:pPr marL="91554">
              <a:lnSpc>
                <a:spcPct val="101725"/>
              </a:lnSpc>
            </a:pPr>
            <a:r>
              <a:rPr sz="1600" spc="-3" dirty="0">
                <a:solidFill>
                  <a:srgbClr val="008000"/>
                </a:solidFill>
                <a:latin typeface="Calibri"/>
                <a:cs typeface="Calibri"/>
              </a:rPr>
              <a:t>Radius / Ulna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04518" y="4689348"/>
            <a:ext cx="7421753" cy="335279"/>
          </a:xfrm>
          <a:prstGeom prst="rect">
            <a:avLst/>
          </a:prstGeom>
        </p:spPr>
        <p:txBody>
          <a:bodyPr wrap="square" lIns="0" tIns="43180" rIns="0" bIns="0" rtlCol="0">
            <a:noAutofit/>
          </a:bodyPr>
          <a:lstStyle/>
          <a:p>
            <a:pPr marL="91693">
              <a:lnSpc>
                <a:spcPct val="101725"/>
              </a:lnSpc>
            </a:pPr>
            <a:r>
              <a:rPr sz="1600" spc="-5" dirty="0">
                <a:latin typeface="Calibri"/>
                <a:cs typeface="Calibri"/>
              </a:rPr>
              <a:t>Acts as forearm levers (muscle insertion) – radius for the biceps, ulna for the triceps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5333" y="5024628"/>
            <a:ext cx="1449184" cy="335280"/>
          </a:xfrm>
          <a:prstGeom prst="rect">
            <a:avLst/>
          </a:prstGeom>
        </p:spPr>
        <p:txBody>
          <a:bodyPr wrap="square" lIns="0" tIns="43180" rIns="0" bIns="0" rtlCol="0">
            <a:noAutofit/>
          </a:bodyPr>
          <a:lstStyle/>
          <a:p>
            <a:pPr marL="91554">
              <a:lnSpc>
                <a:spcPct val="101725"/>
              </a:lnSpc>
            </a:pPr>
            <a:r>
              <a:rPr sz="1600" spc="1" dirty="0">
                <a:solidFill>
                  <a:srgbClr val="008000"/>
                </a:solidFill>
                <a:latin typeface="Calibri"/>
                <a:cs typeface="Calibri"/>
              </a:rPr>
              <a:t>Cartilage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04518" y="5024628"/>
            <a:ext cx="7421753" cy="335280"/>
          </a:xfrm>
          <a:prstGeom prst="rect">
            <a:avLst/>
          </a:prstGeom>
        </p:spPr>
        <p:txBody>
          <a:bodyPr wrap="square" lIns="0" tIns="43180" rIns="0" bIns="0" rtlCol="0">
            <a:noAutofit/>
          </a:bodyPr>
          <a:lstStyle/>
          <a:p>
            <a:pPr marL="91693">
              <a:lnSpc>
                <a:spcPct val="101725"/>
              </a:lnSpc>
            </a:pPr>
            <a:r>
              <a:rPr sz="1600" spc="-6" dirty="0">
                <a:latin typeface="Calibri"/>
                <a:cs typeface="Calibri"/>
              </a:rPr>
              <a:t>Smooth surface to allow easy movement, absorbs shock and distributes load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5333" y="5359908"/>
            <a:ext cx="1449184" cy="335216"/>
          </a:xfrm>
          <a:prstGeom prst="rect">
            <a:avLst/>
          </a:prstGeom>
        </p:spPr>
        <p:txBody>
          <a:bodyPr wrap="square" lIns="0" tIns="43180" rIns="0" bIns="0" rtlCol="0">
            <a:noAutofit/>
          </a:bodyPr>
          <a:lstStyle/>
          <a:p>
            <a:pPr marL="91554">
              <a:lnSpc>
                <a:spcPct val="101725"/>
              </a:lnSpc>
            </a:pPr>
            <a:r>
              <a:rPr sz="1600" spc="-2" dirty="0">
                <a:solidFill>
                  <a:srgbClr val="008000"/>
                </a:solidFill>
                <a:latin typeface="Calibri"/>
                <a:cs typeface="Calibri"/>
              </a:rPr>
              <a:t>Synovial fluid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04518" y="5359908"/>
            <a:ext cx="7421753" cy="335216"/>
          </a:xfrm>
          <a:prstGeom prst="rect">
            <a:avLst/>
          </a:prstGeom>
        </p:spPr>
        <p:txBody>
          <a:bodyPr wrap="square" lIns="0" tIns="43180" rIns="0" bIns="0" rtlCol="0">
            <a:noAutofit/>
          </a:bodyPr>
          <a:lstStyle/>
          <a:p>
            <a:pPr marL="91693">
              <a:lnSpc>
                <a:spcPct val="101725"/>
              </a:lnSpc>
            </a:pPr>
            <a:r>
              <a:rPr sz="1600" spc="-2" dirty="0">
                <a:latin typeface="Calibri"/>
                <a:cs typeface="Calibri"/>
              </a:rPr>
              <a:t>Provides lubrication, reduces friction in the joint.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5333" y="5695124"/>
            <a:ext cx="1449184" cy="335279"/>
          </a:xfrm>
          <a:prstGeom prst="rect">
            <a:avLst/>
          </a:prstGeom>
        </p:spPr>
        <p:txBody>
          <a:bodyPr wrap="square" lIns="0" tIns="43815" rIns="0" bIns="0" rtlCol="0">
            <a:noAutofit/>
          </a:bodyPr>
          <a:lstStyle/>
          <a:p>
            <a:pPr marL="91554">
              <a:lnSpc>
                <a:spcPct val="101725"/>
              </a:lnSpc>
            </a:pPr>
            <a:r>
              <a:rPr sz="1600" spc="-3" dirty="0">
                <a:solidFill>
                  <a:srgbClr val="008000"/>
                </a:solidFill>
                <a:latin typeface="Calibri"/>
                <a:cs typeface="Calibri"/>
              </a:rPr>
              <a:t>Joint capsule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04518" y="5695124"/>
            <a:ext cx="7421753" cy="335279"/>
          </a:xfrm>
          <a:prstGeom prst="rect">
            <a:avLst/>
          </a:prstGeom>
        </p:spPr>
        <p:txBody>
          <a:bodyPr wrap="square" lIns="0" tIns="43815" rIns="0" bIns="0" rtlCol="0">
            <a:noAutofit/>
          </a:bodyPr>
          <a:lstStyle/>
          <a:p>
            <a:pPr marL="91693">
              <a:lnSpc>
                <a:spcPct val="101725"/>
              </a:lnSpc>
            </a:pPr>
            <a:r>
              <a:rPr sz="1600" spc="-4" dirty="0">
                <a:latin typeface="Calibri"/>
                <a:cs typeface="Calibri"/>
              </a:rPr>
              <a:t>Seals the joint, contains the synovial fluid.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5333" y="6030404"/>
            <a:ext cx="1449184" cy="335280"/>
          </a:xfrm>
          <a:prstGeom prst="rect">
            <a:avLst/>
          </a:prstGeom>
        </p:spPr>
        <p:txBody>
          <a:bodyPr wrap="square" lIns="0" tIns="43815" rIns="0" bIns="0" rtlCol="0">
            <a:noAutofit/>
          </a:bodyPr>
          <a:lstStyle/>
          <a:p>
            <a:pPr marL="91554">
              <a:lnSpc>
                <a:spcPct val="101725"/>
              </a:lnSpc>
            </a:pPr>
            <a:r>
              <a:rPr sz="1600" spc="-19" dirty="0">
                <a:solidFill>
                  <a:srgbClr val="7E7E7E"/>
                </a:solidFill>
                <a:latin typeface="Calibri"/>
                <a:cs typeface="Calibri"/>
              </a:rPr>
              <a:t>Tendons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04518" y="6030404"/>
            <a:ext cx="7421753" cy="335280"/>
          </a:xfrm>
          <a:prstGeom prst="rect">
            <a:avLst/>
          </a:prstGeom>
        </p:spPr>
        <p:txBody>
          <a:bodyPr wrap="square" lIns="0" tIns="43815" rIns="0" bIns="0" rtlCol="0">
            <a:noAutofit/>
          </a:bodyPr>
          <a:lstStyle/>
          <a:p>
            <a:pPr marL="91693">
              <a:lnSpc>
                <a:spcPct val="101725"/>
              </a:lnSpc>
            </a:pPr>
            <a:r>
              <a:rPr sz="1600" spc="-5" dirty="0">
                <a:latin typeface="Calibri"/>
                <a:cs typeface="Calibri"/>
              </a:rPr>
              <a:t>non-elastic tissue connecting muscle to bone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5333" y="6365684"/>
            <a:ext cx="1449184" cy="335280"/>
          </a:xfrm>
          <a:prstGeom prst="rect">
            <a:avLst/>
          </a:prstGeom>
        </p:spPr>
        <p:txBody>
          <a:bodyPr wrap="square" lIns="0" tIns="43815" rIns="0" bIns="0" rtlCol="0">
            <a:noAutofit/>
          </a:bodyPr>
          <a:lstStyle/>
          <a:p>
            <a:pPr marL="91554">
              <a:lnSpc>
                <a:spcPct val="101725"/>
              </a:lnSpc>
            </a:pPr>
            <a:r>
              <a:rPr sz="1600" spc="-2" dirty="0">
                <a:solidFill>
                  <a:srgbClr val="7E7E7E"/>
                </a:solidFill>
                <a:latin typeface="Calibri"/>
                <a:cs typeface="Calibri"/>
              </a:rPr>
              <a:t>Ligaments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604518" y="6365684"/>
            <a:ext cx="7421753" cy="335280"/>
          </a:xfrm>
          <a:prstGeom prst="rect">
            <a:avLst/>
          </a:prstGeom>
        </p:spPr>
        <p:txBody>
          <a:bodyPr wrap="square" lIns="0" tIns="43815" rIns="0" bIns="0" rtlCol="0">
            <a:noAutofit/>
          </a:bodyPr>
          <a:lstStyle/>
          <a:p>
            <a:pPr marL="91693">
              <a:lnSpc>
                <a:spcPct val="101725"/>
              </a:lnSpc>
            </a:pPr>
            <a:r>
              <a:rPr sz="1600" spc="-5" dirty="0">
                <a:latin typeface="Calibri"/>
                <a:cs typeface="Calibri"/>
              </a:rPr>
              <a:t>non-elastic tissue connecting bone to bone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4572"/>
            <a:ext cx="9144000" cy="326135"/>
          </a:xfrm>
          <a:custGeom>
            <a:avLst/>
            <a:gdLst/>
            <a:ahLst/>
            <a:cxnLst/>
            <a:rect l="l" t="t" r="r" b="b"/>
            <a:pathLst>
              <a:path w="9144000" h="326135">
                <a:moveTo>
                  <a:pt x="0" y="326135"/>
                </a:moveTo>
                <a:lnTo>
                  <a:pt x="9144000" y="326135"/>
                </a:lnTo>
                <a:lnTo>
                  <a:pt x="9144000" y="0"/>
                </a:lnTo>
                <a:lnTo>
                  <a:pt x="0" y="0"/>
                </a:lnTo>
                <a:lnTo>
                  <a:pt x="0" y="326135"/>
                </a:lnTo>
                <a:close/>
              </a:path>
            </a:pathLst>
          </a:custGeom>
          <a:solidFill>
            <a:srgbClr val="B8CDE4">
              <a:alpha val="78039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2296" y="330706"/>
            <a:ext cx="9000744" cy="65349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48400" y="637031"/>
            <a:ext cx="2667000" cy="29184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43828" y="632459"/>
            <a:ext cx="2676144" cy="2927604"/>
          </a:xfrm>
          <a:custGeom>
            <a:avLst/>
            <a:gdLst/>
            <a:ahLst/>
            <a:cxnLst/>
            <a:rect l="l" t="t" r="r" b="b"/>
            <a:pathLst>
              <a:path w="2676144" h="2927604">
                <a:moveTo>
                  <a:pt x="0" y="2927604"/>
                </a:moveTo>
                <a:lnTo>
                  <a:pt x="2676144" y="2927604"/>
                </a:lnTo>
                <a:lnTo>
                  <a:pt x="2676144" y="0"/>
                </a:lnTo>
                <a:lnTo>
                  <a:pt x="0" y="0"/>
                </a:lnTo>
                <a:lnTo>
                  <a:pt x="0" y="292760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48400" y="3121152"/>
            <a:ext cx="2667000" cy="461772"/>
          </a:xfrm>
          <a:custGeom>
            <a:avLst/>
            <a:gdLst/>
            <a:ahLst/>
            <a:cxnLst/>
            <a:rect l="l" t="t" r="r" b="b"/>
            <a:pathLst>
              <a:path w="2667000" h="461772">
                <a:moveTo>
                  <a:pt x="0" y="461772"/>
                </a:moveTo>
                <a:lnTo>
                  <a:pt x="2667000" y="461772"/>
                </a:lnTo>
                <a:lnTo>
                  <a:pt x="2667000" y="0"/>
                </a:lnTo>
                <a:lnTo>
                  <a:pt x="0" y="0"/>
                </a:lnTo>
                <a:lnTo>
                  <a:pt x="0" y="4617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48400" y="3121152"/>
            <a:ext cx="2667000" cy="461772"/>
          </a:xfrm>
          <a:custGeom>
            <a:avLst/>
            <a:gdLst/>
            <a:ahLst/>
            <a:cxnLst/>
            <a:rect l="l" t="t" r="r" b="b"/>
            <a:pathLst>
              <a:path w="2667000" h="461772">
                <a:moveTo>
                  <a:pt x="0" y="461772"/>
                </a:moveTo>
                <a:lnTo>
                  <a:pt x="2667000" y="461772"/>
                </a:lnTo>
                <a:lnTo>
                  <a:pt x="2667000" y="0"/>
                </a:lnTo>
                <a:lnTo>
                  <a:pt x="0" y="0"/>
                </a:lnTo>
                <a:lnTo>
                  <a:pt x="0" y="46177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40" y="75993"/>
            <a:ext cx="5029089" cy="204012"/>
          </a:xfrm>
          <a:prstGeom prst="rect">
            <a:avLst/>
          </a:prstGeom>
        </p:spPr>
        <p:txBody>
          <a:bodyPr wrap="square" lIns="0" tIns="9747" rIns="0" bIns="0" rtlCol="0">
            <a:noAutofit/>
          </a:bodyPr>
          <a:lstStyle/>
          <a:p>
            <a:pPr marL="12700">
              <a:lnSpc>
                <a:spcPts val="1535"/>
              </a:lnSpc>
            </a:pPr>
            <a:r>
              <a:rPr sz="1400" spc="-5" dirty="0">
                <a:latin typeface="Arial"/>
                <a:cs typeface="Arial"/>
              </a:rPr>
              <a:t>11.2.U2 Synovial joints allow certain movements but not others.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43828" y="632459"/>
            <a:ext cx="2676144" cy="2488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243828" y="3121152"/>
            <a:ext cx="2676144" cy="450342"/>
          </a:xfrm>
          <a:prstGeom prst="rect">
            <a:avLst/>
          </a:prstGeom>
        </p:spPr>
        <p:txBody>
          <a:bodyPr wrap="square" lIns="0" tIns="44450" rIns="0" bIns="0" rtlCol="0">
            <a:noAutofit/>
          </a:bodyPr>
          <a:lstStyle/>
          <a:p>
            <a:pPr marL="96900">
              <a:lnSpc>
                <a:spcPct val="101725"/>
              </a:lnSpc>
            </a:pPr>
            <a:r>
              <a:rPr sz="1200" u="sng" spc="-1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https://en.wikipedia.org/wiki/File:Knie_</a:t>
            </a:r>
            <a:endParaRPr sz="1200">
              <a:latin typeface="Calibri"/>
              <a:cs typeface="Calibri"/>
            </a:endParaRPr>
          </a:p>
          <a:p>
            <a:pPr marL="96900">
              <a:lnSpc>
                <a:spcPts val="1440"/>
              </a:lnSpc>
              <a:spcBef>
                <a:spcPts val="72"/>
              </a:spcBef>
            </a:pPr>
            <a:r>
              <a:rPr sz="1200" u="sng" spc="1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ct.gif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4572"/>
            <a:ext cx="9144000" cy="326135"/>
          </a:xfrm>
          <a:custGeom>
            <a:avLst/>
            <a:gdLst/>
            <a:ahLst/>
            <a:cxnLst/>
            <a:rect l="l" t="t" r="r" b="b"/>
            <a:pathLst>
              <a:path w="9144000" h="326135">
                <a:moveTo>
                  <a:pt x="0" y="326135"/>
                </a:moveTo>
                <a:lnTo>
                  <a:pt x="9144000" y="326135"/>
                </a:lnTo>
                <a:lnTo>
                  <a:pt x="9144000" y="0"/>
                </a:lnTo>
                <a:lnTo>
                  <a:pt x="0" y="0"/>
                </a:lnTo>
                <a:lnTo>
                  <a:pt x="0" y="326135"/>
                </a:lnTo>
                <a:close/>
              </a:path>
            </a:pathLst>
          </a:custGeom>
          <a:solidFill>
            <a:srgbClr val="B8CDE4">
              <a:alpha val="78039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148" y="330706"/>
            <a:ext cx="8971788" cy="65318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6972" y="809243"/>
            <a:ext cx="3742944" cy="32826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2400" y="804672"/>
            <a:ext cx="3752088" cy="3291840"/>
          </a:xfrm>
          <a:custGeom>
            <a:avLst/>
            <a:gdLst/>
            <a:ahLst/>
            <a:cxnLst/>
            <a:rect l="l" t="t" r="r" b="b"/>
            <a:pathLst>
              <a:path w="3752088" h="3291840">
                <a:moveTo>
                  <a:pt x="0" y="3291840"/>
                </a:moveTo>
                <a:lnTo>
                  <a:pt x="3752088" y="3291840"/>
                </a:lnTo>
                <a:lnTo>
                  <a:pt x="3752088" y="0"/>
                </a:lnTo>
                <a:lnTo>
                  <a:pt x="0" y="0"/>
                </a:lnTo>
                <a:lnTo>
                  <a:pt x="0" y="329184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4132" y="3706368"/>
            <a:ext cx="3502152" cy="275844"/>
          </a:xfrm>
          <a:custGeom>
            <a:avLst/>
            <a:gdLst/>
            <a:ahLst/>
            <a:cxnLst/>
            <a:rect l="l" t="t" r="r" b="b"/>
            <a:pathLst>
              <a:path w="3502152" h="275844">
                <a:moveTo>
                  <a:pt x="0" y="275843"/>
                </a:moveTo>
                <a:lnTo>
                  <a:pt x="3502152" y="275843"/>
                </a:lnTo>
                <a:lnTo>
                  <a:pt x="3502152" y="0"/>
                </a:lnTo>
                <a:lnTo>
                  <a:pt x="0" y="0"/>
                </a:lnTo>
                <a:lnTo>
                  <a:pt x="0" y="2758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40" y="75993"/>
            <a:ext cx="5029089" cy="204012"/>
          </a:xfrm>
          <a:prstGeom prst="rect">
            <a:avLst/>
          </a:prstGeom>
        </p:spPr>
        <p:txBody>
          <a:bodyPr wrap="square" lIns="0" tIns="9747" rIns="0" bIns="0" rtlCol="0">
            <a:noAutofit/>
          </a:bodyPr>
          <a:lstStyle/>
          <a:p>
            <a:pPr marL="12700">
              <a:lnSpc>
                <a:spcPts val="1535"/>
              </a:lnSpc>
            </a:pPr>
            <a:r>
              <a:rPr sz="1400" spc="-5" dirty="0">
                <a:latin typeface="Arial"/>
                <a:cs typeface="Arial"/>
              </a:rPr>
              <a:t>11.2.U2 Synovial joints allow certain movements but not others.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52400" y="804672"/>
            <a:ext cx="3752088" cy="32918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232562">
              <a:lnSpc>
                <a:spcPct val="101725"/>
              </a:lnSpc>
              <a:spcBef>
                <a:spcPts val="22195"/>
              </a:spcBef>
            </a:pPr>
            <a:r>
              <a:rPr sz="1200" u="sng" spc="0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https://youtu.be/SOMFX_83sqk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/>
          <p:nvPr/>
        </p:nvSpPr>
        <p:spPr>
          <a:xfrm>
            <a:off x="0" y="4572"/>
            <a:ext cx="9144000" cy="326135"/>
          </a:xfrm>
          <a:custGeom>
            <a:avLst/>
            <a:gdLst/>
            <a:ahLst/>
            <a:cxnLst/>
            <a:rect l="l" t="t" r="r" b="b"/>
            <a:pathLst>
              <a:path w="9144000" h="326135">
                <a:moveTo>
                  <a:pt x="0" y="326135"/>
                </a:moveTo>
                <a:lnTo>
                  <a:pt x="9144000" y="326135"/>
                </a:lnTo>
                <a:lnTo>
                  <a:pt x="9144000" y="0"/>
                </a:lnTo>
                <a:lnTo>
                  <a:pt x="0" y="0"/>
                </a:lnTo>
                <a:lnTo>
                  <a:pt x="0" y="326135"/>
                </a:lnTo>
                <a:close/>
              </a:path>
            </a:pathLst>
          </a:custGeom>
          <a:solidFill>
            <a:srgbClr val="B8CDE4">
              <a:alpha val="78039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19116" y="557784"/>
            <a:ext cx="3842003" cy="25130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14544" y="553212"/>
            <a:ext cx="3851148" cy="2522219"/>
          </a:xfrm>
          <a:custGeom>
            <a:avLst/>
            <a:gdLst/>
            <a:ahLst/>
            <a:cxnLst/>
            <a:rect l="l" t="t" r="r" b="b"/>
            <a:pathLst>
              <a:path w="3851148" h="2522219">
                <a:moveTo>
                  <a:pt x="0" y="2522219"/>
                </a:moveTo>
                <a:lnTo>
                  <a:pt x="3851148" y="2522219"/>
                </a:lnTo>
                <a:lnTo>
                  <a:pt x="3851148" y="0"/>
                </a:lnTo>
                <a:lnTo>
                  <a:pt x="0" y="0"/>
                </a:lnTo>
                <a:lnTo>
                  <a:pt x="0" y="2522219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119116" y="3043428"/>
            <a:ext cx="3842003" cy="277367"/>
          </a:xfrm>
          <a:custGeom>
            <a:avLst/>
            <a:gdLst/>
            <a:ahLst/>
            <a:cxnLst/>
            <a:rect l="l" t="t" r="r" b="b"/>
            <a:pathLst>
              <a:path w="3842003" h="277367">
                <a:moveTo>
                  <a:pt x="0" y="277367"/>
                </a:moveTo>
                <a:lnTo>
                  <a:pt x="3842003" y="277367"/>
                </a:lnTo>
                <a:lnTo>
                  <a:pt x="3842003" y="0"/>
                </a:lnTo>
                <a:lnTo>
                  <a:pt x="0" y="0"/>
                </a:lnTo>
                <a:lnTo>
                  <a:pt x="0" y="2773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19116" y="3043428"/>
            <a:ext cx="3842003" cy="277367"/>
          </a:xfrm>
          <a:custGeom>
            <a:avLst/>
            <a:gdLst/>
            <a:ahLst/>
            <a:cxnLst/>
            <a:rect l="l" t="t" r="r" b="b"/>
            <a:pathLst>
              <a:path w="3842003" h="277367">
                <a:moveTo>
                  <a:pt x="0" y="277367"/>
                </a:moveTo>
                <a:lnTo>
                  <a:pt x="3842003" y="277367"/>
                </a:lnTo>
                <a:lnTo>
                  <a:pt x="3842003" y="0"/>
                </a:lnTo>
                <a:lnTo>
                  <a:pt x="0" y="0"/>
                </a:lnTo>
                <a:lnTo>
                  <a:pt x="0" y="277367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3192" y="1744979"/>
            <a:ext cx="3741420" cy="28422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8620" y="1740407"/>
            <a:ext cx="3750564" cy="2851404"/>
          </a:xfrm>
          <a:custGeom>
            <a:avLst/>
            <a:gdLst/>
            <a:ahLst/>
            <a:cxnLst/>
            <a:rect l="l" t="t" r="r" b="b"/>
            <a:pathLst>
              <a:path w="3750564" h="2851404">
                <a:moveTo>
                  <a:pt x="0" y="2851404"/>
                </a:moveTo>
                <a:lnTo>
                  <a:pt x="3750564" y="2851404"/>
                </a:lnTo>
                <a:lnTo>
                  <a:pt x="3750564" y="0"/>
                </a:lnTo>
                <a:lnTo>
                  <a:pt x="0" y="0"/>
                </a:lnTo>
                <a:lnTo>
                  <a:pt x="0" y="2851404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3192" y="4587240"/>
            <a:ext cx="3741420" cy="461772"/>
          </a:xfrm>
          <a:custGeom>
            <a:avLst/>
            <a:gdLst/>
            <a:ahLst/>
            <a:cxnLst/>
            <a:rect l="l" t="t" r="r" b="b"/>
            <a:pathLst>
              <a:path w="3741420" h="461772">
                <a:moveTo>
                  <a:pt x="0" y="461772"/>
                </a:moveTo>
                <a:lnTo>
                  <a:pt x="3741420" y="461772"/>
                </a:lnTo>
                <a:lnTo>
                  <a:pt x="3741420" y="0"/>
                </a:lnTo>
                <a:lnTo>
                  <a:pt x="0" y="0"/>
                </a:lnTo>
                <a:lnTo>
                  <a:pt x="0" y="46177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62500" y="6009132"/>
            <a:ext cx="2628900" cy="646176"/>
          </a:xfrm>
          <a:custGeom>
            <a:avLst/>
            <a:gdLst/>
            <a:ahLst/>
            <a:cxnLst/>
            <a:rect l="l" t="t" r="r" b="b"/>
            <a:pathLst>
              <a:path w="2628900" h="646176">
                <a:moveTo>
                  <a:pt x="0" y="646176"/>
                </a:moveTo>
                <a:lnTo>
                  <a:pt x="2628900" y="646176"/>
                </a:lnTo>
                <a:lnTo>
                  <a:pt x="2628900" y="0"/>
                </a:lnTo>
                <a:lnTo>
                  <a:pt x="0" y="0"/>
                </a:lnTo>
                <a:lnTo>
                  <a:pt x="0" y="64617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62500" y="3685031"/>
            <a:ext cx="2628900" cy="2324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57928" y="3680460"/>
            <a:ext cx="2638044" cy="2333243"/>
          </a:xfrm>
          <a:custGeom>
            <a:avLst/>
            <a:gdLst/>
            <a:ahLst/>
            <a:cxnLst/>
            <a:rect l="l" t="t" r="r" b="b"/>
            <a:pathLst>
              <a:path w="2638044" h="2333243">
                <a:moveTo>
                  <a:pt x="0" y="2333243"/>
                </a:moveTo>
                <a:lnTo>
                  <a:pt x="2638044" y="2333243"/>
                </a:lnTo>
                <a:lnTo>
                  <a:pt x="2638044" y="0"/>
                </a:lnTo>
                <a:lnTo>
                  <a:pt x="0" y="0"/>
                </a:lnTo>
                <a:lnTo>
                  <a:pt x="0" y="233324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8740" y="75993"/>
            <a:ext cx="5029089" cy="204012"/>
          </a:xfrm>
          <a:prstGeom prst="rect">
            <a:avLst/>
          </a:prstGeom>
        </p:spPr>
        <p:txBody>
          <a:bodyPr wrap="square" lIns="0" tIns="9747" rIns="0" bIns="0" rtlCol="0">
            <a:noAutofit/>
          </a:bodyPr>
          <a:lstStyle/>
          <a:p>
            <a:pPr marL="12700">
              <a:lnSpc>
                <a:spcPts val="1535"/>
              </a:lnSpc>
            </a:pPr>
            <a:r>
              <a:rPr sz="1400" spc="-5" dirty="0">
                <a:latin typeface="Arial"/>
                <a:cs typeface="Arial"/>
              </a:rPr>
              <a:t>11.2.U2 Synovial joints allow certain movements but not others.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0997" y="646963"/>
            <a:ext cx="3439416" cy="330504"/>
          </a:xfrm>
          <a:prstGeom prst="rect">
            <a:avLst/>
          </a:prstGeom>
        </p:spPr>
        <p:txBody>
          <a:bodyPr wrap="square" lIns="0" tIns="16160" rIns="0" bIns="0" rtlCol="0">
            <a:noAutofit/>
          </a:bodyPr>
          <a:lstStyle/>
          <a:p>
            <a:pPr marL="12700">
              <a:lnSpc>
                <a:spcPts val="2545"/>
              </a:lnSpc>
            </a:pPr>
            <a:r>
              <a:rPr sz="2400" spc="-5" dirty="0">
                <a:latin typeface="Calibri"/>
                <a:cs typeface="Calibri"/>
              </a:rPr>
              <a:t>More about synovial joints: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57928" y="3680460"/>
            <a:ext cx="2638044" cy="23309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4757928" y="6011418"/>
            <a:ext cx="2638044" cy="643890"/>
          </a:xfrm>
          <a:prstGeom prst="rect">
            <a:avLst/>
          </a:prstGeom>
        </p:spPr>
        <p:txBody>
          <a:bodyPr wrap="square" lIns="0" tIns="51053" rIns="0" bIns="0" rtlCol="0">
            <a:noAutofit/>
          </a:bodyPr>
          <a:lstStyle/>
          <a:p>
            <a:pPr marL="96266" marR="74792">
              <a:lnSpc>
                <a:spcPts val="1440"/>
              </a:lnSpc>
            </a:pPr>
            <a:r>
              <a:rPr sz="1200" u="sng" spc="-2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http://www.bbc.co.uk/science/human</a:t>
            </a:r>
            <a:r>
              <a:rPr sz="1200" spc="-2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200" u="sng" spc="-2" dirty="0">
                <a:solidFill>
                  <a:srgbClr val="0000FF"/>
                </a:solidFill>
                <a:latin typeface="Calibri"/>
                <a:cs typeface="Calibri"/>
              </a:rPr>
              <a:t>body/body/factfiles/joints/saddle_joint</a:t>
            </a:r>
            <a:endParaRPr sz="1200">
              <a:latin typeface="Calibri"/>
              <a:cs typeface="Calibri"/>
            </a:endParaRPr>
          </a:p>
          <a:p>
            <a:pPr marL="96266">
              <a:lnSpc>
                <a:spcPct val="101725"/>
              </a:lnSpc>
            </a:pPr>
            <a:r>
              <a:rPr sz="1200" u="sng" spc="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.shtm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8620" y="1740407"/>
            <a:ext cx="3750564" cy="28491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388620" y="4589526"/>
            <a:ext cx="3750564" cy="459486"/>
          </a:xfrm>
          <a:prstGeom prst="rect">
            <a:avLst/>
          </a:prstGeom>
        </p:spPr>
        <p:txBody>
          <a:bodyPr wrap="square" lIns="0" tIns="43180" rIns="0" bIns="0" rtlCol="0">
            <a:noAutofit/>
          </a:bodyPr>
          <a:lstStyle/>
          <a:p>
            <a:pPr marL="96621">
              <a:lnSpc>
                <a:spcPct val="101725"/>
              </a:lnSpc>
            </a:pPr>
            <a:r>
              <a:rPr sz="1200" u="sng" spc="-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http://www.mananatomy.com/basic-anatomy/synovial-</a:t>
            </a:r>
            <a:endParaRPr sz="1200">
              <a:latin typeface="Calibri"/>
              <a:cs typeface="Calibri"/>
            </a:endParaRPr>
          </a:p>
          <a:p>
            <a:pPr marL="96621">
              <a:lnSpc>
                <a:spcPts val="1440"/>
              </a:lnSpc>
              <a:spcBef>
                <a:spcPts val="72"/>
              </a:spcBef>
            </a:pPr>
            <a:r>
              <a:rPr sz="1200" u="sng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join</a:t>
            </a:r>
            <a:r>
              <a:rPr sz="1200" u="sng" spc="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ts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14544" y="553212"/>
            <a:ext cx="3851148" cy="25062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5114544" y="3059430"/>
            <a:ext cx="3851148" cy="261365"/>
          </a:xfrm>
          <a:prstGeom prst="rect">
            <a:avLst/>
          </a:prstGeom>
        </p:spPr>
        <p:txBody>
          <a:bodyPr wrap="square" lIns="0" tIns="28575" rIns="0" bIns="0" rtlCol="0">
            <a:noAutofit/>
          </a:bodyPr>
          <a:lstStyle/>
          <a:p>
            <a:pPr marL="96011">
              <a:lnSpc>
                <a:spcPct val="101725"/>
              </a:lnSpc>
            </a:pPr>
            <a:r>
              <a:rPr sz="1200" u="sng" spc="-2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http://www.midsouthorthopedics.com/education.htm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1476</Words>
  <Application>Microsoft Office PowerPoint</Application>
  <PresentationFormat>On-screen Show (4:3)</PresentationFormat>
  <Paragraphs>197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Mcknight</dc:creator>
  <cp:lastModifiedBy>Victoria Mcknight</cp:lastModifiedBy>
  <cp:revision>1</cp:revision>
  <dcterms:modified xsi:type="dcterms:W3CDTF">2018-04-18T03:07:21Z</dcterms:modified>
</cp:coreProperties>
</file>