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8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bioknowledgy.weebly.com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76201" y="76201"/>
            <a:ext cx="8839200" cy="1219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130426"/>
            <a:ext cx="7086600" cy="1470025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6705601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 rot="16200000">
            <a:off x="5638800" y="3352801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15315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92170" name="Picture 10" descr="virtualschoolh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1" y="76201"/>
            <a:ext cx="8839200" cy="1219200"/>
          </a:xfrm>
          <a:prstGeom prst="rect">
            <a:avLst/>
          </a:prstGeom>
          <a:noFill/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0326" y="6629401"/>
            <a:ext cx="2719012" cy="24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spAutoFit/>
          </a:bodyPr>
          <a:lstStyle/>
          <a:p>
            <a:r>
              <a:rPr lang="en-US" sz="1000" b="1" i="1" dirty="0">
                <a:solidFill>
                  <a:srgbClr val="009900"/>
                </a:solidFill>
              </a:rPr>
              <a:t>http://www.classjump.com/v/vicimcknight</a:t>
            </a:r>
          </a:p>
        </p:txBody>
      </p:sp>
    </p:spTree>
    <p:extLst>
      <p:ext uri="{BB962C8B-B14F-4D97-AF65-F5344CB8AC3E}">
        <p14:creationId xmlns:p14="http://schemas.microsoft.com/office/powerpoint/2010/main" val="293866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6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1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1"/>
            <a:ext cx="2057400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52401"/>
            <a:ext cx="6019800" cy="6324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2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1676400"/>
            <a:ext cx="8744301" cy="12287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49387" y="5778101"/>
            <a:ext cx="3498035" cy="9002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By Chris Paine</a:t>
            </a:r>
          </a:p>
          <a:p>
            <a:pPr>
              <a:lnSpc>
                <a:spcPct val="150000"/>
              </a:lnSpc>
            </a:pPr>
            <a:r>
              <a:rPr lang="en-US" u="sng" dirty="0">
                <a:hlinkClick r:id="rId2"/>
              </a:rPr>
              <a:t>https://bioknowledgy.weebly.com/</a:t>
            </a:r>
            <a:r>
              <a:rPr lang="en-US" dirty="0"/>
              <a:t>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31775" y="3159125"/>
            <a:ext cx="8744300" cy="18891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20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49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 algn="ctr">
              <a:buNone/>
              <a:defRPr/>
            </a:lvl1pPr>
            <a:lvl2pPr marL="457178" indent="0" algn="ctr">
              <a:buNone/>
              <a:defRPr/>
            </a:lvl2pPr>
            <a:lvl3pPr marL="914355" indent="0" algn="ctr">
              <a:buNone/>
              <a:defRPr/>
            </a:lvl3pPr>
            <a:lvl4pPr marL="1371533" indent="0" algn="ctr">
              <a:buNone/>
              <a:defRPr/>
            </a:lvl4pPr>
            <a:lvl5pPr marL="1828710" indent="0" algn="ctr">
              <a:buNone/>
              <a:defRPr/>
            </a:lvl5pPr>
            <a:lvl6pPr marL="2285888" indent="0" algn="ctr">
              <a:buNone/>
              <a:defRPr/>
            </a:lvl6pPr>
            <a:lvl7pPr marL="2743065" indent="0" algn="ctr">
              <a:buNone/>
              <a:defRPr/>
            </a:lvl7pPr>
            <a:lvl8pPr marL="3200240" indent="0" algn="ctr">
              <a:buNone/>
              <a:defRPr/>
            </a:lvl8pPr>
            <a:lvl9pPr marL="365741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90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36" tIns="45716" rIns="91436" bIns="45716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80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lIns="91436" tIns="45716" rIns="91436" bIns="45716"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5" indent="0">
              <a:buNone/>
              <a:defRPr sz="1600"/>
            </a:lvl3pPr>
            <a:lvl4pPr marL="1371533" indent="0">
              <a:buNone/>
              <a:defRPr sz="1400"/>
            </a:lvl4pPr>
            <a:lvl5pPr marL="1828710" indent="0">
              <a:buNone/>
              <a:defRPr sz="1400"/>
            </a:lvl5pPr>
            <a:lvl6pPr marL="2285888" indent="0">
              <a:buNone/>
              <a:defRPr sz="1400"/>
            </a:lvl6pPr>
            <a:lvl7pPr marL="2743065" indent="0">
              <a:buNone/>
              <a:defRPr sz="1400"/>
            </a:lvl7pPr>
            <a:lvl8pPr marL="3200240" indent="0">
              <a:buNone/>
              <a:defRPr sz="1400"/>
            </a:lvl8pPr>
            <a:lvl9pPr marL="3657416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96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600200"/>
            <a:ext cx="4038600" cy="452596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05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436" tIns="45716" rIns="91436" bIns="45716"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5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6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  <a:prstGeom prst="rect">
            <a:avLst/>
          </a:prstGeom>
        </p:spPr>
        <p:txBody>
          <a:bodyPr lIns="91436" tIns="45716" rIns="91436" bIns="45716"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5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6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90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5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4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68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0"/>
            <a:ext cx="3008313" cy="4691063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5" indent="0">
              <a:buNone/>
              <a:defRPr sz="900"/>
            </a:lvl7pPr>
            <a:lvl8pPr marL="3200240" indent="0">
              <a:buNone/>
              <a:defRPr sz="900"/>
            </a:lvl8pPr>
            <a:lvl9pPr marL="3657416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2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3" indent="0">
              <a:buNone/>
              <a:defRPr sz="2000"/>
            </a:lvl4pPr>
            <a:lvl5pPr marL="1828710" indent="0">
              <a:buNone/>
              <a:defRPr sz="2000"/>
            </a:lvl5pPr>
            <a:lvl6pPr marL="2285888" indent="0">
              <a:buNone/>
              <a:defRPr sz="2000"/>
            </a:lvl6pPr>
            <a:lvl7pPr marL="2743065" indent="0">
              <a:buNone/>
              <a:defRPr sz="2000"/>
            </a:lvl7pPr>
            <a:lvl8pPr marL="3200240" indent="0">
              <a:buNone/>
              <a:defRPr sz="2000"/>
            </a:lvl8pPr>
            <a:lvl9pPr marL="3657416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5" indent="0">
              <a:buNone/>
              <a:defRPr sz="900"/>
            </a:lvl7pPr>
            <a:lvl8pPr marL="3200240" indent="0">
              <a:buNone/>
              <a:defRPr sz="900"/>
            </a:lvl8pPr>
            <a:lvl9pPr marL="3657416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04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 lIns="91436" tIns="45716" rIns="91436" bIns="45716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225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0"/>
            <a:ext cx="6362700" cy="6126163"/>
          </a:xfrm>
          <a:prstGeom prst="rect">
            <a:avLst/>
          </a:prstGeom>
        </p:spPr>
        <p:txBody>
          <a:bodyPr vert="eaVert" lIns="91436" tIns="45716" rIns="91436" bIns="45716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3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76201" y="76201"/>
            <a:ext cx="8839200" cy="1219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130426"/>
            <a:ext cx="7086600" cy="1470025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6705601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 rot="16200000">
            <a:off x="5638800" y="3352801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60326" y="6629401"/>
            <a:ext cx="218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spAutoFit/>
          </a:bodyPr>
          <a:lstStyle/>
          <a:p>
            <a:r>
              <a:rPr lang="en-US" sz="1000" b="1" i="1">
                <a:solidFill>
                  <a:srgbClr val="009900"/>
                </a:solidFill>
              </a:rPr>
              <a:t>http://www.virtualschoolhub.com</a:t>
            </a:r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15315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92170" name="Picture 10" descr="virtualschoolh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1" y="76201"/>
            <a:ext cx="88392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805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4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1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6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8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52400"/>
            <a:ext cx="73914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6705601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 rot="16200000">
            <a:off x="5638800" y="3352801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0326" y="6629401"/>
            <a:ext cx="2719012" cy="24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spAutoFit/>
          </a:bodyPr>
          <a:lstStyle/>
          <a:p>
            <a:r>
              <a:rPr lang="en-US" sz="1000" b="1" i="1" dirty="0">
                <a:solidFill>
                  <a:srgbClr val="009900"/>
                </a:solidFill>
              </a:rPr>
              <a:t>http://www.classjump.com/v/vicimcknight</a:t>
            </a:r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91145" name="Picture 9" descr="ey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1" y="76201"/>
            <a:ext cx="109855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562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196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391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587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782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896" indent="-342896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2988" indent="-228597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184" indent="-228597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379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575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770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8966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161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4750" y="0"/>
            <a:ext cx="79692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7" rIns="91437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7" rIns="91437" bIns="45717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endParaRPr lang="en-US"/>
          </a:p>
        </p:txBody>
      </p:sp>
      <p:pic>
        <p:nvPicPr>
          <p:cNvPr id="90116" name="Picture 4" descr="ey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3" y="76203"/>
            <a:ext cx="1098550" cy="1219200"/>
          </a:xfrm>
          <a:prstGeom prst="rect">
            <a:avLst/>
          </a:prstGeom>
          <a:noFill/>
        </p:spPr>
      </p:pic>
      <p:sp>
        <p:nvSpPr>
          <p:cNvPr id="90117" name="Rectangle 5"/>
          <p:cNvSpPr>
            <a:spLocks noChangeArrowheads="1"/>
          </p:cNvSpPr>
          <p:nvPr/>
        </p:nvSpPr>
        <p:spPr bwMode="auto">
          <a:xfrm rot="16200000">
            <a:off x="5675313" y="3379788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7" tIns="45717" rIns="91437" bIns="45717" anchor="ctr"/>
          <a:lstStyle/>
          <a:p>
            <a:endParaRPr lang="en-US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828803" y="6705600"/>
            <a:ext cx="7199313" cy="17938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7" tIns="45717" rIns="91437" bIns="45717" anchor="ctr"/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0" y="6669091"/>
            <a:ext cx="21844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7" tIns="45717" rIns="91437" bIns="45717">
            <a:spAutoFit/>
          </a:bodyPr>
          <a:lstStyle/>
          <a:p>
            <a:pPr algn="ctr"/>
            <a:r>
              <a:rPr lang="en-US" sz="1000" b="1" i="1">
                <a:solidFill>
                  <a:srgbClr val="009900"/>
                </a:solidFill>
              </a:rPr>
              <a:t>http://www.virtualschoolhub.com</a:t>
            </a:r>
          </a:p>
        </p:txBody>
      </p:sp>
    </p:spTree>
    <p:extLst>
      <p:ext uri="{BB962C8B-B14F-4D97-AF65-F5344CB8AC3E}">
        <p14:creationId xmlns:p14="http://schemas.microsoft.com/office/powerpoint/2010/main" val="340792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187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373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56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746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889" indent="-342889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8" indent="-285741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66" indent="-22859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52" indent="-22859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339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25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11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897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083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6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9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4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n.wikiversity.org/wiki/Medical_gallery_of_Mikael_H%C3%A4ggstr%C3%B6m_201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578735" y="3276600"/>
            <a:ext cx="3757929" cy="127508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25"/>
              </a:spcBef>
              <a:buClr>
                <a:srgbClr val="C3250C"/>
              </a:buClr>
              <a:buSzPct val="129545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202745"/>
                </a:solidFill>
                <a:latin typeface="Trebuchet MS"/>
                <a:cs typeface="Trebuchet MS"/>
              </a:rPr>
              <a:t>Muscle</a:t>
            </a:r>
            <a:r>
              <a:rPr sz="2200" spc="-10" dirty="0">
                <a:solidFill>
                  <a:srgbClr val="202745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202745"/>
                </a:solidFill>
                <a:latin typeface="Trebuchet MS"/>
                <a:cs typeface="Trebuchet MS"/>
              </a:rPr>
              <a:t>structure</a:t>
            </a:r>
            <a:endParaRPr sz="22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830"/>
              </a:spcBef>
              <a:buClr>
                <a:srgbClr val="C3250C"/>
              </a:buClr>
              <a:buSzPct val="129545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202745"/>
                </a:solidFill>
                <a:latin typeface="Trebuchet MS"/>
                <a:cs typeface="Trebuchet MS"/>
              </a:rPr>
              <a:t>Actin </a:t>
            </a:r>
            <a:r>
              <a:rPr sz="2200" spc="-10" dirty="0">
                <a:solidFill>
                  <a:srgbClr val="202745"/>
                </a:solidFill>
                <a:latin typeface="Trebuchet MS"/>
                <a:cs typeface="Trebuchet MS"/>
              </a:rPr>
              <a:t>and myosin</a:t>
            </a:r>
            <a:r>
              <a:rPr sz="2200" spc="-5" dirty="0">
                <a:solidFill>
                  <a:srgbClr val="202745"/>
                </a:solidFill>
                <a:latin typeface="Trebuchet MS"/>
                <a:cs typeface="Trebuchet MS"/>
              </a:rPr>
              <a:t> filaments</a:t>
            </a:r>
            <a:endParaRPr sz="22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830"/>
              </a:spcBef>
              <a:buClr>
                <a:srgbClr val="C3250C"/>
              </a:buClr>
              <a:buSzPct val="129545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202745"/>
                </a:solidFill>
                <a:latin typeface="Trebuchet MS"/>
                <a:cs typeface="Trebuchet MS"/>
              </a:rPr>
              <a:t>Sliding filament</a:t>
            </a:r>
            <a:r>
              <a:rPr sz="2200" dirty="0">
                <a:solidFill>
                  <a:srgbClr val="202745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202745"/>
                </a:solidFill>
                <a:latin typeface="Trebuchet MS"/>
                <a:cs typeface="Trebuchet MS"/>
              </a:rPr>
              <a:t>theory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5FC0B8F-7F65-4DD2-9B71-C311CC612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7086600" cy="1470025"/>
          </a:xfrm>
        </p:spPr>
        <p:txBody>
          <a:bodyPr/>
          <a:lstStyle/>
          <a:p>
            <a:r>
              <a:rPr lang="en-GB" dirty="0"/>
              <a:t>Muscle Contraction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4276" y="1557527"/>
            <a:ext cx="4841748" cy="4247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4927" y="6262522"/>
            <a:ext cx="80651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45" dirty="0">
                <a:latin typeface="Arial"/>
                <a:cs typeface="Arial"/>
              </a:rPr>
              <a:t>“SkeletalMuscle" </a:t>
            </a:r>
            <a:r>
              <a:rPr sz="1200" spc="-50" dirty="0">
                <a:latin typeface="Arial"/>
                <a:cs typeface="Arial"/>
              </a:rPr>
              <a:t>by </a:t>
            </a:r>
            <a:r>
              <a:rPr sz="1200" spc="-70" dirty="0">
                <a:latin typeface="Arial"/>
                <a:cs typeface="Arial"/>
              </a:rPr>
              <a:t>BruceBlaus. </a:t>
            </a:r>
            <a:r>
              <a:rPr sz="1200" spc="-35" dirty="0">
                <a:latin typeface="Arial"/>
                <a:cs typeface="Arial"/>
              </a:rPr>
              <a:t>Wikiversity </a:t>
            </a:r>
            <a:r>
              <a:rPr sz="1200" spc="-60" dirty="0">
                <a:latin typeface="Arial"/>
                <a:cs typeface="Arial"/>
              </a:rPr>
              <a:t>Journal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35" dirty="0">
                <a:latin typeface="Arial"/>
                <a:cs typeface="Arial"/>
              </a:rPr>
              <a:t>Medicine. - </a:t>
            </a:r>
            <a:r>
              <a:rPr sz="1200" spc="-229" dirty="0">
                <a:latin typeface="Arial"/>
                <a:cs typeface="Arial"/>
              </a:rPr>
              <a:t>CC </a:t>
            </a:r>
            <a:r>
              <a:rPr sz="1200" spc="-204" dirty="0">
                <a:latin typeface="Arial"/>
                <a:cs typeface="Arial"/>
              </a:rPr>
              <a:t>BY </a:t>
            </a:r>
            <a:r>
              <a:rPr sz="1200" spc="-50" dirty="0">
                <a:latin typeface="Arial"/>
                <a:cs typeface="Arial"/>
              </a:rPr>
              <a:t>3.0 via </a:t>
            </a:r>
            <a:r>
              <a:rPr sz="1200" spc="-40" dirty="0">
                <a:latin typeface="Arial"/>
                <a:cs typeface="Arial"/>
              </a:rPr>
              <a:t>Wikimedia </a:t>
            </a:r>
            <a:r>
              <a:rPr sz="1200" spc="-80" dirty="0">
                <a:latin typeface="Arial"/>
                <a:cs typeface="Arial"/>
              </a:rPr>
              <a:t>Commons </a:t>
            </a:r>
            <a:r>
              <a:rPr sz="1200" spc="-35" dirty="0">
                <a:latin typeface="Arial"/>
                <a:cs typeface="Arial"/>
              </a:rPr>
              <a:t>-  </a:t>
            </a:r>
            <a:r>
              <a:rPr sz="1200" spc="-45" dirty="0">
                <a:latin typeface="Arial"/>
                <a:cs typeface="Arial"/>
              </a:rPr>
              <a:t>http://commons.wikimedia.org/wiki/File:Blausen_0801_SkeletalMuscle.png#mediaviewer/File:Blausen_0801_SkeletalMuscle.png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66800" y="167261"/>
            <a:ext cx="7391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dirty="0"/>
              <a:t>Muscle fibres and myofibrils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526024" y="1733664"/>
            <a:ext cx="3236976" cy="40523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000" spc="-5" dirty="0">
                <a:cs typeface="Arial"/>
              </a:rPr>
              <a:t>Skeletal muscle </a:t>
            </a:r>
            <a:r>
              <a:rPr lang="en-US" sz="2000" spc="-5" dirty="0" err="1">
                <a:cs typeface="Arial"/>
              </a:rPr>
              <a:t>fibres</a:t>
            </a:r>
            <a:r>
              <a:rPr lang="en-US" sz="2000" spc="-5" dirty="0">
                <a:cs typeface="Arial"/>
              </a:rPr>
              <a:t> are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000" spc="-5" dirty="0">
                <a:cs typeface="Arial"/>
              </a:rPr>
              <a:t>Multinucleate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sz="2000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They contain specialized  </a:t>
            </a:r>
            <a:r>
              <a:rPr sz="2000" spc="-10" dirty="0">
                <a:latin typeface="Arial"/>
                <a:cs typeface="Arial"/>
              </a:rPr>
              <a:t>endoplasmic </a:t>
            </a:r>
            <a:r>
              <a:rPr sz="2000" spc="-5" dirty="0">
                <a:latin typeface="Arial"/>
                <a:cs typeface="Arial"/>
              </a:rPr>
              <a:t>reticulum called  “sarcoplasmic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reticulum”.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 marR="16827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Arial"/>
                <a:cs typeface="Arial"/>
              </a:rPr>
              <a:t>Muscle fibres contain many  </a:t>
            </a:r>
            <a:r>
              <a:rPr sz="2000" spc="-10" dirty="0">
                <a:latin typeface="Arial"/>
                <a:cs typeface="Arial"/>
              </a:rPr>
              <a:t>myofibrils.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Each </a:t>
            </a:r>
            <a:r>
              <a:rPr sz="2000" spc="-10" dirty="0">
                <a:latin typeface="Arial"/>
                <a:cs typeface="Arial"/>
              </a:rPr>
              <a:t>myofibril </a:t>
            </a:r>
            <a:r>
              <a:rPr sz="2000" spc="-5" dirty="0">
                <a:latin typeface="Arial"/>
                <a:cs typeface="Arial"/>
              </a:rPr>
              <a:t>is made up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contractile sarcomeres.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043939" y="1917192"/>
            <a:ext cx="7473696" cy="4297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16DE4D-929A-4A3F-9643-0D17BAB28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Sarcomeres contain thick myosin and thin actin filaments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02437" y="6190589"/>
            <a:ext cx="58356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65" dirty="0">
                <a:latin typeface="Arial"/>
                <a:cs typeface="Arial"/>
              </a:rPr>
              <a:t>Image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–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public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domain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by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Häggström,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Mikael.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"</a:t>
            </a:r>
            <a:r>
              <a:rPr sz="1100" u="sng" spc="-25" dirty="0">
                <a:solidFill>
                  <a:srgbClr val="55C6AA"/>
                </a:solidFill>
                <a:uFill>
                  <a:solidFill>
                    <a:srgbClr val="55C6AA"/>
                  </a:solidFill>
                </a:uFill>
                <a:latin typeface="Arial"/>
                <a:cs typeface="Arial"/>
                <a:hlinkClick r:id="rId2"/>
              </a:rPr>
              <a:t>Medical</a:t>
            </a:r>
            <a:r>
              <a:rPr sz="1100" u="sng" spc="-90" dirty="0">
                <a:solidFill>
                  <a:srgbClr val="55C6AA"/>
                </a:solidFill>
                <a:uFill>
                  <a:solidFill>
                    <a:srgbClr val="55C6AA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40" dirty="0">
                <a:solidFill>
                  <a:srgbClr val="55C6AA"/>
                </a:solidFill>
                <a:uFill>
                  <a:solidFill>
                    <a:srgbClr val="55C6AA"/>
                  </a:solidFill>
                </a:uFill>
                <a:latin typeface="Arial"/>
                <a:cs typeface="Arial"/>
                <a:hlinkClick r:id="rId2"/>
              </a:rPr>
              <a:t>gallery</a:t>
            </a:r>
            <a:r>
              <a:rPr sz="1100" u="sng" spc="-60" dirty="0">
                <a:solidFill>
                  <a:srgbClr val="55C6AA"/>
                </a:solidFill>
                <a:uFill>
                  <a:solidFill>
                    <a:srgbClr val="55C6AA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dirty="0">
                <a:solidFill>
                  <a:srgbClr val="55C6AA"/>
                </a:solidFill>
                <a:uFill>
                  <a:solidFill>
                    <a:srgbClr val="55C6AA"/>
                  </a:solidFill>
                </a:uFill>
                <a:latin typeface="Arial"/>
                <a:cs typeface="Arial"/>
                <a:hlinkClick r:id="rId2"/>
              </a:rPr>
              <a:t>of</a:t>
            </a:r>
            <a:r>
              <a:rPr sz="1100" u="sng" spc="-75" dirty="0">
                <a:solidFill>
                  <a:srgbClr val="55C6AA"/>
                </a:solidFill>
                <a:uFill>
                  <a:solidFill>
                    <a:srgbClr val="55C6AA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25" dirty="0">
                <a:solidFill>
                  <a:srgbClr val="55C6AA"/>
                </a:solidFill>
                <a:uFill>
                  <a:solidFill>
                    <a:srgbClr val="55C6AA"/>
                  </a:solidFill>
                </a:uFill>
                <a:latin typeface="Arial"/>
                <a:cs typeface="Arial"/>
                <a:hlinkClick r:id="rId2"/>
              </a:rPr>
              <a:t>Mikael</a:t>
            </a:r>
            <a:r>
              <a:rPr sz="1100" u="sng" spc="-65" dirty="0">
                <a:solidFill>
                  <a:srgbClr val="55C6AA"/>
                </a:solidFill>
                <a:uFill>
                  <a:solidFill>
                    <a:srgbClr val="55C6AA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60" dirty="0">
                <a:solidFill>
                  <a:srgbClr val="55C6AA"/>
                </a:solidFill>
                <a:uFill>
                  <a:solidFill>
                    <a:srgbClr val="55C6AA"/>
                  </a:solidFill>
                </a:uFill>
                <a:latin typeface="Arial"/>
                <a:cs typeface="Arial"/>
                <a:hlinkClick r:id="rId2"/>
              </a:rPr>
              <a:t>Häggström</a:t>
            </a:r>
            <a:r>
              <a:rPr sz="1100" u="sng" spc="-90" dirty="0">
                <a:solidFill>
                  <a:srgbClr val="55C6AA"/>
                </a:solidFill>
                <a:uFill>
                  <a:solidFill>
                    <a:srgbClr val="55C6AA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30" dirty="0">
                <a:solidFill>
                  <a:srgbClr val="55C6AA"/>
                </a:solidFill>
                <a:uFill>
                  <a:solidFill>
                    <a:srgbClr val="55C6AA"/>
                  </a:solidFill>
                </a:uFill>
                <a:latin typeface="Arial"/>
                <a:cs typeface="Arial"/>
                <a:hlinkClick r:id="rId2"/>
              </a:rPr>
              <a:t>2014</a:t>
            </a:r>
            <a:r>
              <a:rPr sz="1100" spc="-30" dirty="0">
                <a:latin typeface="Arial"/>
                <a:cs typeface="Arial"/>
              </a:rPr>
              <a:t>".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i="1" spc="-60" dirty="0">
                <a:latin typeface="Trebuchet MS"/>
                <a:cs typeface="Trebuchet MS"/>
              </a:rPr>
              <a:t>Wikiversity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3088" y="2205227"/>
            <a:ext cx="8298180" cy="3531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1975" y="1615439"/>
            <a:ext cx="513588" cy="5044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6F6D8D6-291F-4295-A632-E8846270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Myosin and Actin filament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6700" y="134571"/>
            <a:ext cx="8229599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4960" marR="5080">
              <a:lnSpc>
                <a:spcPct val="100000"/>
              </a:lnSpc>
              <a:spcBef>
                <a:spcPts val="95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sliding filament theory of muscle contraction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152400" y="1600200"/>
            <a:ext cx="8699435" cy="28722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7680" marR="508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When a muscle contracts, the actin is pulled along  myosin toward the </a:t>
            </a:r>
            <a:r>
              <a:rPr lang="en-US" dirty="0" err="1"/>
              <a:t>centre</a:t>
            </a:r>
            <a:r>
              <a:rPr lang="en-US" dirty="0"/>
              <a:t> of the sarcomere.</a:t>
            </a:r>
          </a:p>
          <a:p>
            <a:pPr marL="48768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The actin and myosin filaments become completely  overlapping.</a:t>
            </a:r>
          </a:p>
          <a:p>
            <a:pPr marL="487680" marR="2489200">
              <a:lnSpc>
                <a:spcPts val="4340"/>
              </a:lnSpc>
              <a:spcBef>
                <a:spcPts val="300"/>
              </a:spcBef>
            </a:pPr>
            <a:r>
              <a:rPr dirty="0"/>
              <a:t>There is no pale area in the </a:t>
            </a:r>
            <a:r>
              <a:rPr dirty="0" err="1"/>
              <a:t>centre</a:t>
            </a:r>
            <a:r>
              <a:rPr lang="en-GB" dirty="0"/>
              <a:t>.</a:t>
            </a:r>
          </a:p>
          <a:p>
            <a:pPr marL="487680" marR="2489200">
              <a:lnSpc>
                <a:spcPts val="4340"/>
              </a:lnSpc>
              <a:spcBef>
                <a:spcPts val="300"/>
              </a:spcBef>
            </a:pPr>
            <a:r>
              <a:rPr dirty="0"/>
              <a:t>The muscle shortens.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9882" y="4970780"/>
            <a:ext cx="8484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E67C7"/>
                </a:solidFill>
                <a:latin typeface="Trebuchet MS"/>
                <a:cs typeface="Trebuchet MS"/>
              </a:rPr>
              <a:t>Note: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E67C7"/>
                </a:solidFill>
                <a:latin typeface="Trebuchet MS"/>
                <a:cs typeface="Trebuchet MS"/>
              </a:rPr>
              <a:t>The </a:t>
            </a:r>
            <a:r>
              <a:rPr sz="1800" spc="-5" dirty="0">
                <a:solidFill>
                  <a:srgbClr val="4E67C7"/>
                </a:solidFill>
                <a:latin typeface="Trebuchet MS"/>
                <a:cs typeface="Trebuchet MS"/>
              </a:rPr>
              <a:t>actin </a:t>
            </a:r>
            <a:r>
              <a:rPr sz="1800" dirty="0">
                <a:solidFill>
                  <a:srgbClr val="4E67C7"/>
                </a:solidFill>
                <a:latin typeface="Trebuchet MS"/>
                <a:cs typeface="Trebuchet MS"/>
              </a:rPr>
              <a:t>&amp; </a:t>
            </a:r>
            <a:r>
              <a:rPr sz="1800" spc="-5" dirty="0">
                <a:solidFill>
                  <a:srgbClr val="4E67C7"/>
                </a:solidFill>
                <a:latin typeface="Trebuchet MS"/>
                <a:cs typeface="Trebuchet MS"/>
              </a:rPr>
              <a:t>myosin filaments don’t change length, they </a:t>
            </a:r>
            <a:r>
              <a:rPr sz="1800" dirty="0">
                <a:solidFill>
                  <a:srgbClr val="4E67C7"/>
                </a:solidFill>
                <a:latin typeface="Trebuchet MS"/>
                <a:cs typeface="Trebuchet MS"/>
              </a:rPr>
              <a:t>just slide </a:t>
            </a:r>
            <a:r>
              <a:rPr sz="1800" spc="-5" dirty="0">
                <a:solidFill>
                  <a:srgbClr val="4E67C7"/>
                </a:solidFill>
                <a:latin typeface="Trebuchet MS"/>
                <a:cs typeface="Trebuchet MS"/>
              </a:rPr>
              <a:t>past each</a:t>
            </a:r>
            <a:r>
              <a:rPr sz="1800" spc="-10" dirty="0">
                <a:solidFill>
                  <a:srgbClr val="4E67C7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4E67C7"/>
                </a:solidFill>
                <a:latin typeface="Trebuchet MS"/>
                <a:cs typeface="Trebuchet MS"/>
              </a:rPr>
              <a:t>other.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99160" y="1269491"/>
            <a:ext cx="3025140" cy="2438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1123" y="3933444"/>
            <a:ext cx="4032504" cy="2058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57215" y="1767839"/>
            <a:ext cx="3198876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12791" y="4509515"/>
            <a:ext cx="3887723" cy="12207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50188" y="5797702"/>
            <a:ext cx="601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rebuchet MS"/>
                <a:cs typeface="Trebuchet MS"/>
              </a:rPr>
              <a:t>Z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line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9385" y="3719829"/>
            <a:ext cx="601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rebuchet MS"/>
                <a:cs typeface="Trebuchet MS"/>
              </a:rPr>
              <a:t>Z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line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56626" y="3734511"/>
            <a:ext cx="6019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rebuchet MS"/>
                <a:cs typeface="Trebuchet MS"/>
              </a:rPr>
              <a:t>Z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line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5502" y="5797702"/>
            <a:ext cx="601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rebuchet MS"/>
                <a:cs typeface="Trebuchet MS"/>
              </a:rPr>
              <a:t>Z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line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40629" y="3313938"/>
            <a:ext cx="124460" cy="379730"/>
          </a:xfrm>
          <a:custGeom>
            <a:avLst/>
            <a:gdLst/>
            <a:ahLst/>
            <a:cxnLst/>
            <a:rect l="l" t="t" r="r" b="b"/>
            <a:pathLst>
              <a:path w="124460" h="379729">
                <a:moveTo>
                  <a:pt x="123952" y="0"/>
                </a:moveTo>
                <a:lnTo>
                  <a:pt x="0" y="379603"/>
                </a:lnTo>
              </a:path>
            </a:pathLst>
          </a:custGeom>
          <a:ln w="28956">
            <a:solidFill>
              <a:srgbClr val="BA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60797" y="4062221"/>
            <a:ext cx="99695" cy="369570"/>
          </a:xfrm>
          <a:custGeom>
            <a:avLst/>
            <a:gdLst/>
            <a:ahLst/>
            <a:cxnLst/>
            <a:rect l="l" t="t" r="r" b="b"/>
            <a:pathLst>
              <a:path w="99695" h="369570">
                <a:moveTo>
                  <a:pt x="99187" y="0"/>
                </a:moveTo>
                <a:lnTo>
                  <a:pt x="0" y="369061"/>
                </a:lnTo>
              </a:path>
            </a:pathLst>
          </a:custGeom>
          <a:ln w="28956">
            <a:solidFill>
              <a:srgbClr val="BA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73033" y="3265170"/>
            <a:ext cx="85090" cy="443230"/>
          </a:xfrm>
          <a:custGeom>
            <a:avLst/>
            <a:gdLst/>
            <a:ahLst/>
            <a:cxnLst/>
            <a:rect l="l" t="t" r="r" b="b"/>
            <a:pathLst>
              <a:path w="85090" h="443229">
                <a:moveTo>
                  <a:pt x="0" y="0"/>
                </a:moveTo>
                <a:lnTo>
                  <a:pt x="85090" y="442721"/>
                </a:lnTo>
              </a:path>
            </a:pathLst>
          </a:custGeom>
          <a:ln w="28956">
            <a:solidFill>
              <a:srgbClr val="BA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60485" y="4124705"/>
            <a:ext cx="144145" cy="306705"/>
          </a:xfrm>
          <a:custGeom>
            <a:avLst/>
            <a:gdLst/>
            <a:ahLst/>
            <a:cxnLst/>
            <a:rect l="l" t="t" r="r" b="b"/>
            <a:pathLst>
              <a:path w="144145" h="306704">
                <a:moveTo>
                  <a:pt x="0" y="0"/>
                </a:moveTo>
                <a:lnTo>
                  <a:pt x="144018" y="306451"/>
                </a:lnTo>
              </a:path>
            </a:pathLst>
          </a:custGeom>
          <a:ln w="28956">
            <a:solidFill>
              <a:srgbClr val="BA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06EEF74C-32A1-4232-B72E-2C52B6EC5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Sliding filament theory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jump">
  <a:themeElements>
    <a:clrScheme name="virtualschoolhu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rtualschoolhu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rtualschoolhu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school black">
  <a:themeElements>
    <a:clrScheme name="Vschool blac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school blac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school bla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classjump</Template>
  <TotalTime>10</TotalTime>
  <Words>201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Comic Sans MS</vt:lpstr>
      <vt:lpstr>Times New Roman</vt:lpstr>
      <vt:lpstr>Trebuchet MS</vt:lpstr>
      <vt:lpstr>classjump</vt:lpstr>
      <vt:lpstr>Vschool black</vt:lpstr>
      <vt:lpstr>Muscle Contraction</vt:lpstr>
      <vt:lpstr>Muscle fibres and myofibrils</vt:lpstr>
      <vt:lpstr>Sarcomeres contain thick myosin and thin actin filaments</vt:lpstr>
      <vt:lpstr>Myosin and Actin filament</vt:lpstr>
      <vt:lpstr>The sliding filament theory of muscle contraction</vt:lpstr>
      <vt:lpstr>Sliding filament theory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of Simple chemical concepts</dc:title>
  <dc:creator>D Faure</dc:creator>
  <cp:lastModifiedBy>Victoria Mcknight</cp:lastModifiedBy>
  <cp:revision>2</cp:revision>
  <dcterms:created xsi:type="dcterms:W3CDTF">2018-04-26T03:38:09Z</dcterms:created>
  <dcterms:modified xsi:type="dcterms:W3CDTF">2018-04-26T03:50:23Z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2018-04-26T00:00:00Z</vt:filetime>
  </property>
</Properties>
</file>