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60" r:id="rId2"/>
    <p:sldId id="839" r:id="rId3"/>
    <p:sldId id="837" r:id="rId4"/>
    <p:sldId id="840" r:id="rId5"/>
    <p:sldId id="854" r:id="rId6"/>
    <p:sldId id="849" r:id="rId7"/>
    <p:sldId id="853" r:id="rId8"/>
    <p:sldId id="844" r:id="rId9"/>
    <p:sldId id="852" r:id="rId10"/>
    <p:sldId id="846" r:id="rId11"/>
    <p:sldId id="845" r:id="rId12"/>
    <p:sldId id="855" r:id="rId13"/>
    <p:sldId id="856" r:id="rId14"/>
    <p:sldId id="857"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F53345-1A6E-7045-BD3D-5021CEFB7936}">
          <p14:sldIdLst>
            <p14:sldId id="260"/>
            <p14:sldId id="839"/>
            <p14:sldId id="837"/>
            <p14:sldId id="840"/>
            <p14:sldId id="854"/>
            <p14:sldId id="849"/>
            <p14:sldId id="853"/>
            <p14:sldId id="844"/>
            <p14:sldId id="852"/>
            <p14:sldId id="846"/>
            <p14:sldId id="845"/>
            <p14:sldId id="855"/>
            <p14:sldId id="856"/>
            <p14:sldId id="857"/>
          </p14:sldIdLst>
        </p14:section>
      </p14:sectionLst>
    </p:ext>
    <p:ext uri="{EFAFB233-063F-42B5-8137-9DF3F51BA10A}">
      <p15:sldGuideLst xmlns:p15="http://schemas.microsoft.com/office/powerpoint/2012/main">
        <p15:guide id="1" orient="horz" pos="2023">
          <p15:clr>
            <a:srgbClr val="A4A3A4"/>
          </p15:clr>
        </p15:guide>
        <p15:guide id="2" pos="435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92D050"/>
    <a:srgbClr val="008040"/>
    <a:srgbClr val="E1E5E1"/>
    <a:srgbClr val="CFCFC7"/>
    <a:srgbClr val="CFCFFF"/>
    <a:srgbClr val="400080"/>
    <a:srgbClr val="008000"/>
    <a:srgbClr val="0000B0"/>
    <a:srgbClr val="0000D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44" autoAdjust="0"/>
    <p:restoredTop sz="99319" autoAdjust="0"/>
  </p:normalViewPr>
  <p:slideViewPr>
    <p:cSldViewPr snapToGrid="0" snapToObjects="1" showGuides="1">
      <p:cViewPr varScale="1">
        <p:scale>
          <a:sx n="69" d="100"/>
          <a:sy n="69" d="100"/>
        </p:scale>
        <p:origin x="918" y="60"/>
      </p:cViewPr>
      <p:guideLst>
        <p:guide orient="horz" pos="2023"/>
        <p:guide pos="4357"/>
      </p:guideLst>
    </p:cSldViewPr>
  </p:slideViewPr>
  <p:notesTextViewPr>
    <p:cViewPr>
      <p:scale>
        <a:sx n="100" d="100"/>
        <a:sy n="100" d="100"/>
      </p:scale>
      <p:origin x="0" y="0"/>
    </p:cViewPr>
  </p:notesTextViewPr>
  <p:sorterViewPr>
    <p:cViewPr>
      <p:scale>
        <a:sx n="63" d="100"/>
        <a:sy n="6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313807-ED68-354E-B2A7-93262C600EB5}" type="datetimeFigureOut">
              <a:rPr lang="en-US" smtClean="0"/>
              <a:t>5/24/2017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669C55-1A15-554C-B13A-F7A4EBB5AD2E}" type="slidenum">
              <a:rPr lang="en-US" smtClean="0"/>
              <a:t>‹#›</a:t>
            </a:fld>
            <a:endParaRPr lang="en-US"/>
          </a:p>
        </p:txBody>
      </p:sp>
    </p:spTree>
    <p:extLst>
      <p:ext uri="{BB962C8B-B14F-4D97-AF65-F5344CB8AC3E}">
        <p14:creationId xmlns:p14="http://schemas.microsoft.com/office/powerpoint/2010/main" val="22516238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lstStyle/>
          <a:p>
            <a:r>
              <a:rPr lang="en-US"/>
              <a:t>Click to edit Master title style</a:t>
            </a:r>
          </a:p>
        </p:txBody>
      </p:sp>
      <p:sp>
        <p:nvSpPr>
          <p:cNvPr id="3" name="Subtitle 2"/>
          <p:cNvSpPr>
            <a:spLocks noGrp="1"/>
          </p:cNvSpPr>
          <p:nvPr>
            <p:ph type="subTitle" idx="1"/>
          </p:nvPr>
        </p:nvSpPr>
        <p:spPr>
          <a:xfrm>
            <a:off x="231774" y="1676400"/>
            <a:ext cx="8744301" cy="1228725"/>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ext Placeholder 7"/>
          <p:cNvSpPr>
            <a:spLocks noGrp="1"/>
          </p:cNvSpPr>
          <p:nvPr>
            <p:ph type="body" sz="quarter" idx="10" hasCustomPrompt="1"/>
          </p:nvPr>
        </p:nvSpPr>
        <p:spPr>
          <a:xfrm>
            <a:off x="231775" y="3159125"/>
            <a:ext cx="8744300" cy="1889125"/>
          </a:xfrm>
        </p:spPr>
        <p:txBody>
          <a:bodyPr>
            <a:normAutofit/>
          </a:bodyPr>
          <a:lstStyle>
            <a:lvl1pPr marL="0" indent="0" algn="ctr" defTabSz="457200" rtl="0" eaLnBrk="1" latinLnBrk="0" hangingPunct="1">
              <a:spcBef>
                <a:spcPct val="20000"/>
              </a:spcBef>
              <a:buFont typeface="Arial"/>
              <a:buNone/>
              <a:defRPr lang="en-US" sz="2000" kern="1200" dirty="0">
                <a:solidFill>
                  <a:schemeClr val="tx1">
                    <a:tint val="75000"/>
                  </a:schemeClr>
                </a:solidFill>
                <a:latin typeface="+mn-lt"/>
                <a:ea typeface="+mn-ea"/>
                <a:cs typeface="+mn-cs"/>
              </a:defRPr>
            </a:lvl1pPr>
          </a:lstStyle>
          <a:p>
            <a:r>
              <a:rPr lang="en-US" dirty="0"/>
              <a:t>Click to edit Master subtitle style</a:t>
            </a:r>
          </a:p>
        </p:txBody>
      </p:sp>
    </p:spTree>
    <p:extLst>
      <p:ext uri="{BB962C8B-B14F-4D97-AF65-F5344CB8AC3E}">
        <p14:creationId xmlns:p14="http://schemas.microsoft.com/office/powerpoint/2010/main" val="1977496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3110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1147764"/>
            <a:ext cx="4495800" cy="57102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147764"/>
            <a:ext cx="4495800" cy="57102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6306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0" y="1167607"/>
            <a:ext cx="4497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0" y="1807368"/>
            <a:ext cx="4497388" cy="5050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67607"/>
            <a:ext cx="4498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807368"/>
            <a:ext cx="4498975" cy="5050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908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4668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221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465513" cy="13017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0"/>
            <a:ext cx="5568950" cy="6858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0" y="1435100"/>
            <a:ext cx="3465513" cy="5422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99835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5443538"/>
            <a:ext cx="91440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0" y="0"/>
            <a:ext cx="9144000" cy="54435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0" y="6010276"/>
            <a:ext cx="9144000" cy="8477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06201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4763"/>
            <a:ext cx="9144000" cy="1143000"/>
          </a:xfrm>
          <a:prstGeom prst="rect">
            <a:avLst/>
          </a:prstGeom>
          <a:solidFill>
            <a:srgbClr val="B9CDE5">
              <a:alpha val="78000"/>
            </a:srgbClr>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0" y="1166018"/>
            <a:ext cx="9144000" cy="5691982"/>
          </a:xfrm>
          <a:prstGeom prst="rect">
            <a:avLst/>
          </a:prstGeom>
          <a:solidFill>
            <a:srgbClr val="B9CDE5">
              <a:alpha val="78000"/>
            </a:srgbClr>
          </a:solid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3578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frontiersin.org/files/Articles/26855/fpls-03-00151-r4/image_m/fpls-03-00151-g001.jpg"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www.uic.edu/classes/bios/bios100/lecturesf04am/lect19.ht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uic.edu/classes/bios/bios100/lecturesf04am/lect19.htm"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plantsinaction.science.uq.edu.au/sites/plantsinaction.science.uq.edu.au/files/imagecache/figure-medium/plate27AB.TIF-combined.jpg"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plantsinaction.science.uq.edu.au/sites/plantsinaction.science.uq.edu.au/files/imagecache/figure-medium/plate27AB.TIF-combined.jp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plantsinaction.science.uq.edu.au/sites/plantsinaction.science.uq.edu.au/files/imagecache/figure-medium/plate27AB.TIF-combined.jp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slideshare.net/gurustip/transport-in-angiospermophytes"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plantphys.info/plant_physiology/images/stemvb.jpg"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emp.byui.edu/wellerg/Roots%20and%20Shoots%20Lab/Images/Zea%20Mays%20Stem%20P.jpg"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msu.edu/~walwort8/page2.html#structure"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uic.edu/classes/bios/bios100/lectf03am/phloem.jpg"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highered.mheducation.com/sites/9834092339/student_view0/chapter38/animation_-_phloem_loading.html"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www.pearsoned.ca/school/science11/biology11/sugartransport.html"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293061" y="-1372362"/>
            <a:ext cx="6626949" cy="8050709"/>
          </a:xfrm>
          <a:prstGeom prst="rect">
            <a:avLst/>
          </a:prstGeom>
        </p:spPr>
      </p:pic>
      <p:sp>
        <p:nvSpPr>
          <p:cNvPr id="3" name="Subtitle 2"/>
          <p:cNvSpPr>
            <a:spLocks noGrp="1"/>
          </p:cNvSpPr>
          <p:nvPr>
            <p:ph type="subTitle" idx="1"/>
          </p:nvPr>
        </p:nvSpPr>
        <p:spPr>
          <a:xfrm>
            <a:off x="3905593" y="1303976"/>
            <a:ext cx="5238407" cy="890655"/>
          </a:xfrm>
          <a:solidFill>
            <a:srgbClr val="FFFF00"/>
          </a:solidFill>
        </p:spPr>
        <p:txBody>
          <a:bodyPr>
            <a:noAutofit/>
          </a:bodyPr>
          <a:lstStyle/>
          <a:p>
            <a:pPr algn="l"/>
            <a:r>
              <a:rPr lang="en-US" sz="2400" dirty="0">
                <a:solidFill>
                  <a:schemeClr val="tx1"/>
                </a:solidFill>
              </a:rPr>
              <a:t>Essential idea: Structure and function are correlated in the phloem of plants.</a:t>
            </a:r>
          </a:p>
        </p:txBody>
      </p:sp>
      <p:sp>
        <p:nvSpPr>
          <p:cNvPr id="2" name="Title 1"/>
          <p:cNvSpPr>
            <a:spLocks noGrp="1"/>
          </p:cNvSpPr>
          <p:nvPr>
            <p:ph type="ctrTitle"/>
          </p:nvPr>
        </p:nvSpPr>
        <p:spPr>
          <a:xfrm>
            <a:off x="-2" y="1"/>
            <a:ext cx="8089901" cy="858648"/>
          </a:xfrm>
          <a:solidFill>
            <a:srgbClr val="92D050"/>
          </a:solidFill>
        </p:spPr>
        <p:txBody>
          <a:bodyPr>
            <a:noAutofit/>
          </a:bodyPr>
          <a:lstStyle/>
          <a:p>
            <a:r>
              <a:rPr lang="en-US" dirty="0"/>
              <a:t>9.2 Transport in the phloem of plants AHL</a:t>
            </a:r>
          </a:p>
        </p:txBody>
      </p:sp>
      <p:sp>
        <p:nvSpPr>
          <p:cNvPr id="13" name="Rectangle 12"/>
          <p:cNvSpPr/>
          <p:nvPr/>
        </p:nvSpPr>
        <p:spPr>
          <a:xfrm>
            <a:off x="0" y="4368800"/>
            <a:ext cx="7553739" cy="1038749"/>
          </a:xfrm>
          <a:prstGeom prst="rect">
            <a:avLst/>
          </a:prstGeom>
          <a:solidFill>
            <a:schemeClr val="accent1">
              <a:lumMod val="40000"/>
              <a:lumOff val="60000"/>
              <a:alpha val="78000"/>
            </a:schemeClr>
          </a:solidFill>
        </p:spPr>
        <p:txBody>
          <a:bodyPr vert="horz" lIns="91440" tIns="45720" rIns="91440" bIns="45720" rtlCol="0">
            <a:noAutofit/>
          </a:bodyPr>
          <a:lstStyle/>
          <a:p>
            <a:pPr>
              <a:spcBef>
                <a:spcPct val="20000"/>
              </a:spcBef>
              <a:buFont typeface="Arial"/>
              <a:buNone/>
            </a:pPr>
            <a:r>
              <a:rPr lang="en-US" sz="1600" dirty="0"/>
              <a:t>The lower power scanning electron micrograph images show the sieve end plates found on phloem sieve tubes. These perforated walls (in combination with the reduced cytoplasm in sieve cells) gives sieve cells a low resistance to the flow of sap enabling efficient translocation of substances, e.g. sucrose throughout the plant.</a:t>
            </a:r>
          </a:p>
        </p:txBody>
      </p:sp>
      <p:sp>
        <p:nvSpPr>
          <p:cNvPr id="7" name="Rectangle 6"/>
          <p:cNvSpPr/>
          <p:nvPr/>
        </p:nvSpPr>
        <p:spPr>
          <a:xfrm>
            <a:off x="0" y="6396335"/>
            <a:ext cx="4851400" cy="461665"/>
          </a:xfrm>
          <a:prstGeom prst="rect">
            <a:avLst/>
          </a:prstGeom>
        </p:spPr>
        <p:txBody>
          <a:bodyPr wrap="square">
            <a:spAutoFit/>
          </a:bodyPr>
          <a:lstStyle/>
          <a:p>
            <a:r>
              <a:rPr lang="en-US" sz="1200" dirty="0">
                <a:hlinkClick r:id="rId3"/>
              </a:rPr>
              <a:t>http://www.frontiersin.org/files/Articles/26855/fpls-03-00151-r4/image_m/fpls-03-00151-g001.jpg</a:t>
            </a:r>
            <a:endParaRPr lang="en-US" sz="1200" dirty="0"/>
          </a:p>
        </p:txBody>
      </p:sp>
    </p:spTree>
    <p:extLst>
      <p:ext uri="{BB962C8B-B14F-4D97-AF65-F5344CB8AC3E}">
        <p14:creationId xmlns:p14="http://schemas.microsoft.com/office/powerpoint/2010/main" val="954357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051300" y="3036885"/>
            <a:ext cx="5092700" cy="3821115"/>
          </a:xfrm>
          <a:prstGeom prst="rect">
            <a:avLst/>
          </a:prstGeom>
        </p:spPr>
      </p:pic>
      <p:pic>
        <p:nvPicPr>
          <p:cNvPr id="2" name="Picture 1"/>
          <p:cNvPicPr>
            <a:picLocks noChangeAspect="1"/>
          </p:cNvPicPr>
          <p:nvPr/>
        </p:nvPicPr>
        <p:blipFill>
          <a:blip r:embed="rId3"/>
          <a:stretch>
            <a:fillRect/>
          </a:stretch>
        </p:blipFill>
        <p:spPr>
          <a:xfrm>
            <a:off x="1" y="254000"/>
            <a:ext cx="5029200" cy="3771900"/>
          </a:xfrm>
          <a:prstGeom prst="rect">
            <a:avLst/>
          </a:prstGeom>
        </p:spPr>
      </p:pic>
      <p:sp>
        <p:nvSpPr>
          <p:cNvPr id="4" name="Title 1"/>
          <p:cNvSpPr>
            <a:spLocks noGrp="1"/>
          </p:cNvSpPr>
          <p:nvPr>
            <p:ph type="title"/>
          </p:nvPr>
        </p:nvSpPr>
        <p:spPr>
          <a:xfrm>
            <a:off x="0" y="4763"/>
            <a:ext cx="9144000" cy="427037"/>
          </a:xfrm>
        </p:spPr>
        <p:txBody>
          <a:bodyPr>
            <a:normAutofit fontScale="90000"/>
          </a:bodyPr>
          <a:lstStyle/>
          <a:p>
            <a:r>
              <a:rPr lang="en-GB" sz="1600" dirty="0">
                <a:solidFill>
                  <a:srgbClr val="000000"/>
                </a:solidFill>
                <a:latin typeface="Arial"/>
                <a:ea typeface="ＭＳ 明朝"/>
                <a:cs typeface="Arial"/>
              </a:rPr>
              <a:t>9.2.U3 Active transport is used to load organic compounds into phloem sieve tubes at the source. AND 9.2.U4 High concentrations of solutes in the phloem at the source lead to water uptake by osmosis.</a:t>
            </a:r>
          </a:p>
        </p:txBody>
      </p:sp>
      <p:sp>
        <p:nvSpPr>
          <p:cNvPr id="7" name="Rectangle 6"/>
          <p:cNvSpPr/>
          <p:nvPr/>
        </p:nvSpPr>
        <p:spPr>
          <a:xfrm>
            <a:off x="1" y="6581001"/>
            <a:ext cx="4572000" cy="276999"/>
          </a:xfrm>
          <a:prstGeom prst="rect">
            <a:avLst/>
          </a:prstGeom>
        </p:spPr>
        <p:txBody>
          <a:bodyPr>
            <a:spAutoFit/>
          </a:bodyPr>
          <a:lstStyle/>
          <a:p>
            <a:r>
              <a:rPr lang="en-US" sz="1200" dirty="0">
                <a:hlinkClick r:id="rId4"/>
              </a:rPr>
              <a:t>http://www.uic.edu/classes/bios/bios100/lecturesf04am/lect19.htm</a:t>
            </a:r>
            <a:endParaRPr lang="en-US" sz="1200" dirty="0"/>
          </a:p>
        </p:txBody>
      </p:sp>
      <p:sp>
        <p:nvSpPr>
          <p:cNvPr id="8" name="Rectangle 7"/>
          <p:cNvSpPr/>
          <p:nvPr/>
        </p:nvSpPr>
        <p:spPr>
          <a:xfrm>
            <a:off x="5237821" y="870010"/>
            <a:ext cx="3728379" cy="2185214"/>
          </a:xfrm>
          <a:prstGeom prst="rect">
            <a:avLst/>
          </a:prstGeom>
        </p:spPr>
        <p:txBody>
          <a:bodyPr wrap="square">
            <a:spAutoFit/>
          </a:bodyPr>
          <a:lstStyle/>
          <a:p>
            <a:pPr marL="285750" indent="-285750">
              <a:buClr>
                <a:schemeClr val="tx1"/>
              </a:buClr>
              <a:buFont typeface="Arial"/>
              <a:buChar char="•"/>
            </a:pPr>
            <a:r>
              <a:rPr lang="en-US" sz="1700" dirty="0">
                <a:solidFill>
                  <a:srgbClr val="F79646"/>
                </a:solidFill>
              </a:rPr>
              <a:t>H+ ions</a:t>
            </a:r>
            <a:r>
              <a:rPr lang="en-US" sz="1700" dirty="0"/>
              <a:t> are </a:t>
            </a:r>
            <a:r>
              <a:rPr lang="en-US" sz="1700" dirty="0">
                <a:solidFill>
                  <a:srgbClr val="F79646"/>
                </a:solidFill>
              </a:rPr>
              <a:t>actively transported</a:t>
            </a:r>
            <a:r>
              <a:rPr lang="en-US" sz="1700" dirty="0"/>
              <a:t> (using </a:t>
            </a:r>
            <a:r>
              <a:rPr lang="en-US" sz="1700" dirty="0">
                <a:solidFill>
                  <a:srgbClr val="F79646"/>
                </a:solidFill>
              </a:rPr>
              <a:t>ATP</a:t>
            </a:r>
            <a:r>
              <a:rPr lang="en-US" sz="1700" dirty="0"/>
              <a:t>) out of the phloem cell</a:t>
            </a:r>
          </a:p>
          <a:p>
            <a:pPr marL="285750" indent="-285750">
              <a:buClr>
                <a:schemeClr val="tx1"/>
              </a:buClr>
              <a:buFont typeface="Arial"/>
              <a:buChar char="•"/>
            </a:pPr>
            <a:r>
              <a:rPr lang="en-US" sz="1700" dirty="0"/>
              <a:t>High H+ ion </a:t>
            </a:r>
            <a:r>
              <a:rPr lang="en-US" sz="1700" b="1" dirty="0"/>
              <a:t>concentration gradient</a:t>
            </a:r>
            <a:r>
              <a:rPr lang="en-US" sz="1700" dirty="0"/>
              <a:t> builds up outside the cell</a:t>
            </a:r>
          </a:p>
          <a:p>
            <a:pPr marL="285750" indent="-285750">
              <a:buClr>
                <a:schemeClr val="tx1"/>
              </a:buClr>
              <a:buFont typeface="Arial"/>
              <a:buChar char="•"/>
            </a:pPr>
            <a:r>
              <a:rPr lang="en-US" sz="1700" dirty="0"/>
              <a:t>H+ ions flow back into the cell, the energy released is used to </a:t>
            </a:r>
            <a:r>
              <a:rPr lang="en-US" sz="1700" dirty="0">
                <a:solidFill>
                  <a:srgbClr val="FF0000"/>
                </a:solidFill>
              </a:rPr>
              <a:t>co-transport sucrose</a:t>
            </a:r>
            <a:r>
              <a:rPr lang="en-US" sz="1700" dirty="0"/>
              <a:t> into the phloem cell.</a:t>
            </a:r>
          </a:p>
        </p:txBody>
      </p:sp>
      <p:sp>
        <p:nvSpPr>
          <p:cNvPr id="9" name="TextBox 8"/>
          <p:cNvSpPr txBox="1"/>
          <p:nvPr/>
        </p:nvSpPr>
        <p:spPr>
          <a:xfrm>
            <a:off x="139701" y="571500"/>
            <a:ext cx="5603793" cy="430887"/>
          </a:xfrm>
          <a:prstGeom prst="rect">
            <a:avLst/>
          </a:prstGeom>
          <a:noFill/>
        </p:spPr>
        <p:txBody>
          <a:bodyPr wrap="none" rtlCol="0">
            <a:spAutoFit/>
          </a:bodyPr>
          <a:lstStyle/>
          <a:p>
            <a:r>
              <a:rPr lang="en-US" sz="2200" b="1" dirty="0">
                <a:solidFill>
                  <a:srgbClr val="FF0000"/>
                </a:solidFill>
              </a:rPr>
              <a:t>Sucrose</a:t>
            </a:r>
            <a:r>
              <a:rPr lang="en-US" sz="2200" dirty="0">
                <a:solidFill>
                  <a:srgbClr val="FF0000"/>
                </a:solidFill>
              </a:rPr>
              <a:t> </a:t>
            </a:r>
            <a:r>
              <a:rPr lang="en-US" sz="2200" dirty="0"/>
              <a:t>is </a:t>
            </a:r>
            <a:r>
              <a:rPr lang="en-US" sz="2200" dirty="0">
                <a:solidFill>
                  <a:srgbClr val="FF0000"/>
                </a:solidFill>
              </a:rPr>
              <a:t>actively transported</a:t>
            </a:r>
            <a:r>
              <a:rPr lang="en-US" sz="2200" dirty="0"/>
              <a:t> into the phloem</a:t>
            </a:r>
          </a:p>
        </p:txBody>
      </p:sp>
      <p:sp>
        <p:nvSpPr>
          <p:cNvPr id="10" name="TextBox 9"/>
          <p:cNvSpPr txBox="1"/>
          <p:nvPr/>
        </p:nvSpPr>
        <p:spPr>
          <a:xfrm>
            <a:off x="139701" y="3425735"/>
            <a:ext cx="4889500" cy="769441"/>
          </a:xfrm>
          <a:prstGeom prst="rect">
            <a:avLst/>
          </a:prstGeom>
          <a:noFill/>
        </p:spPr>
        <p:txBody>
          <a:bodyPr wrap="square" rtlCol="0">
            <a:spAutoFit/>
          </a:bodyPr>
          <a:lstStyle/>
          <a:p>
            <a:r>
              <a:rPr lang="en-GB" sz="2200" dirty="0">
                <a:solidFill>
                  <a:srgbClr val="000000"/>
                </a:solidFill>
                <a:latin typeface="Calibri"/>
                <a:ea typeface="ＭＳ 明朝"/>
                <a:cs typeface="Calibri"/>
              </a:rPr>
              <a:t>High concentrations of solutes cause </a:t>
            </a:r>
            <a:r>
              <a:rPr lang="en-GB" sz="2200" b="1" dirty="0">
                <a:solidFill>
                  <a:schemeClr val="accent1">
                    <a:lumMod val="75000"/>
                  </a:schemeClr>
                </a:solidFill>
                <a:latin typeface="Calibri"/>
                <a:ea typeface="ＭＳ 明朝"/>
                <a:cs typeface="Calibri"/>
              </a:rPr>
              <a:t>water</a:t>
            </a:r>
            <a:r>
              <a:rPr lang="en-GB" sz="2200" dirty="0">
                <a:solidFill>
                  <a:srgbClr val="000000"/>
                </a:solidFill>
                <a:latin typeface="Calibri"/>
                <a:ea typeface="ＭＳ 明朝"/>
                <a:cs typeface="Calibri"/>
              </a:rPr>
              <a:t> uptake by </a:t>
            </a:r>
            <a:r>
              <a:rPr lang="en-GB" sz="2200" dirty="0">
                <a:solidFill>
                  <a:schemeClr val="accent1">
                    <a:lumMod val="75000"/>
                  </a:schemeClr>
                </a:solidFill>
                <a:latin typeface="Calibri"/>
                <a:ea typeface="ＭＳ 明朝"/>
                <a:cs typeface="Calibri"/>
              </a:rPr>
              <a:t>osmosis</a:t>
            </a:r>
            <a:endParaRPr lang="en-US" sz="2200" dirty="0">
              <a:solidFill>
                <a:schemeClr val="accent1">
                  <a:lumMod val="75000"/>
                </a:schemeClr>
              </a:solidFill>
              <a:latin typeface="Calibri"/>
              <a:ea typeface="ＭＳ 明朝"/>
              <a:cs typeface="Calibri"/>
            </a:endParaRPr>
          </a:p>
        </p:txBody>
      </p:sp>
      <p:sp>
        <p:nvSpPr>
          <p:cNvPr id="11" name="TextBox 10"/>
          <p:cNvSpPr txBox="1"/>
          <p:nvPr/>
        </p:nvSpPr>
        <p:spPr>
          <a:xfrm>
            <a:off x="304800" y="4292600"/>
            <a:ext cx="4610100" cy="1923604"/>
          </a:xfrm>
          <a:prstGeom prst="rect">
            <a:avLst/>
          </a:prstGeom>
          <a:noFill/>
        </p:spPr>
        <p:txBody>
          <a:bodyPr wrap="square" rtlCol="0">
            <a:spAutoFit/>
          </a:bodyPr>
          <a:lstStyle/>
          <a:p>
            <a:pPr marL="285750" indent="-285750">
              <a:buClr>
                <a:schemeClr val="tx1"/>
              </a:buClr>
              <a:buFont typeface="Arial"/>
              <a:buChar char="•"/>
            </a:pPr>
            <a:r>
              <a:rPr lang="en-US" sz="1700" dirty="0">
                <a:solidFill>
                  <a:srgbClr val="FF0000"/>
                </a:solidFill>
              </a:rPr>
              <a:t>Concentration</a:t>
            </a:r>
            <a:r>
              <a:rPr lang="en-US" sz="1700" dirty="0"/>
              <a:t> of </a:t>
            </a:r>
            <a:r>
              <a:rPr lang="en-US" sz="1700" dirty="0">
                <a:solidFill>
                  <a:srgbClr val="FF0000"/>
                </a:solidFill>
              </a:rPr>
              <a:t>sucrose</a:t>
            </a:r>
            <a:r>
              <a:rPr lang="en-US" sz="1700" dirty="0"/>
              <a:t> in phloem cells is relatively </a:t>
            </a:r>
            <a:r>
              <a:rPr lang="en-US" sz="1700" dirty="0">
                <a:solidFill>
                  <a:srgbClr val="FF0000"/>
                </a:solidFill>
              </a:rPr>
              <a:t>high</a:t>
            </a:r>
          </a:p>
          <a:p>
            <a:pPr marL="285750" indent="-285750">
              <a:buClr>
                <a:schemeClr val="tx1"/>
              </a:buClr>
              <a:buFont typeface="Arial"/>
              <a:buChar char="•"/>
            </a:pPr>
            <a:r>
              <a:rPr lang="en-US" sz="1700" dirty="0"/>
              <a:t>Consequently the </a:t>
            </a:r>
            <a:r>
              <a:rPr lang="en-US" sz="1700" dirty="0">
                <a:solidFill>
                  <a:srgbClr val="244FAD"/>
                </a:solidFill>
              </a:rPr>
              <a:t>water</a:t>
            </a:r>
            <a:r>
              <a:rPr lang="en-US" sz="1700" dirty="0"/>
              <a:t> </a:t>
            </a:r>
            <a:r>
              <a:rPr lang="en-US" sz="1700" dirty="0">
                <a:solidFill>
                  <a:srgbClr val="244FAD"/>
                </a:solidFill>
              </a:rPr>
              <a:t>concentration</a:t>
            </a:r>
            <a:r>
              <a:rPr lang="en-US" sz="1700" dirty="0"/>
              <a:t> is relatively </a:t>
            </a:r>
            <a:r>
              <a:rPr lang="en-US" sz="1700" dirty="0">
                <a:solidFill>
                  <a:srgbClr val="244FAD"/>
                </a:solidFill>
              </a:rPr>
              <a:t>low</a:t>
            </a:r>
          </a:p>
          <a:p>
            <a:pPr marL="285750" indent="-285750">
              <a:buClr>
                <a:schemeClr val="tx1"/>
              </a:buClr>
              <a:buFont typeface="Arial"/>
              <a:buChar char="•"/>
            </a:pPr>
            <a:r>
              <a:rPr lang="en-US" sz="1700" dirty="0"/>
              <a:t>Water moves </a:t>
            </a:r>
            <a:r>
              <a:rPr lang="en-US" sz="1700" dirty="0">
                <a:solidFill>
                  <a:srgbClr val="244FAD"/>
                </a:solidFill>
              </a:rPr>
              <a:t>down</a:t>
            </a:r>
            <a:r>
              <a:rPr lang="en-US" sz="1700" dirty="0"/>
              <a:t> the </a:t>
            </a:r>
            <a:r>
              <a:rPr lang="en-US" sz="1700" dirty="0">
                <a:solidFill>
                  <a:srgbClr val="244FAD"/>
                </a:solidFill>
              </a:rPr>
              <a:t>concentration gradient</a:t>
            </a:r>
            <a:r>
              <a:rPr lang="en-US" sz="1700" dirty="0"/>
              <a:t> from the </a:t>
            </a:r>
            <a:r>
              <a:rPr lang="en-US" sz="1700" b="1" dirty="0"/>
              <a:t>xylem</a:t>
            </a:r>
            <a:r>
              <a:rPr lang="en-US" sz="1700" dirty="0"/>
              <a:t>, through the membrane, into phloem cells, by </a:t>
            </a:r>
            <a:r>
              <a:rPr lang="en-US" sz="1700" dirty="0">
                <a:solidFill>
                  <a:srgbClr val="244FAD"/>
                </a:solidFill>
              </a:rPr>
              <a:t>osmosis</a:t>
            </a:r>
          </a:p>
        </p:txBody>
      </p:sp>
    </p:spTree>
    <p:extLst>
      <p:ext uri="{BB962C8B-B14F-4D97-AF65-F5344CB8AC3E}">
        <p14:creationId xmlns:p14="http://schemas.microsoft.com/office/powerpoint/2010/main" val="1826916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304959" y="1168401"/>
            <a:ext cx="7109041" cy="5334000"/>
          </a:xfrm>
          <a:prstGeom prst="rect">
            <a:avLst/>
          </a:prstGeom>
        </p:spPr>
      </p:pic>
      <p:sp>
        <p:nvSpPr>
          <p:cNvPr id="4" name="Title 1"/>
          <p:cNvSpPr>
            <a:spLocks noGrp="1"/>
          </p:cNvSpPr>
          <p:nvPr>
            <p:ph type="title"/>
          </p:nvPr>
        </p:nvSpPr>
        <p:spPr>
          <a:xfrm>
            <a:off x="0" y="4763"/>
            <a:ext cx="9144000" cy="452437"/>
          </a:xfrm>
        </p:spPr>
        <p:txBody>
          <a:bodyPr>
            <a:normAutofit fontScale="90000"/>
          </a:bodyPr>
          <a:lstStyle/>
          <a:p>
            <a:r>
              <a:rPr lang="en-GB" sz="1600" dirty="0">
                <a:solidFill>
                  <a:srgbClr val="000000"/>
                </a:solidFill>
                <a:latin typeface="Arial"/>
                <a:ea typeface="ＭＳ 明朝"/>
                <a:cs typeface="Arial"/>
              </a:rPr>
              <a:t>9.2.U2 Incompressibility of water allows transport along hydrostatic pressure gradients. AND 9.2.U5 Raised hydrostatic pressure causes the contents of the phloem to flow towards sinks.</a:t>
            </a:r>
          </a:p>
        </p:txBody>
      </p:sp>
      <p:sp>
        <p:nvSpPr>
          <p:cNvPr id="2" name="Rectangle 1"/>
          <p:cNvSpPr/>
          <p:nvPr/>
        </p:nvSpPr>
        <p:spPr>
          <a:xfrm>
            <a:off x="228600" y="1502202"/>
            <a:ext cx="4394200" cy="4308872"/>
          </a:xfrm>
          <a:prstGeom prst="rect">
            <a:avLst/>
          </a:prstGeom>
        </p:spPr>
        <p:txBody>
          <a:bodyPr wrap="square">
            <a:spAutoFit/>
          </a:bodyPr>
          <a:lstStyle/>
          <a:p>
            <a:pPr marL="285750" indent="-285750">
              <a:buFont typeface="Arial"/>
              <a:buChar char="•"/>
            </a:pPr>
            <a:r>
              <a:rPr lang="en-US" dirty="0"/>
              <a:t>Relatively </a:t>
            </a:r>
            <a:r>
              <a:rPr lang="en-US" b="1" dirty="0"/>
              <a:t>high concentration</a:t>
            </a:r>
            <a:r>
              <a:rPr lang="en-US" dirty="0"/>
              <a:t> of </a:t>
            </a:r>
            <a:r>
              <a:rPr lang="en-US" b="1" dirty="0">
                <a:solidFill>
                  <a:srgbClr val="FF0000"/>
                </a:solidFill>
              </a:rPr>
              <a:t>sucrose</a:t>
            </a:r>
            <a:r>
              <a:rPr lang="en-US" dirty="0"/>
              <a:t> and </a:t>
            </a:r>
            <a:r>
              <a:rPr lang="en-US" b="1" dirty="0">
                <a:solidFill>
                  <a:schemeClr val="accent1">
                    <a:lumMod val="75000"/>
                  </a:schemeClr>
                </a:solidFill>
              </a:rPr>
              <a:t>water</a:t>
            </a:r>
            <a:r>
              <a:rPr lang="en-US" dirty="0"/>
              <a:t> in phloem sieve tubes</a:t>
            </a:r>
          </a:p>
          <a:p>
            <a:pPr marL="285750" indent="-285750">
              <a:buFont typeface="Arial"/>
              <a:buChar char="•"/>
            </a:pPr>
            <a:r>
              <a:rPr lang="en-US" dirty="0"/>
              <a:t>Water is </a:t>
            </a:r>
            <a:r>
              <a:rPr lang="en-US" b="1" dirty="0">
                <a:solidFill>
                  <a:srgbClr val="376092"/>
                </a:solidFill>
              </a:rPr>
              <a:t>incompressible</a:t>
            </a:r>
            <a:r>
              <a:rPr lang="en-US" dirty="0"/>
              <a:t>, i.e. it occupies a fixed volume</a:t>
            </a:r>
          </a:p>
          <a:p>
            <a:pPr marL="285750" indent="-285750">
              <a:buFont typeface="Arial"/>
              <a:buChar char="•"/>
            </a:pPr>
            <a:r>
              <a:rPr lang="en-US" dirty="0"/>
              <a:t>The </a:t>
            </a:r>
            <a:r>
              <a:rPr lang="en-US" b="1" dirty="0"/>
              <a:t>walls</a:t>
            </a:r>
            <a:r>
              <a:rPr lang="en-US" dirty="0"/>
              <a:t> of the </a:t>
            </a:r>
            <a:r>
              <a:rPr lang="en-US" b="1" dirty="0"/>
              <a:t>sieve tubes</a:t>
            </a:r>
            <a:r>
              <a:rPr lang="en-US" dirty="0"/>
              <a:t> are </a:t>
            </a:r>
            <a:r>
              <a:rPr lang="en-US" b="1" dirty="0"/>
              <a:t>rigid</a:t>
            </a:r>
          </a:p>
          <a:p>
            <a:pPr marL="285750" indent="-285750">
              <a:buFont typeface="Arial"/>
              <a:buChar char="•"/>
            </a:pPr>
            <a:r>
              <a:rPr lang="en-US" dirty="0"/>
              <a:t>These two factors cause a build-up of </a:t>
            </a:r>
            <a:r>
              <a:rPr lang="en-GB" b="1" dirty="0">
                <a:solidFill>
                  <a:srgbClr val="244FAD"/>
                </a:solidFill>
                <a:ea typeface="ＭＳ 明朝"/>
                <a:cs typeface="Calibri"/>
              </a:rPr>
              <a:t>hydro</a:t>
            </a:r>
            <a:r>
              <a:rPr lang="en-GB" b="1" dirty="0">
                <a:ea typeface="ＭＳ 明朝"/>
                <a:cs typeface="Calibri"/>
              </a:rPr>
              <a:t>static</a:t>
            </a:r>
            <a:r>
              <a:rPr lang="en-GB" b="1" dirty="0">
                <a:solidFill>
                  <a:srgbClr val="000000"/>
                </a:solidFill>
                <a:ea typeface="ＭＳ 明朝"/>
                <a:cs typeface="Calibri"/>
              </a:rPr>
              <a:t> </a:t>
            </a:r>
            <a:r>
              <a:rPr lang="en-US" b="1" dirty="0"/>
              <a:t>pressure</a:t>
            </a:r>
            <a:r>
              <a:rPr lang="en-US" dirty="0"/>
              <a:t> at the source</a:t>
            </a:r>
          </a:p>
          <a:p>
            <a:pPr marL="285750" indent="-285750">
              <a:buFont typeface="Arial"/>
              <a:buChar char="•"/>
            </a:pPr>
            <a:r>
              <a:rPr lang="en-US" dirty="0"/>
              <a:t>Water and the solutes (sucrose and amino acids) </a:t>
            </a:r>
            <a:r>
              <a:rPr lang="en-US" b="1" dirty="0"/>
              <a:t>flow</a:t>
            </a:r>
            <a:r>
              <a:rPr lang="en-US" dirty="0"/>
              <a:t> </a:t>
            </a:r>
            <a:r>
              <a:rPr lang="en-US" b="1" dirty="0"/>
              <a:t>down</a:t>
            </a:r>
            <a:r>
              <a:rPr lang="en-US" dirty="0"/>
              <a:t> the hydrostatic </a:t>
            </a:r>
            <a:r>
              <a:rPr lang="en-US" b="1" dirty="0"/>
              <a:t>gradient</a:t>
            </a:r>
            <a:r>
              <a:rPr lang="en-US" dirty="0"/>
              <a:t> to the </a:t>
            </a:r>
            <a:r>
              <a:rPr lang="en-US" b="1" dirty="0"/>
              <a:t>sink</a:t>
            </a:r>
            <a:r>
              <a:rPr lang="en-US" dirty="0"/>
              <a:t> where pressure is relatively low</a:t>
            </a:r>
          </a:p>
          <a:p>
            <a:pPr marL="285750" indent="-285750">
              <a:buFont typeface="Arial"/>
              <a:buChar char="•"/>
            </a:pPr>
            <a:r>
              <a:rPr lang="en-US" dirty="0"/>
              <a:t>This is due to the </a:t>
            </a:r>
            <a:r>
              <a:rPr lang="en-US" b="1" dirty="0">
                <a:solidFill>
                  <a:srgbClr val="FF0000"/>
                </a:solidFill>
              </a:rPr>
              <a:t>active</a:t>
            </a:r>
            <a:r>
              <a:rPr lang="en-US" dirty="0">
                <a:solidFill>
                  <a:srgbClr val="FF0000"/>
                </a:solidFill>
              </a:rPr>
              <a:t> </a:t>
            </a:r>
            <a:r>
              <a:rPr lang="en-US" b="1" dirty="0">
                <a:solidFill>
                  <a:srgbClr val="FF0000"/>
                </a:solidFill>
              </a:rPr>
              <a:t>unloading</a:t>
            </a:r>
            <a:r>
              <a:rPr lang="en-US" dirty="0">
                <a:solidFill>
                  <a:srgbClr val="FF0000"/>
                </a:solidFill>
              </a:rPr>
              <a:t> </a:t>
            </a:r>
            <a:r>
              <a:rPr lang="en-US" dirty="0"/>
              <a:t>of </a:t>
            </a:r>
            <a:r>
              <a:rPr lang="en-US" b="1" dirty="0">
                <a:solidFill>
                  <a:srgbClr val="FF0000"/>
                </a:solidFill>
              </a:rPr>
              <a:t>sucrose</a:t>
            </a:r>
            <a:r>
              <a:rPr lang="en-US" dirty="0">
                <a:solidFill>
                  <a:srgbClr val="FF0000"/>
                </a:solidFill>
              </a:rPr>
              <a:t> </a:t>
            </a:r>
            <a:r>
              <a:rPr lang="en-US" dirty="0"/>
              <a:t>and hence </a:t>
            </a:r>
            <a:r>
              <a:rPr lang="en-US" b="1" dirty="0">
                <a:solidFill>
                  <a:srgbClr val="376092"/>
                </a:solidFill>
              </a:rPr>
              <a:t>loss</a:t>
            </a:r>
            <a:r>
              <a:rPr lang="en-US" dirty="0">
                <a:solidFill>
                  <a:srgbClr val="376092"/>
                </a:solidFill>
              </a:rPr>
              <a:t> </a:t>
            </a:r>
            <a:r>
              <a:rPr lang="en-US" dirty="0"/>
              <a:t>of </a:t>
            </a:r>
            <a:r>
              <a:rPr lang="en-US" b="1" dirty="0">
                <a:solidFill>
                  <a:srgbClr val="376092"/>
                </a:solidFill>
              </a:rPr>
              <a:t>water</a:t>
            </a:r>
            <a:r>
              <a:rPr lang="en-US" dirty="0">
                <a:solidFill>
                  <a:srgbClr val="376092"/>
                </a:solidFill>
              </a:rPr>
              <a:t> </a:t>
            </a:r>
            <a:r>
              <a:rPr lang="en-US" dirty="0"/>
              <a:t>by </a:t>
            </a:r>
            <a:r>
              <a:rPr lang="en-US" b="1" dirty="0">
                <a:solidFill>
                  <a:srgbClr val="376092"/>
                </a:solidFill>
              </a:rPr>
              <a:t>osmosis</a:t>
            </a:r>
            <a:r>
              <a:rPr lang="en-US" dirty="0">
                <a:solidFill>
                  <a:srgbClr val="376092"/>
                </a:solidFill>
              </a:rPr>
              <a:t> </a:t>
            </a:r>
            <a:r>
              <a:rPr lang="en-US" dirty="0"/>
              <a:t>at the sink</a:t>
            </a:r>
          </a:p>
          <a:p>
            <a:pPr marL="285750" indent="-285750">
              <a:buFont typeface="Arial"/>
              <a:buChar char="•"/>
            </a:pPr>
            <a:endParaRPr lang="en-US" dirty="0"/>
          </a:p>
        </p:txBody>
      </p:sp>
      <p:sp>
        <p:nvSpPr>
          <p:cNvPr id="6" name="Rectangle 5"/>
          <p:cNvSpPr/>
          <p:nvPr/>
        </p:nvSpPr>
        <p:spPr>
          <a:xfrm>
            <a:off x="228600" y="598270"/>
            <a:ext cx="8064500" cy="769441"/>
          </a:xfrm>
          <a:prstGeom prst="rect">
            <a:avLst/>
          </a:prstGeom>
        </p:spPr>
        <p:txBody>
          <a:bodyPr wrap="square">
            <a:spAutoFit/>
          </a:bodyPr>
          <a:lstStyle/>
          <a:p>
            <a:r>
              <a:rPr lang="en-GB" sz="2200" b="1" dirty="0">
                <a:solidFill>
                  <a:srgbClr val="244FAD"/>
                </a:solidFill>
                <a:latin typeface="Calibri"/>
                <a:ea typeface="ＭＳ 明朝"/>
                <a:cs typeface="Calibri"/>
              </a:rPr>
              <a:t>Phloem</a:t>
            </a:r>
            <a:r>
              <a:rPr lang="en-GB" sz="2200" dirty="0">
                <a:solidFill>
                  <a:srgbClr val="000000"/>
                </a:solidFill>
                <a:latin typeface="Calibri"/>
                <a:ea typeface="ＭＳ 明朝"/>
                <a:cs typeface="Calibri"/>
              </a:rPr>
              <a:t> transports water and solutes along </a:t>
            </a:r>
            <a:r>
              <a:rPr lang="en-GB" sz="2200" b="1" dirty="0">
                <a:solidFill>
                  <a:srgbClr val="244FAD"/>
                </a:solidFill>
                <a:latin typeface="Calibri"/>
                <a:ea typeface="ＭＳ 明朝"/>
                <a:cs typeface="Calibri"/>
              </a:rPr>
              <a:t>hydro</a:t>
            </a:r>
            <a:r>
              <a:rPr lang="en-GB" sz="2200" b="1" dirty="0">
                <a:latin typeface="Calibri"/>
                <a:ea typeface="ＭＳ 明朝"/>
                <a:cs typeface="Calibri"/>
              </a:rPr>
              <a:t>static</a:t>
            </a:r>
            <a:r>
              <a:rPr lang="en-GB" sz="2200" b="1" dirty="0">
                <a:solidFill>
                  <a:srgbClr val="000000"/>
                </a:solidFill>
                <a:latin typeface="Calibri"/>
                <a:ea typeface="ＭＳ 明朝"/>
                <a:cs typeface="Calibri"/>
              </a:rPr>
              <a:t> pressure* </a:t>
            </a:r>
            <a:r>
              <a:rPr lang="en-GB" sz="2200" dirty="0">
                <a:solidFill>
                  <a:srgbClr val="000000"/>
                </a:solidFill>
                <a:latin typeface="Calibri"/>
                <a:ea typeface="ＭＳ 明朝"/>
                <a:cs typeface="Calibri"/>
              </a:rPr>
              <a:t>gradients</a:t>
            </a:r>
            <a:endParaRPr lang="en-US" sz="2200" dirty="0">
              <a:latin typeface="Calibri"/>
              <a:cs typeface="Calibri"/>
            </a:endParaRPr>
          </a:p>
        </p:txBody>
      </p:sp>
      <p:sp>
        <p:nvSpPr>
          <p:cNvPr id="7" name="Rectangle 6"/>
          <p:cNvSpPr/>
          <p:nvPr/>
        </p:nvSpPr>
        <p:spPr>
          <a:xfrm>
            <a:off x="4549560" y="6581001"/>
            <a:ext cx="4572000" cy="276999"/>
          </a:xfrm>
          <a:prstGeom prst="rect">
            <a:avLst/>
          </a:prstGeom>
          <a:noFill/>
        </p:spPr>
        <p:txBody>
          <a:bodyPr>
            <a:spAutoFit/>
          </a:bodyPr>
          <a:lstStyle/>
          <a:p>
            <a:pPr algn="r"/>
            <a:r>
              <a:rPr lang="en-US" sz="1200" dirty="0">
                <a:hlinkClick r:id="rId3"/>
              </a:rPr>
              <a:t>http://www.uic.edu/classes/bios/bios100/lecturesf04am/lect19.htm</a:t>
            </a:r>
            <a:endParaRPr lang="en-US" sz="1200" dirty="0"/>
          </a:p>
        </p:txBody>
      </p:sp>
      <p:sp>
        <p:nvSpPr>
          <p:cNvPr id="8" name="TextBox 7"/>
          <p:cNvSpPr txBox="1"/>
          <p:nvPr/>
        </p:nvSpPr>
        <p:spPr>
          <a:xfrm>
            <a:off x="228600" y="6247824"/>
            <a:ext cx="4394200" cy="307777"/>
          </a:xfrm>
          <a:prstGeom prst="rect">
            <a:avLst/>
          </a:prstGeom>
          <a:noFill/>
        </p:spPr>
        <p:txBody>
          <a:bodyPr wrap="square" rtlCol="0">
            <a:spAutoFit/>
          </a:bodyPr>
          <a:lstStyle/>
          <a:p>
            <a:r>
              <a:rPr lang="en-US" sz="1400" i="1" dirty="0"/>
              <a:t>*Pressure of water (hydro) before it moves (static) </a:t>
            </a:r>
          </a:p>
        </p:txBody>
      </p:sp>
    </p:spTree>
    <p:extLst>
      <p:ext uri="{BB962C8B-B14F-4D97-AF65-F5344CB8AC3E}">
        <p14:creationId xmlns:p14="http://schemas.microsoft.com/office/powerpoint/2010/main" val="1826916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65100" y="1245056"/>
            <a:ext cx="5054600" cy="5349452"/>
          </a:xfrm>
          <a:prstGeom prst="rect">
            <a:avLst/>
          </a:prstGeom>
        </p:spPr>
      </p:pic>
      <p:sp>
        <p:nvSpPr>
          <p:cNvPr id="4" name="Title 1"/>
          <p:cNvSpPr>
            <a:spLocks noGrp="1"/>
          </p:cNvSpPr>
          <p:nvPr>
            <p:ph type="title"/>
          </p:nvPr>
        </p:nvSpPr>
        <p:spPr>
          <a:xfrm>
            <a:off x="0" y="4763"/>
            <a:ext cx="9144000" cy="477837"/>
          </a:xfrm>
        </p:spPr>
        <p:txBody>
          <a:bodyPr>
            <a:normAutofit fontScale="90000"/>
          </a:bodyPr>
          <a:lstStyle/>
          <a:p>
            <a:r>
              <a:rPr lang="en-GB" sz="1600" dirty="0">
                <a:solidFill>
                  <a:srgbClr val="000000"/>
                </a:solidFill>
                <a:latin typeface="Arial"/>
                <a:ea typeface="ＭＳ 明朝"/>
                <a:cs typeface="Arial"/>
              </a:rPr>
              <a:t>9.2.S2 Analysis of data from experiments measuring phloem transport rates using aphid </a:t>
            </a:r>
            <a:r>
              <a:rPr lang="en-GB" sz="1600" dirty="0" err="1">
                <a:solidFill>
                  <a:srgbClr val="000000"/>
                </a:solidFill>
                <a:latin typeface="Arial"/>
                <a:ea typeface="ＭＳ 明朝"/>
                <a:cs typeface="Arial"/>
              </a:rPr>
              <a:t>stylets</a:t>
            </a:r>
            <a:r>
              <a:rPr lang="en-GB" sz="1600" dirty="0">
                <a:solidFill>
                  <a:srgbClr val="000000"/>
                </a:solidFill>
                <a:latin typeface="Arial"/>
                <a:ea typeface="ＭＳ 明朝"/>
                <a:cs typeface="Arial"/>
              </a:rPr>
              <a:t> and radioactively-labelled carbon dioxide.</a:t>
            </a:r>
          </a:p>
        </p:txBody>
      </p:sp>
      <p:sp>
        <p:nvSpPr>
          <p:cNvPr id="7" name="Rectangle 6"/>
          <p:cNvSpPr/>
          <p:nvPr/>
        </p:nvSpPr>
        <p:spPr>
          <a:xfrm>
            <a:off x="-114300" y="6581001"/>
            <a:ext cx="9258300" cy="276999"/>
          </a:xfrm>
          <a:prstGeom prst="rect">
            <a:avLst/>
          </a:prstGeom>
        </p:spPr>
        <p:txBody>
          <a:bodyPr wrap="square">
            <a:spAutoFit/>
          </a:bodyPr>
          <a:lstStyle/>
          <a:p>
            <a:pPr algn="r"/>
            <a:r>
              <a:rPr lang="en-US" sz="1200" dirty="0">
                <a:hlinkClick r:id="rId3"/>
              </a:rPr>
              <a:t>http://plantsinaction.science.uq.edu.au/sites/plantsinaction.science.uq.edu.au/files/imagecache/figure-medium/plate27AB.TIF-combined.jpg</a:t>
            </a:r>
            <a:endParaRPr lang="en-US" sz="1200" dirty="0"/>
          </a:p>
        </p:txBody>
      </p:sp>
      <p:sp>
        <p:nvSpPr>
          <p:cNvPr id="9" name="Rectangle 8"/>
          <p:cNvSpPr/>
          <p:nvPr/>
        </p:nvSpPr>
        <p:spPr>
          <a:xfrm>
            <a:off x="4673600" y="1409511"/>
            <a:ext cx="4216400" cy="2585323"/>
          </a:xfrm>
          <a:prstGeom prst="rect">
            <a:avLst/>
          </a:prstGeom>
        </p:spPr>
        <p:txBody>
          <a:bodyPr wrap="square">
            <a:spAutoFit/>
          </a:bodyPr>
          <a:lstStyle/>
          <a:p>
            <a:r>
              <a:rPr lang="en-US" dirty="0"/>
              <a:t>Aphids possess a </a:t>
            </a:r>
            <a:r>
              <a:rPr lang="en-US" dirty="0" err="1"/>
              <a:t>stylet</a:t>
            </a:r>
            <a:r>
              <a:rPr lang="en-US" dirty="0"/>
              <a:t>: a piercing and sucking mouthpart that is inserted into the plant sieve element to allow the sap to be extracted.</a:t>
            </a:r>
          </a:p>
          <a:p>
            <a:endParaRPr lang="en-US" dirty="0"/>
          </a:p>
          <a:p>
            <a:r>
              <a:rPr lang="en-US" dirty="0"/>
              <a:t>The images shows an aphid feeding and the subsequent flow of sap. The high pressure inside the sieve tube pushes sap into the aphid via the </a:t>
            </a:r>
            <a:r>
              <a:rPr lang="en-US" dirty="0" err="1"/>
              <a:t>stylet</a:t>
            </a:r>
            <a:r>
              <a:rPr lang="en-US" dirty="0"/>
              <a:t>.</a:t>
            </a:r>
          </a:p>
        </p:txBody>
      </p:sp>
      <p:sp>
        <p:nvSpPr>
          <p:cNvPr id="2" name="Rectangle 1"/>
          <p:cNvSpPr/>
          <p:nvPr/>
        </p:nvSpPr>
        <p:spPr>
          <a:xfrm>
            <a:off x="114300" y="537170"/>
            <a:ext cx="8775700" cy="707886"/>
          </a:xfrm>
          <a:prstGeom prst="rect">
            <a:avLst/>
          </a:prstGeom>
        </p:spPr>
        <p:txBody>
          <a:bodyPr wrap="square">
            <a:spAutoFit/>
          </a:bodyPr>
          <a:lstStyle/>
          <a:p>
            <a:r>
              <a:rPr lang="en-US" sz="2000" dirty="0"/>
              <a:t>Aphids belong to the </a:t>
            </a:r>
            <a:r>
              <a:rPr lang="en-US" sz="2000" i="1" dirty="0" err="1"/>
              <a:t>Hemiptera</a:t>
            </a:r>
            <a:r>
              <a:rPr lang="en-US" sz="2000" dirty="0"/>
              <a:t> (true bugs), the only group of insects that have evolved the ability to feed primarily on the plant sap.</a:t>
            </a:r>
          </a:p>
        </p:txBody>
      </p:sp>
      <p:sp>
        <p:nvSpPr>
          <p:cNvPr id="3" name="Rectangle 2"/>
          <p:cNvSpPr/>
          <p:nvPr/>
        </p:nvSpPr>
        <p:spPr>
          <a:xfrm>
            <a:off x="5334000" y="4208165"/>
            <a:ext cx="3556000" cy="1477328"/>
          </a:xfrm>
          <a:prstGeom prst="rect">
            <a:avLst/>
          </a:prstGeom>
        </p:spPr>
        <p:txBody>
          <a:bodyPr wrap="square">
            <a:spAutoFit/>
          </a:bodyPr>
          <a:lstStyle/>
          <a:p>
            <a:r>
              <a:rPr lang="en-US" dirty="0"/>
              <a:t>Sap is sampled by cutting the aphids </a:t>
            </a:r>
            <a:r>
              <a:rPr lang="en-US" dirty="0" err="1"/>
              <a:t>stylet</a:t>
            </a:r>
            <a:r>
              <a:rPr lang="en-US" dirty="0"/>
              <a:t> after feeding has </a:t>
            </a:r>
            <a:r>
              <a:rPr lang="en-US" dirty="0" err="1"/>
              <a:t>commensed</a:t>
            </a:r>
            <a:r>
              <a:rPr lang="en-US" dirty="0"/>
              <a:t>. The severed </a:t>
            </a:r>
            <a:r>
              <a:rPr lang="en-US" dirty="0" err="1"/>
              <a:t>stylet</a:t>
            </a:r>
            <a:r>
              <a:rPr lang="en-US" dirty="0"/>
              <a:t> remains embedded in the plant and the sap continues to flow.</a:t>
            </a:r>
          </a:p>
        </p:txBody>
      </p:sp>
    </p:spTree>
    <p:extLst>
      <p:ext uri="{BB962C8B-B14F-4D97-AF65-F5344CB8AC3E}">
        <p14:creationId xmlns:p14="http://schemas.microsoft.com/office/powerpoint/2010/main" val="682226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4763"/>
            <a:ext cx="9144000" cy="477837"/>
          </a:xfrm>
        </p:spPr>
        <p:txBody>
          <a:bodyPr>
            <a:normAutofit fontScale="90000"/>
          </a:bodyPr>
          <a:lstStyle/>
          <a:p>
            <a:r>
              <a:rPr lang="en-GB" sz="1600" dirty="0">
                <a:solidFill>
                  <a:srgbClr val="000000"/>
                </a:solidFill>
                <a:latin typeface="Arial"/>
                <a:ea typeface="ＭＳ 明朝"/>
                <a:cs typeface="Arial"/>
              </a:rPr>
              <a:t>9.2.S2 Analysis of data from experiments measuring phloem transport rates using aphid </a:t>
            </a:r>
            <a:r>
              <a:rPr lang="en-GB" sz="1600" dirty="0" err="1">
                <a:solidFill>
                  <a:srgbClr val="000000"/>
                </a:solidFill>
                <a:latin typeface="Arial"/>
                <a:ea typeface="ＭＳ 明朝"/>
                <a:cs typeface="Arial"/>
              </a:rPr>
              <a:t>stylets</a:t>
            </a:r>
            <a:r>
              <a:rPr lang="en-GB" sz="1600" dirty="0">
                <a:solidFill>
                  <a:srgbClr val="000000"/>
                </a:solidFill>
                <a:latin typeface="Arial"/>
                <a:ea typeface="ＭＳ 明朝"/>
                <a:cs typeface="Arial"/>
              </a:rPr>
              <a:t> and radioactively-labelled carbon dioxide.</a:t>
            </a:r>
          </a:p>
        </p:txBody>
      </p:sp>
      <p:sp>
        <p:nvSpPr>
          <p:cNvPr id="7" name="Rectangle 6"/>
          <p:cNvSpPr/>
          <p:nvPr/>
        </p:nvSpPr>
        <p:spPr>
          <a:xfrm>
            <a:off x="-114300" y="6581001"/>
            <a:ext cx="9258300" cy="276999"/>
          </a:xfrm>
          <a:prstGeom prst="rect">
            <a:avLst/>
          </a:prstGeom>
        </p:spPr>
        <p:txBody>
          <a:bodyPr wrap="square">
            <a:spAutoFit/>
          </a:bodyPr>
          <a:lstStyle/>
          <a:p>
            <a:pPr algn="r"/>
            <a:r>
              <a:rPr lang="en-US" sz="1200" dirty="0">
                <a:hlinkClick r:id="rId2"/>
              </a:rPr>
              <a:t>http://plantsinaction.science.uq.edu.au/sites/plantsinaction.science.uq.edu.au/files/imagecache/figure-medium/plate27AB.TIF-combined.jpg</a:t>
            </a:r>
            <a:endParaRPr lang="en-US" sz="1200" dirty="0"/>
          </a:p>
        </p:txBody>
      </p:sp>
      <p:sp>
        <p:nvSpPr>
          <p:cNvPr id="2" name="Rectangle 1"/>
          <p:cNvSpPr/>
          <p:nvPr/>
        </p:nvSpPr>
        <p:spPr>
          <a:xfrm>
            <a:off x="114300" y="537170"/>
            <a:ext cx="8775700" cy="461665"/>
          </a:xfrm>
          <a:prstGeom prst="rect">
            <a:avLst/>
          </a:prstGeom>
        </p:spPr>
        <p:txBody>
          <a:bodyPr wrap="square">
            <a:spAutoFit/>
          </a:bodyPr>
          <a:lstStyle/>
          <a:p>
            <a:r>
              <a:rPr lang="en-US" sz="2400" dirty="0"/>
              <a:t>Using aphids to measure rates of phloem transport.</a:t>
            </a:r>
          </a:p>
        </p:txBody>
      </p:sp>
      <p:pic>
        <p:nvPicPr>
          <p:cNvPr id="8" name="Picture 7"/>
          <p:cNvPicPr>
            <a:picLocks noChangeAspect="1"/>
          </p:cNvPicPr>
          <p:nvPr/>
        </p:nvPicPr>
        <p:blipFill>
          <a:blip r:embed="rId3"/>
          <a:stretch>
            <a:fillRect/>
          </a:stretch>
        </p:blipFill>
        <p:spPr>
          <a:xfrm>
            <a:off x="330200" y="1162734"/>
            <a:ext cx="8229600" cy="2374900"/>
          </a:xfrm>
          <a:prstGeom prst="rect">
            <a:avLst/>
          </a:prstGeom>
          <a:solidFill>
            <a:schemeClr val="accent3">
              <a:lumMod val="20000"/>
              <a:lumOff val="80000"/>
            </a:schemeClr>
          </a:solidFill>
        </p:spPr>
      </p:pic>
      <p:sp>
        <p:nvSpPr>
          <p:cNvPr id="10" name="Rectangle 9"/>
          <p:cNvSpPr/>
          <p:nvPr/>
        </p:nvSpPr>
        <p:spPr>
          <a:xfrm>
            <a:off x="241300" y="3918635"/>
            <a:ext cx="4229100" cy="2585323"/>
          </a:xfrm>
          <a:prstGeom prst="rect">
            <a:avLst/>
          </a:prstGeom>
        </p:spPr>
        <p:txBody>
          <a:bodyPr wrap="square">
            <a:spAutoFit/>
          </a:bodyPr>
          <a:lstStyle/>
          <a:p>
            <a:pPr marL="342900" indent="-342900">
              <a:buFont typeface="+mj-lt"/>
              <a:buAutoNum type="arabicPeriod"/>
            </a:pPr>
            <a:r>
              <a:rPr lang="en-US" dirty="0"/>
              <a:t>A plant is grown in the lab and one leaf is exposed for a short time to CO</a:t>
            </a:r>
            <a:r>
              <a:rPr lang="en-US" baseline="-25000" dirty="0"/>
              <a:t>2</a:t>
            </a:r>
            <a:r>
              <a:rPr lang="en-US" dirty="0"/>
              <a:t> containing the radioactive isotope 14C.</a:t>
            </a:r>
          </a:p>
          <a:p>
            <a:pPr marL="342900" indent="-342900">
              <a:buFont typeface="+mj-lt"/>
              <a:buAutoNum type="arabicPeriod"/>
            </a:pPr>
            <a:endParaRPr lang="en-US" dirty="0"/>
          </a:p>
          <a:p>
            <a:pPr marL="342900" indent="-342900">
              <a:buFont typeface="+mj-lt"/>
              <a:buAutoNum type="arabicPeriod"/>
            </a:pPr>
            <a:r>
              <a:rPr lang="en-US" dirty="0"/>
              <a:t>The  14CO</a:t>
            </a:r>
            <a:r>
              <a:rPr lang="en-US" baseline="-25000" dirty="0"/>
              <a:t>2</a:t>
            </a:r>
            <a:r>
              <a:rPr lang="en-US" dirty="0"/>
              <a:t> will be taken and incorporated into glucose by the process of photosynthesis. Glucose is converted into sucrose for translocation via the phloem.</a:t>
            </a:r>
          </a:p>
        </p:txBody>
      </p:sp>
      <p:sp>
        <p:nvSpPr>
          <p:cNvPr id="11" name="Rectangle 10"/>
          <p:cNvSpPr/>
          <p:nvPr/>
        </p:nvSpPr>
        <p:spPr>
          <a:xfrm>
            <a:off x="4660900" y="3918635"/>
            <a:ext cx="4114800" cy="2308324"/>
          </a:xfrm>
          <a:prstGeom prst="rect">
            <a:avLst/>
          </a:prstGeom>
        </p:spPr>
        <p:txBody>
          <a:bodyPr wrap="square">
            <a:spAutoFit/>
          </a:bodyPr>
          <a:lstStyle/>
          <a:p>
            <a:pPr marL="342900" indent="-342900">
              <a:buFont typeface="+mj-lt"/>
              <a:buAutoNum type="arabicPeriod" startAt="3"/>
            </a:pPr>
            <a:r>
              <a:rPr lang="en-US" dirty="0"/>
              <a:t>Aphids are encouraged to feed on the phloem in different locations of the stem at different times.</a:t>
            </a:r>
          </a:p>
          <a:p>
            <a:pPr marL="342900" indent="-342900">
              <a:buFont typeface="+mj-lt"/>
              <a:buAutoNum type="arabicPeriod" startAt="3"/>
            </a:pPr>
            <a:endParaRPr lang="en-US" dirty="0"/>
          </a:p>
          <a:p>
            <a:pPr marL="342900" indent="-342900">
              <a:buFont typeface="+mj-lt"/>
              <a:buAutoNum type="arabicPeriod" startAt="3"/>
            </a:pPr>
            <a:r>
              <a:rPr lang="en-US" dirty="0"/>
              <a:t>The phloem is then </a:t>
            </a:r>
            <a:r>
              <a:rPr lang="en-US" dirty="0" err="1"/>
              <a:t>analysed</a:t>
            </a:r>
            <a:r>
              <a:rPr lang="en-US" dirty="0"/>
              <a:t> for 14C content and the results can be used to calculate the rate at which substances move through the phloem</a:t>
            </a:r>
          </a:p>
        </p:txBody>
      </p:sp>
    </p:spTree>
    <p:extLst>
      <p:ext uri="{BB962C8B-B14F-4D97-AF65-F5344CB8AC3E}">
        <p14:creationId xmlns:p14="http://schemas.microsoft.com/office/powerpoint/2010/main" val="597239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4763"/>
            <a:ext cx="9144000" cy="630237"/>
          </a:xfrm>
        </p:spPr>
        <p:txBody>
          <a:bodyPr>
            <a:noAutofit/>
          </a:bodyPr>
          <a:lstStyle/>
          <a:p>
            <a:r>
              <a:rPr lang="en-GB" sz="1300" dirty="0">
                <a:solidFill>
                  <a:srgbClr val="000000"/>
                </a:solidFill>
                <a:latin typeface="Arial"/>
                <a:ea typeface="ＭＳ 明朝"/>
                <a:cs typeface="Arial"/>
              </a:rPr>
              <a:t>Nature of Science: Developments in scientific research follow improvements in apparatus—experimental methods for measuring phloem transport rates using aphid </a:t>
            </a:r>
            <a:r>
              <a:rPr lang="en-GB" sz="1300" dirty="0" err="1">
                <a:solidFill>
                  <a:srgbClr val="000000"/>
                </a:solidFill>
                <a:latin typeface="Arial"/>
                <a:ea typeface="ＭＳ 明朝"/>
                <a:cs typeface="Arial"/>
              </a:rPr>
              <a:t>stylets</a:t>
            </a:r>
            <a:r>
              <a:rPr lang="en-GB" sz="1300" dirty="0">
                <a:solidFill>
                  <a:srgbClr val="000000"/>
                </a:solidFill>
                <a:latin typeface="Arial"/>
                <a:ea typeface="ＭＳ 明朝"/>
                <a:cs typeface="Arial"/>
              </a:rPr>
              <a:t> and radioactively-labelled carbon dioxide were only possible when radioisotopes became available. (1.8)</a:t>
            </a:r>
          </a:p>
        </p:txBody>
      </p:sp>
      <p:sp>
        <p:nvSpPr>
          <p:cNvPr id="7" name="Rectangle 6"/>
          <p:cNvSpPr/>
          <p:nvPr/>
        </p:nvSpPr>
        <p:spPr>
          <a:xfrm>
            <a:off x="-114300" y="6581001"/>
            <a:ext cx="9258300" cy="276999"/>
          </a:xfrm>
          <a:prstGeom prst="rect">
            <a:avLst/>
          </a:prstGeom>
        </p:spPr>
        <p:txBody>
          <a:bodyPr wrap="square">
            <a:spAutoFit/>
          </a:bodyPr>
          <a:lstStyle/>
          <a:p>
            <a:pPr algn="r"/>
            <a:r>
              <a:rPr lang="en-US" sz="1200" dirty="0">
                <a:hlinkClick r:id="rId2"/>
              </a:rPr>
              <a:t>http://plantsinaction.science.uq.edu.au/sites/plantsinaction.science.uq.edu.au/files/imagecache/figure-medium/plate27AB.TIF-combined.jpg</a:t>
            </a:r>
            <a:endParaRPr lang="en-US" sz="1200" dirty="0"/>
          </a:p>
        </p:txBody>
      </p:sp>
      <p:sp>
        <p:nvSpPr>
          <p:cNvPr id="2" name="Rectangle 1"/>
          <p:cNvSpPr/>
          <p:nvPr/>
        </p:nvSpPr>
        <p:spPr>
          <a:xfrm>
            <a:off x="114300" y="537170"/>
            <a:ext cx="8775700" cy="461665"/>
          </a:xfrm>
          <a:prstGeom prst="rect">
            <a:avLst/>
          </a:prstGeom>
        </p:spPr>
        <p:txBody>
          <a:bodyPr wrap="square">
            <a:spAutoFit/>
          </a:bodyPr>
          <a:lstStyle/>
          <a:p>
            <a:r>
              <a:rPr lang="en-US" sz="2400" dirty="0"/>
              <a:t>Using aphids to measure rates of phloem transport.</a:t>
            </a:r>
          </a:p>
        </p:txBody>
      </p:sp>
      <p:pic>
        <p:nvPicPr>
          <p:cNvPr id="8" name="Picture 7"/>
          <p:cNvPicPr>
            <a:picLocks noChangeAspect="1"/>
          </p:cNvPicPr>
          <p:nvPr/>
        </p:nvPicPr>
        <p:blipFill>
          <a:blip r:embed="rId3"/>
          <a:stretch>
            <a:fillRect/>
          </a:stretch>
        </p:blipFill>
        <p:spPr>
          <a:xfrm>
            <a:off x="330200" y="1162734"/>
            <a:ext cx="8229600" cy="2374900"/>
          </a:xfrm>
          <a:prstGeom prst="rect">
            <a:avLst/>
          </a:prstGeom>
          <a:solidFill>
            <a:schemeClr val="accent3">
              <a:lumMod val="20000"/>
              <a:lumOff val="80000"/>
            </a:schemeClr>
          </a:solidFill>
        </p:spPr>
      </p:pic>
      <p:sp>
        <p:nvSpPr>
          <p:cNvPr id="10" name="Rectangle 9"/>
          <p:cNvSpPr/>
          <p:nvPr/>
        </p:nvSpPr>
        <p:spPr>
          <a:xfrm>
            <a:off x="241300" y="3918635"/>
            <a:ext cx="4229100" cy="2585323"/>
          </a:xfrm>
          <a:prstGeom prst="rect">
            <a:avLst/>
          </a:prstGeom>
        </p:spPr>
        <p:txBody>
          <a:bodyPr wrap="square">
            <a:spAutoFit/>
          </a:bodyPr>
          <a:lstStyle/>
          <a:p>
            <a:pPr marL="342900" indent="-342900">
              <a:buFont typeface="+mj-lt"/>
              <a:buAutoNum type="arabicPeriod"/>
            </a:pPr>
            <a:r>
              <a:rPr lang="en-US" dirty="0"/>
              <a:t>A plant is grown in the lab and one leaf is exposed for a short time to CO</a:t>
            </a:r>
            <a:r>
              <a:rPr lang="en-US" baseline="-25000" dirty="0"/>
              <a:t>2</a:t>
            </a:r>
            <a:r>
              <a:rPr lang="en-US" dirty="0"/>
              <a:t> containing the radioactive isotope 14C.</a:t>
            </a:r>
          </a:p>
          <a:p>
            <a:pPr marL="342900" indent="-342900">
              <a:buFont typeface="+mj-lt"/>
              <a:buAutoNum type="arabicPeriod"/>
            </a:pPr>
            <a:endParaRPr lang="en-US" dirty="0"/>
          </a:p>
          <a:p>
            <a:pPr marL="342900" indent="-342900">
              <a:buFont typeface="+mj-lt"/>
              <a:buAutoNum type="arabicPeriod"/>
            </a:pPr>
            <a:r>
              <a:rPr lang="en-US" dirty="0"/>
              <a:t>The  14CO</a:t>
            </a:r>
            <a:r>
              <a:rPr lang="en-US" baseline="-25000" dirty="0"/>
              <a:t>2</a:t>
            </a:r>
            <a:r>
              <a:rPr lang="en-US" dirty="0"/>
              <a:t> will be taken and incorporated into glucose by the process of photosynthesis. Glucose is converted into sucrose for translocation via the phloem.</a:t>
            </a:r>
          </a:p>
        </p:txBody>
      </p:sp>
      <p:sp>
        <p:nvSpPr>
          <p:cNvPr id="11" name="Rectangle 10"/>
          <p:cNvSpPr/>
          <p:nvPr/>
        </p:nvSpPr>
        <p:spPr>
          <a:xfrm>
            <a:off x="4660900" y="3918635"/>
            <a:ext cx="4114800" cy="2308324"/>
          </a:xfrm>
          <a:prstGeom prst="rect">
            <a:avLst/>
          </a:prstGeom>
        </p:spPr>
        <p:txBody>
          <a:bodyPr wrap="square">
            <a:spAutoFit/>
          </a:bodyPr>
          <a:lstStyle/>
          <a:p>
            <a:pPr marL="342900" indent="-342900">
              <a:buFont typeface="+mj-lt"/>
              <a:buAutoNum type="arabicPeriod" startAt="3"/>
            </a:pPr>
            <a:r>
              <a:rPr lang="en-US" dirty="0"/>
              <a:t>Aphids are encouraged to feed on the phloem in different locations of the stem at different times.</a:t>
            </a:r>
          </a:p>
          <a:p>
            <a:pPr marL="342900" indent="-342900">
              <a:buFont typeface="+mj-lt"/>
              <a:buAutoNum type="arabicPeriod" startAt="3"/>
            </a:pPr>
            <a:endParaRPr lang="en-US" dirty="0"/>
          </a:p>
          <a:p>
            <a:pPr marL="342900" indent="-342900">
              <a:buFont typeface="+mj-lt"/>
              <a:buAutoNum type="arabicPeriod" startAt="3"/>
            </a:pPr>
            <a:r>
              <a:rPr lang="en-US" dirty="0"/>
              <a:t>The phloem is then </a:t>
            </a:r>
            <a:r>
              <a:rPr lang="en-US" dirty="0" err="1"/>
              <a:t>analysed</a:t>
            </a:r>
            <a:r>
              <a:rPr lang="en-US" dirty="0"/>
              <a:t> for 14C content and the results can be used to calculate the rate at which substances move through the phloem</a:t>
            </a:r>
          </a:p>
        </p:txBody>
      </p:sp>
      <p:sp>
        <p:nvSpPr>
          <p:cNvPr id="3" name="Rectangle 2"/>
          <p:cNvSpPr/>
          <p:nvPr/>
        </p:nvSpPr>
        <p:spPr>
          <a:xfrm>
            <a:off x="2032000" y="4546600"/>
            <a:ext cx="2311400" cy="266700"/>
          </a:xfrm>
          <a:prstGeom prst="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21168617">
            <a:off x="962088" y="2817805"/>
            <a:ext cx="7040024" cy="662888"/>
          </a:xfrm>
          <a:prstGeom prst="rect">
            <a:avLst/>
          </a:prstGeom>
          <a:solidFill>
            <a:srgbClr val="B9CDE5"/>
          </a:solidFill>
          <a:ln w="19050" cmpd="sng">
            <a:solidFill>
              <a:srgbClr val="FF0000"/>
            </a:solidFill>
          </a:ln>
        </p:spPr>
        <p:txBody>
          <a:bodyPr vert="horz" lIns="91440" tIns="45720" rIns="91440" bIns="45720" rtlCol="0" anchor="ctr">
            <a:noAutofit/>
          </a:bodyPr>
          <a:lstStyle/>
          <a:p>
            <a:pPr>
              <a:spcBef>
                <a:spcPct val="0"/>
              </a:spcBef>
            </a:pPr>
            <a:r>
              <a:rPr lang="en-US" sz="1400" b="1" dirty="0">
                <a:solidFill>
                  <a:srgbClr val="000000"/>
                </a:solidFill>
                <a:latin typeface="Arial"/>
                <a:ea typeface="ＭＳ 明朝"/>
                <a:cs typeface="Arial"/>
              </a:rPr>
              <a:t>Measurement of phloem rates only became possible after the development of techniques that radioactively tagged compounds using 14C and then </a:t>
            </a:r>
            <a:r>
              <a:rPr lang="en-US" sz="1400" b="1" dirty="0" err="1">
                <a:solidFill>
                  <a:srgbClr val="000000"/>
                </a:solidFill>
                <a:latin typeface="Arial"/>
                <a:ea typeface="ＭＳ 明朝"/>
                <a:cs typeface="Arial"/>
              </a:rPr>
              <a:t>analyse</a:t>
            </a:r>
            <a:r>
              <a:rPr lang="en-US" sz="1400" b="1" dirty="0">
                <a:solidFill>
                  <a:srgbClr val="000000"/>
                </a:solidFill>
                <a:latin typeface="Arial"/>
                <a:ea typeface="ＭＳ 明朝"/>
                <a:cs typeface="Arial"/>
              </a:rPr>
              <a:t> it’s presence with electronic detectors or photographic film.</a:t>
            </a:r>
            <a:endParaRPr lang="en-US" sz="1400" dirty="0">
              <a:solidFill>
                <a:srgbClr val="000000"/>
              </a:solidFill>
              <a:latin typeface="Arial"/>
              <a:ea typeface="ＭＳ 明朝"/>
              <a:cs typeface="Arial"/>
            </a:endParaRPr>
          </a:p>
        </p:txBody>
      </p:sp>
    </p:spTree>
    <p:extLst>
      <p:ext uri="{BB962C8B-B14F-4D97-AF65-F5344CB8AC3E}">
        <p14:creationId xmlns:p14="http://schemas.microsoft.com/office/powerpoint/2010/main" val="2579623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lant-structure-and-growth-1214371835254243-9_Page_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747" y="138094"/>
            <a:ext cx="8529872" cy="6400817"/>
          </a:xfrm>
          <a:prstGeom prst="rect">
            <a:avLst/>
          </a:prstGeom>
        </p:spPr>
      </p:pic>
      <p:sp>
        <p:nvSpPr>
          <p:cNvPr id="4" name="Title 1"/>
          <p:cNvSpPr>
            <a:spLocks noGrp="1"/>
          </p:cNvSpPr>
          <p:nvPr>
            <p:ph type="title"/>
          </p:nvPr>
        </p:nvSpPr>
        <p:spPr>
          <a:xfrm>
            <a:off x="0" y="4763"/>
            <a:ext cx="9144000" cy="293411"/>
          </a:xfrm>
        </p:spPr>
        <p:txBody>
          <a:bodyPr>
            <a:normAutofit/>
          </a:bodyPr>
          <a:lstStyle/>
          <a:p>
            <a:r>
              <a:rPr lang="en-GB" sz="1300" b="1" dirty="0">
                <a:solidFill>
                  <a:srgbClr val="000000"/>
                </a:solidFill>
                <a:latin typeface="Arial"/>
                <a:ea typeface="ＭＳ 明朝"/>
                <a:cs typeface="Arial"/>
              </a:rPr>
              <a:t>Review:</a:t>
            </a:r>
            <a:r>
              <a:rPr lang="en-GB" sz="1300" dirty="0">
                <a:solidFill>
                  <a:srgbClr val="000000"/>
                </a:solidFill>
                <a:latin typeface="Arial"/>
                <a:ea typeface="ＭＳ 明朝"/>
                <a:cs typeface="Arial"/>
              </a:rPr>
              <a:t> 9.1.S1 Drawing the structure of primary xylem vessels in sections of stems based on microscope images.</a:t>
            </a:r>
          </a:p>
        </p:txBody>
      </p:sp>
      <p:sp>
        <p:nvSpPr>
          <p:cNvPr id="3" name="Rectangle 2"/>
          <p:cNvSpPr/>
          <p:nvPr/>
        </p:nvSpPr>
        <p:spPr>
          <a:xfrm>
            <a:off x="213457" y="1454876"/>
            <a:ext cx="5821894" cy="1077218"/>
          </a:xfrm>
          <a:prstGeom prst="rect">
            <a:avLst/>
          </a:prstGeom>
        </p:spPr>
        <p:txBody>
          <a:bodyPr wrap="square">
            <a:spAutoFit/>
          </a:bodyPr>
          <a:lstStyle/>
          <a:p>
            <a:r>
              <a:rPr lang="en-US" sz="1600" dirty="0"/>
              <a:t>In a cross section (transverse section, TS) of a stem each </a:t>
            </a:r>
            <a:r>
              <a:rPr lang="en-US" sz="1600" b="1" dirty="0">
                <a:solidFill>
                  <a:schemeClr val="accent3">
                    <a:lumMod val="50000"/>
                  </a:schemeClr>
                </a:solidFill>
              </a:rPr>
              <a:t>vascular bundle</a:t>
            </a:r>
            <a:r>
              <a:rPr lang="en-US" sz="1600" dirty="0"/>
              <a:t> consists of large </a:t>
            </a:r>
            <a:r>
              <a:rPr lang="en-US" sz="1600" b="1" dirty="0">
                <a:solidFill>
                  <a:srgbClr val="0000FF"/>
                </a:solidFill>
              </a:rPr>
              <a:t>xylem vessels</a:t>
            </a:r>
            <a:r>
              <a:rPr lang="en-US" sz="1600" dirty="0"/>
              <a:t> toward the inside and smaller </a:t>
            </a:r>
            <a:r>
              <a:rPr lang="en-US" sz="1600" b="1" dirty="0">
                <a:solidFill>
                  <a:srgbClr val="800000"/>
                </a:solidFill>
              </a:rPr>
              <a:t>phloem cells</a:t>
            </a:r>
            <a:r>
              <a:rPr lang="en-US" sz="1600" dirty="0"/>
              <a:t> toward the outside. Xylem vessels can be identified by their </a:t>
            </a:r>
            <a:r>
              <a:rPr lang="en-US" sz="1600" b="1" dirty="0">
                <a:solidFill>
                  <a:srgbClr val="0000FF"/>
                </a:solidFill>
              </a:rPr>
              <a:t>large empty lumens</a:t>
            </a:r>
            <a:r>
              <a:rPr lang="en-US" sz="1600" dirty="0"/>
              <a:t> and the </a:t>
            </a:r>
            <a:r>
              <a:rPr lang="en-US" sz="1600" b="1" dirty="0">
                <a:solidFill>
                  <a:srgbClr val="0000FF"/>
                </a:solidFill>
              </a:rPr>
              <a:t>thickened cell walls</a:t>
            </a:r>
            <a:r>
              <a:rPr lang="en-US" sz="1600" dirty="0">
                <a:solidFill>
                  <a:srgbClr val="000000"/>
                </a:solidFill>
              </a:rPr>
              <a:t>.</a:t>
            </a:r>
          </a:p>
        </p:txBody>
      </p:sp>
      <p:sp>
        <p:nvSpPr>
          <p:cNvPr id="14" name="Rectangle 13"/>
          <p:cNvSpPr/>
          <p:nvPr/>
        </p:nvSpPr>
        <p:spPr>
          <a:xfrm>
            <a:off x="108728" y="6009128"/>
            <a:ext cx="8832485" cy="523220"/>
          </a:xfrm>
          <a:prstGeom prst="rect">
            <a:avLst/>
          </a:prstGeom>
          <a:solidFill>
            <a:srgbClr val="FFFFFF">
              <a:alpha val="83000"/>
            </a:srgbClr>
          </a:solidFill>
        </p:spPr>
        <p:txBody>
          <a:bodyPr wrap="square">
            <a:spAutoFit/>
          </a:bodyPr>
          <a:lstStyle/>
          <a:p>
            <a:r>
              <a:rPr lang="en-US" sz="1400" i="1" dirty="0" err="1"/>
              <a:t>n.b.</a:t>
            </a:r>
            <a:r>
              <a:rPr lang="en-US" sz="1400" i="1" dirty="0"/>
              <a:t> Some plant stems, such as monocotyledons, do not possess a cambium and so it is not easy to distinguish between the cortex and pith (both are usually labeled together). In these stems the vascular bundles are not arranged in a ring.</a:t>
            </a:r>
          </a:p>
        </p:txBody>
      </p:sp>
      <p:sp>
        <p:nvSpPr>
          <p:cNvPr id="7" name="Rectangle 6"/>
          <p:cNvSpPr/>
          <p:nvPr/>
        </p:nvSpPr>
        <p:spPr>
          <a:xfrm>
            <a:off x="3517900" y="6584610"/>
            <a:ext cx="5626100" cy="276999"/>
          </a:xfrm>
          <a:prstGeom prst="rect">
            <a:avLst/>
          </a:prstGeom>
        </p:spPr>
        <p:txBody>
          <a:bodyPr wrap="square">
            <a:spAutoFit/>
          </a:bodyPr>
          <a:lstStyle/>
          <a:p>
            <a:pPr algn="r"/>
            <a:r>
              <a:rPr lang="en-US" sz="1200" dirty="0"/>
              <a:t>Edited from: </a:t>
            </a:r>
            <a:r>
              <a:rPr lang="en-US" sz="1200" dirty="0">
                <a:hlinkClick r:id="rId3"/>
              </a:rPr>
              <a:t>http://www.slideshare.net/gurustip/transport-in-angiospermophytes</a:t>
            </a:r>
            <a:endParaRPr lang="en-US" sz="1200" dirty="0"/>
          </a:p>
        </p:txBody>
      </p:sp>
      <p:sp>
        <p:nvSpPr>
          <p:cNvPr id="2" name="Rectangle 1"/>
          <p:cNvSpPr/>
          <p:nvPr/>
        </p:nvSpPr>
        <p:spPr>
          <a:xfrm rot="21168617">
            <a:off x="131293" y="883828"/>
            <a:ext cx="7040024" cy="323166"/>
          </a:xfrm>
          <a:prstGeom prst="rect">
            <a:avLst/>
          </a:prstGeom>
          <a:solidFill>
            <a:srgbClr val="FFFF00"/>
          </a:solidFill>
          <a:ln w="12700" cmpd="sng">
            <a:solidFill>
              <a:schemeClr val="tx1"/>
            </a:solidFill>
          </a:ln>
        </p:spPr>
        <p:txBody>
          <a:bodyPr vert="horz" lIns="91440" tIns="45720" rIns="91440" bIns="45720" rtlCol="0" anchor="ctr">
            <a:noAutofit/>
          </a:bodyPr>
          <a:lstStyle/>
          <a:p>
            <a:pPr>
              <a:spcBef>
                <a:spcPct val="0"/>
              </a:spcBef>
            </a:pPr>
            <a:r>
              <a:rPr lang="en-US" sz="1400" b="1" dirty="0">
                <a:solidFill>
                  <a:srgbClr val="000000"/>
                </a:solidFill>
                <a:latin typeface="Arial"/>
                <a:ea typeface="ＭＳ 明朝"/>
                <a:cs typeface="Arial"/>
              </a:rPr>
              <a:t>AKA </a:t>
            </a:r>
            <a:r>
              <a:rPr lang="en-US" sz="1400" dirty="0">
                <a:solidFill>
                  <a:srgbClr val="000000"/>
                </a:solidFill>
                <a:latin typeface="Arial"/>
                <a:ea typeface="ＭＳ 明朝"/>
                <a:cs typeface="Arial"/>
              </a:rPr>
              <a:t>9.2.S1 Identification of xylem and phloem in microscope images of stem and root. </a:t>
            </a:r>
          </a:p>
        </p:txBody>
      </p:sp>
    </p:spTree>
    <p:extLst>
      <p:ext uri="{BB962C8B-B14F-4D97-AF65-F5344CB8AC3E}">
        <p14:creationId xmlns:p14="http://schemas.microsoft.com/office/powerpoint/2010/main" val="3507686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1E5E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95606" y="965200"/>
            <a:ext cx="6296205" cy="5666585"/>
          </a:xfrm>
          <a:prstGeom prst="rect">
            <a:avLst/>
          </a:prstGeom>
        </p:spPr>
      </p:pic>
      <p:sp>
        <p:nvSpPr>
          <p:cNvPr id="16" name="Rectangle 15"/>
          <p:cNvSpPr/>
          <p:nvPr/>
        </p:nvSpPr>
        <p:spPr>
          <a:xfrm>
            <a:off x="0" y="306866"/>
            <a:ext cx="3517900" cy="923330"/>
          </a:xfrm>
          <a:prstGeom prst="rect">
            <a:avLst/>
          </a:prstGeom>
          <a:solidFill>
            <a:srgbClr val="FFFF00"/>
          </a:solidFill>
        </p:spPr>
        <p:txBody>
          <a:bodyPr wrap="square">
            <a:spAutoFit/>
          </a:bodyPr>
          <a:lstStyle/>
          <a:p>
            <a:r>
              <a:rPr lang="en-US" b="1" dirty="0"/>
              <a:t>Task: </a:t>
            </a:r>
            <a:r>
              <a:rPr lang="en-US" dirty="0"/>
              <a:t>draw tissue diagrams of the light micrograph and label the different tissues you can identify.</a:t>
            </a:r>
          </a:p>
        </p:txBody>
      </p:sp>
      <p:sp>
        <p:nvSpPr>
          <p:cNvPr id="18" name="Rectangle 17"/>
          <p:cNvSpPr/>
          <p:nvPr/>
        </p:nvSpPr>
        <p:spPr>
          <a:xfrm>
            <a:off x="4572000" y="6606385"/>
            <a:ext cx="4572000" cy="276999"/>
          </a:xfrm>
          <a:prstGeom prst="rect">
            <a:avLst/>
          </a:prstGeom>
        </p:spPr>
        <p:txBody>
          <a:bodyPr>
            <a:spAutoFit/>
          </a:bodyPr>
          <a:lstStyle/>
          <a:p>
            <a:pPr algn="r"/>
            <a:r>
              <a:rPr lang="en-US" sz="1200" dirty="0">
                <a:hlinkClick r:id="rId3"/>
              </a:rPr>
              <a:t>http://plantphys.info/plant_physiology/images/stemvb.jpg</a:t>
            </a:r>
            <a:endParaRPr lang="en-US" sz="1200" dirty="0"/>
          </a:p>
        </p:txBody>
      </p:sp>
      <p:sp>
        <p:nvSpPr>
          <p:cNvPr id="19" name="Rectangle 18"/>
          <p:cNvSpPr/>
          <p:nvPr/>
        </p:nvSpPr>
        <p:spPr>
          <a:xfrm>
            <a:off x="6079269" y="1045530"/>
            <a:ext cx="1795183" cy="369332"/>
          </a:xfrm>
          <a:prstGeom prst="rect">
            <a:avLst/>
          </a:prstGeom>
        </p:spPr>
        <p:txBody>
          <a:bodyPr wrap="none">
            <a:spAutoFit/>
          </a:bodyPr>
          <a:lstStyle/>
          <a:p>
            <a:r>
              <a:rPr lang="en-US" dirty="0"/>
              <a:t>Species unknown</a:t>
            </a:r>
          </a:p>
        </p:txBody>
      </p:sp>
      <p:sp>
        <p:nvSpPr>
          <p:cNvPr id="8" name="Title 1"/>
          <p:cNvSpPr txBox="1">
            <a:spLocks/>
          </p:cNvSpPr>
          <p:nvPr/>
        </p:nvSpPr>
        <p:spPr>
          <a:xfrm>
            <a:off x="0" y="4763"/>
            <a:ext cx="9144000" cy="293411"/>
          </a:xfrm>
          <a:prstGeom prst="rect">
            <a:avLst/>
          </a:prstGeom>
          <a:solidFill>
            <a:srgbClr val="B9CDE5">
              <a:alpha val="78000"/>
            </a:srgbClr>
          </a:solidFill>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GB" sz="1300" b="1" dirty="0">
                <a:solidFill>
                  <a:srgbClr val="000000"/>
                </a:solidFill>
                <a:latin typeface="Arial"/>
                <a:ea typeface="ＭＳ 明朝"/>
                <a:cs typeface="Arial"/>
              </a:rPr>
              <a:t>Review:</a:t>
            </a:r>
            <a:r>
              <a:rPr lang="en-GB" sz="1300" dirty="0">
                <a:solidFill>
                  <a:srgbClr val="000000"/>
                </a:solidFill>
                <a:latin typeface="Arial"/>
                <a:ea typeface="ＭＳ 明朝"/>
                <a:cs typeface="Arial"/>
              </a:rPr>
              <a:t> 9.1.S1 Drawing the structure of primary xylem vessels in sections of stems based on microscope images.</a:t>
            </a:r>
          </a:p>
        </p:txBody>
      </p:sp>
    </p:spTree>
    <p:extLst>
      <p:ext uri="{BB962C8B-B14F-4D97-AF65-F5344CB8AC3E}">
        <p14:creationId xmlns:p14="http://schemas.microsoft.com/office/powerpoint/2010/main" val="177335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7101" y="1274130"/>
            <a:ext cx="7078134" cy="5308600"/>
          </a:xfrm>
          <a:prstGeom prst="rect">
            <a:avLst/>
          </a:prstGeom>
        </p:spPr>
      </p:pic>
      <p:sp>
        <p:nvSpPr>
          <p:cNvPr id="9" name="Rectangle 8"/>
          <p:cNvSpPr/>
          <p:nvPr/>
        </p:nvSpPr>
        <p:spPr>
          <a:xfrm>
            <a:off x="0" y="306866"/>
            <a:ext cx="3517900" cy="923330"/>
          </a:xfrm>
          <a:prstGeom prst="rect">
            <a:avLst/>
          </a:prstGeom>
          <a:solidFill>
            <a:srgbClr val="FFFFFF">
              <a:alpha val="40000"/>
            </a:srgbClr>
          </a:solidFill>
        </p:spPr>
        <p:txBody>
          <a:bodyPr wrap="square">
            <a:spAutoFit/>
          </a:bodyPr>
          <a:lstStyle/>
          <a:p>
            <a:r>
              <a:rPr lang="en-US" b="1" dirty="0"/>
              <a:t>Task: </a:t>
            </a:r>
            <a:r>
              <a:rPr lang="en-US" dirty="0"/>
              <a:t>draw tissue diagrams of the light micrograph and label the different tissues you can identify.</a:t>
            </a:r>
          </a:p>
        </p:txBody>
      </p:sp>
      <p:sp>
        <p:nvSpPr>
          <p:cNvPr id="3" name="Rectangle 2"/>
          <p:cNvSpPr/>
          <p:nvPr/>
        </p:nvSpPr>
        <p:spPr>
          <a:xfrm>
            <a:off x="6079269" y="1045530"/>
            <a:ext cx="2217862" cy="369332"/>
          </a:xfrm>
          <a:prstGeom prst="rect">
            <a:avLst/>
          </a:prstGeom>
        </p:spPr>
        <p:txBody>
          <a:bodyPr wrap="none">
            <a:spAutoFit/>
          </a:bodyPr>
          <a:lstStyle/>
          <a:p>
            <a:r>
              <a:rPr lang="en-US" i="1" dirty="0" err="1"/>
              <a:t>Zea</a:t>
            </a:r>
            <a:r>
              <a:rPr lang="en-US" i="1" dirty="0"/>
              <a:t> mays </a:t>
            </a:r>
            <a:r>
              <a:rPr lang="en-US" dirty="0"/>
              <a:t>(Corn) stem</a:t>
            </a:r>
          </a:p>
        </p:txBody>
      </p:sp>
      <p:sp>
        <p:nvSpPr>
          <p:cNvPr id="5" name="Rectangle 4"/>
          <p:cNvSpPr/>
          <p:nvPr/>
        </p:nvSpPr>
        <p:spPr>
          <a:xfrm>
            <a:off x="1803400" y="6581001"/>
            <a:ext cx="7340600" cy="276999"/>
          </a:xfrm>
          <a:prstGeom prst="rect">
            <a:avLst/>
          </a:prstGeom>
        </p:spPr>
        <p:txBody>
          <a:bodyPr wrap="square">
            <a:spAutoFit/>
          </a:bodyPr>
          <a:lstStyle/>
          <a:p>
            <a:pPr algn="r"/>
            <a:r>
              <a:rPr lang="en-US" sz="1200" dirty="0">
                <a:hlinkClick r:id="rId3"/>
              </a:rPr>
              <a:t>http://emp.byui.edu/wellerg/Roots%20and%20Shoots%20Lab/Images/Zea%20Mays%20Stem%20P.jpg</a:t>
            </a:r>
            <a:endParaRPr lang="en-US" sz="1200" dirty="0"/>
          </a:p>
        </p:txBody>
      </p:sp>
      <p:sp>
        <p:nvSpPr>
          <p:cNvPr id="8" name="Title 1"/>
          <p:cNvSpPr txBox="1">
            <a:spLocks/>
          </p:cNvSpPr>
          <p:nvPr/>
        </p:nvSpPr>
        <p:spPr>
          <a:xfrm>
            <a:off x="0" y="4763"/>
            <a:ext cx="9144000" cy="293411"/>
          </a:xfrm>
          <a:prstGeom prst="rect">
            <a:avLst/>
          </a:prstGeom>
          <a:solidFill>
            <a:srgbClr val="B9CDE5">
              <a:alpha val="78000"/>
            </a:srgbClr>
          </a:solidFill>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GB" sz="1300" b="1" dirty="0">
                <a:solidFill>
                  <a:srgbClr val="000000"/>
                </a:solidFill>
                <a:latin typeface="Arial"/>
                <a:ea typeface="ＭＳ 明朝"/>
                <a:cs typeface="Arial"/>
              </a:rPr>
              <a:t>Review:</a:t>
            </a:r>
            <a:r>
              <a:rPr lang="en-GB" sz="1300" dirty="0">
                <a:solidFill>
                  <a:srgbClr val="000000"/>
                </a:solidFill>
                <a:latin typeface="Arial"/>
                <a:ea typeface="ＭＳ 明朝"/>
                <a:cs typeface="Arial"/>
              </a:rPr>
              <a:t> 9.1.S1 Drawing the structure of primary xylem vessels in sections of stems based on microscope images.</a:t>
            </a:r>
          </a:p>
        </p:txBody>
      </p:sp>
    </p:spTree>
    <p:extLst>
      <p:ext uri="{BB962C8B-B14F-4D97-AF65-F5344CB8AC3E}">
        <p14:creationId xmlns:p14="http://schemas.microsoft.com/office/powerpoint/2010/main" val="3025541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0" y="4763"/>
            <a:ext cx="9144000" cy="293411"/>
          </a:xfrm>
        </p:spPr>
        <p:txBody>
          <a:bodyPr>
            <a:normAutofit fontScale="90000"/>
          </a:bodyPr>
          <a:lstStyle/>
          <a:p>
            <a:r>
              <a:rPr lang="en-GB" sz="1600" dirty="0">
                <a:solidFill>
                  <a:srgbClr val="000000"/>
                </a:solidFill>
                <a:latin typeface="Arial"/>
                <a:ea typeface="ＭＳ 明朝"/>
                <a:cs typeface="Arial"/>
              </a:rPr>
              <a:t>9.2.A1 Structure–function relationships of phloem sieve tubes. </a:t>
            </a:r>
          </a:p>
        </p:txBody>
      </p:sp>
      <p:pic>
        <p:nvPicPr>
          <p:cNvPr id="2" name="Picture 1"/>
          <p:cNvPicPr>
            <a:picLocks noChangeAspect="1"/>
          </p:cNvPicPr>
          <p:nvPr/>
        </p:nvPicPr>
        <p:blipFill>
          <a:blip r:embed="rId2"/>
          <a:stretch>
            <a:fillRect/>
          </a:stretch>
        </p:blipFill>
        <p:spPr>
          <a:xfrm>
            <a:off x="1384301" y="1308100"/>
            <a:ext cx="4305299" cy="3799819"/>
          </a:xfrm>
          <a:prstGeom prst="rect">
            <a:avLst/>
          </a:prstGeom>
        </p:spPr>
      </p:pic>
      <p:sp>
        <p:nvSpPr>
          <p:cNvPr id="3" name="Rectangle 2"/>
          <p:cNvSpPr/>
          <p:nvPr/>
        </p:nvSpPr>
        <p:spPr>
          <a:xfrm>
            <a:off x="5943600" y="1155700"/>
            <a:ext cx="3092450" cy="5355313"/>
          </a:xfrm>
          <a:prstGeom prst="rect">
            <a:avLst/>
          </a:prstGeom>
          <a:noFill/>
        </p:spPr>
        <p:txBody>
          <a:bodyPr wrap="square">
            <a:spAutoFit/>
          </a:bodyPr>
          <a:lstStyle/>
          <a:p>
            <a:r>
              <a:rPr lang="en-US" dirty="0">
                <a:solidFill>
                  <a:srgbClr val="0000FF"/>
                </a:solidFill>
              </a:rPr>
              <a:t>Sieve element cells (form tubes) which transport water and solutes. To be efficient at transport they have reduced quantities of cytoplasm and no nucleus, ribosome or vacuole*. </a:t>
            </a:r>
          </a:p>
          <a:p>
            <a:endParaRPr lang="en-US" dirty="0">
              <a:solidFill>
                <a:srgbClr val="0000FF"/>
              </a:solidFill>
            </a:endParaRPr>
          </a:p>
          <a:p>
            <a:r>
              <a:rPr lang="en-US" dirty="0">
                <a:solidFill>
                  <a:srgbClr val="FFFF00"/>
                </a:solidFill>
              </a:rPr>
              <a:t>Companion cells are "life support” for the sieve element cells as they perform certain metabolic functions for sieve elements. Therefore </a:t>
            </a:r>
            <a:r>
              <a:rPr lang="en-US" dirty="0" err="1">
                <a:solidFill>
                  <a:srgbClr val="FFFF00"/>
                </a:solidFill>
              </a:rPr>
              <a:t>plasmodesmata</a:t>
            </a:r>
            <a:r>
              <a:rPr lang="en-US" dirty="0">
                <a:solidFill>
                  <a:srgbClr val="FFFF00"/>
                </a:solidFill>
              </a:rPr>
              <a:t> (microscopic pores in the cell walls) between companion and sieve element cells are larger than in most plant cells to allow for the exchange of metabolites, e.g. ATP.</a:t>
            </a:r>
          </a:p>
        </p:txBody>
      </p:sp>
      <p:sp>
        <p:nvSpPr>
          <p:cNvPr id="5" name="TextBox 4"/>
          <p:cNvSpPr txBox="1"/>
          <p:nvPr/>
        </p:nvSpPr>
        <p:spPr>
          <a:xfrm>
            <a:off x="114301" y="394613"/>
            <a:ext cx="7853432" cy="430887"/>
          </a:xfrm>
          <a:prstGeom prst="rect">
            <a:avLst/>
          </a:prstGeom>
          <a:noFill/>
        </p:spPr>
        <p:txBody>
          <a:bodyPr wrap="none" rtlCol="0">
            <a:spAutoFit/>
          </a:bodyPr>
          <a:lstStyle/>
          <a:p>
            <a:r>
              <a:rPr lang="en-US" sz="2200" dirty="0">
                <a:solidFill>
                  <a:schemeClr val="bg1"/>
                </a:solidFill>
              </a:rPr>
              <a:t>How is the structure of phloem sieve tubes related to it’s function?</a:t>
            </a:r>
          </a:p>
        </p:txBody>
      </p:sp>
      <p:sp>
        <p:nvSpPr>
          <p:cNvPr id="6" name="Rectangle 5"/>
          <p:cNvSpPr/>
          <p:nvPr/>
        </p:nvSpPr>
        <p:spPr>
          <a:xfrm>
            <a:off x="4572000" y="6581001"/>
            <a:ext cx="4572000" cy="276999"/>
          </a:xfrm>
          <a:prstGeom prst="rect">
            <a:avLst/>
          </a:prstGeom>
        </p:spPr>
        <p:txBody>
          <a:bodyPr>
            <a:spAutoFit/>
          </a:bodyPr>
          <a:lstStyle/>
          <a:p>
            <a:pPr algn="r"/>
            <a:r>
              <a:rPr lang="en-US" sz="1200" dirty="0">
                <a:hlinkClick r:id="rId3"/>
              </a:rPr>
              <a:t>https://www.msu.edu/~walwort8/page2.html#structure</a:t>
            </a:r>
            <a:endParaRPr lang="en-US" sz="1200" dirty="0"/>
          </a:p>
        </p:txBody>
      </p:sp>
      <p:sp>
        <p:nvSpPr>
          <p:cNvPr id="7" name="TextBox 6"/>
          <p:cNvSpPr txBox="1"/>
          <p:nvPr/>
        </p:nvSpPr>
        <p:spPr>
          <a:xfrm>
            <a:off x="266702" y="863600"/>
            <a:ext cx="5676898" cy="707886"/>
          </a:xfrm>
          <a:prstGeom prst="rect">
            <a:avLst/>
          </a:prstGeom>
          <a:noFill/>
        </p:spPr>
        <p:txBody>
          <a:bodyPr wrap="square" rtlCol="0">
            <a:spAutoFit/>
          </a:bodyPr>
          <a:lstStyle/>
          <a:p>
            <a:r>
              <a:rPr lang="en-US" sz="2000" dirty="0">
                <a:solidFill>
                  <a:schemeClr val="bg1"/>
                </a:solidFill>
              </a:rPr>
              <a:t>What are sieve element cells and how do they relate to other adjacent tissues?</a:t>
            </a:r>
          </a:p>
        </p:txBody>
      </p:sp>
      <p:sp>
        <p:nvSpPr>
          <p:cNvPr id="8" name="Rectangle 7"/>
          <p:cNvSpPr/>
          <p:nvPr/>
        </p:nvSpPr>
        <p:spPr>
          <a:xfrm>
            <a:off x="304802" y="1710035"/>
            <a:ext cx="3111498" cy="646331"/>
          </a:xfrm>
          <a:prstGeom prst="rect">
            <a:avLst/>
          </a:prstGeom>
        </p:spPr>
        <p:txBody>
          <a:bodyPr wrap="square">
            <a:spAutoFit/>
          </a:bodyPr>
          <a:lstStyle/>
          <a:p>
            <a:r>
              <a:rPr lang="en-US" i="1" dirty="0">
                <a:solidFill>
                  <a:schemeClr val="bg1"/>
                </a:solidFill>
              </a:rPr>
              <a:t>Diagram  of a phloem tissue</a:t>
            </a:r>
          </a:p>
          <a:p>
            <a:r>
              <a:rPr lang="en-US" i="1" dirty="0">
                <a:solidFill>
                  <a:schemeClr val="bg1"/>
                </a:solidFill>
              </a:rPr>
              <a:t>cross-section</a:t>
            </a:r>
          </a:p>
        </p:txBody>
      </p:sp>
      <p:sp>
        <p:nvSpPr>
          <p:cNvPr id="10" name="Rectangle 9"/>
          <p:cNvSpPr/>
          <p:nvPr/>
        </p:nvSpPr>
        <p:spPr>
          <a:xfrm>
            <a:off x="114301" y="4825137"/>
            <a:ext cx="3035299" cy="923330"/>
          </a:xfrm>
          <a:prstGeom prst="rect">
            <a:avLst/>
          </a:prstGeom>
        </p:spPr>
        <p:txBody>
          <a:bodyPr wrap="square">
            <a:spAutoFit/>
          </a:bodyPr>
          <a:lstStyle/>
          <a:p>
            <a:r>
              <a:rPr lang="en-US" dirty="0">
                <a:solidFill>
                  <a:srgbClr val="FF0000"/>
                </a:solidFill>
              </a:rPr>
              <a:t>Fibers of sclerenchyma cells and provides structural support for the plant</a:t>
            </a:r>
          </a:p>
        </p:txBody>
      </p:sp>
      <p:sp>
        <p:nvSpPr>
          <p:cNvPr id="11" name="Rectangle 10"/>
          <p:cNvSpPr/>
          <p:nvPr/>
        </p:nvSpPr>
        <p:spPr>
          <a:xfrm>
            <a:off x="2597150" y="5286802"/>
            <a:ext cx="3187700" cy="1477328"/>
          </a:xfrm>
          <a:prstGeom prst="rect">
            <a:avLst/>
          </a:prstGeom>
        </p:spPr>
        <p:txBody>
          <a:bodyPr wrap="square">
            <a:spAutoFit/>
          </a:bodyPr>
          <a:lstStyle/>
          <a:p>
            <a:r>
              <a:rPr lang="en-US" dirty="0">
                <a:solidFill>
                  <a:srgbClr val="008040"/>
                </a:solidFill>
              </a:rPr>
              <a:t>Parenchyma acts as packing material between other cell types and helps transfer materials to the sieve elements and companion cells</a:t>
            </a:r>
          </a:p>
        </p:txBody>
      </p:sp>
    </p:spTree>
    <p:extLst>
      <p:ext uri="{BB962C8B-B14F-4D97-AF65-F5344CB8AC3E}">
        <p14:creationId xmlns:p14="http://schemas.microsoft.com/office/powerpoint/2010/main" val="55958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197100" y="825500"/>
            <a:ext cx="7515272" cy="5638800"/>
          </a:xfrm>
          <a:prstGeom prst="rect">
            <a:avLst/>
          </a:prstGeom>
        </p:spPr>
      </p:pic>
      <p:sp>
        <p:nvSpPr>
          <p:cNvPr id="4" name="Title 1"/>
          <p:cNvSpPr>
            <a:spLocks noGrp="1"/>
          </p:cNvSpPr>
          <p:nvPr>
            <p:ph type="title"/>
          </p:nvPr>
        </p:nvSpPr>
        <p:spPr>
          <a:xfrm>
            <a:off x="0" y="4763"/>
            <a:ext cx="9144000" cy="293411"/>
          </a:xfrm>
        </p:spPr>
        <p:txBody>
          <a:bodyPr>
            <a:normAutofit fontScale="90000"/>
          </a:bodyPr>
          <a:lstStyle/>
          <a:p>
            <a:r>
              <a:rPr lang="en-GB" sz="1600" dirty="0">
                <a:solidFill>
                  <a:srgbClr val="000000"/>
                </a:solidFill>
                <a:latin typeface="Arial"/>
                <a:ea typeface="ＭＳ 明朝"/>
                <a:cs typeface="Arial"/>
              </a:rPr>
              <a:t>9.2.A1 Structure–function relationships of phloem sieve tubes. </a:t>
            </a:r>
          </a:p>
        </p:txBody>
      </p:sp>
      <p:sp>
        <p:nvSpPr>
          <p:cNvPr id="6" name="Rectangle 5"/>
          <p:cNvSpPr/>
          <p:nvPr/>
        </p:nvSpPr>
        <p:spPr>
          <a:xfrm>
            <a:off x="177801" y="2842359"/>
            <a:ext cx="4754000" cy="923330"/>
          </a:xfrm>
          <a:prstGeom prst="rect">
            <a:avLst/>
          </a:prstGeom>
        </p:spPr>
        <p:txBody>
          <a:bodyPr wrap="square">
            <a:spAutoFit/>
          </a:bodyPr>
          <a:lstStyle/>
          <a:p>
            <a:r>
              <a:rPr lang="en-US" dirty="0"/>
              <a:t>The </a:t>
            </a:r>
            <a:r>
              <a:rPr lang="en-US" b="1" dirty="0"/>
              <a:t>ends</a:t>
            </a:r>
            <a:r>
              <a:rPr lang="en-US" dirty="0"/>
              <a:t> of </a:t>
            </a:r>
            <a:r>
              <a:rPr lang="en-US" b="1" dirty="0"/>
              <a:t>sieve element cells </a:t>
            </a:r>
            <a:r>
              <a:rPr lang="en-US" dirty="0"/>
              <a:t>are </a:t>
            </a:r>
            <a:r>
              <a:rPr lang="en-US" b="1" dirty="0"/>
              <a:t>connected </a:t>
            </a:r>
            <a:r>
              <a:rPr lang="en-US" dirty="0"/>
              <a:t>with other sieve elements together they form a </a:t>
            </a:r>
            <a:r>
              <a:rPr lang="en-US" b="1" dirty="0"/>
              <a:t>sieve tube</a:t>
            </a:r>
            <a:r>
              <a:rPr lang="en-US" dirty="0"/>
              <a:t>.</a:t>
            </a:r>
          </a:p>
        </p:txBody>
      </p:sp>
      <p:sp>
        <p:nvSpPr>
          <p:cNvPr id="9" name="Rectangle 8"/>
          <p:cNvSpPr/>
          <p:nvPr/>
        </p:nvSpPr>
        <p:spPr>
          <a:xfrm>
            <a:off x="4605907" y="6581001"/>
            <a:ext cx="4572000" cy="276999"/>
          </a:xfrm>
          <a:prstGeom prst="rect">
            <a:avLst/>
          </a:prstGeom>
        </p:spPr>
        <p:txBody>
          <a:bodyPr>
            <a:spAutoFit/>
          </a:bodyPr>
          <a:lstStyle/>
          <a:p>
            <a:pPr algn="r"/>
            <a:r>
              <a:rPr lang="en-US" sz="1200" dirty="0">
                <a:hlinkClick r:id="rId3"/>
              </a:rPr>
              <a:t>http://www.uic.edu/classes/bios/bios100/lectf03am/phloem.jpg</a:t>
            </a:r>
            <a:endParaRPr lang="en-US" sz="1200" dirty="0"/>
          </a:p>
        </p:txBody>
      </p:sp>
      <p:sp>
        <p:nvSpPr>
          <p:cNvPr id="10" name="TextBox 9"/>
          <p:cNvSpPr txBox="1"/>
          <p:nvPr/>
        </p:nvSpPr>
        <p:spPr>
          <a:xfrm>
            <a:off x="114301" y="394613"/>
            <a:ext cx="7853432" cy="430887"/>
          </a:xfrm>
          <a:prstGeom prst="rect">
            <a:avLst/>
          </a:prstGeom>
          <a:noFill/>
        </p:spPr>
        <p:txBody>
          <a:bodyPr wrap="none" rtlCol="0">
            <a:spAutoFit/>
          </a:bodyPr>
          <a:lstStyle/>
          <a:p>
            <a:r>
              <a:rPr lang="en-US" sz="2200" dirty="0"/>
              <a:t>How is the structure of phloem sieve tubes related to it’s function?</a:t>
            </a:r>
          </a:p>
        </p:txBody>
      </p:sp>
      <p:sp>
        <p:nvSpPr>
          <p:cNvPr id="12" name="Rectangle 11"/>
          <p:cNvSpPr/>
          <p:nvPr/>
        </p:nvSpPr>
        <p:spPr>
          <a:xfrm>
            <a:off x="177801" y="4085927"/>
            <a:ext cx="2379100" cy="2585323"/>
          </a:xfrm>
          <a:prstGeom prst="rect">
            <a:avLst/>
          </a:prstGeom>
        </p:spPr>
        <p:txBody>
          <a:bodyPr wrap="square">
            <a:spAutoFit/>
          </a:bodyPr>
          <a:lstStyle/>
          <a:p>
            <a:r>
              <a:rPr lang="en-US" b="1" dirty="0"/>
              <a:t>Sieve plates </a:t>
            </a:r>
            <a:r>
              <a:rPr lang="en-US" dirty="0"/>
              <a:t>are found at the interface between two sieve elements cells: they contain large </a:t>
            </a:r>
            <a:r>
              <a:rPr lang="en-US" b="1" dirty="0"/>
              <a:t>pores</a:t>
            </a:r>
            <a:r>
              <a:rPr lang="en-US" dirty="0"/>
              <a:t> in the cell walls </a:t>
            </a:r>
            <a:r>
              <a:rPr lang="en-US" b="1" dirty="0"/>
              <a:t>speeding</a:t>
            </a:r>
            <a:r>
              <a:rPr lang="en-US" dirty="0"/>
              <a:t> the </a:t>
            </a:r>
            <a:r>
              <a:rPr lang="en-US" b="1" dirty="0"/>
              <a:t>transport</a:t>
            </a:r>
            <a:r>
              <a:rPr lang="en-US" dirty="0"/>
              <a:t> of substances between sieve element cells </a:t>
            </a:r>
          </a:p>
        </p:txBody>
      </p:sp>
      <p:sp>
        <p:nvSpPr>
          <p:cNvPr id="14" name="Rectangle 13"/>
          <p:cNvSpPr/>
          <p:nvPr/>
        </p:nvSpPr>
        <p:spPr>
          <a:xfrm>
            <a:off x="177801" y="1546067"/>
            <a:ext cx="4754000" cy="1200329"/>
          </a:xfrm>
          <a:prstGeom prst="rect">
            <a:avLst/>
          </a:prstGeom>
        </p:spPr>
        <p:txBody>
          <a:bodyPr wrap="square">
            <a:spAutoFit/>
          </a:bodyPr>
          <a:lstStyle/>
          <a:p>
            <a:r>
              <a:rPr lang="en-US" dirty="0"/>
              <a:t>The </a:t>
            </a:r>
            <a:r>
              <a:rPr lang="en-US" b="1" dirty="0"/>
              <a:t>rigid cell walls</a:t>
            </a:r>
            <a:r>
              <a:rPr lang="en-US" dirty="0"/>
              <a:t> of the sieve tube allow for the building of the </a:t>
            </a:r>
            <a:r>
              <a:rPr lang="en-US" b="1" dirty="0"/>
              <a:t>high pressures </a:t>
            </a:r>
            <a:r>
              <a:rPr lang="en-US" dirty="0"/>
              <a:t>needed to generate hydrostatic pressure (the flow inside the tubes).</a:t>
            </a:r>
          </a:p>
        </p:txBody>
      </p:sp>
      <p:cxnSp>
        <p:nvCxnSpPr>
          <p:cNvPr id="16" name="Straight Connector 15"/>
          <p:cNvCxnSpPr/>
          <p:nvPr/>
        </p:nvCxnSpPr>
        <p:spPr>
          <a:xfrm flipV="1">
            <a:off x="4605907" y="1467347"/>
            <a:ext cx="1464693" cy="488453"/>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4737100" y="2565400"/>
            <a:ext cx="2527300" cy="55880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374900" y="4838700"/>
            <a:ext cx="774700" cy="16510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77801" y="818634"/>
            <a:ext cx="3708399" cy="707886"/>
          </a:xfrm>
          <a:prstGeom prst="rect">
            <a:avLst/>
          </a:prstGeom>
          <a:noFill/>
        </p:spPr>
        <p:txBody>
          <a:bodyPr wrap="square" rtlCol="0">
            <a:spAutoFit/>
          </a:bodyPr>
          <a:lstStyle/>
          <a:p>
            <a:r>
              <a:rPr lang="en-US" sz="2000" dirty="0"/>
              <a:t>How are sieve tubes structured to function?</a:t>
            </a:r>
          </a:p>
        </p:txBody>
      </p:sp>
    </p:spTree>
    <p:extLst>
      <p:ext uri="{BB962C8B-B14F-4D97-AF65-F5344CB8AC3E}">
        <p14:creationId xmlns:p14="http://schemas.microsoft.com/office/powerpoint/2010/main" val="1826916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4763"/>
            <a:ext cx="9144000" cy="414337"/>
          </a:xfrm>
        </p:spPr>
        <p:txBody>
          <a:bodyPr>
            <a:normAutofit fontScale="90000"/>
          </a:bodyPr>
          <a:lstStyle/>
          <a:p>
            <a:r>
              <a:rPr lang="en-GB" sz="1600" dirty="0">
                <a:solidFill>
                  <a:srgbClr val="000000"/>
                </a:solidFill>
                <a:latin typeface="Arial"/>
                <a:ea typeface="ＭＳ 明朝"/>
                <a:cs typeface="Arial"/>
              </a:rPr>
              <a:t>9.2.U1 Plants transport organic compounds from sources to sinks. AND 9.2.U2 Incompressibility of water allows transport along hydrostatic pressure gradients.</a:t>
            </a:r>
          </a:p>
        </p:txBody>
      </p:sp>
      <p:sp>
        <p:nvSpPr>
          <p:cNvPr id="3" name="Rectangle 2"/>
          <p:cNvSpPr/>
          <p:nvPr/>
        </p:nvSpPr>
        <p:spPr>
          <a:xfrm>
            <a:off x="4902200" y="4733667"/>
            <a:ext cx="3302000" cy="830997"/>
          </a:xfrm>
          <a:prstGeom prst="rect">
            <a:avLst/>
          </a:prstGeom>
          <a:solidFill>
            <a:schemeClr val="bg1"/>
          </a:solidFill>
          <a:ln>
            <a:solidFill>
              <a:schemeClr val="tx1"/>
            </a:solidFill>
          </a:ln>
        </p:spPr>
        <p:txBody>
          <a:bodyPr wrap="square">
            <a:spAutoFit/>
          </a:bodyPr>
          <a:lstStyle/>
          <a:p>
            <a:r>
              <a:rPr lang="en-US" sz="1200" dirty="0">
                <a:hlinkClick r:id="rId2"/>
              </a:rPr>
              <a:t>http://highered.mheducation.com/sites/9834092339/student_view0/chapter38/animation_-_phloem_loading.html</a:t>
            </a:r>
            <a:endParaRPr lang="en-US" sz="1200" dirty="0"/>
          </a:p>
          <a:p>
            <a:endParaRPr lang="en-US" sz="1200" dirty="0"/>
          </a:p>
        </p:txBody>
      </p:sp>
      <p:pic>
        <p:nvPicPr>
          <p:cNvPr id="6" name="Picture 5" descr="Screen Shot 2015-10-15 at 11.40.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2200" y="1446431"/>
            <a:ext cx="3302000" cy="3302000"/>
          </a:xfrm>
          <a:prstGeom prst="rect">
            <a:avLst/>
          </a:prstGeom>
          <a:ln>
            <a:solidFill>
              <a:schemeClr val="tx1"/>
            </a:solidFill>
          </a:ln>
        </p:spPr>
      </p:pic>
      <p:sp>
        <p:nvSpPr>
          <p:cNvPr id="7" name="Rectangle 6"/>
          <p:cNvSpPr/>
          <p:nvPr/>
        </p:nvSpPr>
        <p:spPr>
          <a:xfrm>
            <a:off x="393700" y="5231031"/>
            <a:ext cx="3835743" cy="461665"/>
          </a:xfrm>
          <a:prstGeom prst="rect">
            <a:avLst/>
          </a:prstGeom>
          <a:solidFill>
            <a:schemeClr val="bg1"/>
          </a:solidFill>
          <a:ln>
            <a:solidFill>
              <a:schemeClr val="tx1"/>
            </a:solidFill>
          </a:ln>
        </p:spPr>
        <p:txBody>
          <a:bodyPr wrap="square">
            <a:spAutoFit/>
          </a:bodyPr>
          <a:lstStyle/>
          <a:p>
            <a:r>
              <a:rPr lang="en-US" sz="1200" dirty="0">
                <a:hlinkClick r:id="rId4"/>
              </a:rPr>
              <a:t>http://www.pearsoned.ca/school/science11/biology11/sugartransport.html</a:t>
            </a:r>
            <a:endParaRPr lang="en-US" sz="1200" dirty="0"/>
          </a:p>
        </p:txBody>
      </p:sp>
      <p:pic>
        <p:nvPicPr>
          <p:cNvPr id="9" name="Picture 8" descr="Screen Shot 2015-10-15 at 11.42.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700" y="1446431"/>
            <a:ext cx="3835743" cy="3784600"/>
          </a:xfrm>
          <a:prstGeom prst="rect">
            <a:avLst/>
          </a:prstGeom>
          <a:ln>
            <a:solidFill>
              <a:schemeClr val="tx1"/>
            </a:solidFill>
          </a:ln>
        </p:spPr>
      </p:pic>
      <p:sp>
        <p:nvSpPr>
          <p:cNvPr id="8" name="TextBox 7"/>
          <p:cNvSpPr txBox="1"/>
          <p:nvPr/>
        </p:nvSpPr>
        <p:spPr>
          <a:xfrm>
            <a:off x="298176" y="613009"/>
            <a:ext cx="8470348" cy="707886"/>
          </a:xfrm>
          <a:prstGeom prst="rect">
            <a:avLst/>
          </a:prstGeom>
          <a:noFill/>
        </p:spPr>
        <p:txBody>
          <a:bodyPr wrap="square" rtlCol="0">
            <a:spAutoFit/>
          </a:bodyPr>
          <a:lstStyle/>
          <a:p>
            <a:r>
              <a:rPr lang="en-US" sz="2000" dirty="0"/>
              <a:t>Two good animations that help to </a:t>
            </a:r>
            <a:r>
              <a:rPr lang="en-US" sz="2000" dirty="0" err="1"/>
              <a:t>visualise</a:t>
            </a:r>
            <a:r>
              <a:rPr lang="en-US" sz="2000" dirty="0"/>
              <a:t> how plants transport substances such as amino acids and sucrose in phloem vessels.</a:t>
            </a:r>
          </a:p>
        </p:txBody>
      </p:sp>
      <p:sp>
        <p:nvSpPr>
          <p:cNvPr id="10" name="TextBox 9"/>
          <p:cNvSpPr txBox="1"/>
          <p:nvPr/>
        </p:nvSpPr>
        <p:spPr>
          <a:xfrm>
            <a:off x="298175" y="5815016"/>
            <a:ext cx="8470348" cy="646331"/>
          </a:xfrm>
          <a:prstGeom prst="rect">
            <a:avLst/>
          </a:prstGeom>
          <a:noFill/>
        </p:spPr>
        <p:txBody>
          <a:bodyPr wrap="square" rtlCol="0">
            <a:spAutoFit/>
          </a:bodyPr>
          <a:lstStyle/>
          <a:p>
            <a:r>
              <a:rPr lang="en-US" i="1" dirty="0"/>
              <a:t>Watch, take notes and use the rest of the presentation to clarify your understanding and map your notes against objectives. </a:t>
            </a:r>
          </a:p>
        </p:txBody>
      </p:sp>
    </p:spTree>
    <p:extLst>
      <p:ext uri="{BB962C8B-B14F-4D97-AF65-F5344CB8AC3E}">
        <p14:creationId xmlns:p14="http://schemas.microsoft.com/office/powerpoint/2010/main" val="3827489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4763"/>
            <a:ext cx="9144000" cy="293411"/>
          </a:xfrm>
        </p:spPr>
        <p:txBody>
          <a:bodyPr>
            <a:normAutofit fontScale="90000"/>
          </a:bodyPr>
          <a:lstStyle/>
          <a:p>
            <a:r>
              <a:rPr lang="en-GB" sz="1600" dirty="0">
                <a:solidFill>
                  <a:srgbClr val="000000"/>
                </a:solidFill>
                <a:latin typeface="Arial"/>
                <a:ea typeface="ＭＳ 明朝"/>
                <a:cs typeface="Arial"/>
              </a:rPr>
              <a:t>9.2.U1 Plants transport organic compounds from sources to sinks.</a:t>
            </a:r>
          </a:p>
        </p:txBody>
      </p:sp>
      <p:pic>
        <p:nvPicPr>
          <p:cNvPr id="2" name="Picture 1" descr="transport-in-angiospermophytes-1216269581538668-9_Page_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8174"/>
            <a:ext cx="9144000" cy="6858000"/>
          </a:xfrm>
          <a:prstGeom prst="rect">
            <a:avLst/>
          </a:prstGeom>
        </p:spPr>
      </p:pic>
    </p:spTree>
    <p:extLst>
      <p:ext uri="{BB962C8B-B14F-4D97-AF65-F5344CB8AC3E}">
        <p14:creationId xmlns:p14="http://schemas.microsoft.com/office/powerpoint/2010/main" val="2884046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4763"/>
            <a:ext cx="9144000" cy="293411"/>
          </a:xfrm>
        </p:spPr>
        <p:txBody>
          <a:bodyPr>
            <a:normAutofit fontScale="90000"/>
          </a:bodyPr>
          <a:lstStyle/>
          <a:p>
            <a:r>
              <a:rPr lang="en-GB" sz="1600" dirty="0">
                <a:solidFill>
                  <a:srgbClr val="000000"/>
                </a:solidFill>
                <a:latin typeface="Arial"/>
                <a:ea typeface="ＭＳ 明朝"/>
                <a:cs typeface="Arial"/>
              </a:rPr>
              <a:t>9.2.U1 Plants transport organic compounds from sources to sinks.</a:t>
            </a:r>
          </a:p>
        </p:txBody>
      </p:sp>
      <p:pic>
        <p:nvPicPr>
          <p:cNvPr id="2" name="Picture 1" descr="transport-in-angiospermophytes-1216269581538668-9_Page_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8174"/>
            <a:ext cx="9144000" cy="6858000"/>
          </a:xfrm>
          <a:prstGeom prst="rect">
            <a:avLst/>
          </a:prstGeom>
        </p:spPr>
      </p:pic>
    </p:spTree>
    <p:extLst>
      <p:ext uri="{BB962C8B-B14F-4D97-AF65-F5344CB8AC3E}">
        <p14:creationId xmlns:p14="http://schemas.microsoft.com/office/powerpoint/2010/main" val="926826675"/>
      </p:ext>
    </p:extLst>
  </p:cSld>
  <p:clrMapOvr>
    <a:masterClrMapping/>
  </p:clrMapOvr>
</p:sld>
</file>

<file path=ppt/theme/theme1.xml><?xml version="1.0" encoding="utf-8"?>
<a:theme xmlns:a="http://schemas.openxmlformats.org/drawingml/2006/main" name="IB DP Student No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IB DP Student Notes.potx</Template>
  <TotalTime>40730</TotalTime>
  <Words>1675</Words>
  <Application>Microsoft Office PowerPoint</Application>
  <PresentationFormat>On-screen Show (4:3)</PresentationFormat>
  <Paragraphs>88</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ＭＳ 明朝</vt:lpstr>
      <vt:lpstr>Arial</vt:lpstr>
      <vt:lpstr>Calibri</vt:lpstr>
      <vt:lpstr>IB DP Student Notes</vt:lpstr>
      <vt:lpstr>9.2 Transport in the phloem of plants AHL</vt:lpstr>
      <vt:lpstr>Review: 9.1.S1 Drawing the structure of primary xylem vessels in sections of stems based on microscope images.</vt:lpstr>
      <vt:lpstr>PowerPoint Presentation</vt:lpstr>
      <vt:lpstr>PowerPoint Presentation</vt:lpstr>
      <vt:lpstr>9.2.A1 Structure–function relationships of phloem sieve tubes. </vt:lpstr>
      <vt:lpstr>9.2.A1 Structure–function relationships of phloem sieve tubes. </vt:lpstr>
      <vt:lpstr>9.2.U1 Plants transport organic compounds from sources to sinks. AND 9.2.U2 Incompressibility of water allows transport along hydrostatic pressure gradients.</vt:lpstr>
      <vt:lpstr>9.2.U1 Plants transport organic compounds from sources to sinks.</vt:lpstr>
      <vt:lpstr>9.2.U1 Plants transport organic compounds from sources to sinks.</vt:lpstr>
      <vt:lpstr>9.2.U3 Active transport is used to load organic compounds into phloem sieve tubes at the source. AND 9.2.U4 High concentrations of solutes in the phloem at the source lead to water uptake by osmosis.</vt:lpstr>
      <vt:lpstr>9.2.U2 Incompressibility of water allows transport along hydrostatic pressure gradients. AND 9.2.U5 Raised hydrostatic pressure causes the contents of the phloem to flow towards sinks.</vt:lpstr>
      <vt:lpstr>9.2.S2 Analysis of data from experiments measuring phloem transport rates using aphid stylets and radioactively-labelled carbon dioxide.</vt:lpstr>
      <vt:lpstr>9.2.S2 Analysis of data from experiments measuring phloem transport rates using aphid stylets and radioactively-labelled carbon dioxide.</vt:lpstr>
      <vt:lpstr>Nature of Science: Developments in scientific research follow improvements in apparatus—experimental methods for measuring phloem transport rates using aphid stylets and radioactively-labelled carbon dioxide were only possible when radioisotopes became available. (1.8)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Paine</dc:creator>
  <cp:lastModifiedBy>Victoria Mcknight</cp:lastModifiedBy>
  <cp:revision>986</cp:revision>
  <dcterms:created xsi:type="dcterms:W3CDTF">2014-04-26T01:56:54Z</dcterms:created>
  <dcterms:modified xsi:type="dcterms:W3CDTF">2017-05-24T02:28:39Z</dcterms:modified>
</cp:coreProperties>
</file>