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2D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136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572"/>
            <a:ext cx="9144000" cy="452755"/>
          </a:xfrm>
          <a:custGeom>
            <a:avLst/>
            <a:gdLst/>
            <a:ahLst/>
            <a:cxnLst/>
            <a:rect l="l" t="t" r="r" b="b"/>
            <a:pathLst>
              <a:path w="9144000" h="452755">
                <a:moveTo>
                  <a:pt x="0" y="452627"/>
                </a:moveTo>
                <a:lnTo>
                  <a:pt x="9144000" y="452627"/>
                </a:lnTo>
                <a:lnTo>
                  <a:pt x="9144000" y="0"/>
                </a:lnTo>
                <a:lnTo>
                  <a:pt x="0" y="0"/>
                </a:lnTo>
                <a:lnTo>
                  <a:pt x="0" y="452627"/>
                </a:lnTo>
                <a:close/>
              </a:path>
            </a:pathLst>
          </a:custGeom>
          <a:solidFill>
            <a:srgbClr val="B8CDE4">
              <a:alpha val="78038"/>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1001090"/>
            <a:ext cx="4976495" cy="391794"/>
          </a:xfrm>
          <a:prstGeom prst="rect">
            <a:avLst/>
          </a:prstGeom>
        </p:spPr>
        <p:txBody>
          <a:bodyPr wrap="square" lIns="0" tIns="0" rIns="0" bIns="0">
            <a:spAutoFit/>
          </a:bodyPr>
          <a:lstStyle>
            <a:lvl1pPr>
              <a:defRPr sz="2400" b="0" i="0">
                <a:solidFill>
                  <a:srgbClr val="FF0000"/>
                </a:solidFill>
                <a:latin typeface="Arial"/>
                <a:cs typeface="Arial"/>
              </a:defRPr>
            </a:lvl1pPr>
          </a:lstStyle>
          <a:p>
            <a:endParaRPr/>
          </a:p>
        </p:txBody>
      </p:sp>
      <p:sp>
        <p:nvSpPr>
          <p:cNvPr id="3" name="Holder 3"/>
          <p:cNvSpPr>
            <a:spLocks noGrp="1"/>
          </p:cNvSpPr>
          <p:nvPr>
            <p:ph type="body" idx="1"/>
          </p:nvPr>
        </p:nvSpPr>
        <p:spPr>
          <a:xfrm>
            <a:off x="4651375" y="3347720"/>
            <a:ext cx="4298315" cy="1946275"/>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longwoodgardens.org/sites/default/files/wysiwyg/66794.jpg"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alk.edu/images/pressrelease/2013/619ecker.jpg.png"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lideshare.net/gurustip/plant-structure-and-growth-ahl" TargetMode="Externa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www4.uwsp.edu/biology/courses/botlab/05IA-b-xl%20ColeusTip.jpg" TargetMode="External"/><Relationship Id="rId4" Type="http://schemas.openxmlformats.org/officeDocument/2006/relationships/hyperlink" Target="http://plantphys.info/plant_physiology/images/naturalauxins.gi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kscience.co.uk/animations/auxin.htm" TargetMode="External"/><Relationship Id="rId7" Type="http://schemas.openxmlformats.org/officeDocument/2006/relationships/hyperlink" Target="http://leavingbio.net/plant%20responses.htm" TargetMode="External"/><Relationship Id="rId2" Type="http://schemas.openxmlformats.org/officeDocument/2006/relationships/image" Target="../media/image10.jpg"/><Relationship Id="rId1" Type="http://schemas.openxmlformats.org/officeDocument/2006/relationships/slideLayout" Target="../slideLayouts/slideLayout5.xml"/><Relationship Id="rId6" Type="http://schemas.openxmlformats.org/officeDocument/2006/relationships/hyperlink" Target="http://www.slideshare.net/gurustip/plant-structure-and-growth-ahl"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mag.org/content/312/5775/858/F1.medium.gif"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mag.org/content/312/5775/858/F1.medium.gif"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ongwoodgardens.org/sites/default/files/wysiwyg/66794.jpg"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hyperlink" Target="http://www.bbc.co.uk/staticarchive/a20f41790254c2ae96c013ef544d1f031ad6fc70.jpg"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15"/>
          <p:cNvSpPr/>
          <p:nvPr/>
        </p:nvSpPr>
        <p:spPr>
          <a:xfrm>
            <a:off x="3907195" y="2655149"/>
            <a:ext cx="4779645" cy="919480"/>
          </a:xfrm>
          <a:custGeom>
            <a:avLst/>
            <a:gdLst/>
            <a:ahLst/>
            <a:cxnLst/>
            <a:rect l="l" t="t" r="r" b="b"/>
            <a:pathLst>
              <a:path w="4779645" h="919480">
                <a:moveTo>
                  <a:pt x="0" y="918972"/>
                </a:moveTo>
                <a:lnTo>
                  <a:pt x="4779264" y="918972"/>
                </a:lnTo>
                <a:lnTo>
                  <a:pt x="4779264" y="0"/>
                </a:lnTo>
                <a:lnTo>
                  <a:pt x="0" y="0"/>
                </a:lnTo>
                <a:lnTo>
                  <a:pt x="0" y="918972"/>
                </a:lnTo>
                <a:close/>
              </a:path>
            </a:pathLst>
          </a:custGeom>
          <a:solidFill>
            <a:srgbClr val="92D050"/>
          </a:solidFill>
        </p:spPr>
        <p:txBody>
          <a:bodyPr wrap="square" lIns="0" tIns="0" rIns="0" bIns="0" rtlCol="0"/>
          <a:lstStyle/>
          <a:p>
            <a:endParaRPr/>
          </a:p>
        </p:txBody>
      </p:sp>
      <p:pic>
        <p:nvPicPr>
          <p:cNvPr id="19" name="Picture 18">
            <a:extLst>
              <a:ext uri="{FF2B5EF4-FFF2-40B4-BE49-F238E27FC236}">
                <a16:creationId xmlns:a16="http://schemas.microsoft.com/office/drawing/2014/main" id="{A3256A56-71DB-4B12-A350-B0686F42CBFD}"/>
              </a:ext>
            </a:extLst>
          </p:cNvPr>
          <p:cNvPicPr>
            <a:picLocks noChangeAspect="1"/>
          </p:cNvPicPr>
          <p:nvPr/>
        </p:nvPicPr>
        <p:blipFill>
          <a:blip r:embed="rId2"/>
          <a:stretch>
            <a:fillRect/>
          </a:stretch>
        </p:blipFill>
        <p:spPr>
          <a:xfrm>
            <a:off x="5209046" y="-28132"/>
            <a:ext cx="3941592" cy="2609850"/>
          </a:xfrm>
          <a:prstGeom prst="rect">
            <a:avLst/>
          </a:prstGeom>
        </p:spPr>
      </p:pic>
      <p:pic>
        <p:nvPicPr>
          <p:cNvPr id="18" name="Picture 17">
            <a:extLst>
              <a:ext uri="{FF2B5EF4-FFF2-40B4-BE49-F238E27FC236}">
                <a16:creationId xmlns:a16="http://schemas.microsoft.com/office/drawing/2014/main" id="{314C3BBC-EA45-4977-BCE6-ED4825EAB26A}"/>
              </a:ext>
            </a:extLst>
          </p:cNvPr>
          <p:cNvPicPr>
            <a:picLocks noChangeAspect="1"/>
          </p:cNvPicPr>
          <p:nvPr/>
        </p:nvPicPr>
        <p:blipFill>
          <a:blip r:embed="rId3"/>
          <a:stretch>
            <a:fillRect/>
          </a:stretch>
        </p:blipFill>
        <p:spPr>
          <a:xfrm>
            <a:off x="0" y="-28132"/>
            <a:ext cx="5238750" cy="3933825"/>
          </a:xfrm>
          <a:prstGeom prst="rect">
            <a:avLst/>
          </a:prstGeom>
        </p:spPr>
      </p:pic>
      <p:pic>
        <p:nvPicPr>
          <p:cNvPr id="17" name="Picture 16">
            <a:extLst>
              <a:ext uri="{FF2B5EF4-FFF2-40B4-BE49-F238E27FC236}">
                <a16:creationId xmlns:a16="http://schemas.microsoft.com/office/drawing/2014/main" id="{4361308D-0DA5-44DB-8349-8B3D0FB65908}"/>
              </a:ext>
            </a:extLst>
          </p:cNvPr>
          <p:cNvPicPr>
            <a:picLocks noChangeAspect="1"/>
          </p:cNvPicPr>
          <p:nvPr/>
        </p:nvPicPr>
        <p:blipFill>
          <a:blip r:embed="rId4"/>
          <a:stretch>
            <a:fillRect/>
          </a:stretch>
        </p:blipFill>
        <p:spPr>
          <a:xfrm>
            <a:off x="-44117" y="4128245"/>
            <a:ext cx="5308074" cy="2801483"/>
          </a:xfrm>
          <a:prstGeom prst="rect">
            <a:avLst/>
          </a:prstGeom>
        </p:spPr>
      </p:pic>
      <p:sp>
        <p:nvSpPr>
          <p:cNvPr id="2" name="object 2"/>
          <p:cNvSpPr/>
          <p:nvPr/>
        </p:nvSpPr>
        <p:spPr>
          <a:xfrm>
            <a:off x="5215304" y="2288116"/>
            <a:ext cx="3941592" cy="4658868"/>
          </a:xfrm>
          <a:prstGeom prst="rect">
            <a:avLst/>
          </a:prstGeom>
          <a:blipFill>
            <a:blip r:embed="rId5" cstate="print"/>
            <a:stretch>
              <a:fillRect/>
            </a:stretch>
          </a:blipFill>
        </p:spPr>
        <p:txBody>
          <a:bodyPr wrap="square" lIns="0" tIns="0" rIns="0" bIns="0" rtlCol="0"/>
          <a:lstStyle/>
          <a:p>
            <a:endParaRPr dirty="0"/>
          </a:p>
        </p:txBody>
      </p:sp>
      <p:sp>
        <p:nvSpPr>
          <p:cNvPr id="11" name="object 11"/>
          <p:cNvSpPr/>
          <p:nvPr/>
        </p:nvSpPr>
        <p:spPr>
          <a:xfrm>
            <a:off x="-43735" y="3073460"/>
            <a:ext cx="7399020" cy="1074420"/>
          </a:xfrm>
          <a:custGeom>
            <a:avLst/>
            <a:gdLst/>
            <a:ahLst/>
            <a:cxnLst/>
            <a:rect l="l" t="t" r="r" b="b"/>
            <a:pathLst>
              <a:path w="7399020" h="1074420">
                <a:moveTo>
                  <a:pt x="0" y="1074420"/>
                </a:moveTo>
                <a:lnTo>
                  <a:pt x="7399020" y="1074420"/>
                </a:lnTo>
                <a:lnTo>
                  <a:pt x="7399020" y="0"/>
                </a:lnTo>
                <a:lnTo>
                  <a:pt x="0" y="0"/>
                </a:lnTo>
                <a:lnTo>
                  <a:pt x="0" y="1074420"/>
                </a:lnTo>
                <a:close/>
              </a:path>
            </a:pathLst>
          </a:custGeom>
          <a:solidFill>
            <a:srgbClr val="B8CDE4">
              <a:alpha val="78038"/>
            </a:srgbClr>
          </a:solidFill>
        </p:spPr>
        <p:txBody>
          <a:bodyPr wrap="square" lIns="0" tIns="0" rIns="0" bIns="0" rtlCol="0"/>
          <a:lstStyle/>
          <a:p>
            <a:endParaRPr/>
          </a:p>
        </p:txBody>
      </p:sp>
      <p:sp>
        <p:nvSpPr>
          <p:cNvPr id="12" name="object 12"/>
          <p:cNvSpPr txBox="1"/>
          <p:nvPr/>
        </p:nvSpPr>
        <p:spPr>
          <a:xfrm>
            <a:off x="129685" y="3092816"/>
            <a:ext cx="7065009" cy="1000760"/>
          </a:xfrm>
          <a:prstGeom prst="rect">
            <a:avLst/>
          </a:prstGeom>
        </p:spPr>
        <p:txBody>
          <a:bodyPr vert="horz" wrap="square" lIns="0" tIns="12065" rIns="0" bIns="0" rtlCol="0">
            <a:spAutoFit/>
          </a:bodyPr>
          <a:lstStyle/>
          <a:p>
            <a:pPr marL="12700" marR="5080">
              <a:lnSpc>
                <a:spcPct val="100000"/>
              </a:lnSpc>
              <a:spcBef>
                <a:spcPts val="95"/>
              </a:spcBef>
            </a:pPr>
            <a:r>
              <a:rPr sz="1600" spc="-80" dirty="0">
                <a:latin typeface="Arial"/>
                <a:cs typeface="Arial"/>
              </a:rPr>
              <a:t>Boxwood, </a:t>
            </a:r>
            <a:r>
              <a:rPr sz="1600" spc="-70" dirty="0">
                <a:latin typeface="Arial"/>
                <a:cs typeface="Arial"/>
              </a:rPr>
              <a:t>Pivet </a:t>
            </a:r>
            <a:r>
              <a:rPr sz="1600" spc="-80" dirty="0">
                <a:latin typeface="Arial"/>
                <a:cs typeface="Arial"/>
              </a:rPr>
              <a:t>and </a:t>
            </a:r>
            <a:r>
              <a:rPr sz="1600" spc="-180" dirty="0">
                <a:latin typeface="Arial"/>
                <a:cs typeface="Arial"/>
              </a:rPr>
              <a:t>Yew </a:t>
            </a:r>
            <a:r>
              <a:rPr sz="1600" spc="-80" dirty="0">
                <a:latin typeface="Arial"/>
                <a:cs typeface="Arial"/>
              </a:rPr>
              <a:t>are </a:t>
            </a:r>
            <a:r>
              <a:rPr sz="1600" spc="-55" dirty="0">
                <a:latin typeface="Arial"/>
                <a:cs typeface="Arial"/>
              </a:rPr>
              <a:t>plants </a:t>
            </a:r>
            <a:r>
              <a:rPr sz="1600" spc="-65" dirty="0">
                <a:latin typeface="Arial"/>
                <a:cs typeface="Arial"/>
              </a:rPr>
              <a:t>commonly </a:t>
            </a:r>
            <a:r>
              <a:rPr sz="1600" spc="-100" dirty="0">
                <a:latin typeface="Arial"/>
                <a:cs typeface="Arial"/>
              </a:rPr>
              <a:t>used </a:t>
            </a:r>
            <a:r>
              <a:rPr sz="1600" spc="-10" dirty="0">
                <a:latin typeface="Arial"/>
                <a:cs typeface="Arial"/>
              </a:rPr>
              <a:t>for </a:t>
            </a:r>
            <a:r>
              <a:rPr sz="1600" spc="-45" dirty="0">
                <a:latin typeface="Arial"/>
                <a:cs typeface="Arial"/>
              </a:rPr>
              <a:t>topiary. </a:t>
            </a:r>
            <a:r>
              <a:rPr sz="1600" spc="-90" dirty="0">
                <a:latin typeface="Arial"/>
                <a:cs typeface="Arial"/>
              </a:rPr>
              <a:t>Topiary </a:t>
            </a:r>
            <a:r>
              <a:rPr sz="1600" spc="-75" dirty="0">
                <a:latin typeface="Arial"/>
                <a:cs typeface="Arial"/>
              </a:rPr>
              <a:t>involves </a:t>
            </a:r>
            <a:r>
              <a:rPr sz="1600" spc="-25" dirty="0">
                <a:latin typeface="Arial"/>
                <a:cs typeface="Arial"/>
              </a:rPr>
              <a:t>both  </a:t>
            </a:r>
            <a:r>
              <a:rPr sz="1600" spc="-80" dirty="0">
                <a:latin typeface="Arial"/>
                <a:cs typeface="Arial"/>
              </a:rPr>
              <a:t>encouraging </a:t>
            </a:r>
            <a:r>
              <a:rPr sz="1600" spc="-35" dirty="0">
                <a:latin typeface="Arial"/>
                <a:cs typeface="Arial"/>
              </a:rPr>
              <a:t>growth </a:t>
            </a:r>
            <a:r>
              <a:rPr sz="1600" spc="-25" dirty="0">
                <a:latin typeface="Arial"/>
                <a:cs typeface="Arial"/>
              </a:rPr>
              <a:t>in </a:t>
            </a:r>
            <a:r>
              <a:rPr sz="1600" spc="-70" dirty="0">
                <a:latin typeface="Arial"/>
                <a:cs typeface="Arial"/>
              </a:rPr>
              <a:t>specific </a:t>
            </a:r>
            <a:r>
              <a:rPr sz="1600" spc="-50" dirty="0">
                <a:latin typeface="Arial"/>
                <a:cs typeface="Arial"/>
              </a:rPr>
              <a:t>directions </a:t>
            </a:r>
            <a:r>
              <a:rPr sz="1600" spc="-75" dirty="0">
                <a:latin typeface="Arial"/>
                <a:cs typeface="Arial"/>
              </a:rPr>
              <a:t>by </a:t>
            </a:r>
            <a:r>
              <a:rPr sz="1600" spc="-114" dirty="0">
                <a:latin typeface="Arial"/>
                <a:cs typeface="Arial"/>
              </a:rPr>
              <a:t>use </a:t>
            </a:r>
            <a:r>
              <a:rPr sz="1600" spc="-10" dirty="0">
                <a:latin typeface="Arial"/>
                <a:cs typeface="Arial"/>
              </a:rPr>
              <a:t>of </a:t>
            </a:r>
            <a:r>
              <a:rPr sz="1600" spc="-65" dirty="0">
                <a:latin typeface="Arial"/>
                <a:cs typeface="Arial"/>
              </a:rPr>
              <a:t>frameworks </a:t>
            </a:r>
            <a:r>
              <a:rPr sz="1600" spc="-80" dirty="0">
                <a:latin typeface="Arial"/>
                <a:cs typeface="Arial"/>
              </a:rPr>
              <a:t>and </a:t>
            </a:r>
            <a:r>
              <a:rPr sz="1600" spc="-50" dirty="0">
                <a:latin typeface="Arial"/>
                <a:cs typeface="Arial"/>
              </a:rPr>
              <a:t>pruning, </a:t>
            </a:r>
            <a:r>
              <a:rPr sz="1600" spc="-75" dirty="0">
                <a:latin typeface="Arial"/>
                <a:cs typeface="Arial"/>
              </a:rPr>
              <a:t>amongst  </a:t>
            </a:r>
            <a:r>
              <a:rPr sz="1600" spc="-20" dirty="0">
                <a:latin typeface="Arial"/>
                <a:cs typeface="Arial"/>
              </a:rPr>
              <a:t>other </a:t>
            </a:r>
            <a:r>
              <a:rPr sz="1600" spc="-65" dirty="0">
                <a:latin typeface="Arial"/>
                <a:cs typeface="Arial"/>
              </a:rPr>
              <a:t>techniques. </a:t>
            </a:r>
            <a:r>
              <a:rPr sz="1600" spc="-95" dirty="0">
                <a:latin typeface="Arial"/>
                <a:cs typeface="Arial"/>
              </a:rPr>
              <a:t>Though </a:t>
            </a:r>
            <a:r>
              <a:rPr sz="1600" spc="-70" dirty="0">
                <a:latin typeface="Arial"/>
                <a:cs typeface="Arial"/>
              </a:rPr>
              <a:t>human </a:t>
            </a:r>
            <a:r>
              <a:rPr sz="1600" spc="-25" dirty="0">
                <a:latin typeface="Arial"/>
                <a:cs typeface="Arial"/>
              </a:rPr>
              <a:t>in </a:t>
            </a:r>
            <a:r>
              <a:rPr sz="1600" spc="-35" dirty="0">
                <a:latin typeface="Arial"/>
                <a:cs typeface="Arial"/>
              </a:rPr>
              <a:t>origin </a:t>
            </a:r>
            <a:r>
              <a:rPr sz="1600" spc="-30" dirty="0">
                <a:latin typeface="Arial"/>
                <a:cs typeface="Arial"/>
              </a:rPr>
              <a:t>topiary </a:t>
            </a:r>
            <a:r>
              <a:rPr sz="1600" spc="-110" dirty="0">
                <a:latin typeface="Arial"/>
                <a:cs typeface="Arial"/>
              </a:rPr>
              <a:t>can </a:t>
            </a:r>
            <a:r>
              <a:rPr sz="1600" spc="-80" dirty="0">
                <a:latin typeface="Arial"/>
                <a:cs typeface="Arial"/>
              </a:rPr>
              <a:t>be </a:t>
            </a:r>
            <a:r>
              <a:rPr sz="1600" spc="-75" dirty="0">
                <a:latin typeface="Arial"/>
                <a:cs typeface="Arial"/>
              </a:rPr>
              <a:t>considered </a:t>
            </a:r>
            <a:r>
              <a:rPr sz="1600" spc="-130" dirty="0">
                <a:latin typeface="Arial"/>
                <a:cs typeface="Arial"/>
              </a:rPr>
              <a:t>a </a:t>
            </a:r>
            <a:r>
              <a:rPr sz="1600" spc="-100" dirty="0">
                <a:latin typeface="Arial"/>
                <a:cs typeface="Arial"/>
              </a:rPr>
              <a:t>change </a:t>
            </a:r>
            <a:r>
              <a:rPr sz="1600" spc="-25" dirty="0">
                <a:latin typeface="Arial"/>
                <a:cs typeface="Arial"/>
              </a:rPr>
              <a:t>in the  </a:t>
            </a:r>
            <a:r>
              <a:rPr sz="1600" spc="-50" dirty="0">
                <a:latin typeface="Arial"/>
                <a:cs typeface="Arial"/>
              </a:rPr>
              <a:t>environment </a:t>
            </a:r>
            <a:r>
              <a:rPr sz="1600" spc="-5" dirty="0">
                <a:latin typeface="Arial"/>
                <a:cs typeface="Arial"/>
              </a:rPr>
              <a:t>that </a:t>
            </a:r>
            <a:r>
              <a:rPr sz="1600" spc="-130" dirty="0">
                <a:latin typeface="Arial"/>
                <a:cs typeface="Arial"/>
              </a:rPr>
              <a:t>causes a </a:t>
            </a:r>
            <a:r>
              <a:rPr sz="1600" spc="-100" dirty="0">
                <a:latin typeface="Arial"/>
                <a:cs typeface="Arial"/>
              </a:rPr>
              <a:t>change </a:t>
            </a:r>
            <a:r>
              <a:rPr sz="1600" spc="-25" dirty="0">
                <a:latin typeface="Arial"/>
                <a:cs typeface="Arial"/>
              </a:rPr>
              <a:t>in</a:t>
            </a:r>
            <a:r>
              <a:rPr sz="1600" spc="-105" dirty="0">
                <a:latin typeface="Arial"/>
                <a:cs typeface="Arial"/>
              </a:rPr>
              <a:t> </a:t>
            </a:r>
            <a:r>
              <a:rPr sz="1600" spc="-35" dirty="0">
                <a:latin typeface="Arial"/>
                <a:cs typeface="Arial"/>
              </a:rPr>
              <a:t>growth.</a:t>
            </a:r>
            <a:endParaRPr sz="1600" dirty="0">
              <a:latin typeface="Arial"/>
              <a:cs typeface="Arial"/>
            </a:endParaRPr>
          </a:p>
        </p:txBody>
      </p:sp>
      <p:sp>
        <p:nvSpPr>
          <p:cNvPr id="13" name="object 13"/>
          <p:cNvSpPr/>
          <p:nvPr/>
        </p:nvSpPr>
        <p:spPr>
          <a:xfrm>
            <a:off x="-44117" y="-55271"/>
            <a:ext cx="5308074" cy="858519"/>
          </a:xfrm>
          <a:custGeom>
            <a:avLst/>
            <a:gdLst/>
            <a:ahLst/>
            <a:cxnLst/>
            <a:rect l="l" t="t" r="r" b="b"/>
            <a:pathLst>
              <a:path w="4979035" h="858519">
                <a:moveTo>
                  <a:pt x="0" y="858012"/>
                </a:moveTo>
                <a:lnTo>
                  <a:pt x="4978908" y="858012"/>
                </a:lnTo>
                <a:lnTo>
                  <a:pt x="4978908" y="0"/>
                </a:lnTo>
                <a:lnTo>
                  <a:pt x="0" y="0"/>
                </a:lnTo>
                <a:lnTo>
                  <a:pt x="0" y="858012"/>
                </a:lnTo>
                <a:close/>
              </a:path>
            </a:pathLst>
          </a:custGeom>
          <a:solidFill>
            <a:srgbClr val="FFFF00"/>
          </a:solidFill>
        </p:spPr>
        <p:txBody>
          <a:bodyPr wrap="square" lIns="0" tIns="0" rIns="0" bIns="0" rtlCol="0"/>
          <a:lstStyle/>
          <a:p>
            <a:endParaRPr dirty="0"/>
          </a:p>
        </p:txBody>
      </p:sp>
      <p:sp>
        <p:nvSpPr>
          <p:cNvPr id="14" name="object 14"/>
          <p:cNvSpPr txBox="1">
            <a:spLocks noGrp="1"/>
          </p:cNvSpPr>
          <p:nvPr>
            <p:ph type="title"/>
          </p:nvPr>
        </p:nvSpPr>
        <p:spPr>
          <a:xfrm>
            <a:off x="78739" y="113538"/>
            <a:ext cx="4636770" cy="574040"/>
          </a:xfrm>
          <a:prstGeom prst="rect">
            <a:avLst/>
          </a:prstGeom>
        </p:spPr>
        <p:txBody>
          <a:bodyPr vert="horz" wrap="square" lIns="0" tIns="12700" rIns="0" bIns="0" rtlCol="0">
            <a:spAutoFit/>
          </a:bodyPr>
          <a:lstStyle/>
          <a:p>
            <a:pPr marL="12700">
              <a:lnSpc>
                <a:spcPct val="100000"/>
              </a:lnSpc>
              <a:spcBef>
                <a:spcPts val="100"/>
              </a:spcBef>
            </a:pPr>
            <a:r>
              <a:rPr sz="3600" spc="-150" dirty="0">
                <a:solidFill>
                  <a:srgbClr val="000000"/>
                </a:solidFill>
              </a:rPr>
              <a:t>9.3 </a:t>
            </a:r>
            <a:r>
              <a:rPr sz="3600" spc="-100" dirty="0">
                <a:solidFill>
                  <a:srgbClr val="000000"/>
                </a:solidFill>
              </a:rPr>
              <a:t>Growth </a:t>
            </a:r>
            <a:r>
              <a:rPr sz="3600" spc="-45" dirty="0">
                <a:solidFill>
                  <a:srgbClr val="000000"/>
                </a:solidFill>
              </a:rPr>
              <a:t>in </a:t>
            </a:r>
            <a:r>
              <a:rPr sz="3600" spc="-120" dirty="0">
                <a:solidFill>
                  <a:srgbClr val="000000"/>
                </a:solidFill>
              </a:rPr>
              <a:t>plants</a:t>
            </a:r>
            <a:r>
              <a:rPr sz="3600" spc="-530" dirty="0">
                <a:solidFill>
                  <a:srgbClr val="000000"/>
                </a:solidFill>
              </a:rPr>
              <a:t> </a:t>
            </a:r>
            <a:r>
              <a:rPr sz="3600" spc="-390" dirty="0">
                <a:solidFill>
                  <a:srgbClr val="000000"/>
                </a:solidFill>
              </a:rPr>
              <a:t>AHL</a:t>
            </a:r>
            <a:endParaRPr sz="3600" dirty="0"/>
          </a:p>
        </p:txBody>
      </p:sp>
      <p:sp>
        <p:nvSpPr>
          <p:cNvPr id="16" name="object 16"/>
          <p:cNvSpPr txBox="1"/>
          <p:nvPr/>
        </p:nvSpPr>
        <p:spPr>
          <a:xfrm>
            <a:off x="4351458" y="2166759"/>
            <a:ext cx="4792541" cy="756920"/>
          </a:xfrm>
          <a:prstGeom prst="rect">
            <a:avLst/>
          </a:prstGeom>
          <a:solidFill>
            <a:srgbClr val="FF0000"/>
          </a:solidFill>
        </p:spPr>
        <p:txBody>
          <a:bodyPr vert="horz" wrap="square" lIns="0" tIns="12700" rIns="0" bIns="0" rtlCol="0">
            <a:spAutoFit/>
          </a:bodyPr>
          <a:lstStyle/>
          <a:p>
            <a:pPr marL="12700" marR="5080">
              <a:lnSpc>
                <a:spcPct val="100000"/>
              </a:lnSpc>
              <a:spcBef>
                <a:spcPts val="100"/>
              </a:spcBef>
            </a:pPr>
            <a:r>
              <a:rPr sz="2400" spc="-140" dirty="0">
                <a:latin typeface="Arial"/>
                <a:cs typeface="Arial"/>
              </a:rPr>
              <a:t>Essential </a:t>
            </a:r>
            <a:r>
              <a:rPr sz="2400" spc="-85" dirty="0">
                <a:latin typeface="Arial"/>
                <a:cs typeface="Arial"/>
              </a:rPr>
              <a:t>idea: </a:t>
            </a:r>
            <a:r>
              <a:rPr sz="2400" spc="-130" dirty="0">
                <a:latin typeface="Arial"/>
                <a:cs typeface="Arial"/>
              </a:rPr>
              <a:t>Plants </a:t>
            </a:r>
            <a:r>
              <a:rPr sz="2400" spc="-80" dirty="0">
                <a:latin typeface="Arial"/>
                <a:cs typeface="Arial"/>
              </a:rPr>
              <a:t>adapt </a:t>
            </a:r>
            <a:r>
              <a:rPr sz="2400" spc="-5" dirty="0">
                <a:latin typeface="Arial"/>
                <a:cs typeface="Arial"/>
              </a:rPr>
              <a:t>their  </a:t>
            </a:r>
            <a:r>
              <a:rPr sz="2400" spc="-45" dirty="0">
                <a:latin typeface="Arial"/>
                <a:cs typeface="Arial"/>
              </a:rPr>
              <a:t>growth </a:t>
            </a:r>
            <a:r>
              <a:rPr sz="2400" spc="20" dirty="0">
                <a:latin typeface="Arial"/>
                <a:cs typeface="Arial"/>
              </a:rPr>
              <a:t>to </a:t>
            </a:r>
            <a:r>
              <a:rPr sz="2400" spc="-70" dirty="0">
                <a:latin typeface="Arial"/>
                <a:cs typeface="Arial"/>
              </a:rPr>
              <a:t>environmental</a:t>
            </a:r>
            <a:r>
              <a:rPr sz="2400" spc="-400" dirty="0">
                <a:latin typeface="Arial"/>
                <a:cs typeface="Arial"/>
              </a:rPr>
              <a:t> </a:t>
            </a:r>
            <a:r>
              <a:rPr sz="2400" spc="-75" dirty="0">
                <a:latin typeface="Arial"/>
                <a:cs typeface="Arial"/>
              </a:rPr>
              <a:t>conditions.</a:t>
            </a:r>
            <a:endParaRPr sz="2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69307" y="6606337"/>
            <a:ext cx="4196080" cy="208279"/>
          </a:xfrm>
          <a:prstGeom prst="rect">
            <a:avLst/>
          </a:prstGeom>
        </p:spPr>
        <p:txBody>
          <a:bodyPr vert="horz" wrap="square" lIns="0" tIns="12700" rIns="0" bIns="0" rtlCol="0">
            <a:spAutoFit/>
          </a:bodyPr>
          <a:lstStyle/>
          <a:p>
            <a:pPr marL="12700">
              <a:lnSpc>
                <a:spcPct val="100000"/>
              </a:lnSpc>
              <a:spcBef>
                <a:spcPts val="100"/>
              </a:spcBef>
            </a:pPr>
            <a:r>
              <a:rPr sz="1200" u="sng" spc="-25" dirty="0">
                <a:solidFill>
                  <a:srgbClr val="0000FF"/>
                </a:solidFill>
                <a:uFill>
                  <a:solidFill>
                    <a:srgbClr val="0000FF"/>
                  </a:solidFill>
                </a:uFill>
                <a:latin typeface="Arial"/>
                <a:cs typeface="Arial"/>
                <a:hlinkClick r:id="rId3"/>
              </a:rPr>
              <a:t>http://longwoodgardens.org/sites/default/files/wysiwyg/66794.jpg</a:t>
            </a:r>
            <a:endParaRPr sz="1200">
              <a:latin typeface="Arial"/>
              <a:cs typeface="Arial"/>
            </a:endParaRPr>
          </a:p>
        </p:txBody>
      </p:sp>
      <p:sp>
        <p:nvSpPr>
          <p:cNvPr id="4" name="object 4"/>
          <p:cNvSpPr/>
          <p:nvPr/>
        </p:nvSpPr>
        <p:spPr>
          <a:xfrm>
            <a:off x="0" y="4572"/>
            <a:ext cx="9144000" cy="440690"/>
          </a:xfrm>
          <a:custGeom>
            <a:avLst/>
            <a:gdLst/>
            <a:ahLst/>
            <a:cxnLst/>
            <a:rect l="l" t="t" r="r" b="b"/>
            <a:pathLst>
              <a:path w="9144000" h="440690">
                <a:moveTo>
                  <a:pt x="0" y="440436"/>
                </a:moveTo>
                <a:lnTo>
                  <a:pt x="9144000" y="440436"/>
                </a:lnTo>
                <a:lnTo>
                  <a:pt x="9144000" y="0"/>
                </a:lnTo>
                <a:lnTo>
                  <a:pt x="0" y="0"/>
                </a:lnTo>
                <a:lnTo>
                  <a:pt x="0" y="440436"/>
                </a:lnTo>
                <a:close/>
              </a:path>
            </a:pathLst>
          </a:custGeom>
          <a:solidFill>
            <a:srgbClr val="B8CDE4">
              <a:alpha val="78038"/>
            </a:srgbClr>
          </a:solidFill>
        </p:spPr>
        <p:txBody>
          <a:bodyPr wrap="square" lIns="0" tIns="0" rIns="0" bIns="0" rtlCol="0"/>
          <a:lstStyle/>
          <a:p>
            <a:endParaRPr/>
          </a:p>
        </p:txBody>
      </p:sp>
      <p:sp>
        <p:nvSpPr>
          <p:cNvPr id="5" name="object 5"/>
          <p:cNvSpPr txBox="1"/>
          <p:nvPr/>
        </p:nvSpPr>
        <p:spPr>
          <a:xfrm>
            <a:off x="78739" y="0"/>
            <a:ext cx="8687435" cy="45275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Arial"/>
                <a:cs typeface="Arial"/>
              </a:rPr>
              <a:t>9.3.A2 </a:t>
            </a:r>
            <a:r>
              <a:rPr sz="1400" spc="-5" dirty="0">
                <a:latin typeface="Arial"/>
                <a:cs typeface="Arial"/>
              </a:rPr>
              <a:t>Use </a:t>
            </a:r>
            <a:r>
              <a:rPr sz="1400" dirty="0">
                <a:latin typeface="Arial"/>
                <a:cs typeface="Arial"/>
              </a:rPr>
              <a:t>of </a:t>
            </a:r>
            <a:r>
              <a:rPr sz="1400" spc="-5" dirty="0">
                <a:latin typeface="Arial"/>
                <a:cs typeface="Arial"/>
              </a:rPr>
              <a:t>micropropagation </a:t>
            </a:r>
            <a:r>
              <a:rPr sz="1400" dirty="0">
                <a:latin typeface="Arial"/>
                <a:cs typeface="Arial"/>
              </a:rPr>
              <a:t>for rapid bulking up of new </a:t>
            </a:r>
            <a:r>
              <a:rPr sz="1400" spc="-5" dirty="0">
                <a:latin typeface="Arial"/>
                <a:cs typeface="Arial"/>
              </a:rPr>
              <a:t>varieties, </a:t>
            </a:r>
            <a:r>
              <a:rPr sz="1400" dirty="0">
                <a:latin typeface="Arial"/>
                <a:cs typeface="Arial"/>
              </a:rPr>
              <a:t>production of virus-free strains of</a:t>
            </a:r>
            <a:r>
              <a:rPr sz="1400" spc="-250" dirty="0">
                <a:latin typeface="Arial"/>
                <a:cs typeface="Arial"/>
              </a:rPr>
              <a:t> </a:t>
            </a:r>
            <a:r>
              <a:rPr sz="1400" dirty="0">
                <a:latin typeface="Arial"/>
                <a:cs typeface="Arial"/>
              </a:rPr>
              <a:t>existing  </a:t>
            </a:r>
            <a:r>
              <a:rPr sz="1400" spc="-5" dirty="0">
                <a:latin typeface="Arial"/>
                <a:cs typeface="Arial"/>
              </a:rPr>
              <a:t>varieties </a:t>
            </a:r>
            <a:r>
              <a:rPr sz="1400" dirty="0">
                <a:latin typeface="Arial"/>
                <a:cs typeface="Arial"/>
              </a:rPr>
              <a:t>and propagation of orchids and other rare</a:t>
            </a:r>
            <a:r>
              <a:rPr sz="1400" spc="-210" dirty="0">
                <a:latin typeface="Arial"/>
                <a:cs typeface="Arial"/>
              </a:rPr>
              <a:t> </a:t>
            </a:r>
            <a:r>
              <a:rPr sz="1400" dirty="0">
                <a:latin typeface="Arial"/>
                <a:cs typeface="Arial"/>
              </a:rPr>
              <a:t>species.</a:t>
            </a:r>
            <a:endParaRPr sz="1400">
              <a:latin typeface="Arial"/>
              <a:cs typeface="Arial"/>
            </a:endParaRPr>
          </a:p>
        </p:txBody>
      </p:sp>
      <p:sp>
        <p:nvSpPr>
          <p:cNvPr id="6" name="object 6"/>
          <p:cNvSpPr/>
          <p:nvPr/>
        </p:nvSpPr>
        <p:spPr>
          <a:xfrm>
            <a:off x="0" y="4771644"/>
            <a:ext cx="8610600" cy="1878786"/>
          </a:xfrm>
          <a:custGeom>
            <a:avLst/>
            <a:gdLst/>
            <a:ahLst/>
            <a:cxnLst/>
            <a:rect l="l" t="t" r="r" b="b"/>
            <a:pathLst>
              <a:path w="8408035" h="1478279">
                <a:moveTo>
                  <a:pt x="0" y="1478279"/>
                </a:moveTo>
                <a:lnTo>
                  <a:pt x="8407908" y="1478279"/>
                </a:lnTo>
                <a:lnTo>
                  <a:pt x="8407908" y="0"/>
                </a:lnTo>
                <a:lnTo>
                  <a:pt x="0" y="0"/>
                </a:lnTo>
                <a:lnTo>
                  <a:pt x="0" y="1478279"/>
                </a:lnTo>
                <a:close/>
              </a:path>
            </a:pathLst>
          </a:custGeom>
          <a:solidFill>
            <a:srgbClr val="FFFFFF">
              <a:alpha val="70979"/>
            </a:srgbClr>
          </a:solidFill>
        </p:spPr>
        <p:txBody>
          <a:bodyPr wrap="square" lIns="0" tIns="0" rIns="0" bIns="0" rtlCol="0"/>
          <a:lstStyle/>
          <a:p>
            <a:endParaRPr/>
          </a:p>
        </p:txBody>
      </p:sp>
      <p:sp>
        <p:nvSpPr>
          <p:cNvPr id="7" name="object 7"/>
          <p:cNvSpPr txBox="1"/>
          <p:nvPr/>
        </p:nvSpPr>
        <p:spPr>
          <a:xfrm>
            <a:off x="78739" y="4790947"/>
            <a:ext cx="8227062" cy="1859483"/>
          </a:xfrm>
          <a:prstGeom prst="rect">
            <a:avLst/>
          </a:prstGeom>
        </p:spPr>
        <p:txBody>
          <a:bodyPr vert="horz" wrap="square" lIns="0" tIns="12700" rIns="0" bIns="0" rtlCol="0">
            <a:spAutoFit/>
          </a:bodyPr>
          <a:lstStyle/>
          <a:p>
            <a:pPr marL="299085" marR="462280" indent="-286385">
              <a:lnSpc>
                <a:spcPct val="100000"/>
              </a:lnSpc>
              <a:spcBef>
                <a:spcPts val="100"/>
              </a:spcBef>
              <a:buFont typeface="Arial"/>
              <a:buChar char="•"/>
              <a:tabLst>
                <a:tab pos="299085" algn="l"/>
                <a:tab pos="299720" algn="l"/>
              </a:tabLst>
            </a:pPr>
            <a:r>
              <a:rPr sz="2000" b="1" dirty="0">
                <a:solidFill>
                  <a:srgbClr val="5F497A"/>
                </a:solidFill>
                <a:cs typeface="Arial"/>
              </a:rPr>
              <a:t>Orchids </a:t>
            </a:r>
            <a:r>
              <a:rPr sz="2000" dirty="0">
                <a:cs typeface="Arial"/>
              </a:rPr>
              <a:t>are prized for their beautiful long lasting flowers exhibiting an incredible  range of diversity in size, shape and colour.</a:t>
            </a:r>
          </a:p>
          <a:p>
            <a:pPr marL="299085" indent="-286385">
              <a:lnSpc>
                <a:spcPct val="100000"/>
              </a:lnSpc>
              <a:buChar char="•"/>
              <a:tabLst>
                <a:tab pos="299085" algn="l"/>
                <a:tab pos="299720" algn="l"/>
              </a:tabLst>
            </a:pPr>
            <a:r>
              <a:rPr sz="2000" dirty="0">
                <a:cs typeface="Arial"/>
              </a:rPr>
              <a:t>It is very </a:t>
            </a:r>
            <a:r>
              <a:rPr sz="2000" dirty="0">
                <a:solidFill>
                  <a:srgbClr val="5F497A"/>
                </a:solidFill>
                <a:cs typeface="Arial"/>
              </a:rPr>
              <a:t>difficult </a:t>
            </a:r>
            <a:r>
              <a:rPr sz="2000" dirty="0">
                <a:cs typeface="Arial"/>
              </a:rPr>
              <a:t>to get orchids to </a:t>
            </a:r>
            <a:r>
              <a:rPr sz="2000" dirty="0">
                <a:solidFill>
                  <a:srgbClr val="5F497A"/>
                </a:solidFill>
                <a:cs typeface="Arial"/>
              </a:rPr>
              <a:t>breed sexually </a:t>
            </a:r>
            <a:r>
              <a:rPr sz="2000" dirty="0">
                <a:cs typeface="Arial"/>
              </a:rPr>
              <a:t>and to maintain the desired traits</a:t>
            </a:r>
          </a:p>
          <a:p>
            <a:pPr marL="299085" indent="-286385">
              <a:lnSpc>
                <a:spcPct val="100000"/>
              </a:lnSpc>
              <a:buChar char="•"/>
              <a:tabLst>
                <a:tab pos="299085" algn="l"/>
                <a:tab pos="299720" algn="l"/>
              </a:tabLst>
            </a:pPr>
            <a:r>
              <a:rPr sz="2000" dirty="0">
                <a:cs typeface="Arial"/>
              </a:rPr>
              <a:t>Micropropagation has been so successful that orchids occupy a position as one of the</a:t>
            </a:r>
            <a:r>
              <a:rPr lang="en-GB" sz="2000" dirty="0">
                <a:cs typeface="Arial"/>
              </a:rPr>
              <a:t> </a:t>
            </a:r>
            <a:r>
              <a:rPr sz="2000" dirty="0">
                <a:cs typeface="Arial"/>
              </a:rPr>
              <a:t>top ten cut flowers</a:t>
            </a:r>
          </a:p>
        </p:txBody>
      </p:sp>
      <p:sp>
        <p:nvSpPr>
          <p:cNvPr id="8" name="object 8"/>
          <p:cNvSpPr/>
          <p:nvPr/>
        </p:nvSpPr>
        <p:spPr>
          <a:xfrm>
            <a:off x="0" y="591311"/>
            <a:ext cx="7086600" cy="768081"/>
          </a:xfrm>
          <a:custGeom>
            <a:avLst/>
            <a:gdLst/>
            <a:ahLst/>
            <a:cxnLst/>
            <a:rect l="l" t="t" r="r" b="b"/>
            <a:pathLst>
              <a:path w="5232400" h="707390">
                <a:moveTo>
                  <a:pt x="0" y="707136"/>
                </a:moveTo>
                <a:lnTo>
                  <a:pt x="5231892" y="707136"/>
                </a:lnTo>
                <a:lnTo>
                  <a:pt x="5231892" y="0"/>
                </a:lnTo>
                <a:lnTo>
                  <a:pt x="0" y="0"/>
                </a:lnTo>
                <a:lnTo>
                  <a:pt x="0" y="707136"/>
                </a:lnTo>
                <a:close/>
              </a:path>
            </a:pathLst>
          </a:custGeom>
          <a:solidFill>
            <a:srgbClr val="FFFF00"/>
          </a:solidFill>
        </p:spPr>
        <p:txBody>
          <a:bodyPr wrap="square" lIns="0" tIns="0" rIns="0" bIns="0" rtlCol="0"/>
          <a:lstStyle/>
          <a:p>
            <a:endParaRPr/>
          </a:p>
        </p:txBody>
      </p:sp>
      <p:sp>
        <p:nvSpPr>
          <p:cNvPr id="9" name="object 9"/>
          <p:cNvSpPr txBox="1">
            <a:spLocks noGrp="1"/>
          </p:cNvSpPr>
          <p:nvPr>
            <p:ph type="title"/>
          </p:nvPr>
        </p:nvSpPr>
        <p:spPr>
          <a:xfrm>
            <a:off x="78738" y="607263"/>
            <a:ext cx="6953249" cy="752129"/>
          </a:xfrm>
          <a:prstGeom prst="rect">
            <a:avLst/>
          </a:prstGeom>
        </p:spPr>
        <p:txBody>
          <a:bodyPr vert="horz" wrap="square" lIns="0" tIns="13335" rIns="0" bIns="0" rtlCol="0">
            <a:spAutoFit/>
          </a:bodyPr>
          <a:lstStyle/>
          <a:p>
            <a:pPr marL="12700">
              <a:lnSpc>
                <a:spcPct val="100000"/>
              </a:lnSpc>
              <a:spcBef>
                <a:spcPts val="105"/>
              </a:spcBef>
            </a:pPr>
            <a:r>
              <a:rPr b="1" dirty="0">
                <a:solidFill>
                  <a:srgbClr val="008000"/>
                </a:solidFill>
                <a:latin typeface="+mn-lt"/>
                <a:cs typeface="Arial"/>
              </a:rPr>
              <a:t>Micropropagation </a:t>
            </a:r>
            <a:r>
              <a:rPr dirty="0">
                <a:solidFill>
                  <a:srgbClr val="000000"/>
                </a:solidFill>
                <a:latin typeface="+mn-lt"/>
              </a:rPr>
              <a:t>is used to produce large</a:t>
            </a:r>
            <a:r>
              <a:rPr lang="en-GB" dirty="0">
                <a:latin typeface="+mn-lt"/>
              </a:rPr>
              <a:t> </a:t>
            </a:r>
            <a:r>
              <a:rPr dirty="0">
                <a:solidFill>
                  <a:srgbClr val="000000"/>
                </a:solidFill>
                <a:latin typeface="+mn-lt"/>
              </a:rPr>
              <a:t>numbers of identical plants from stock plants.</a:t>
            </a:r>
            <a:endParaRPr dirty="0">
              <a:latin typeface="+mn-lt"/>
            </a:endParaRPr>
          </a:p>
        </p:txBody>
      </p:sp>
      <p:sp>
        <p:nvSpPr>
          <p:cNvPr id="10" name="object 10"/>
          <p:cNvSpPr/>
          <p:nvPr/>
        </p:nvSpPr>
        <p:spPr>
          <a:xfrm>
            <a:off x="1676400" y="1616963"/>
            <a:ext cx="7468107" cy="1629812"/>
          </a:xfrm>
          <a:custGeom>
            <a:avLst/>
            <a:gdLst/>
            <a:ahLst/>
            <a:cxnLst/>
            <a:rect l="l" t="t" r="r" b="b"/>
            <a:pathLst>
              <a:path w="7366000" h="1201420">
                <a:moveTo>
                  <a:pt x="0" y="1200912"/>
                </a:moveTo>
                <a:lnTo>
                  <a:pt x="7365492" y="1200912"/>
                </a:lnTo>
                <a:lnTo>
                  <a:pt x="7365492" y="0"/>
                </a:lnTo>
                <a:lnTo>
                  <a:pt x="0" y="0"/>
                </a:lnTo>
                <a:lnTo>
                  <a:pt x="0" y="1200912"/>
                </a:lnTo>
                <a:close/>
              </a:path>
            </a:pathLst>
          </a:custGeom>
          <a:solidFill>
            <a:srgbClr val="FFFFFF">
              <a:alpha val="70979"/>
            </a:srgbClr>
          </a:solidFill>
        </p:spPr>
        <p:txBody>
          <a:bodyPr wrap="square" lIns="0" tIns="0" rIns="0" bIns="0" rtlCol="0"/>
          <a:lstStyle/>
          <a:p>
            <a:endParaRPr/>
          </a:p>
        </p:txBody>
      </p:sp>
      <p:sp>
        <p:nvSpPr>
          <p:cNvPr id="11" name="object 11"/>
          <p:cNvSpPr txBox="1"/>
          <p:nvPr/>
        </p:nvSpPr>
        <p:spPr>
          <a:xfrm>
            <a:off x="1856994" y="1634997"/>
            <a:ext cx="6953250" cy="1551707"/>
          </a:xfrm>
          <a:prstGeom prst="rect">
            <a:avLst/>
          </a:prstGeom>
        </p:spPr>
        <p:txBody>
          <a:bodyPr vert="horz" wrap="square" lIns="0" tIns="12700" rIns="0" bIns="0" rtlCol="0">
            <a:spAutoFit/>
          </a:bodyPr>
          <a:lstStyle/>
          <a:p>
            <a:pPr marL="299085" indent="-286385">
              <a:lnSpc>
                <a:spcPct val="100000"/>
              </a:lnSpc>
              <a:spcBef>
                <a:spcPts val="100"/>
              </a:spcBef>
              <a:buChar char="•"/>
              <a:tabLst>
                <a:tab pos="299085" algn="l"/>
                <a:tab pos="299720" algn="l"/>
              </a:tabLst>
            </a:pPr>
            <a:r>
              <a:rPr sz="2000" dirty="0">
                <a:cs typeface="Arial"/>
              </a:rPr>
              <a:t>Plant </a:t>
            </a:r>
            <a:r>
              <a:rPr sz="2000" b="1" dirty="0">
                <a:solidFill>
                  <a:srgbClr val="943735"/>
                </a:solidFill>
                <a:cs typeface="Arial"/>
              </a:rPr>
              <a:t>virus </a:t>
            </a:r>
            <a:r>
              <a:rPr sz="2000" dirty="0">
                <a:cs typeface="Arial"/>
              </a:rPr>
              <a:t>are </a:t>
            </a:r>
            <a:r>
              <a:rPr sz="2000" dirty="0">
                <a:solidFill>
                  <a:srgbClr val="943735"/>
                </a:solidFill>
                <a:cs typeface="Arial"/>
              </a:rPr>
              <a:t>transported </a:t>
            </a:r>
            <a:r>
              <a:rPr sz="2000" dirty="0">
                <a:cs typeface="Arial"/>
              </a:rPr>
              <a:t>within the plant through the </a:t>
            </a:r>
            <a:r>
              <a:rPr sz="2000" dirty="0">
                <a:solidFill>
                  <a:srgbClr val="943735"/>
                </a:solidFill>
                <a:cs typeface="Arial"/>
              </a:rPr>
              <a:t>vascular tissue</a:t>
            </a:r>
            <a:r>
              <a:rPr sz="2000" dirty="0">
                <a:cs typeface="Arial"/>
              </a:rPr>
              <a:t>.</a:t>
            </a:r>
          </a:p>
          <a:p>
            <a:pPr marL="299085" indent="-286385">
              <a:lnSpc>
                <a:spcPct val="100000"/>
              </a:lnSpc>
              <a:buChar char="•"/>
              <a:tabLst>
                <a:tab pos="299085" algn="l"/>
                <a:tab pos="299720" algn="l"/>
              </a:tabLst>
            </a:pPr>
            <a:r>
              <a:rPr sz="2000" dirty="0">
                <a:cs typeface="Arial"/>
              </a:rPr>
              <a:t>The </a:t>
            </a:r>
            <a:r>
              <a:rPr sz="2000" dirty="0">
                <a:solidFill>
                  <a:srgbClr val="943735"/>
                </a:solidFill>
                <a:cs typeface="Arial"/>
              </a:rPr>
              <a:t>meristem </a:t>
            </a:r>
            <a:r>
              <a:rPr sz="2000" dirty="0">
                <a:cs typeface="Arial"/>
              </a:rPr>
              <a:t>does not contain vascular tissue</a:t>
            </a:r>
          </a:p>
          <a:p>
            <a:pPr marL="299085" marR="271145" indent="-286385">
              <a:lnSpc>
                <a:spcPct val="100000"/>
              </a:lnSpc>
              <a:buChar char="•"/>
              <a:tabLst>
                <a:tab pos="299085" algn="l"/>
                <a:tab pos="299720" algn="l"/>
              </a:tabLst>
            </a:pPr>
            <a:r>
              <a:rPr sz="2000" dirty="0">
                <a:cs typeface="Arial"/>
              </a:rPr>
              <a:t>Propagating plants from sterilised vascular tissue produces </a:t>
            </a:r>
            <a:r>
              <a:rPr sz="2000" dirty="0">
                <a:solidFill>
                  <a:srgbClr val="943735"/>
                </a:solidFill>
                <a:cs typeface="Arial"/>
              </a:rPr>
              <a:t>virus-free  plants</a:t>
            </a:r>
            <a:endParaRPr sz="2000" dirty="0">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605155"/>
          </a:xfrm>
          <a:custGeom>
            <a:avLst/>
            <a:gdLst/>
            <a:ahLst/>
            <a:cxnLst/>
            <a:rect l="l" t="t" r="r" b="b"/>
            <a:pathLst>
              <a:path w="9144000" h="605155">
                <a:moveTo>
                  <a:pt x="0" y="605027"/>
                </a:moveTo>
                <a:lnTo>
                  <a:pt x="9144000" y="605027"/>
                </a:lnTo>
                <a:lnTo>
                  <a:pt x="9144000" y="0"/>
                </a:lnTo>
                <a:lnTo>
                  <a:pt x="0" y="0"/>
                </a:lnTo>
                <a:lnTo>
                  <a:pt x="0" y="605027"/>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15620"/>
            <a:ext cx="881253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latin typeface="Arial"/>
                <a:cs typeface="Arial"/>
              </a:rPr>
              <a:t>Nature </a:t>
            </a:r>
            <a:r>
              <a:rPr sz="1200" dirty="0">
                <a:latin typeface="Arial"/>
                <a:cs typeface="Arial"/>
              </a:rPr>
              <a:t>of Science: </a:t>
            </a:r>
            <a:r>
              <a:rPr sz="1200" spc="-5" dirty="0">
                <a:latin typeface="Arial"/>
                <a:cs typeface="Arial"/>
              </a:rPr>
              <a:t>Developments in </a:t>
            </a:r>
            <a:r>
              <a:rPr sz="1200" dirty="0">
                <a:latin typeface="Arial"/>
                <a:cs typeface="Arial"/>
              </a:rPr>
              <a:t>scientific </a:t>
            </a:r>
            <a:r>
              <a:rPr sz="1200" spc="-5" dirty="0">
                <a:latin typeface="Arial"/>
                <a:cs typeface="Arial"/>
              </a:rPr>
              <a:t>research </a:t>
            </a:r>
            <a:r>
              <a:rPr sz="1200" dirty="0">
                <a:latin typeface="Arial"/>
                <a:cs typeface="Arial"/>
              </a:rPr>
              <a:t>follow </a:t>
            </a:r>
            <a:r>
              <a:rPr sz="1200" spc="-5" dirty="0">
                <a:latin typeface="Arial"/>
                <a:cs typeface="Arial"/>
              </a:rPr>
              <a:t>improvements in analysis and deduction </a:t>
            </a:r>
            <a:r>
              <a:rPr sz="1200" dirty="0">
                <a:latin typeface="Arial"/>
                <a:cs typeface="Arial"/>
              </a:rPr>
              <a:t>- </a:t>
            </a:r>
            <a:r>
              <a:rPr sz="1200" spc="-5" dirty="0">
                <a:latin typeface="Arial"/>
                <a:cs typeface="Arial"/>
              </a:rPr>
              <a:t>improvements in analytical  techniques allowing </a:t>
            </a:r>
            <a:r>
              <a:rPr sz="1200" dirty="0">
                <a:latin typeface="Arial"/>
                <a:cs typeface="Arial"/>
              </a:rPr>
              <a:t>the </a:t>
            </a:r>
            <a:r>
              <a:rPr sz="1200" spc="-5" dirty="0">
                <a:latin typeface="Arial"/>
                <a:cs typeface="Arial"/>
              </a:rPr>
              <a:t>detection </a:t>
            </a:r>
            <a:r>
              <a:rPr sz="1200" dirty="0">
                <a:latin typeface="Arial"/>
                <a:cs typeface="Arial"/>
              </a:rPr>
              <a:t>of trace </a:t>
            </a:r>
            <a:r>
              <a:rPr sz="1200" spc="-5" dirty="0">
                <a:latin typeface="Arial"/>
                <a:cs typeface="Arial"/>
              </a:rPr>
              <a:t>amounts </a:t>
            </a:r>
            <a:r>
              <a:rPr sz="1200" dirty="0">
                <a:latin typeface="Arial"/>
                <a:cs typeface="Arial"/>
              </a:rPr>
              <a:t>of </a:t>
            </a:r>
            <a:r>
              <a:rPr sz="1200" spc="-5" dirty="0">
                <a:latin typeface="Arial"/>
                <a:cs typeface="Arial"/>
              </a:rPr>
              <a:t>substances has led </a:t>
            </a:r>
            <a:r>
              <a:rPr sz="1200" dirty="0">
                <a:latin typeface="Arial"/>
                <a:cs typeface="Arial"/>
              </a:rPr>
              <a:t>to </a:t>
            </a:r>
            <a:r>
              <a:rPr sz="1200" spc="-5" dirty="0">
                <a:latin typeface="Arial"/>
                <a:cs typeface="Arial"/>
              </a:rPr>
              <a:t>advances in </a:t>
            </a:r>
            <a:r>
              <a:rPr sz="1200" dirty="0">
                <a:latin typeface="Arial"/>
                <a:cs typeface="Arial"/>
              </a:rPr>
              <a:t>the </a:t>
            </a:r>
            <a:r>
              <a:rPr sz="1200" spc="-5" dirty="0">
                <a:latin typeface="Arial"/>
                <a:cs typeface="Arial"/>
              </a:rPr>
              <a:t>understanding </a:t>
            </a:r>
            <a:r>
              <a:rPr sz="1200" dirty="0">
                <a:latin typeface="Arial"/>
                <a:cs typeface="Arial"/>
              </a:rPr>
              <a:t>of plant </a:t>
            </a:r>
            <a:r>
              <a:rPr sz="1200" spc="-5" dirty="0">
                <a:latin typeface="Arial"/>
                <a:cs typeface="Arial"/>
              </a:rPr>
              <a:t>hormones </a:t>
            </a:r>
            <a:r>
              <a:rPr sz="1200" spc="20" dirty="0">
                <a:latin typeface="Arial"/>
                <a:cs typeface="Arial"/>
              </a:rPr>
              <a:t>and  </a:t>
            </a:r>
            <a:r>
              <a:rPr sz="1200" dirty="0">
                <a:latin typeface="Arial"/>
                <a:cs typeface="Arial"/>
              </a:rPr>
              <a:t>their effect </a:t>
            </a:r>
            <a:r>
              <a:rPr sz="1200" spc="-5" dirty="0">
                <a:latin typeface="Arial"/>
                <a:cs typeface="Arial"/>
              </a:rPr>
              <a:t>on gene expression.</a:t>
            </a:r>
            <a:r>
              <a:rPr sz="1200" spc="-110" dirty="0">
                <a:latin typeface="Arial"/>
                <a:cs typeface="Arial"/>
              </a:rPr>
              <a:t> </a:t>
            </a:r>
            <a:r>
              <a:rPr sz="1200" dirty="0">
                <a:latin typeface="Arial"/>
                <a:cs typeface="Arial"/>
              </a:rPr>
              <a:t>(1.8)</a:t>
            </a:r>
            <a:endParaRPr sz="1200">
              <a:latin typeface="Arial"/>
              <a:cs typeface="Arial"/>
            </a:endParaRPr>
          </a:p>
        </p:txBody>
      </p:sp>
      <p:sp>
        <p:nvSpPr>
          <p:cNvPr id="4" name="object 4"/>
          <p:cNvSpPr/>
          <p:nvPr/>
        </p:nvSpPr>
        <p:spPr>
          <a:xfrm>
            <a:off x="855918" y="2165033"/>
            <a:ext cx="7668906" cy="359477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945507" y="6613347"/>
            <a:ext cx="4119879" cy="208279"/>
          </a:xfrm>
          <a:prstGeom prst="rect">
            <a:avLst/>
          </a:prstGeom>
        </p:spPr>
        <p:txBody>
          <a:bodyPr vert="horz" wrap="square" lIns="0" tIns="12700" rIns="0" bIns="0" rtlCol="0">
            <a:spAutoFit/>
          </a:bodyPr>
          <a:lstStyle/>
          <a:p>
            <a:pPr marL="12700">
              <a:lnSpc>
                <a:spcPct val="100000"/>
              </a:lnSpc>
              <a:spcBef>
                <a:spcPts val="100"/>
              </a:spcBef>
            </a:pPr>
            <a:r>
              <a:rPr sz="1200" u="sng" spc="-40" dirty="0">
                <a:solidFill>
                  <a:srgbClr val="0000FF"/>
                </a:solidFill>
                <a:uFill>
                  <a:solidFill>
                    <a:srgbClr val="0000FF"/>
                  </a:solidFill>
                </a:uFill>
                <a:latin typeface="Arial"/>
                <a:cs typeface="Arial"/>
                <a:hlinkClick r:id="rId3"/>
              </a:rPr>
              <a:t>http://www.salk.edu/images/pressrelease/2013/619ecker.jpg.png</a:t>
            </a:r>
            <a:endParaRPr sz="1200">
              <a:latin typeface="Arial"/>
              <a:cs typeface="Arial"/>
            </a:endParaRPr>
          </a:p>
        </p:txBody>
      </p:sp>
      <p:sp>
        <p:nvSpPr>
          <p:cNvPr id="6" name="object 6"/>
          <p:cNvSpPr txBox="1">
            <a:spLocks noGrp="1"/>
          </p:cNvSpPr>
          <p:nvPr>
            <p:ph type="title"/>
          </p:nvPr>
        </p:nvSpPr>
        <p:spPr>
          <a:xfrm>
            <a:off x="78739" y="838911"/>
            <a:ext cx="7983220" cy="124587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000000"/>
                </a:solidFill>
                <a:latin typeface="+mn-lt"/>
              </a:rPr>
              <a:t>The </a:t>
            </a:r>
            <a:r>
              <a:rPr sz="2000" b="1" dirty="0">
                <a:solidFill>
                  <a:srgbClr val="008000"/>
                </a:solidFill>
                <a:latin typeface="+mn-lt"/>
                <a:cs typeface="Arial"/>
              </a:rPr>
              <a:t>in</a:t>
            </a:r>
            <a:r>
              <a:rPr sz="2000" b="1" dirty="0">
                <a:solidFill>
                  <a:srgbClr val="92CDDD"/>
                </a:solidFill>
                <a:latin typeface="+mn-lt"/>
                <a:cs typeface="Arial"/>
              </a:rPr>
              <a:t>te</a:t>
            </a:r>
            <a:r>
              <a:rPr sz="2000" b="1" dirty="0">
                <a:solidFill>
                  <a:srgbClr val="5F497A"/>
                </a:solidFill>
                <a:latin typeface="+mn-lt"/>
                <a:cs typeface="Arial"/>
              </a:rPr>
              <a:t>ra</a:t>
            </a:r>
            <a:r>
              <a:rPr sz="2000" b="1" dirty="0">
                <a:solidFill>
                  <a:srgbClr val="E36C09"/>
                </a:solidFill>
                <a:latin typeface="+mn-lt"/>
                <a:cs typeface="Arial"/>
              </a:rPr>
              <a:t>ct</a:t>
            </a:r>
            <a:r>
              <a:rPr sz="2000" b="1" dirty="0">
                <a:latin typeface="+mn-lt"/>
                <a:cs typeface="Arial"/>
              </a:rPr>
              <a:t>io</a:t>
            </a:r>
            <a:r>
              <a:rPr sz="2000" b="1" dirty="0">
                <a:solidFill>
                  <a:srgbClr val="CC3366"/>
                </a:solidFill>
                <a:latin typeface="+mn-lt"/>
                <a:cs typeface="Arial"/>
              </a:rPr>
              <a:t>ns </a:t>
            </a:r>
            <a:r>
              <a:rPr sz="2000" dirty="0">
                <a:solidFill>
                  <a:srgbClr val="000000"/>
                </a:solidFill>
                <a:latin typeface="+mn-lt"/>
              </a:rPr>
              <a:t>between different </a:t>
            </a:r>
            <a:r>
              <a:rPr sz="2000" b="1" dirty="0">
                <a:solidFill>
                  <a:srgbClr val="000000"/>
                </a:solidFill>
                <a:latin typeface="+mn-lt"/>
                <a:cs typeface="Arial"/>
              </a:rPr>
              <a:t>plant hormones </a:t>
            </a:r>
            <a:r>
              <a:rPr sz="2000" dirty="0">
                <a:solidFill>
                  <a:srgbClr val="000000"/>
                </a:solidFill>
                <a:latin typeface="+mn-lt"/>
              </a:rPr>
              <a:t>and multiple plant genes  are very </a:t>
            </a:r>
            <a:r>
              <a:rPr sz="2000" b="1" dirty="0">
                <a:solidFill>
                  <a:srgbClr val="000000"/>
                </a:solidFill>
                <a:latin typeface="+mn-lt"/>
                <a:cs typeface="Arial"/>
              </a:rPr>
              <a:t>complex </a:t>
            </a:r>
            <a:r>
              <a:rPr sz="2000" dirty="0">
                <a:solidFill>
                  <a:srgbClr val="000000"/>
                </a:solidFill>
                <a:latin typeface="+mn-lt"/>
              </a:rPr>
              <a:t>and not fully understood. Our understanding of this area of  science is steadily growing due to our ability to </a:t>
            </a:r>
            <a:r>
              <a:rPr sz="2000" b="1" dirty="0">
                <a:solidFill>
                  <a:srgbClr val="000000"/>
                </a:solidFill>
                <a:latin typeface="+mn-lt"/>
                <a:cs typeface="Arial"/>
              </a:rPr>
              <a:t>detect trace </a:t>
            </a:r>
            <a:r>
              <a:rPr sz="2000" dirty="0">
                <a:solidFill>
                  <a:srgbClr val="000000"/>
                </a:solidFill>
                <a:latin typeface="+mn-lt"/>
              </a:rPr>
              <a:t>(very small)  </a:t>
            </a:r>
            <a:r>
              <a:rPr sz="2000" b="1" dirty="0">
                <a:solidFill>
                  <a:srgbClr val="000000"/>
                </a:solidFill>
                <a:latin typeface="+mn-lt"/>
                <a:cs typeface="Arial"/>
              </a:rPr>
              <a:t>amounts </a:t>
            </a:r>
            <a:r>
              <a:rPr sz="2000" dirty="0">
                <a:solidFill>
                  <a:srgbClr val="000000"/>
                </a:solidFill>
                <a:latin typeface="+mn-lt"/>
              </a:rPr>
              <a:t>of molecules.</a:t>
            </a:r>
            <a:endParaRPr sz="2000" dirty="0">
              <a:latin typeface="+mn-lt"/>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5621"/>
            <a:ext cx="9144000" cy="421640"/>
          </a:xfrm>
          <a:prstGeom prst="rect">
            <a:avLst/>
          </a:prstGeom>
          <a:solidFill>
            <a:srgbClr val="00B0F0"/>
          </a:solidFill>
        </p:spPr>
        <p:txBody>
          <a:bodyPr vert="horz" wrap="square" lIns="0" tIns="12065" rIns="0" bIns="0" rtlCol="0">
            <a:spAutoFit/>
          </a:bodyPr>
          <a:lstStyle/>
          <a:p>
            <a:pPr marL="12700" marR="5080">
              <a:lnSpc>
                <a:spcPct val="100000"/>
              </a:lnSpc>
              <a:spcBef>
                <a:spcPts val="95"/>
              </a:spcBef>
            </a:pPr>
            <a:r>
              <a:rPr sz="1300" spc="-5" dirty="0">
                <a:latin typeface="Arial"/>
                <a:cs typeface="Arial"/>
              </a:rPr>
              <a:t>9.3.U1 Undifferentiated cells in the meristems of plants allow indeterminate growth. AND 9.3.U2 Mitosis and cell division in  the shoot apex provide cells needed for extension of the stem and development of</a:t>
            </a:r>
            <a:r>
              <a:rPr sz="1300" spc="310" dirty="0">
                <a:latin typeface="Arial"/>
                <a:cs typeface="Arial"/>
              </a:rPr>
              <a:t> </a:t>
            </a:r>
            <a:r>
              <a:rPr sz="1300" spc="-5" dirty="0">
                <a:latin typeface="Arial"/>
                <a:cs typeface="Arial"/>
              </a:rPr>
              <a:t>leaves.</a:t>
            </a:r>
            <a:endParaRPr sz="1300" dirty="0">
              <a:latin typeface="Arial"/>
              <a:cs typeface="Arial"/>
            </a:endParaRPr>
          </a:p>
        </p:txBody>
      </p:sp>
      <p:sp>
        <p:nvSpPr>
          <p:cNvPr id="3" name="object 3"/>
          <p:cNvSpPr/>
          <p:nvPr/>
        </p:nvSpPr>
        <p:spPr>
          <a:xfrm>
            <a:off x="58492" y="544982"/>
            <a:ext cx="9000508" cy="631301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4592" y="5041391"/>
            <a:ext cx="5119370" cy="1816735"/>
          </a:xfrm>
          <a:custGeom>
            <a:avLst/>
            <a:gdLst/>
            <a:ahLst/>
            <a:cxnLst/>
            <a:rect l="l" t="t" r="r" b="b"/>
            <a:pathLst>
              <a:path w="5119370" h="1816734">
                <a:moveTo>
                  <a:pt x="5119116" y="1816604"/>
                </a:moveTo>
                <a:lnTo>
                  <a:pt x="5119116" y="0"/>
                </a:lnTo>
                <a:lnTo>
                  <a:pt x="0" y="0"/>
                </a:lnTo>
                <a:lnTo>
                  <a:pt x="0" y="1816604"/>
                </a:lnTo>
                <a:lnTo>
                  <a:pt x="5119116" y="1816604"/>
                </a:lnTo>
                <a:close/>
              </a:path>
            </a:pathLst>
          </a:custGeom>
          <a:solidFill>
            <a:srgbClr val="FFFFFF"/>
          </a:solidFill>
        </p:spPr>
        <p:txBody>
          <a:bodyPr wrap="square" lIns="0" tIns="0" rIns="0" bIns="0" rtlCol="0"/>
          <a:lstStyle/>
          <a:p>
            <a:endParaRPr/>
          </a:p>
        </p:txBody>
      </p:sp>
      <p:sp>
        <p:nvSpPr>
          <p:cNvPr id="5" name="object 5"/>
          <p:cNvSpPr txBox="1"/>
          <p:nvPr/>
        </p:nvSpPr>
        <p:spPr>
          <a:xfrm>
            <a:off x="243941" y="5059172"/>
            <a:ext cx="4867910" cy="1429385"/>
          </a:xfrm>
          <a:prstGeom prst="rect">
            <a:avLst/>
          </a:prstGeom>
        </p:spPr>
        <p:txBody>
          <a:bodyPr vert="horz" wrap="square" lIns="0" tIns="12700" rIns="0" bIns="0" rtlCol="0">
            <a:spAutoFit/>
          </a:bodyPr>
          <a:lstStyle/>
          <a:p>
            <a:pPr marL="12700" marR="5080">
              <a:lnSpc>
                <a:spcPct val="100000"/>
              </a:lnSpc>
              <a:spcBef>
                <a:spcPts val="100"/>
              </a:spcBef>
            </a:pPr>
            <a:r>
              <a:rPr sz="2000" spc="-55" dirty="0">
                <a:solidFill>
                  <a:srgbClr val="000090"/>
                </a:solidFill>
                <a:latin typeface="Arial"/>
                <a:cs typeface="Arial"/>
              </a:rPr>
              <a:t>Growth </a:t>
            </a:r>
            <a:r>
              <a:rPr sz="1800" spc="-5" dirty="0">
                <a:latin typeface="Arial"/>
                <a:cs typeface="Arial"/>
              </a:rPr>
              <a:t>of </a:t>
            </a:r>
            <a:r>
              <a:rPr sz="1800" spc="-140" dirty="0">
                <a:latin typeface="Arial"/>
                <a:cs typeface="Arial"/>
              </a:rPr>
              <a:t>a </a:t>
            </a:r>
            <a:r>
              <a:rPr sz="1800" spc="-35" dirty="0">
                <a:latin typeface="Arial"/>
                <a:cs typeface="Arial"/>
              </a:rPr>
              <a:t>multicellular </a:t>
            </a:r>
            <a:r>
              <a:rPr sz="1800" spc="-85" dirty="0">
                <a:latin typeface="Arial"/>
                <a:cs typeface="Arial"/>
              </a:rPr>
              <a:t>organism, </a:t>
            </a:r>
            <a:r>
              <a:rPr sz="1800" spc="-114" dirty="0">
                <a:latin typeface="Arial"/>
                <a:cs typeface="Arial"/>
              </a:rPr>
              <a:t>such </a:t>
            </a:r>
            <a:r>
              <a:rPr sz="1800" spc="-170" dirty="0">
                <a:latin typeface="Arial"/>
                <a:cs typeface="Arial"/>
              </a:rPr>
              <a:t>as </a:t>
            </a:r>
            <a:r>
              <a:rPr sz="1800" spc="-140" dirty="0">
                <a:latin typeface="Arial"/>
                <a:cs typeface="Arial"/>
              </a:rPr>
              <a:t>a </a:t>
            </a:r>
            <a:r>
              <a:rPr sz="1800" spc="-40" dirty="0">
                <a:latin typeface="Arial"/>
                <a:cs typeface="Arial"/>
              </a:rPr>
              <a:t>plant,  </a:t>
            </a:r>
            <a:r>
              <a:rPr sz="1800" spc="-95" dirty="0">
                <a:latin typeface="Arial"/>
                <a:cs typeface="Arial"/>
              </a:rPr>
              <a:t>is </a:t>
            </a:r>
            <a:r>
              <a:rPr sz="1800" spc="-70" dirty="0">
                <a:latin typeface="Arial"/>
                <a:cs typeface="Arial"/>
              </a:rPr>
              <a:t>produced </a:t>
            </a:r>
            <a:r>
              <a:rPr sz="1800" spc="-80" dirty="0">
                <a:latin typeface="Arial"/>
                <a:cs typeface="Arial"/>
              </a:rPr>
              <a:t>by </a:t>
            </a:r>
            <a:r>
              <a:rPr sz="1800" spc="-25" dirty="0">
                <a:latin typeface="Arial"/>
                <a:cs typeface="Arial"/>
              </a:rPr>
              <a:t>either </a:t>
            </a:r>
            <a:r>
              <a:rPr sz="1800" spc="-75" dirty="0">
                <a:latin typeface="Arial"/>
                <a:cs typeface="Arial"/>
              </a:rPr>
              <a:t>one </a:t>
            </a:r>
            <a:r>
              <a:rPr sz="1800" spc="-15" dirty="0">
                <a:latin typeface="Arial"/>
                <a:cs typeface="Arial"/>
              </a:rPr>
              <a:t>or </a:t>
            </a:r>
            <a:r>
              <a:rPr sz="1800" spc="-140" dirty="0">
                <a:latin typeface="Arial"/>
                <a:cs typeface="Arial"/>
              </a:rPr>
              <a:t>a </a:t>
            </a:r>
            <a:r>
              <a:rPr sz="1800" spc="-50" dirty="0">
                <a:latin typeface="Arial"/>
                <a:cs typeface="Arial"/>
              </a:rPr>
              <a:t>combination</a:t>
            </a:r>
            <a:r>
              <a:rPr sz="1800" spc="-204" dirty="0">
                <a:latin typeface="Arial"/>
                <a:cs typeface="Arial"/>
              </a:rPr>
              <a:t> </a:t>
            </a:r>
            <a:r>
              <a:rPr sz="1800" spc="-15" dirty="0">
                <a:latin typeface="Arial"/>
                <a:cs typeface="Arial"/>
              </a:rPr>
              <a:t>of:</a:t>
            </a:r>
            <a:endParaRPr sz="1800">
              <a:latin typeface="Arial"/>
              <a:cs typeface="Arial"/>
            </a:endParaRPr>
          </a:p>
          <a:p>
            <a:pPr marL="299085" indent="-286385">
              <a:lnSpc>
                <a:spcPct val="100000"/>
              </a:lnSpc>
              <a:spcBef>
                <a:spcPts val="10"/>
              </a:spcBef>
              <a:buChar char="•"/>
              <a:tabLst>
                <a:tab pos="299085" algn="l"/>
                <a:tab pos="299720" algn="l"/>
              </a:tabLst>
            </a:pPr>
            <a:r>
              <a:rPr sz="1800" spc="-110" dirty="0">
                <a:latin typeface="Arial"/>
                <a:cs typeface="Arial"/>
              </a:rPr>
              <a:t>Cell</a:t>
            </a:r>
            <a:r>
              <a:rPr sz="1800" spc="-100" dirty="0">
                <a:latin typeface="Arial"/>
                <a:cs typeface="Arial"/>
              </a:rPr>
              <a:t> </a:t>
            </a:r>
            <a:r>
              <a:rPr sz="1800" spc="-65" dirty="0">
                <a:latin typeface="Arial"/>
                <a:cs typeface="Arial"/>
              </a:rPr>
              <a:t>enlargement</a:t>
            </a:r>
            <a:endParaRPr sz="1800">
              <a:latin typeface="Arial"/>
              <a:cs typeface="Arial"/>
            </a:endParaRPr>
          </a:p>
          <a:p>
            <a:pPr marL="299085" marR="20955" indent="-286385">
              <a:lnSpc>
                <a:spcPct val="100000"/>
              </a:lnSpc>
              <a:spcBef>
                <a:spcPts val="5"/>
              </a:spcBef>
              <a:buChar char="•"/>
              <a:tabLst>
                <a:tab pos="299085" algn="l"/>
                <a:tab pos="299720" algn="l"/>
              </a:tabLst>
            </a:pPr>
            <a:r>
              <a:rPr sz="1800" spc="-100" dirty="0">
                <a:latin typeface="Arial"/>
                <a:cs typeface="Arial"/>
              </a:rPr>
              <a:t>Increase </a:t>
            </a:r>
            <a:r>
              <a:rPr sz="1800" spc="-25" dirty="0">
                <a:latin typeface="Arial"/>
                <a:cs typeface="Arial"/>
              </a:rPr>
              <a:t>in </a:t>
            </a:r>
            <a:r>
              <a:rPr sz="1800" spc="-60" dirty="0">
                <a:latin typeface="Arial"/>
                <a:cs typeface="Arial"/>
              </a:rPr>
              <a:t>cell </a:t>
            </a:r>
            <a:r>
              <a:rPr sz="1800" spc="-80" dirty="0">
                <a:latin typeface="Arial"/>
                <a:cs typeface="Arial"/>
              </a:rPr>
              <a:t>numbers </a:t>
            </a:r>
            <a:r>
              <a:rPr sz="1800" spc="-70" dirty="0">
                <a:latin typeface="Arial"/>
                <a:cs typeface="Arial"/>
              </a:rPr>
              <a:t>produced </a:t>
            </a:r>
            <a:r>
              <a:rPr sz="1800" spc="-80" dirty="0">
                <a:latin typeface="Arial"/>
                <a:cs typeface="Arial"/>
              </a:rPr>
              <a:t>by </a:t>
            </a:r>
            <a:r>
              <a:rPr sz="1800" spc="-10" dirty="0">
                <a:solidFill>
                  <a:srgbClr val="008000"/>
                </a:solidFill>
                <a:latin typeface="Arial"/>
                <a:cs typeface="Arial"/>
              </a:rPr>
              <a:t>mitotic</a:t>
            </a:r>
            <a:r>
              <a:rPr sz="1800" spc="-180" dirty="0">
                <a:solidFill>
                  <a:srgbClr val="008000"/>
                </a:solidFill>
                <a:latin typeface="Arial"/>
                <a:cs typeface="Arial"/>
              </a:rPr>
              <a:t> </a:t>
            </a:r>
            <a:r>
              <a:rPr sz="1800" spc="-60" dirty="0">
                <a:solidFill>
                  <a:srgbClr val="008000"/>
                </a:solidFill>
                <a:latin typeface="Arial"/>
                <a:cs typeface="Arial"/>
              </a:rPr>
              <a:t>cell  division</a:t>
            </a:r>
            <a:endParaRPr sz="1800">
              <a:latin typeface="Arial"/>
              <a:cs typeface="Arial"/>
            </a:endParaRPr>
          </a:p>
        </p:txBody>
      </p:sp>
      <p:sp>
        <p:nvSpPr>
          <p:cNvPr id="6" name="object 6"/>
          <p:cNvSpPr txBox="1"/>
          <p:nvPr/>
        </p:nvSpPr>
        <p:spPr>
          <a:xfrm>
            <a:off x="78739" y="6595973"/>
            <a:ext cx="5020310" cy="208279"/>
          </a:xfrm>
          <a:prstGeom prst="rect">
            <a:avLst/>
          </a:prstGeom>
        </p:spPr>
        <p:txBody>
          <a:bodyPr vert="horz" wrap="square" lIns="0" tIns="12700" rIns="0" bIns="0" rtlCol="0">
            <a:spAutoFit/>
          </a:bodyPr>
          <a:lstStyle/>
          <a:p>
            <a:pPr marL="12700">
              <a:lnSpc>
                <a:spcPct val="100000"/>
              </a:lnSpc>
              <a:spcBef>
                <a:spcPts val="100"/>
              </a:spcBef>
            </a:pPr>
            <a:r>
              <a:rPr sz="1200" spc="-55" dirty="0">
                <a:latin typeface="Arial"/>
                <a:cs typeface="Arial"/>
              </a:rPr>
              <a:t>Edited </a:t>
            </a:r>
            <a:r>
              <a:rPr sz="1200" spc="-15" dirty="0">
                <a:latin typeface="Arial"/>
                <a:cs typeface="Arial"/>
              </a:rPr>
              <a:t>from:</a:t>
            </a:r>
            <a:r>
              <a:rPr sz="1200" spc="-120" dirty="0">
                <a:latin typeface="Arial"/>
                <a:cs typeface="Arial"/>
              </a:rPr>
              <a:t> </a:t>
            </a:r>
            <a:r>
              <a:rPr sz="1200" u="sng" spc="-25" dirty="0">
                <a:solidFill>
                  <a:srgbClr val="0000FF"/>
                </a:solidFill>
                <a:uFill>
                  <a:solidFill>
                    <a:srgbClr val="0000FF"/>
                  </a:solidFill>
                </a:uFill>
                <a:latin typeface="Arial"/>
                <a:cs typeface="Arial"/>
                <a:hlinkClick r:id="rId3"/>
              </a:rPr>
              <a:t>http://www.slideshare.net/gurustip/plant-structure-and-growth-ahl</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5621"/>
            <a:ext cx="9143999" cy="421640"/>
          </a:xfrm>
          <a:prstGeom prst="rect">
            <a:avLst/>
          </a:prstGeom>
          <a:solidFill>
            <a:srgbClr val="00B0F0"/>
          </a:solidFill>
        </p:spPr>
        <p:txBody>
          <a:bodyPr vert="horz" wrap="square" lIns="0" tIns="12065" rIns="0" bIns="0" rtlCol="0">
            <a:spAutoFit/>
          </a:bodyPr>
          <a:lstStyle/>
          <a:p>
            <a:pPr marL="12700" marR="5080">
              <a:lnSpc>
                <a:spcPct val="100000"/>
              </a:lnSpc>
              <a:spcBef>
                <a:spcPts val="95"/>
              </a:spcBef>
            </a:pPr>
            <a:r>
              <a:rPr sz="1300" spc="-5" dirty="0">
                <a:latin typeface="Arial"/>
                <a:cs typeface="Arial"/>
              </a:rPr>
              <a:t>9.3.U1 Undifferentiated cells in the meristems of plants allow indeterminate growth. AND 9.3.U2 Mitosis and cell division in  the shoot apex provide cells needed for extension of the stem and development of</a:t>
            </a:r>
            <a:r>
              <a:rPr sz="1300" spc="310" dirty="0">
                <a:latin typeface="Arial"/>
                <a:cs typeface="Arial"/>
              </a:rPr>
              <a:t> </a:t>
            </a:r>
            <a:r>
              <a:rPr sz="1300" spc="-5" dirty="0">
                <a:latin typeface="Arial"/>
                <a:cs typeface="Arial"/>
              </a:rPr>
              <a:t>leaves.</a:t>
            </a:r>
            <a:endParaRPr sz="1300" dirty="0">
              <a:latin typeface="Arial"/>
              <a:cs typeface="Arial"/>
            </a:endParaRPr>
          </a:p>
        </p:txBody>
      </p:sp>
      <p:sp>
        <p:nvSpPr>
          <p:cNvPr id="3" name="object 3"/>
          <p:cNvSpPr/>
          <p:nvPr/>
        </p:nvSpPr>
        <p:spPr>
          <a:xfrm>
            <a:off x="111456" y="457200"/>
            <a:ext cx="8567284" cy="64007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5621"/>
            <a:ext cx="9143999" cy="421640"/>
          </a:xfrm>
          <a:prstGeom prst="rect">
            <a:avLst/>
          </a:prstGeom>
          <a:solidFill>
            <a:srgbClr val="00B0F0"/>
          </a:solidFill>
        </p:spPr>
        <p:txBody>
          <a:bodyPr vert="horz" wrap="square" lIns="0" tIns="12065" rIns="0" bIns="0" rtlCol="0">
            <a:spAutoFit/>
          </a:bodyPr>
          <a:lstStyle/>
          <a:p>
            <a:pPr marL="12700" marR="5080">
              <a:lnSpc>
                <a:spcPct val="100000"/>
              </a:lnSpc>
              <a:spcBef>
                <a:spcPts val="95"/>
              </a:spcBef>
            </a:pPr>
            <a:r>
              <a:rPr sz="1300" spc="-5" dirty="0">
                <a:latin typeface="Arial"/>
                <a:cs typeface="Arial"/>
              </a:rPr>
              <a:t>9.3.U1 Undifferentiated cells in the meristems of plants allow indeterminate growth. AND 9.3.U2 Mitosis and cell division in  the shoot apex provide cells needed for extension of the stem and development of</a:t>
            </a:r>
            <a:r>
              <a:rPr sz="1300" spc="310" dirty="0">
                <a:latin typeface="Arial"/>
                <a:cs typeface="Arial"/>
              </a:rPr>
              <a:t> </a:t>
            </a:r>
            <a:r>
              <a:rPr sz="1300" spc="-5" dirty="0">
                <a:latin typeface="Arial"/>
                <a:cs typeface="Arial"/>
              </a:rPr>
              <a:t>leaves.</a:t>
            </a:r>
            <a:endParaRPr sz="1300" dirty="0">
              <a:latin typeface="Arial"/>
              <a:cs typeface="Arial"/>
            </a:endParaRPr>
          </a:p>
        </p:txBody>
      </p:sp>
      <p:sp>
        <p:nvSpPr>
          <p:cNvPr id="3" name="object 3"/>
          <p:cNvSpPr/>
          <p:nvPr/>
        </p:nvSpPr>
        <p:spPr>
          <a:xfrm>
            <a:off x="108857" y="515257"/>
            <a:ext cx="8890000" cy="63427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 y="42163"/>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26390"/>
          </a:xfrm>
          <a:custGeom>
            <a:avLst/>
            <a:gdLst/>
            <a:ahLst/>
            <a:cxnLst/>
            <a:rect l="l" t="t" r="r" b="b"/>
            <a:pathLst>
              <a:path w="9144000" h="326390">
                <a:moveTo>
                  <a:pt x="0" y="326135"/>
                </a:moveTo>
                <a:lnTo>
                  <a:pt x="9144000" y="326135"/>
                </a:lnTo>
                <a:lnTo>
                  <a:pt x="9144000" y="0"/>
                </a:lnTo>
                <a:lnTo>
                  <a:pt x="0" y="0"/>
                </a:lnTo>
                <a:lnTo>
                  <a:pt x="0" y="326135"/>
                </a:lnTo>
                <a:close/>
              </a:path>
            </a:pathLst>
          </a:custGeom>
          <a:solidFill>
            <a:srgbClr val="00B0F0">
              <a:alpha val="78038"/>
            </a:srgbClr>
          </a:solidFill>
        </p:spPr>
        <p:txBody>
          <a:bodyPr wrap="square" lIns="0" tIns="0" rIns="0" bIns="0" rtlCol="0"/>
          <a:lstStyle/>
          <a:p>
            <a:endParaRPr/>
          </a:p>
        </p:txBody>
      </p:sp>
      <p:sp>
        <p:nvSpPr>
          <p:cNvPr id="4" name="object 4"/>
          <p:cNvSpPr txBox="1"/>
          <p:nvPr/>
        </p:nvSpPr>
        <p:spPr>
          <a:xfrm>
            <a:off x="78739" y="42163"/>
            <a:ext cx="445008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9.3.U3 Plant hormones control </a:t>
            </a:r>
            <a:r>
              <a:rPr sz="1400" spc="-5" dirty="0">
                <a:latin typeface="Arial"/>
                <a:cs typeface="Arial"/>
              </a:rPr>
              <a:t>growth </a:t>
            </a:r>
            <a:r>
              <a:rPr sz="1400" dirty="0">
                <a:latin typeface="Arial"/>
                <a:cs typeface="Arial"/>
              </a:rPr>
              <a:t>in the shoot</a:t>
            </a:r>
            <a:r>
              <a:rPr sz="1400" spc="-235" dirty="0">
                <a:latin typeface="Arial"/>
                <a:cs typeface="Arial"/>
              </a:rPr>
              <a:t> </a:t>
            </a:r>
            <a:r>
              <a:rPr sz="1400" dirty="0">
                <a:latin typeface="Arial"/>
                <a:cs typeface="Arial"/>
              </a:rPr>
              <a:t>apex.</a:t>
            </a:r>
            <a:endParaRPr sz="1400">
              <a:latin typeface="Arial"/>
              <a:cs typeface="Arial"/>
            </a:endParaRPr>
          </a:p>
        </p:txBody>
      </p:sp>
      <p:sp>
        <p:nvSpPr>
          <p:cNvPr id="5" name="object 5"/>
          <p:cNvSpPr/>
          <p:nvPr/>
        </p:nvSpPr>
        <p:spPr>
          <a:xfrm>
            <a:off x="0" y="3134866"/>
            <a:ext cx="5169535" cy="2984377"/>
          </a:xfrm>
          <a:custGeom>
            <a:avLst/>
            <a:gdLst/>
            <a:ahLst/>
            <a:cxnLst/>
            <a:rect l="l" t="t" r="r" b="b"/>
            <a:pathLst>
              <a:path w="5169535" h="2062479">
                <a:moveTo>
                  <a:pt x="0" y="2061972"/>
                </a:moveTo>
                <a:lnTo>
                  <a:pt x="5169408" y="2061972"/>
                </a:lnTo>
                <a:lnTo>
                  <a:pt x="5169408" y="0"/>
                </a:lnTo>
                <a:lnTo>
                  <a:pt x="0" y="0"/>
                </a:lnTo>
                <a:lnTo>
                  <a:pt x="0" y="2061972"/>
                </a:lnTo>
                <a:close/>
              </a:path>
            </a:pathLst>
          </a:custGeom>
          <a:solidFill>
            <a:srgbClr val="FFFFFF">
              <a:alpha val="72155"/>
            </a:srgbClr>
          </a:solidFill>
        </p:spPr>
        <p:txBody>
          <a:bodyPr wrap="square" lIns="0" tIns="0" rIns="0" bIns="0" rtlCol="0"/>
          <a:lstStyle/>
          <a:p>
            <a:endParaRPr/>
          </a:p>
        </p:txBody>
      </p:sp>
      <p:sp>
        <p:nvSpPr>
          <p:cNvPr id="6" name="object 6"/>
          <p:cNvSpPr txBox="1"/>
          <p:nvPr/>
        </p:nvSpPr>
        <p:spPr>
          <a:xfrm>
            <a:off x="78739" y="3151124"/>
            <a:ext cx="4679315" cy="2968120"/>
          </a:xfrm>
          <a:prstGeom prst="rect">
            <a:avLst/>
          </a:prstGeom>
        </p:spPr>
        <p:txBody>
          <a:bodyPr vert="horz" wrap="square" lIns="0" tIns="13335" rIns="0" bIns="0" rtlCol="0">
            <a:spAutoFit/>
          </a:bodyPr>
          <a:lstStyle/>
          <a:p>
            <a:pPr marL="12700" marR="5080">
              <a:lnSpc>
                <a:spcPct val="100000"/>
              </a:lnSpc>
              <a:spcBef>
                <a:spcPts val="105"/>
              </a:spcBef>
            </a:pPr>
            <a:r>
              <a:rPr sz="2400" b="1" dirty="0">
                <a:solidFill>
                  <a:srgbClr val="FF0000"/>
                </a:solidFill>
                <a:cs typeface="Arial"/>
              </a:rPr>
              <a:t>Auxins </a:t>
            </a:r>
            <a:r>
              <a:rPr sz="2400" dirty="0">
                <a:cs typeface="Arial"/>
              </a:rPr>
              <a:t>are a group of hormones that have a wide  range of functions in plants including:</a:t>
            </a:r>
          </a:p>
          <a:p>
            <a:pPr marL="299085" indent="-286385">
              <a:lnSpc>
                <a:spcPct val="100000"/>
              </a:lnSpc>
              <a:spcBef>
                <a:spcPts val="5"/>
              </a:spcBef>
              <a:buChar char="•"/>
              <a:tabLst>
                <a:tab pos="299085" algn="l"/>
                <a:tab pos="299720" algn="l"/>
              </a:tabLst>
            </a:pPr>
            <a:r>
              <a:rPr sz="2400" dirty="0">
                <a:cs typeface="Arial"/>
              </a:rPr>
              <a:t>root and shoot growth*</a:t>
            </a:r>
          </a:p>
          <a:p>
            <a:pPr marL="299085" indent="-286385">
              <a:lnSpc>
                <a:spcPct val="100000"/>
              </a:lnSpc>
              <a:buChar char="•"/>
              <a:tabLst>
                <a:tab pos="299085" algn="l"/>
                <a:tab pos="299720" algn="l"/>
              </a:tabLst>
            </a:pPr>
            <a:r>
              <a:rPr sz="2400" dirty="0">
                <a:cs typeface="Arial"/>
              </a:rPr>
              <a:t>Flowering</a:t>
            </a:r>
          </a:p>
          <a:p>
            <a:pPr marL="299085" indent="-286385">
              <a:lnSpc>
                <a:spcPct val="100000"/>
              </a:lnSpc>
              <a:buChar char="•"/>
              <a:tabLst>
                <a:tab pos="299085" algn="l"/>
                <a:tab pos="299720" algn="l"/>
              </a:tabLst>
            </a:pPr>
            <a:r>
              <a:rPr sz="2400" dirty="0">
                <a:cs typeface="Arial"/>
              </a:rPr>
              <a:t>fruit development</a:t>
            </a:r>
          </a:p>
          <a:p>
            <a:pPr marL="299085" indent="-286385">
              <a:lnSpc>
                <a:spcPct val="100000"/>
              </a:lnSpc>
              <a:spcBef>
                <a:spcPts val="5"/>
              </a:spcBef>
              <a:buChar char="•"/>
              <a:tabLst>
                <a:tab pos="299085" algn="l"/>
                <a:tab pos="299720" algn="l"/>
              </a:tabLst>
            </a:pPr>
            <a:r>
              <a:rPr sz="2400" dirty="0">
                <a:cs typeface="Arial"/>
              </a:rPr>
              <a:t>leaf development</a:t>
            </a:r>
          </a:p>
          <a:p>
            <a:pPr marL="299085" indent="-286385">
              <a:lnSpc>
                <a:spcPct val="100000"/>
              </a:lnSpc>
              <a:buChar char="•"/>
              <a:tabLst>
                <a:tab pos="299085" algn="l"/>
                <a:tab pos="299720" algn="l"/>
              </a:tabLst>
            </a:pPr>
            <a:r>
              <a:rPr sz="2400" dirty="0">
                <a:cs typeface="Arial"/>
              </a:rPr>
              <a:t>wound response</a:t>
            </a:r>
          </a:p>
        </p:txBody>
      </p:sp>
      <p:sp>
        <p:nvSpPr>
          <p:cNvPr id="7" name="object 7"/>
          <p:cNvSpPr/>
          <p:nvPr/>
        </p:nvSpPr>
        <p:spPr>
          <a:xfrm>
            <a:off x="5248275" y="530350"/>
            <a:ext cx="3895724" cy="26207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0" y="524255"/>
            <a:ext cx="5169535" cy="1385570"/>
          </a:xfrm>
          <a:custGeom>
            <a:avLst/>
            <a:gdLst/>
            <a:ahLst/>
            <a:cxnLst/>
            <a:rect l="l" t="t" r="r" b="b"/>
            <a:pathLst>
              <a:path w="5169535" h="1385570">
                <a:moveTo>
                  <a:pt x="0" y="1385315"/>
                </a:moveTo>
                <a:lnTo>
                  <a:pt x="5169408" y="1385315"/>
                </a:lnTo>
                <a:lnTo>
                  <a:pt x="5169408" y="0"/>
                </a:lnTo>
                <a:lnTo>
                  <a:pt x="0" y="0"/>
                </a:lnTo>
                <a:lnTo>
                  <a:pt x="0" y="1385315"/>
                </a:lnTo>
                <a:close/>
              </a:path>
            </a:pathLst>
          </a:custGeom>
          <a:solidFill>
            <a:srgbClr val="FFFFFF">
              <a:alpha val="72155"/>
            </a:srgbClr>
          </a:solidFill>
        </p:spPr>
        <p:txBody>
          <a:bodyPr wrap="square" lIns="0" tIns="0" rIns="0" bIns="0" rtlCol="0"/>
          <a:lstStyle/>
          <a:p>
            <a:endParaRPr/>
          </a:p>
        </p:txBody>
      </p:sp>
      <p:sp>
        <p:nvSpPr>
          <p:cNvPr id="9" name="object 9"/>
          <p:cNvSpPr txBox="1">
            <a:spLocks noGrp="1"/>
          </p:cNvSpPr>
          <p:nvPr>
            <p:ph type="title"/>
          </p:nvPr>
        </p:nvSpPr>
        <p:spPr>
          <a:xfrm>
            <a:off x="22274" y="478600"/>
            <a:ext cx="4928235" cy="1310005"/>
          </a:xfrm>
          <a:prstGeom prst="rect">
            <a:avLst/>
          </a:prstGeom>
          <a:solidFill>
            <a:srgbClr val="FFFF00"/>
          </a:solidFill>
        </p:spPr>
        <p:txBody>
          <a:bodyPr vert="horz" wrap="square" lIns="0" tIns="10795" rIns="0" bIns="0" rtlCol="0">
            <a:spAutoFit/>
          </a:bodyPr>
          <a:lstStyle/>
          <a:p>
            <a:pPr marL="12700" marR="5080">
              <a:lnSpc>
                <a:spcPct val="100400"/>
              </a:lnSpc>
              <a:spcBef>
                <a:spcPts val="85"/>
              </a:spcBef>
            </a:pPr>
            <a:r>
              <a:rPr b="1" dirty="0">
                <a:solidFill>
                  <a:srgbClr val="800000"/>
                </a:solidFill>
                <a:latin typeface="+mn-lt"/>
                <a:cs typeface="Arial"/>
              </a:rPr>
              <a:t>Hormones </a:t>
            </a:r>
            <a:r>
              <a:rPr sz="2000" dirty="0">
                <a:solidFill>
                  <a:srgbClr val="000000"/>
                </a:solidFill>
                <a:latin typeface="+mn-lt"/>
              </a:rPr>
              <a:t>are molecules produced by one  part of an organism and transported to another  to affecting physiological activity, such as  growth or metabolism.</a:t>
            </a:r>
            <a:endParaRPr sz="2000" dirty="0">
              <a:latin typeface="+mn-lt"/>
              <a:cs typeface="Arial"/>
            </a:endParaRPr>
          </a:p>
        </p:txBody>
      </p:sp>
      <p:sp>
        <p:nvSpPr>
          <p:cNvPr id="10" name="object 10"/>
          <p:cNvSpPr/>
          <p:nvPr/>
        </p:nvSpPr>
        <p:spPr>
          <a:xfrm>
            <a:off x="4572000" y="5689091"/>
            <a:ext cx="4572000" cy="585470"/>
          </a:xfrm>
          <a:custGeom>
            <a:avLst/>
            <a:gdLst/>
            <a:ahLst/>
            <a:cxnLst/>
            <a:rect l="l" t="t" r="r" b="b"/>
            <a:pathLst>
              <a:path w="4572000" h="585470">
                <a:moveTo>
                  <a:pt x="0" y="585215"/>
                </a:moveTo>
                <a:lnTo>
                  <a:pt x="4572000" y="585215"/>
                </a:lnTo>
                <a:lnTo>
                  <a:pt x="4572000" y="0"/>
                </a:lnTo>
                <a:lnTo>
                  <a:pt x="0" y="0"/>
                </a:lnTo>
                <a:lnTo>
                  <a:pt x="0" y="585215"/>
                </a:lnTo>
                <a:close/>
              </a:path>
            </a:pathLst>
          </a:custGeom>
          <a:solidFill>
            <a:srgbClr val="FFFFFF">
              <a:alpha val="72155"/>
            </a:srgbClr>
          </a:solidFill>
        </p:spPr>
        <p:txBody>
          <a:bodyPr wrap="square" lIns="0" tIns="0" rIns="0" bIns="0" rtlCol="0"/>
          <a:lstStyle/>
          <a:p>
            <a:endParaRPr/>
          </a:p>
        </p:txBody>
      </p:sp>
      <p:sp>
        <p:nvSpPr>
          <p:cNvPr id="11" name="object 11"/>
          <p:cNvSpPr txBox="1"/>
          <p:nvPr/>
        </p:nvSpPr>
        <p:spPr>
          <a:xfrm>
            <a:off x="5410200" y="5711748"/>
            <a:ext cx="3655186" cy="1789080"/>
          </a:xfrm>
          <a:prstGeom prst="rect">
            <a:avLst/>
          </a:prstGeom>
        </p:spPr>
        <p:txBody>
          <a:bodyPr vert="horz" wrap="square" lIns="0" tIns="12065" rIns="0" bIns="0" rtlCol="0">
            <a:spAutoFit/>
          </a:bodyPr>
          <a:lstStyle/>
          <a:p>
            <a:pPr marL="290195" marR="231775">
              <a:lnSpc>
                <a:spcPct val="100000"/>
              </a:lnSpc>
              <a:spcBef>
                <a:spcPts val="95"/>
              </a:spcBef>
            </a:pPr>
            <a:r>
              <a:rPr sz="1600" i="1" spc="-40" dirty="0">
                <a:latin typeface="Trebuchet MS"/>
                <a:cs typeface="Trebuchet MS"/>
              </a:rPr>
              <a:t>*Depending </a:t>
            </a:r>
            <a:r>
              <a:rPr sz="1600" i="1" spc="-50" dirty="0">
                <a:latin typeface="Trebuchet MS"/>
                <a:cs typeface="Trebuchet MS"/>
              </a:rPr>
              <a:t>on </a:t>
            </a:r>
            <a:r>
              <a:rPr sz="1600" i="1" spc="-130" dirty="0">
                <a:latin typeface="Trebuchet MS"/>
                <a:cs typeface="Trebuchet MS"/>
              </a:rPr>
              <a:t>it’s </a:t>
            </a:r>
            <a:r>
              <a:rPr sz="1600" i="1" spc="-85" dirty="0">
                <a:latin typeface="Trebuchet MS"/>
                <a:cs typeface="Trebuchet MS"/>
              </a:rPr>
              <a:t>concentration </a:t>
            </a:r>
            <a:r>
              <a:rPr sz="1600" i="1" spc="-75" dirty="0">
                <a:latin typeface="Trebuchet MS"/>
                <a:cs typeface="Trebuchet MS"/>
              </a:rPr>
              <a:t>auxins </a:t>
            </a:r>
            <a:r>
              <a:rPr sz="1600" i="1" spc="-60" dirty="0">
                <a:latin typeface="Trebuchet MS"/>
                <a:cs typeface="Trebuchet MS"/>
              </a:rPr>
              <a:t>can</a:t>
            </a:r>
            <a:r>
              <a:rPr sz="1600" i="1" spc="-254" dirty="0">
                <a:latin typeface="Trebuchet MS"/>
                <a:cs typeface="Trebuchet MS"/>
              </a:rPr>
              <a:t> </a:t>
            </a:r>
            <a:r>
              <a:rPr sz="1600" i="1" spc="-114" dirty="0">
                <a:latin typeface="Trebuchet MS"/>
                <a:cs typeface="Trebuchet MS"/>
              </a:rPr>
              <a:t>either  </a:t>
            </a:r>
            <a:r>
              <a:rPr sz="1600" i="1" spc="-90" dirty="0">
                <a:latin typeface="Trebuchet MS"/>
                <a:cs typeface="Trebuchet MS"/>
              </a:rPr>
              <a:t>promote </a:t>
            </a:r>
            <a:r>
              <a:rPr sz="1600" i="1" spc="-85" dirty="0">
                <a:latin typeface="Trebuchet MS"/>
                <a:cs typeface="Trebuchet MS"/>
              </a:rPr>
              <a:t>or </a:t>
            </a:r>
            <a:r>
              <a:rPr sz="1600" i="1" spc="-105" dirty="0">
                <a:latin typeface="Trebuchet MS"/>
                <a:cs typeface="Trebuchet MS"/>
              </a:rPr>
              <a:t>inhibit</a:t>
            </a:r>
            <a:r>
              <a:rPr sz="1600" i="1" spc="-175" dirty="0">
                <a:latin typeface="Trebuchet MS"/>
                <a:cs typeface="Trebuchet MS"/>
              </a:rPr>
              <a:t> </a:t>
            </a:r>
            <a:r>
              <a:rPr sz="1600" i="1" spc="-90" dirty="0">
                <a:latin typeface="Trebuchet MS"/>
                <a:cs typeface="Trebuchet MS"/>
              </a:rPr>
              <a:t>growth.</a:t>
            </a:r>
            <a:endParaRPr sz="1600" dirty="0">
              <a:latin typeface="Trebuchet MS"/>
              <a:cs typeface="Trebuchet MS"/>
            </a:endParaRPr>
          </a:p>
          <a:p>
            <a:pPr marL="12700" marR="5080" indent="686435">
              <a:lnSpc>
                <a:spcPct val="117500"/>
              </a:lnSpc>
              <a:spcBef>
                <a:spcPts val="1265"/>
              </a:spcBef>
            </a:pPr>
            <a:r>
              <a:rPr sz="1200" u="sng" spc="-30" dirty="0">
                <a:solidFill>
                  <a:srgbClr val="0000FF"/>
                </a:solidFill>
                <a:uFill>
                  <a:solidFill>
                    <a:srgbClr val="0000FF"/>
                  </a:solidFill>
                </a:uFill>
                <a:latin typeface="Arial"/>
                <a:cs typeface="Arial"/>
                <a:hlinkClick r:id="rId4"/>
              </a:rPr>
              <a:t>http://plantphys.info/plant_physiology/images/naturalauxins.gif </a:t>
            </a:r>
            <a:r>
              <a:rPr sz="1200" spc="-30" dirty="0">
                <a:solidFill>
                  <a:srgbClr val="0000FF"/>
                </a:solidFill>
                <a:latin typeface="Arial"/>
                <a:cs typeface="Arial"/>
              </a:rPr>
              <a:t> </a:t>
            </a:r>
            <a:r>
              <a:rPr sz="1200" u="sng" spc="-35" dirty="0">
                <a:solidFill>
                  <a:srgbClr val="0000FF"/>
                </a:solidFill>
                <a:uFill>
                  <a:solidFill>
                    <a:srgbClr val="0000FF"/>
                  </a:solidFill>
                </a:uFill>
                <a:latin typeface="Arial"/>
                <a:cs typeface="Arial"/>
                <a:hlinkClick r:id="rId5"/>
              </a:rPr>
              <a:t>http://www4.uwsp.edu/biology/courses/botlab/05IA-b-xl%20ColeusTip.jpg</a:t>
            </a:r>
            <a:endParaRPr sz="12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285" y="435985"/>
            <a:ext cx="8598278" cy="60781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41135" y="330707"/>
            <a:ext cx="3103245" cy="6527800"/>
          </a:xfrm>
          <a:custGeom>
            <a:avLst/>
            <a:gdLst/>
            <a:ahLst/>
            <a:cxnLst/>
            <a:rect l="l" t="t" r="r" b="b"/>
            <a:pathLst>
              <a:path w="3103245" h="6527800">
                <a:moveTo>
                  <a:pt x="0" y="6527292"/>
                </a:moveTo>
                <a:lnTo>
                  <a:pt x="3102864" y="6527292"/>
                </a:lnTo>
                <a:lnTo>
                  <a:pt x="3102864" y="0"/>
                </a:lnTo>
                <a:lnTo>
                  <a:pt x="0" y="0"/>
                </a:lnTo>
                <a:lnTo>
                  <a:pt x="0" y="6527292"/>
                </a:lnTo>
                <a:close/>
              </a:path>
            </a:pathLst>
          </a:custGeom>
          <a:solidFill>
            <a:srgbClr val="FFFFFF"/>
          </a:solidFill>
        </p:spPr>
        <p:txBody>
          <a:bodyPr wrap="square" lIns="0" tIns="0" rIns="0" bIns="0" rtlCol="0"/>
          <a:lstStyle/>
          <a:p>
            <a:endParaRPr/>
          </a:p>
        </p:txBody>
      </p:sp>
      <p:sp>
        <p:nvSpPr>
          <p:cNvPr id="4" name="object 4"/>
          <p:cNvSpPr/>
          <p:nvPr/>
        </p:nvSpPr>
        <p:spPr>
          <a:xfrm>
            <a:off x="6041135" y="330707"/>
            <a:ext cx="3103245" cy="6527800"/>
          </a:xfrm>
          <a:custGeom>
            <a:avLst/>
            <a:gdLst/>
            <a:ahLst/>
            <a:cxnLst/>
            <a:rect l="l" t="t" r="r" b="b"/>
            <a:pathLst>
              <a:path w="3103245" h="6527800">
                <a:moveTo>
                  <a:pt x="0" y="6527292"/>
                </a:moveTo>
                <a:lnTo>
                  <a:pt x="3102864" y="6527292"/>
                </a:lnTo>
                <a:lnTo>
                  <a:pt x="3102864" y="0"/>
                </a:lnTo>
                <a:lnTo>
                  <a:pt x="0" y="0"/>
                </a:lnTo>
                <a:lnTo>
                  <a:pt x="0" y="6527292"/>
                </a:lnTo>
                <a:close/>
              </a:path>
            </a:pathLst>
          </a:custGeom>
          <a:ln w="9144">
            <a:solidFill>
              <a:srgbClr val="FFFFFF"/>
            </a:solidFill>
          </a:ln>
        </p:spPr>
        <p:txBody>
          <a:bodyPr wrap="square" lIns="0" tIns="0" rIns="0" bIns="0" rtlCol="0"/>
          <a:lstStyle/>
          <a:p>
            <a:endParaRPr/>
          </a:p>
        </p:txBody>
      </p:sp>
      <p:sp>
        <p:nvSpPr>
          <p:cNvPr id="5" name="object 5"/>
          <p:cNvSpPr/>
          <p:nvPr/>
        </p:nvSpPr>
        <p:spPr>
          <a:xfrm>
            <a:off x="0" y="4572"/>
            <a:ext cx="9144000" cy="326390"/>
          </a:xfrm>
          <a:custGeom>
            <a:avLst/>
            <a:gdLst/>
            <a:ahLst/>
            <a:cxnLst/>
            <a:rect l="l" t="t" r="r" b="b"/>
            <a:pathLst>
              <a:path w="9144000" h="326390">
                <a:moveTo>
                  <a:pt x="0" y="326135"/>
                </a:moveTo>
                <a:lnTo>
                  <a:pt x="9144000" y="326135"/>
                </a:lnTo>
                <a:lnTo>
                  <a:pt x="9144000" y="0"/>
                </a:lnTo>
                <a:lnTo>
                  <a:pt x="0" y="0"/>
                </a:lnTo>
                <a:lnTo>
                  <a:pt x="0" y="326135"/>
                </a:lnTo>
                <a:close/>
              </a:path>
            </a:pathLst>
          </a:custGeom>
          <a:solidFill>
            <a:srgbClr val="00B0F0">
              <a:alpha val="78038"/>
            </a:srgbClr>
          </a:solidFill>
        </p:spPr>
        <p:txBody>
          <a:bodyPr wrap="square" lIns="0" tIns="0" rIns="0" bIns="0" rtlCol="0"/>
          <a:lstStyle/>
          <a:p>
            <a:endParaRPr/>
          </a:p>
        </p:txBody>
      </p:sp>
      <p:sp>
        <p:nvSpPr>
          <p:cNvPr id="6" name="object 6"/>
          <p:cNvSpPr txBox="1"/>
          <p:nvPr/>
        </p:nvSpPr>
        <p:spPr>
          <a:xfrm>
            <a:off x="78739" y="42163"/>
            <a:ext cx="478980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9.3.U4 Plant shoots respond to the </a:t>
            </a:r>
            <a:r>
              <a:rPr sz="1400" spc="-5" dirty="0">
                <a:latin typeface="Arial"/>
                <a:cs typeface="Arial"/>
              </a:rPr>
              <a:t>environment </a:t>
            </a:r>
            <a:r>
              <a:rPr sz="1400" dirty="0">
                <a:latin typeface="Arial"/>
                <a:cs typeface="Arial"/>
              </a:rPr>
              <a:t>by</a:t>
            </a:r>
            <a:r>
              <a:rPr sz="1400" spc="-185" dirty="0">
                <a:latin typeface="Arial"/>
                <a:cs typeface="Arial"/>
              </a:rPr>
              <a:t> </a:t>
            </a:r>
            <a:r>
              <a:rPr sz="1400" dirty="0">
                <a:latin typeface="Arial"/>
                <a:cs typeface="Arial"/>
              </a:rPr>
              <a:t>tropisms.</a:t>
            </a:r>
            <a:endParaRPr sz="1400">
              <a:latin typeface="Arial"/>
              <a:cs typeface="Arial"/>
            </a:endParaRPr>
          </a:p>
        </p:txBody>
      </p:sp>
      <p:sp>
        <p:nvSpPr>
          <p:cNvPr id="7" name="object 7"/>
          <p:cNvSpPr txBox="1"/>
          <p:nvPr/>
        </p:nvSpPr>
        <p:spPr>
          <a:xfrm>
            <a:off x="1307591" y="5672328"/>
            <a:ext cx="4733925" cy="862965"/>
          </a:xfrm>
          <a:prstGeom prst="rect">
            <a:avLst/>
          </a:prstGeom>
          <a:solidFill>
            <a:srgbClr val="FFFFFF"/>
          </a:solidFill>
        </p:spPr>
        <p:txBody>
          <a:bodyPr vert="horz" wrap="square" lIns="0" tIns="29845" rIns="0" bIns="0" rtlCol="0">
            <a:spAutoFit/>
          </a:bodyPr>
          <a:lstStyle/>
          <a:p>
            <a:pPr marL="92075" marR="443865">
              <a:lnSpc>
                <a:spcPct val="100499"/>
              </a:lnSpc>
              <a:spcBef>
                <a:spcPts val="235"/>
              </a:spcBef>
            </a:pPr>
            <a:r>
              <a:rPr sz="1800" spc="-70" dirty="0">
                <a:solidFill>
                  <a:srgbClr val="800000"/>
                </a:solidFill>
                <a:latin typeface="Arial"/>
                <a:cs typeface="Arial"/>
              </a:rPr>
              <a:t>Gravitropism </a:t>
            </a:r>
            <a:r>
              <a:rPr sz="1600" spc="-105" dirty="0">
                <a:solidFill>
                  <a:srgbClr val="7E7E7E"/>
                </a:solidFill>
                <a:latin typeface="Arial"/>
                <a:cs typeface="Arial"/>
              </a:rPr>
              <a:t>(aka </a:t>
            </a:r>
            <a:r>
              <a:rPr sz="1600" spc="-65" dirty="0">
                <a:solidFill>
                  <a:srgbClr val="7E7E7E"/>
                </a:solidFill>
                <a:latin typeface="Arial"/>
                <a:cs typeface="Arial"/>
              </a:rPr>
              <a:t>Geotropism) </a:t>
            </a:r>
            <a:r>
              <a:rPr sz="1600" spc="-85" dirty="0">
                <a:solidFill>
                  <a:srgbClr val="7E7E7E"/>
                </a:solidFill>
                <a:latin typeface="Arial"/>
                <a:cs typeface="Arial"/>
              </a:rPr>
              <a:t>is </a:t>
            </a:r>
            <a:r>
              <a:rPr sz="1600" spc="-25" dirty="0">
                <a:solidFill>
                  <a:srgbClr val="7E7E7E"/>
                </a:solidFill>
                <a:latin typeface="Arial"/>
                <a:cs typeface="Arial"/>
              </a:rPr>
              <a:t>the </a:t>
            </a:r>
            <a:r>
              <a:rPr sz="1600" spc="-90" dirty="0">
                <a:solidFill>
                  <a:srgbClr val="7E7E7E"/>
                </a:solidFill>
                <a:latin typeface="Arial"/>
                <a:cs typeface="Arial"/>
              </a:rPr>
              <a:t>response </a:t>
            </a:r>
            <a:r>
              <a:rPr sz="1600" spc="15" dirty="0">
                <a:solidFill>
                  <a:srgbClr val="7E7E7E"/>
                </a:solidFill>
                <a:latin typeface="Arial"/>
                <a:cs typeface="Arial"/>
              </a:rPr>
              <a:t>to  </a:t>
            </a:r>
            <a:r>
              <a:rPr sz="1600" spc="-65" dirty="0">
                <a:solidFill>
                  <a:srgbClr val="7E7E7E"/>
                </a:solidFill>
                <a:latin typeface="Arial"/>
                <a:cs typeface="Arial"/>
              </a:rPr>
              <a:t>gravity. </a:t>
            </a:r>
            <a:r>
              <a:rPr sz="1600" spc="-110" dirty="0">
                <a:solidFill>
                  <a:srgbClr val="7E7E7E"/>
                </a:solidFill>
                <a:latin typeface="Arial"/>
                <a:cs typeface="Arial"/>
              </a:rPr>
              <a:t>This </a:t>
            </a:r>
            <a:r>
              <a:rPr sz="1600" spc="-90" dirty="0">
                <a:solidFill>
                  <a:srgbClr val="7E7E7E"/>
                </a:solidFill>
                <a:latin typeface="Arial"/>
                <a:cs typeface="Arial"/>
              </a:rPr>
              <a:t>response </a:t>
            </a:r>
            <a:r>
              <a:rPr sz="1600" spc="-110" dirty="0">
                <a:solidFill>
                  <a:srgbClr val="7E7E7E"/>
                </a:solidFill>
                <a:latin typeface="Arial"/>
                <a:cs typeface="Arial"/>
              </a:rPr>
              <a:t>can </a:t>
            </a:r>
            <a:r>
              <a:rPr sz="1600" spc="-80" dirty="0">
                <a:solidFill>
                  <a:srgbClr val="7E7E7E"/>
                </a:solidFill>
                <a:latin typeface="Arial"/>
                <a:cs typeface="Arial"/>
              </a:rPr>
              <a:t>be </a:t>
            </a:r>
            <a:r>
              <a:rPr sz="1600" spc="-20" dirty="0">
                <a:solidFill>
                  <a:srgbClr val="7E7E7E"/>
                </a:solidFill>
                <a:latin typeface="Arial"/>
                <a:cs typeface="Arial"/>
              </a:rPr>
              <a:t>both </a:t>
            </a:r>
            <a:r>
              <a:rPr sz="1600" spc="-50" dirty="0">
                <a:solidFill>
                  <a:srgbClr val="7E7E7E"/>
                </a:solidFill>
                <a:latin typeface="Arial"/>
                <a:cs typeface="Arial"/>
              </a:rPr>
              <a:t>positive </a:t>
            </a:r>
            <a:r>
              <a:rPr sz="1600" spc="-80" dirty="0">
                <a:solidFill>
                  <a:srgbClr val="7E7E7E"/>
                </a:solidFill>
                <a:latin typeface="Arial"/>
                <a:cs typeface="Arial"/>
              </a:rPr>
              <a:t>and  </a:t>
            </a:r>
            <a:r>
              <a:rPr sz="1600" spc="-70" dirty="0">
                <a:solidFill>
                  <a:srgbClr val="7E7E7E"/>
                </a:solidFill>
                <a:latin typeface="Arial"/>
                <a:cs typeface="Arial"/>
              </a:rPr>
              <a:t>negative.</a:t>
            </a:r>
            <a:endParaRPr sz="1600" dirty="0">
              <a:latin typeface="Arial"/>
              <a:cs typeface="Arial"/>
            </a:endParaRPr>
          </a:p>
        </p:txBody>
      </p:sp>
      <p:graphicFrame>
        <p:nvGraphicFramePr>
          <p:cNvPr id="8" name="object 8"/>
          <p:cNvGraphicFramePr>
            <a:graphicFrameLocks noGrp="1"/>
          </p:cNvGraphicFramePr>
          <p:nvPr/>
        </p:nvGraphicFramePr>
        <p:xfrm>
          <a:off x="6102096" y="490727"/>
          <a:ext cx="2892425" cy="3032760"/>
        </p:xfrm>
        <a:graphic>
          <a:graphicData uri="http://schemas.openxmlformats.org/drawingml/2006/table">
            <a:tbl>
              <a:tblPr firstRow="1" bandRow="1">
                <a:tableStyleId>{2D5ABB26-0587-4C30-8999-92F81FD0307C}</a:tableStyleId>
              </a:tblPr>
              <a:tblGrid>
                <a:gridCol w="2892425">
                  <a:extLst>
                    <a:ext uri="{9D8B030D-6E8A-4147-A177-3AD203B41FA5}">
                      <a16:colId xmlns:a16="http://schemas.microsoft.com/office/drawing/2014/main" val="20000"/>
                    </a:ext>
                  </a:extLst>
                </a:gridCol>
              </a:tblGrid>
              <a:tr h="478155">
                <a:tc>
                  <a:txBody>
                    <a:bodyPr/>
                    <a:lstStyle/>
                    <a:p>
                      <a:pPr marL="85090">
                        <a:lnSpc>
                          <a:spcPct val="100000"/>
                        </a:lnSpc>
                        <a:spcBef>
                          <a:spcPts val="240"/>
                        </a:spcBef>
                      </a:pPr>
                      <a:r>
                        <a:rPr sz="1800" spc="-55" dirty="0">
                          <a:solidFill>
                            <a:srgbClr val="FF0000"/>
                          </a:solidFill>
                          <a:latin typeface="Arial"/>
                          <a:cs typeface="Arial"/>
                        </a:rPr>
                        <a:t>Phototropism</a:t>
                      </a:r>
                      <a:r>
                        <a:rPr sz="1800" spc="-90" dirty="0">
                          <a:solidFill>
                            <a:srgbClr val="FF0000"/>
                          </a:solidFill>
                          <a:latin typeface="Arial"/>
                          <a:cs typeface="Arial"/>
                        </a:rPr>
                        <a:t> </a:t>
                      </a:r>
                      <a:r>
                        <a:rPr sz="1300" spc="-35" dirty="0">
                          <a:latin typeface="Arial"/>
                          <a:cs typeface="Arial"/>
                        </a:rPr>
                        <a:t>interactive</a:t>
                      </a:r>
                      <a:endParaRPr sz="1300">
                        <a:latin typeface="Arial"/>
                        <a:cs typeface="Arial"/>
                      </a:endParaRPr>
                    </a:p>
                    <a:p>
                      <a:pPr marL="85090">
                        <a:lnSpc>
                          <a:spcPts val="1235"/>
                        </a:lnSpc>
                        <a:spcBef>
                          <a:spcPts val="30"/>
                        </a:spcBef>
                      </a:pPr>
                      <a:r>
                        <a:rPr sz="1300" spc="-35" dirty="0">
                          <a:latin typeface="Arial"/>
                          <a:cs typeface="Arial"/>
                        </a:rPr>
                        <a:t>animation</a:t>
                      </a:r>
                      <a:endParaRPr sz="13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0"/>
                  </a:ext>
                </a:extLst>
              </a:tr>
              <a:tr h="90805">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004695">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459105">
                <a:tc>
                  <a:txBody>
                    <a:bodyPr/>
                    <a:lstStyle/>
                    <a:p>
                      <a:pPr marL="107314" marR="87630">
                        <a:lnSpc>
                          <a:spcPct val="100000"/>
                        </a:lnSpc>
                        <a:spcBef>
                          <a:spcPts val="275"/>
                        </a:spcBef>
                      </a:pPr>
                      <a:r>
                        <a:rPr sz="1200" u="sng" spc="-30" dirty="0">
                          <a:solidFill>
                            <a:srgbClr val="0000FF"/>
                          </a:solidFill>
                          <a:uFill>
                            <a:solidFill>
                              <a:srgbClr val="0000FF"/>
                            </a:solidFill>
                          </a:uFill>
                          <a:latin typeface="Arial"/>
                          <a:cs typeface="Arial"/>
                          <a:hlinkClick r:id="rId3"/>
                        </a:rPr>
                        <a:t>http://www.kscience.co.uk/animations/aux </a:t>
                      </a:r>
                      <a:r>
                        <a:rPr sz="1200" spc="-30" dirty="0">
                          <a:solidFill>
                            <a:srgbClr val="0000FF"/>
                          </a:solidFill>
                          <a:latin typeface="Arial"/>
                          <a:cs typeface="Arial"/>
                          <a:hlinkClick r:id="rId3"/>
                        </a:rPr>
                        <a:t> </a:t>
                      </a:r>
                      <a:r>
                        <a:rPr sz="1200" u="sng" spc="-15" dirty="0">
                          <a:solidFill>
                            <a:srgbClr val="0000FF"/>
                          </a:solidFill>
                          <a:uFill>
                            <a:solidFill>
                              <a:srgbClr val="0000FF"/>
                            </a:solidFill>
                          </a:uFill>
                          <a:latin typeface="Arial"/>
                          <a:cs typeface="Arial"/>
                          <a:hlinkClick r:id="rId3"/>
                        </a:rPr>
                        <a:t>in.htm</a:t>
                      </a:r>
                      <a:endParaRPr sz="1200">
                        <a:latin typeface="Arial"/>
                        <a:cs typeface="Arial"/>
                      </a:endParaRPr>
                    </a:p>
                  </a:txBody>
                  <a:tcPr marL="0" marR="0" marT="34925"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9" name="object 9"/>
          <p:cNvSpPr/>
          <p:nvPr/>
        </p:nvSpPr>
        <p:spPr>
          <a:xfrm>
            <a:off x="6111240" y="978408"/>
            <a:ext cx="2883408" cy="208940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269735" y="4030979"/>
            <a:ext cx="2092452" cy="2482596"/>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265164" y="4026408"/>
            <a:ext cx="2101850" cy="2491740"/>
          </a:xfrm>
          <a:custGeom>
            <a:avLst/>
            <a:gdLst/>
            <a:ahLst/>
            <a:cxnLst/>
            <a:rect l="l" t="t" r="r" b="b"/>
            <a:pathLst>
              <a:path w="2101850" h="2491740">
                <a:moveTo>
                  <a:pt x="0" y="2491740"/>
                </a:moveTo>
                <a:lnTo>
                  <a:pt x="2101595" y="2491740"/>
                </a:lnTo>
                <a:lnTo>
                  <a:pt x="2101595" y="0"/>
                </a:lnTo>
                <a:lnTo>
                  <a:pt x="0" y="0"/>
                </a:lnTo>
                <a:lnTo>
                  <a:pt x="0" y="2491740"/>
                </a:lnTo>
                <a:close/>
              </a:path>
            </a:pathLst>
          </a:custGeom>
          <a:ln w="9144">
            <a:solidFill>
              <a:srgbClr val="000000"/>
            </a:solidFill>
          </a:ln>
        </p:spPr>
        <p:txBody>
          <a:bodyPr wrap="square" lIns="0" tIns="0" rIns="0" bIns="0" rtlCol="0"/>
          <a:lstStyle/>
          <a:p>
            <a:endParaRPr/>
          </a:p>
        </p:txBody>
      </p:sp>
      <p:sp>
        <p:nvSpPr>
          <p:cNvPr id="12" name="object 12"/>
          <p:cNvSpPr/>
          <p:nvPr/>
        </p:nvSpPr>
        <p:spPr>
          <a:xfrm>
            <a:off x="6269735" y="3685032"/>
            <a:ext cx="2092960" cy="570230"/>
          </a:xfrm>
          <a:custGeom>
            <a:avLst/>
            <a:gdLst/>
            <a:ahLst/>
            <a:cxnLst/>
            <a:rect l="l" t="t" r="r" b="b"/>
            <a:pathLst>
              <a:path w="2092959" h="570229">
                <a:moveTo>
                  <a:pt x="0" y="569976"/>
                </a:moveTo>
                <a:lnTo>
                  <a:pt x="2092452" y="569976"/>
                </a:lnTo>
                <a:lnTo>
                  <a:pt x="2092452" y="0"/>
                </a:lnTo>
                <a:lnTo>
                  <a:pt x="0" y="0"/>
                </a:lnTo>
                <a:lnTo>
                  <a:pt x="0" y="569976"/>
                </a:lnTo>
                <a:close/>
              </a:path>
            </a:pathLst>
          </a:custGeom>
          <a:solidFill>
            <a:srgbClr val="FFFFFF"/>
          </a:solidFill>
        </p:spPr>
        <p:txBody>
          <a:bodyPr wrap="square" lIns="0" tIns="0" rIns="0" bIns="0" rtlCol="0"/>
          <a:lstStyle/>
          <a:p>
            <a:endParaRPr/>
          </a:p>
        </p:txBody>
      </p:sp>
      <p:sp>
        <p:nvSpPr>
          <p:cNvPr id="13" name="object 13"/>
          <p:cNvSpPr/>
          <p:nvPr/>
        </p:nvSpPr>
        <p:spPr>
          <a:xfrm>
            <a:off x="6269735" y="3685032"/>
            <a:ext cx="2092960" cy="570230"/>
          </a:xfrm>
          <a:custGeom>
            <a:avLst/>
            <a:gdLst/>
            <a:ahLst/>
            <a:cxnLst/>
            <a:rect l="l" t="t" r="r" b="b"/>
            <a:pathLst>
              <a:path w="2092959" h="570229">
                <a:moveTo>
                  <a:pt x="0" y="569976"/>
                </a:moveTo>
                <a:lnTo>
                  <a:pt x="2092452" y="569976"/>
                </a:lnTo>
                <a:lnTo>
                  <a:pt x="2092452" y="0"/>
                </a:lnTo>
                <a:lnTo>
                  <a:pt x="0" y="0"/>
                </a:lnTo>
                <a:lnTo>
                  <a:pt x="0" y="569976"/>
                </a:lnTo>
                <a:close/>
              </a:path>
            </a:pathLst>
          </a:custGeom>
          <a:ln w="9144">
            <a:solidFill>
              <a:srgbClr val="000000"/>
            </a:solidFill>
          </a:ln>
        </p:spPr>
        <p:txBody>
          <a:bodyPr wrap="square" lIns="0" tIns="0" rIns="0" bIns="0" rtlCol="0"/>
          <a:lstStyle/>
          <a:p>
            <a:endParaRPr/>
          </a:p>
        </p:txBody>
      </p:sp>
      <p:sp>
        <p:nvSpPr>
          <p:cNvPr id="14" name="object 14"/>
          <p:cNvSpPr txBox="1"/>
          <p:nvPr/>
        </p:nvSpPr>
        <p:spPr>
          <a:xfrm>
            <a:off x="6272021" y="3703701"/>
            <a:ext cx="2087880" cy="502284"/>
          </a:xfrm>
          <a:prstGeom prst="rect">
            <a:avLst/>
          </a:prstGeom>
        </p:spPr>
        <p:txBody>
          <a:bodyPr vert="horz" wrap="square" lIns="0" tIns="12700" rIns="0" bIns="0" rtlCol="0">
            <a:spAutoFit/>
          </a:bodyPr>
          <a:lstStyle/>
          <a:p>
            <a:pPr marL="89535">
              <a:lnSpc>
                <a:spcPct val="100000"/>
              </a:lnSpc>
              <a:spcBef>
                <a:spcPts val="100"/>
              </a:spcBef>
            </a:pPr>
            <a:r>
              <a:rPr sz="1800" spc="-65" dirty="0">
                <a:solidFill>
                  <a:srgbClr val="FF0000"/>
                </a:solidFill>
                <a:latin typeface="Arial"/>
                <a:cs typeface="Arial"/>
              </a:rPr>
              <a:t>Gravitropsim</a:t>
            </a:r>
            <a:endParaRPr sz="1800">
              <a:latin typeface="Arial"/>
              <a:cs typeface="Arial"/>
            </a:endParaRPr>
          </a:p>
          <a:p>
            <a:pPr marL="89535">
              <a:lnSpc>
                <a:spcPct val="100000"/>
              </a:lnSpc>
              <a:spcBef>
                <a:spcPts val="30"/>
              </a:spcBef>
            </a:pPr>
            <a:r>
              <a:rPr sz="1300" spc="-20" dirty="0">
                <a:latin typeface="Arial"/>
                <a:cs typeface="Arial"/>
              </a:rPr>
              <a:t>tutorials </a:t>
            </a:r>
            <a:r>
              <a:rPr sz="1300" spc="15" dirty="0">
                <a:latin typeface="Arial"/>
                <a:cs typeface="Arial"/>
              </a:rPr>
              <a:t>&amp;</a:t>
            </a:r>
            <a:r>
              <a:rPr sz="1300" spc="-90" dirty="0">
                <a:latin typeface="Arial"/>
                <a:cs typeface="Arial"/>
              </a:rPr>
              <a:t> </a:t>
            </a:r>
            <a:r>
              <a:rPr sz="1300" spc="-45" dirty="0">
                <a:latin typeface="Arial"/>
                <a:cs typeface="Arial"/>
              </a:rPr>
              <a:t>animations</a:t>
            </a:r>
            <a:endParaRPr sz="1300">
              <a:latin typeface="Arial"/>
              <a:cs typeface="Arial"/>
            </a:endParaRPr>
          </a:p>
        </p:txBody>
      </p:sp>
      <p:sp>
        <p:nvSpPr>
          <p:cNvPr id="15" name="object 15"/>
          <p:cNvSpPr txBox="1"/>
          <p:nvPr/>
        </p:nvSpPr>
        <p:spPr>
          <a:xfrm>
            <a:off x="78739" y="6595973"/>
            <a:ext cx="5020310" cy="208279"/>
          </a:xfrm>
          <a:prstGeom prst="rect">
            <a:avLst/>
          </a:prstGeom>
        </p:spPr>
        <p:txBody>
          <a:bodyPr vert="horz" wrap="square" lIns="0" tIns="12700" rIns="0" bIns="0" rtlCol="0">
            <a:spAutoFit/>
          </a:bodyPr>
          <a:lstStyle/>
          <a:p>
            <a:pPr marL="12700">
              <a:lnSpc>
                <a:spcPct val="100000"/>
              </a:lnSpc>
              <a:spcBef>
                <a:spcPts val="100"/>
              </a:spcBef>
            </a:pPr>
            <a:r>
              <a:rPr sz="1200" spc="-55" dirty="0">
                <a:latin typeface="Arial"/>
                <a:cs typeface="Arial"/>
              </a:rPr>
              <a:t>Edited </a:t>
            </a:r>
            <a:r>
              <a:rPr sz="1200" spc="-15" dirty="0">
                <a:latin typeface="Arial"/>
                <a:cs typeface="Arial"/>
              </a:rPr>
              <a:t>from:</a:t>
            </a:r>
            <a:r>
              <a:rPr sz="1200" spc="-120" dirty="0">
                <a:latin typeface="Arial"/>
                <a:cs typeface="Arial"/>
              </a:rPr>
              <a:t> </a:t>
            </a:r>
            <a:r>
              <a:rPr sz="1200" u="sng" spc="-25" dirty="0">
                <a:solidFill>
                  <a:srgbClr val="0000FF"/>
                </a:solidFill>
                <a:uFill>
                  <a:solidFill>
                    <a:srgbClr val="0000FF"/>
                  </a:solidFill>
                </a:uFill>
                <a:latin typeface="Arial"/>
                <a:cs typeface="Arial"/>
                <a:hlinkClick r:id="rId6"/>
              </a:rPr>
              <a:t>http://www.slideshare.net/gurustip/plant-structure-and-growth-ahl</a:t>
            </a:r>
            <a:endParaRPr sz="1200">
              <a:latin typeface="Arial"/>
              <a:cs typeface="Arial"/>
            </a:endParaRPr>
          </a:p>
        </p:txBody>
      </p:sp>
      <p:sp>
        <p:nvSpPr>
          <p:cNvPr id="16" name="object 16"/>
          <p:cNvSpPr/>
          <p:nvPr/>
        </p:nvSpPr>
        <p:spPr>
          <a:xfrm>
            <a:off x="6269735" y="6283452"/>
            <a:ext cx="2092960" cy="462280"/>
          </a:xfrm>
          <a:custGeom>
            <a:avLst/>
            <a:gdLst/>
            <a:ahLst/>
            <a:cxnLst/>
            <a:rect l="l" t="t" r="r" b="b"/>
            <a:pathLst>
              <a:path w="2092959" h="462279">
                <a:moveTo>
                  <a:pt x="0" y="461772"/>
                </a:moveTo>
                <a:lnTo>
                  <a:pt x="2092452" y="461772"/>
                </a:lnTo>
                <a:lnTo>
                  <a:pt x="2092452" y="0"/>
                </a:lnTo>
                <a:lnTo>
                  <a:pt x="0" y="0"/>
                </a:lnTo>
                <a:lnTo>
                  <a:pt x="0" y="461772"/>
                </a:lnTo>
                <a:close/>
              </a:path>
            </a:pathLst>
          </a:custGeom>
          <a:solidFill>
            <a:srgbClr val="FFFFFF"/>
          </a:solidFill>
        </p:spPr>
        <p:txBody>
          <a:bodyPr wrap="square" lIns="0" tIns="0" rIns="0" bIns="0" rtlCol="0"/>
          <a:lstStyle/>
          <a:p>
            <a:endParaRPr/>
          </a:p>
        </p:txBody>
      </p:sp>
      <p:sp>
        <p:nvSpPr>
          <p:cNvPr id="17" name="object 17"/>
          <p:cNvSpPr/>
          <p:nvPr/>
        </p:nvSpPr>
        <p:spPr>
          <a:xfrm>
            <a:off x="6269735" y="6283452"/>
            <a:ext cx="2092960" cy="462280"/>
          </a:xfrm>
          <a:custGeom>
            <a:avLst/>
            <a:gdLst/>
            <a:ahLst/>
            <a:cxnLst/>
            <a:rect l="l" t="t" r="r" b="b"/>
            <a:pathLst>
              <a:path w="2092959" h="462279">
                <a:moveTo>
                  <a:pt x="0" y="461772"/>
                </a:moveTo>
                <a:lnTo>
                  <a:pt x="2092452" y="461772"/>
                </a:lnTo>
                <a:lnTo>
                  <a:pt x="2092452" y="0"/>
                </a:lnTo>
                <a:lnTo>
                  <a:pt x="0" y="0"/>
                </a:lnTo>
                <a:lnTo>
                  <a:pt x="0" y="461772"/>
                </a:lnTo>
                <a:close/>
              </a:path>
            </a:pathLst>
          </a:custGeom>
          <a:ln w="9144">
            <a:solidFill>
              <a:srgbClr val="000000"/>
            </a:solidFill>
          </a:ln>
        </p:spPr>
        <p:txBody>
          <a:bodyPr wrap="square" lIns="0" tIns="0" rIns="0" bIns="0" rtlCol="0"/>
          <a:lstStyle/>
          <a:p>
            <a:endParaRPr/>
          </a:p>
        </p:txBody>
      </p:sp>
      <p:sp>
        <p:nvSpPr>
          <p:cNvPr id="18" name="object 18"/>
          <p:cNvSpPr txBox="1"/>
          <p:nvPr/>
        </p:nvSpPr>
        <p:spPr>
          <a:xfrm>
            <a:off x="6272021" y="6307937"/>
            <a:ext cx="2087880" cy="391160"/>
          </a:xfrm>
          <a:prstGeom prst="rect">
            <a:avLst/>
          </a:prstGeom>
        </p:spPr>
        <p:txBody>
          <a:bodyPr vert="horz" wrap="square" lIns="0" tIns="12700" rIns="0" bIns="0" rtlCol="0">
            <a:spAutoFit/>
          </a:bodyPr>
          <a:lstStyle/>
          <a:p>
            <a:pPr marL="89535" marR="132715">
              <a:lnSpc>
                <a:spcPct val="100000"/>
              </a:lnSpc>
              <a:spcBef>
                <a:spcPts val="100"/>
              </a:spcBef>
            </a:pPr>
            <a:r>
              <a:rPr sz="1200" u="sng" spc="-20" dirty="0">
                <a:solidFill>
                  <a:srgbClr val="0000FF"/>
                </a:solidFill>
                <a:uFill>
                  <a:solidFill>
                    <a:srgbClr val="0000FF"/>
                  </a:solidFill>
                </a:uFill>
                <a:latin typeface="Arial"/>
                <a:cs typeface="Arial"/>
                <a:hlinkClick r:id="rId7"/>
              </a:rPr>
              <a:t>http://leavingbio.net/plant%2 </a:t>
            </a:r>
            <a:r>
              <a:rPr sz="1200" spc="-20" dirty="0">
                <a:solidFill>
                  <a:srgbClr val="0000FF"/>
                </a:solidFill>
                <a:latin typeface="Arial"/>
                <a:cs typeface="Arial"/>
                <a:hlinkClick r:id="rId7"/>
              </a:rPr>
              <a:t> </a:t>
            </a:r>
            <a:r>
              <a:rPr sz="1200" u="sng" spc="-55" dirty="0">
                <a:solidFill>
                  <a:srgbClr val="0000FF"/>
                </a:solidFill>
                <a:uFill>
                  <a:solidFill>
                    <a:srgbClr val="0000FF"/>
                  </a:solidFill>
                </a:uFill>
                <a:latin typeface="Arial"/>
                <a:cs typeface="Arial"/>
                <a:hlinkClick r:id="rId7"/>
              </a:rPr>
              <a:t>0responses.htm</a:t>
            </a:r>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88B49C"/>
          </a:solidFill>
        </p:spPr>
        <p:txBody>
          <a:bodyPr wrap="square" lIns="0" tIns="0" rIns="0" bIns="0" rtlCol="0"/>
          <a:lstStyle/>
          <a:p>
            <a:endParaRPr/>
          </a:p>
        </p:txBody>
      </p:sp>
      <p:sp>
        <p:nvSpPr>
          <p:cNvPr id="3" name="object 3"/>
          <p:cNvSpPr/>
          <p:nvPr/>
        </p:nvSpPr>
        <p:spPr>
          <a:xfrm>
            <a:off x="0" y="457200"/>
            <a:ext cx="9144000" cy="6400800"/>
          </a:xfrm>
          <a:custGeom>
            <a:avLst/>
            <a:gdLst/>
            <a:ahLst/>
            <a:cxnLst/>
            <a:rect l="l" t="t" r="r" b="b"/>
            <a:pathLst>
              <a:path w="9144000" h="6400800">
                <a:moveTo>
                  <a:pt x="0" y="6400799"/>
                </a:moveTo>
                <a:lnTo>
                  <a:pt x="9144000" y="6400799"/>
                </a:lnTo>
                <a:lnTo>
                  <a:pt x="9144000" y="0"/>
                </a:lnTo>
                <a:lnTo>
                  <a:pt x="0" y="0"/>
                </a:lnTo>
                <a:lnTo>
                  <a:pt x="0" y="6400799"/>
                </a:lnTo>
                <a:close/>
              </a:path>
            </a:pathLst>
          </a:custGeom>
          <a:solidFill>
            <a:srgbClr val="88B49C"/>
          </a:solidFill>
        </p:spPr>
        <p:txBody>
          <a:bodyPr wrap="square" lIns="0" tIns="0" rIns="0" bIns="0" rtlCol="0"/>
          <a:lstStyle/>
          <a:p>
            <a:endParaRPr/>
          </a:p>
        </p:txBody>
      </p:sp>
      <p:sp>
        <p:nvSpPr>
          <p:cNvPr id="4" name="object 4"/>
          <p:cNvSpPr/>
          <p:nvPr/>
        </p:nvSpPr>
        <p:spPr>
          <a:xfrm>
            <a:off x="0" y="4570"/>
            <a:ext cx="6998208" cy="685342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572"/>
            <a:ext cx="9144000" cy="452755"/>
          </a:xfrm>
          <a:custGeom>
            <a:avLst/>
            <a:gdLst/>
            <a:ahLst/>
            <a:cxnLst/>
            <a:rect l="l" t="t" r="r" b="b"/>
            <a:pathLst>
              <a:path w="9144000" h="452755">
                <a:moveTo>
                  <a:pt x="0" y="452627"/>
                </a:moveTo>
                <a:lnTo>
                  <a:pt x="9144000" y="452627"/>
                </a:lnTo>
                <a:lnTo>
                  <a:pt x="9144000" y="0"/>
                </a:lnTo>
                <a:lnTo>
                  <a:pt x="0" y="0"/>
                </a:lnTo>
                <a:lnTo>
                  <a:pt x="0" y="452627"/>
                </a:lnTo>
                <a:close/>
              </a:path>
            </a:pathLst>
          </a:custGeom>
          <a:solidFill>
            <a:srgbClr val="B8CDE4">
              <a:alpha val="78038"/>
            </a:srgbClr>
          </a:solidFill>
        </p:spPr>
        <p:txBody>
          <a:bodyPr wrap="square" lIns="0" tIns="0" rIns="0" bIns="0" rtlCol="0"/>
          <a:lstStyle/>
          <a:p>
            <a:endParaRPr/>
          </a:p>
        </p:txBody>
      </p:sp>
      <p:sp>
        <p:nvSpPr>
          <p:cNvPr id="6" name="object 6"/>
          <p:cNvSpPr txBox="1"/>
          <p:nvPr/>
        </p:nvSpPr>
        <p:spPr>
          <a:xfrm>
            <a:off x="78739" y="15621"/>
            <a:ext cx="8856980" cy="421640"/>
          </a:xfrm>
          <a:prstGeom prst="rect">
            <a:avLst/>
          </a:prstGeom>
          <a:solidFill>
            <a:srgbClr val="00B0F0"/>
          </a:solidFill>
        </p:spPr>
        <p:txBody>
          <a:bodyPr vert="horz" wrap="square" lIns="0" tIns="12065" rIns="0" bIns="0" rtlCol="0">
            <a:spAutoFit/>
          </a:bodyPr>
          <a:lstStyle/>
          <a:p>
            <a:pPr marL="12700" marR="5080">
              <a:lnSpc>
                <a:spcPct val="100000"/>
              </a:lnSpc>
              <a:spcBef>
                <a:spcPts val="95"/>
              </a:spcBef>
            </a:pPr>
            <a:r>
              <a:rPr sz="1300" spc="-10" dirty="0">
                <a:latin typeface="Arial"/>
                <a:cs typeface="Arial"/>
              </a:rPr>
              <a:t>9.3.U5 Auxin efflux </a:t>
            </a:r>
            <a:r>
              <a:rPr sz="1300" spc="-5" dirty="0">
                <a:latin typeface="Arial"/>
                <a:cs typeface="Arial"/>
              </a:rPr>
              <a:t>pumps can set up concentration gradients of </a:t>
            </a:r>
            <a:r>
              <a:rPr sz="1300" spc="-10" dirty="0">
                <a:latin typeface="Arial"/>
                <a:cs typeface="Arial"/>
              </a:rPr>
              <a:t>auxin </a:t>
            </a:r>
            <a:r>
              <a:rPr sz="1300" spc="-5" dirty="0">
                <a:latin typeface="Arial"/>
                <a:cs typeface="Arial"/>
              </a:rPr>
              <a:t>in plant tissue. </a:t>
            </a:r>
            <a:r>
              <a:rPr sz="1300" spc="-10" dirty="0">
                <a:latin typeface="Arial"/>
                <a:cs typeface="Arial"/>
              </a:rPr>
              <a:t>9.3.U6 Auxin </a:t>
            </a:r>
            <a:r>
              <a:rPr sz="1300" spc="-5" dirty="0">
                <a:latin typeface="Arial"/>
                <a:cs typeface="Arial"/>
              </a:rPr>
              <a:t>influences cell growth  rates by changing the pattern of gene</a:t>
            </a:r>
            <a:r>
              <a:rPr sz="1300" spc="125" dirty="0">
                <a:latin typeface="Arial"/>
                <a:cs typeface="Arial"/>
              </a:rPr>
              <a:t> </a:t>
            </a:r>
            <a:r>
              <a:rPr sz="1300" spc="-5" dirty="0">
                <a:latin typeface="Arial"/>
                <a:cs typeface="Arial"/>
              </a:rPr>
              <a:t>expression.</a:t>
            </a:r>
            <a:endParaRPr sz="1300" dirty="0">
              <a:latin typeface="Arial"/>
              <a:cs typeface="Arial"/>
            </a:endParaRPr>
          </a:p>
        </p:txBody>
      </p:sp>
      <p:sp>
        <p:nvSpPr>
          <p:cNvPr id="7" name="object 7"/>
          <p:cNvSpPr/>
          <p:nvPr/>
        </p:nvSpPr>
        <p:spPr>
          <a:xfrm>
            <a:off x="0" y="987551"/>
            <a:ext cx="7924800" cy="3004439"/>
          </a:xfrm>
          <a:custGeom>
            <a:avLst/>
            <a:gdLst/>
            <a:ahLst/>
            <a:cxnLst/>
            <a:rect l="l" t="t" r="r" b="b"/>
            <a:pathLst>
              <a:path w="8039100" h="1847214">
                <a:moveTo>
                  <a:pt x="0" y="1847088"/>
                </a:moveTo>
                <a:lnTo>
                  <a:pt x="8039100" y="1847088"/>
                </a:lnTo>
                <a:lnTo>
                  <a:pt x="8039100" y="0"/>
                </a:lnTo>
                <a:lnTo>
                  <a:pt x="0" y="0"/>
                </a:lnTo>
                <a:lnTo>
                  <a:pt x="0" y="1847088"/>
                </a:lnTo>
                <a:close/>
              </a:path>
            </a:pathLst>
          </a:custGeom>
          <a:solidFill>
            <a:srgbClr val="FFFFFF">
              <a:alpha val="70979"/>
            </a:srgbClr>
          </a:solidFill>
        </p:spPr>
        <p:txBody>
          <a:bodyPr wrap="square" lIns="0" tIns="0" rIns="0" bIns="0" rtlCol="0"/>
          <a:lstStyle/>
          <a:p>
            <a:endParaRPr/>
          </a:p>
        </p:txBody>
      </p:sp>
      <p:sp>
        <p:nvSpPr>
          <p:cNvPr id="8" name="object 8"/>
          <p:cNvSpPr txBox="1">
            <a:spLocks noGrp="1"/>
          </p:cNvSpPr>
          <p:nvPr>
            <p:ph type="title"/>
          </p:nvPr>
        </p:nvSpPr>
        <p:spPr>
          <a:xfrm>
            <a:off x="78739" y="1001090"/>
            <a:ext cx="7715250" cy="382156"/>
          </a:xfrm>
          <a:prstGeom prst="rect">
            <a:avLst/>
          </a:prstGeom>
        </p:spPr>
        <p:txBody>
          <a:bodyPr vert="horz" wrap="square" lIns="0" tIns="12700" rIns="0" bIns="0" rtlCol="0">
            <a:spAutoFit/>
          </a:bodyPr>
          <a:lstStyle/>
          <a:p>
            <a:pPr marL="12700">
              <a:lnSpc>
                <a:spcPct val="100000"/>
              </a:lnSpc>
              <a:spcBef>
                <a:spcPts val="100"/>
              </a:spcBef>
            </a:pPr>
            <a:r>
              <a:rPr b="1" dirty="0">
                <a:latin typeface="+mn-lt"/>
                <a:cs typeface="Arial"/>
              </a:rPr>
              <a:t>Auxin </a:t>
            </a:r>
            <a:r>
              <a:rPr dirty="0">
                <a:solidFill>
                  <a:srgbClr val="000000"/>
                </a:solidFill>
                <a:latin typeface="+mn-lt"/>
              </a:rPr>
              <a:t>affects </a:t>
            </a:r>
            <a:r>
              <a:rPr dirty="0">
                <a:latin typeface="+mn-lt"/>
              </a:rPr>
              <a:t>gene expression </a:t>
            </a:r>
            <a:r>
              <a:rPr dirty="0">
                <a:solidFill>
                  <a:srgbClr val="000000"/>
                </a:solidFill>
                <a:latin typeface="+mn-lt"/>
              </a:rPr>
              <a:t>in shoots:</a:t>
            </a:r>
          </a:p>
        </p:txBody>
      </p:sp>
      <p:sp>
        <p:nvSpPr>
          <p:cNvPr id="9" name="object 9"/>
          <p:cNvSpPr txBox="1"/>
          <p:nvPr/>
        </p:nvSpPr>
        <p:spPr>
          <a:xfrm>
            <a:off x="78739" y="1371980"/>
            <a:ext cx="7715250" cy="2598147"/>
          </a:xfrm>
          <a:prstGeom prst="rect">
            <a:avLst/>
          </a:prstGeom>
        </p:spPr>
        <p:txBody>
          <a:bodyPr vert="horz" wrap="square" lIns="0" tIns="12700" rIns="0" bIns="0" rtlCol="0">
            <a:spAutoFit/>
          </a:bodyPr>
          <a:lstStyle/>
          <a:p>
            <a:pPr marL="299085" indent="-286385">
              <a:lnSpc>
                <a:spcPct val="100000"/>
              </a:lnSpc>
              <a:spcBef>
                <a:spcPts val="100"/>
              </a:spcBef>
              <a:buChar char="•"/>
              <a:tabLst>
                <a:tab pos="299085" algn="l"/>
                <a:tab pos="299720" algn="l"/>
              </a:tabLst>
            </a:pPr>
            <a:r>
              <a:rPr sz="2400" dirty="0">
                <a:cs typeface="Arial"/>
              </a:rPr>
              <a:t>Cells contain an auxin </a:t>
            </a:r>
            <a:r>
              <a:rPr sz="2400" b="1" dirty="0">
                <a:cs typeface="Arial"/>
              </a:rPr>
              <a:t>receptor</a:t>
            </a:r>
            <a:r>
              <a:rPr sz="2400" dirty="0">
                <a:cs typeface="Arial"/>
              </a:rPr>
              <a:t>.</a:t>
            </a:r>
          </a:p>
          <a:p>
            <a:pPr marL="299085" indent="-286385">
              <a:lnSpc>
                <a:spcPct val="100000"/>
              </a:lnSpc>
              <a:buChar char="•"/>
              <a:tabLst>
                <a:tab pos="299085" algn="l"/>
                <a:tab pos="299720" algn="l"/>
              </a:tabLst>
            </a:pPr>
            <a:r>
              <a:rPr sz="2400" dirty="0">
                <a:cs typeface="Arial"/>
              </a:rPr>
              <a:t>When auxin binds to receptors, </a:t>
            </a:r>
            <a:r>
              <a:rPr sz="2400" b="1" dirty="0">
                <a:cs typeface="Arial"/>
              </a:rPr>
              <a:t>transcription </a:t>
            </a:r>
            <a:r>
              <a:rPr sz="2400" dirty="0">
                <a:cs typeface="Arial"/>
              </a:rPr>
              <a:t>of specific genes is </a:t>
            </a:r>
            <a:r>
              <a:rPr sz="2400" b="1" dirty="0">
                <a:cs typeface="Arial"/>
              </a:rPr>
              <a:t>promoted</a:t>
            </a:r>
            <a:r>
              <a:rPr sz="2400" dirty="0">
                <a:cs typeface="Arial"/>
              </a:rPr>
              <a:t>.</a:t>
            </a:r>
          </a:p>
          <a:p>
            <a:pPr marL="299085" indent="-286385">
              <a:lnSpc>
                <a:spcPct val="100000"/>
              </a:lnSpc>
              <a:buChar char="•"/>
              <a:tabLst>
                <a:tab pos="299085" algn="l"/>
                <a:tab pos="299720" algn="l"/>
              </a:tabLst>
            </a:pPr>
            <a:r>
              <a:rPr sz="2400" dirty="0">
                <a:cs typeface="Arial"/>
              </a:rPr>
              <a:t>The expression of these genes causes </a:t>
            </a:r>
            <a:r>
              <a:rPr sz="2400" b="1" dirty="0">
                <a:cs typeface="Arial"/>
              </a:rPr>
              <a:t>secretion </a:t>
            </a:r>
            <a:r>
              <a:rPr sz="2400" dirty="0">
                <a:cs typeface="Arial"/>
              </a:rPr>
              <a:t>of </a:t>
            </a:r>
            <a:r>
              <a:rPr sz="2400" b="1" dirty="0">
                <a:cs typeface="Arial"/>
              </a:rPr>
              <a:t>hydrogen ions </a:t>
            </a:r>
            <a:r>
              <a:rPr sz="2400" dirty="0">
                <a:cs typeface="Arial"/>
              </a:rPr>
              <a:t>into </a:t>
            </a:r>
            <a:r>
              <a:rPr sz="2400" b="1" dirty="0">
                <a:cs typeface="Arial"/>
              </a:rPr>
              <a:t>cell walls</a:t>
            </a:r>
            <a:r>
              <a:rPr sz="2400" dirty="0">
                <a:cs typeface="Arial"/>
              </a:rPr>
              <a:t>.</a:t>
            </a:r>
          </a:p>
          <a:p>
            <a:pPr marL="299085" marR="634365" indent="-286385">
              <a:lnSpc>
                <a:spcPct val="100000"/>
              </a:lnSpc>
              <a:buChar char="•"/>
              <a:tabLst>
                <a:tab pos="299085" algn="l"/>
                <a:tab pos="299720" algn="l"/>
              </a:tabLst>
            </a:pPr>
            <a:r>
              <a:rPr sz="2400" dirty="0">
                <a:cs typeface="Arial"/>
              </a:rPr>
              <a:t>hydrogen ions </a:t>
            </a:r>
            <a:r>
              <a:rPr sz="2400" b="1" dirty="0">
                <a:cs typeface="Arial"/>
              </a:rPr>
              <a:t>loosen connections </a:t>
            </a:r>
            <a:r>
              <a:rPr sz="2400" dirty="0">
                <a:cs typeface="Arial"/>
              </a:rPr>
              <a:t>between </a:t>
            </a:r>
            <a:r>
              <a:rPr sz="2400" b="1" dirty="0">
                <a:cs typeface="Arial"/>
              </a:rPr>
              <a:t>cellulose </a:t>
            </a:r>
            <a:r>
              <a:rPr sz="2400" dirty="0">
                <a:cs typeface="Arial"/>
              </a:rPr>
              <a:t>fibres, allowing </a:t>
            </a:r>
            <a:r>
              <a:rPr sz="2400" b="1" dirty="0">
                <a:cs typeface="Arial"/>
              </a:rPr>
              <a:t>cell  expansion</a:t>
            </a:r>
            <a:r>
              <a:rPr sz="2400" dirty="0">
                <a:cs typeface="Arial"/>
              </a:rPr>
              <a:t>.</a:t>
            </a:r>
          </a:p>
        </p:txBody>
      </p:sp>
      <p:sp>
        <p:nvSpPr>
          <p:cNvPr id="10" name="object 10"/>
          <p:cNvSpPr txBox="1"/>
          <p:nvPr/>
        </p:nvSpPr>
        <p:spPr>
          <a:xfrm>
            <a:off x="4852542" y="6600545"/>
            <a:ext cx="4213860" cy="208279"/>
          </a:xfrm>
          <a:prstGeom prst="rect">
            <a:avLst/>
          </a:prstGeom>
        </p:spPr>
        <p:txBody>
          <a:bodyPr vert="horz" wrap="square" lIns="0" tIns="12700" rIns="0" bIns="0" rtlCol="0">
            <a:spAutoFit/>
          </a:bodyPr>
          <a:lstStyle/>
          <a:p>
            <a:pPr marL="12700">
              <a:lnSpc>
                <a:spcPct val="100000"/>
              </a:lnSpc>
              <a:spcBef>
                <a:spcPts val="100"/>
              </a:spcBef>
            </a:pPr>
            <a:r>
              <a:rPr sz="1200" u="sng" spc="-25" dirty="0">
                <a:solidFill>
                  <a:srgbClr val="0000FF"/>
                </a:solidFill>
                <a:uFill>
                  <a:solidFill>
                    <a:srgbClr val="0000FF"/>
                  </a:solidFill>
                </a:uFill>
                <a:latin typeface="Arial"/>
                <a:cs typeface="Arial"/>
                <a:hlinkClick r:id="rId3"/>
              </a:rPr>
              <a:t>http://www.sciencemag.org/content/312/5775/858/F1.medium.gif</a:t>
            </a:r>
            <a:endParaRPr sz="1200">
              <a:latin typeface="Arial"/>
              <a:cs typeface="Arial"/>
            </a:endParaRPr>
          </a:p>
        </p:txBody>
      </p:sp>
      <p:sp>
        <p:nvSpPr>
          <p:cNvPr id="11" name="object 11"/>
          <p:cNvSpPr/>
          <p:nvPr/>
        </p:nvSpPr>
        <p:spPr>
          <a:xfrm>
            <a:off x="4707444" y="4696449"/>
            <a:ext cx="4674235" cy="1478280"/>
          </a:xfrm>
          <a:custGeom>
            <a:avLst/>
            <a:gdLst/>
            <a:ahLst/>
            <a:cxnLst/>
            <a:rect l="l" t="t" r="r" b="b"/>
            <a:pathLst>
              <a:path w="4674234" h="1478279">
                <a:moveTo>
                  <a:pt x="0" y="1478280"/>
                </a:moveTo>
                <a:lnTo>
                  <a:pt x="4674108" y="1478280"/>
                </a:lnTo>
                <a:lnTo>
                  <a:pt x="4674108" y="0"/>
                </a:lnTo>
                <a:lnTo>
                  <a:pt x="0" y="0"/>
                </a:lnTo>
                <a:lnTo>
                  <a:pt x="0" y="1478280"/>
                </a:lnTo>
                <a:close/>
              </a:path>
            </a:pathLst>
          </a:custGeom>
          <a:solidFill>
            <a:srgbClr val="FFFFFF">
              <a:alpha val="70979"/>
            </a:srgbClr>
          </a:solidFill>
        </p:spPr>
        <p:txBody>
          <a:bodyPr wrap="square" lIns="0" tIns="0" rIns="0" bIns="0" rtlCol="0"/>
          <a:lstStyle/>
          <a:p>
            <a:endParaRPr dirty="0"/>
          </a:p>
        </p:txBody>
      </p:sp>
      <p:sp>
        <p:nvSpPr>
          <p:cNvPr id="12" name="object 12"/>
          <p:cNvSpPr txBox="1"/>
          <p:nvPr/>
        </p:nvSpPr>
        <p:spPr>
          <a:xfrm>
            <a:off x="4787455" y="4674586"/>
            <a:ext cx="4421505" cy="1397635"/>
          </a:xfrm>
          <a:prstGeom prst="rect">
            <a:avLst/>
          </a:prstGeom>
        </p:spPr>
        <p:txBody>
          <a:bodyPr vert="horz" wrap="square" lIns="0" tIns="12700" rIns="0" bIns="0" rtlCol="0">
            <a:spAutoFit/>
          </a:bodyPr>
          <a:lstStyle/>
          <a:p>
            <a:pPr marL="12700" marR="5080">
              <a:lnSpc>
                <a:spcPct val="100000"/>
              </a:lnSpc>
              <a:spcBef>
                <a:spcPts val="100"/>
              </a:spcBef>
            </a:pPr>
            <a:r>
              <a:rPr sz="1800" i="1" spc="-125" dirty="0">
                <a:latin typeface="Trebuchet MS"/>
                <a:cs typeface="Trebuchet MS"/>
              </a:rPr>
              <a:t>The </a:t>
            </a:r>
            <a:r>
              <a:rPr sz="1800" i="1" spc="-50" dirty="0">
                <a:latin typeface="Trebuchet MS"/>
                <a:cs typeface="Trebuchet MS"/>
              </a:rPr>
              <a:t>ways </a:t>
            </a:r>
            <a:r>
              <a:rPr sz="1800" i="1" spc="-105" dirty="0">
                <a:latin typeface="Trebuchet MS"/>
                <a:cs typeface="Trebuchet MS"/>
              </a:rPr>
              <a:t>that </a:t>
            </a:r>
            <a:r>
              <a:rPr sz="1800" i="1" spc="-90" dirty="0">
                <a:solidFill>
                  <a:srgbClr val="FF0000"/>
                </a:solidFill>
                <a:latin typeface="Trebuchet MS"/>
                <a:cs typeface="Trebuchet MS"/>
              </a:rPr>
              <a:t>auxin </a:t>
            </a:r>
            <a:r>
              <a:rPr sz="1800" i="1" spc="-125" dirty="0">
                <a:latin typeface="Trebuchet MS"/>
                <a:cs typeface="Trebuchet MS"/>
              </a:rPr>
              <a:t>affect </a:t>
            </a:r>
            <a:r>
              <a:rPr sz="1800" i="1" spc="-70" dirty="0">
                <a:latin typeface="Trebuchet MS"/>
                <a:cs typeface="Trebuchet MS"/>
              </a:rPr>
              <a:t>gene </a:t>
            </a:r>
            <a:r>
              <a:rPr sz="1800" i="1" spc="-95" dirty="0">
                <a:latin typeface="Trebuchet MS"/>
                <a:cs typeface="Trebuchet MS"/>
              </a:rPr>
              <a:t>expression are  varied </a:t>
            </a:r>
            <a:r>
              <a:rPr sz="1800" i="1" spc="-125" dirty="0">
                <a:latin typeface="Trebuchet MS"/>
                <a:cs typeface="Trebuchet MS"/>
              </a:rPr>
              <a:t>(e.g. </a:t>
            </a:r>
            <a:r>
              <a:rPr sz="1800" i="1" spc="-105" dirty="0">
                <a:latin typeface="Trebuchet MS"/>
                <a:cs typeface="Trebuchet MS"/>
              </a:rPr>
              <a:t>in </a:t>
            </a:r>
            <a:r>
              <a:rPr sz="1800" i="1" spc="-85" dirty="0">
                <a:latin typeface="Trebuchet MS"/>
                <a:cs typeface="Trebuchet MS"/>
              </a:rPr>
              <a:t>roots </a:t>
            </a:r>
            <a:r>
              <a:rPr sz="1800" i="1" spc="-90" dirty="0">
                <a:latin typeface="Trebuchet MS"/>
                <a:cs typeface="Trebuchet MS"/>
              </a:rPr>
              <a:t>auxin </a:t>
            </a:r>
            <a:r>
              <a:rPr sz="1800" i="1" spc="-85" dirty="0">
                <a:latin typeface="Trebuchet MS"/>
                <a:cs typeface="Trebuchet MS"/>
              </a:rPr>
              <a:t>leads </a:t>
            </a:r>
            <a:r>
              <a:rPr sz="1800" i="1" spc="-114" dirty="0">
                <a:latin typeface="Trebuchet MS"/>
                <a:cs typeface="Trebuchet MS"/>
              </a:rPr>
              <a:t>to </a:t>
            </a:r>
            <a:r>
              <a:rPr sz="1800" i="1" spc="-110" dirty="0">
                <a:latin typeface="Trebuchet MS"/>
                <a:cs typeface="Trebuchet MS"/>
              </a:rPr>
              <a:t>inhibition </a:t>
            </a:r>
            <a:r>
              <a:rPr sz="1800" i="1" spc="-114" dirty="0">
                <a:latin typeface="Trebuchet MS"/>
                <a:cs typeface="Trebuchet MS"/>
              </a:rPr>
              <a:t>of  </a:t>
            </a:r>
            <a:r>
              <a:rPr sz="1800" i="1" spc="-80" dirty="0">
                <a:latin typeface="Trebuchet MS"/>
                <a:cs typeface="Trebuchet MS"/>
              </a:rPr>
              <a:t>growth </a:t>
            </a:r>
            <a:r>
              <a:rPr sz="1800" i="1" spc="-30" dirty="0">
                <a:latin typeface="Trebuchet MS"/>
                <a:cs typeface="Trebuchet MS"/>
              </a:rPr>
              <a:t>as </a:t>
            </a:r>
            <a:r>
              <a:rPr sz="1800" i="1" spc="-70" dirty="0">
                <a:latin typeface="Trebuchet MS"/>
                <a:cs typeface="Trebuchet MS"/>
              </a:rPr>
              <a:t>opposed </a:t>
            </a:r>
            <a:r>
              <a:rPr sz="1800" i="1" spc="-114" dirty="0">
                <a:latin typeface="Trebuchet MS"/>
                <a:cs typeface="Trebuchet MS"/>
              </a:rPr>
              <a:t>to </a:t>
            </a:r>
            <a:r>
              <a:rPr sz="1800" i="1" spc="-85" dirty="0">
                <a:latin typeface="Trebuchet MS"/>
                <a:cs typeface="Trebuchet MS"/>
              </a:rPr>
              <a:t>promoting </a:t>
            </a:r>
            <a:r>
              <a:rPr sz="1800" i="1" spc="-80" dirty="0">
                <a:latin typeface="Trebuchet MS"/>
                <a:cs typeface="Trebuchet MS"/>
              </a:rPr>
              <a:t>growth </a:t>
            </a:r>
            <a:r>
              <a:rPr sz="1800" i="1" spc="-105" dirty="0">
                <a:latin typeface="Trebuchet MS"/>
                <a:cs typeface="Trebuchet MS"/>
              </a:rPr>
              <a:t>in  </a:t>
            </a:r>
            <a:r>
              <a:rPr sz="1800" i="1" spc="-80" dirty="0">
                <a:latin typeface="Trebuchet MS"/>
                <a:cs typeface="Trebuchet MS"/>
              </a:rPr>
              <a:t>shoots) </a:t>
            </a:r>
            <a:r>
              <a:rPr sz="1800" i="1" spc="-105" dirty="0">
                <a:latin typeface="Trebuchet MS"/>
                <a:cs typeface="Trebuchet MS"/>
              </a:rPr>
              <a:t>that </a:t>
            </a:r>
            <a:r>
              <a:rPr sz="1800" i="1" spc="-60" dirty="0">
                <a:latin typeface="Trebuchet MS"/>
                <a:cs typeface="Trebuchet MS"/>
              </a:rPr>
              <a:t>and </a:t>
            </a:r>
            <a:r>
              <a:rPr sz="1800" i="1" spc="-140" dirty="0">
                <a:latin typeface="Trebuchet MS"/>
                <a:cs typeface="Trebuchet MS"/>
              </a:rPr>
              <a:t>still </a:t>
            </a:r>
            <a:r>
              <a:rPr sz="1800" i="1" spc="-80" dirty="0">
                <a:latin typeface="Trebuchet MS"/>
                <a:cs typeface="Trebuchet MS"/>
              </a:rPr>
              <a:t>being </a:t>
            </a:r>
            <a:r>
              <a:rPr sz="1800" i="1" spc="-90" dirty="0">
                <a:latin typeface="Trebuchet MS"/>
                <a:cs typeface="Trebuchet MS"/>
              </a:rPr>
              <a:t>researched </a:t>
            </a:r>
            <a:r>
              <a:rPr sz="1800" i="1" spc="-105" dirty="0">
                <a:latin typeface="Trebuchet MS"/>
                <a:cs typeface="Trebuchet MS"/>
              </a:rPr>
              <a:t>this </a:t>
            </a:r>
            <a:r>
              <a:rPr sz="1800" i="1" spc="-90" dirty="0">
                <a:latin typeface="Trebuchet MS"/>
                <a:cs typeface="Trebuchet MS"/>
              </a:rPr>
              <a:t>is </a:t>
            </a:r>
            <a:r>
              <a:rPr sz="1800" i="1" spc="-25" dirty="0">
                <a:latin typeface="Trebuchet MS"/>
                <a:cs typeface="Trebuchet MS"/>
              </a:rPr>
              <a:t>a  </a:t>
            </a:r>
            <a:r>
              <a:rPr sz="1800" i="1" spc="-105" dirty="0">
                <a:latin typeface="Trebuchet MS"/>
                <a:cs typeface="Trebuchet MS"/>
              </a:rPr>
              <a:t>simple </a:t>
            </a:r>
            <a:r>
              <a:rPr sz="1800" i="1" spc="-110" dirty="0">
                <a:latin typeface="Trebuchet MS"/>
                <a:cs typeface="Trebuchet MS"/>
              </a:rPr>
              <a:t>example </a:t>
            </a:r>
            <a:r>
              <a:rPr sz="1800" i="1" spc="-114" dirty="0">
                <a:latin typeface="Trebuchet MS"/>
                <a:cs typeface="Trebuchet MS"/>
              </a:rPr>
              <a:t>of </a:t>
            </a:r>
            <a:r>
              <a:rPr sz="1800" i="1" spc="-75" dirty="0">
                <a:latin typeface="Trebuchet MS"/>
                <a:cs typeface="Trebuchet MS"/>
              </a:rPr>
              <a:t>one </a:t>
            </a:r>
            <a:r>
              <a:rPr sz="1800" i="1" spc="-55" dirty="0">
                <a:latin typeface="Trebuchet MS"/>
                <a:cs typeface="Trebuchet MS"/>
              </a:rPr>
              <a:t>way </a:t>
            </a:r>
            <a:r>
              <a:rPr sz="1800" i="1" spc="-105" dirty="0">
                <a:latin typeface="Trebuchet MS"/>
                <a:cs typeface="Trebuchet MS"/>
              </a:rPr>
              <a:t>in </a:t>
            </a:r>
            <a:r>
              <a:rPr sz="1800" i="1" spc="-90" dirty="0">
                <a:latin typeface="Trebuchet MS"/>
                <a:cs typeface="Trebuchet MS"/>
              </a:rPr>
              <a:t>which </a:t>
            </a:r>
            <a:r>
              <a:rPr sz="1800" i="1" spc="-150" dirty="0">
                <a:latin typeface="Trebuchet MS"/>
                <a:cs typeface="Trebuchet MS"/>
              </a:rPr>
              <a:t>it</a:t>
            </a:r>
            <a:r>
              <a:rPr sz="1800" i="1" spc="-415" dirty="0">
                <a:latin typeface="Trebuchet MS"/>
                <a:cs typeface="Trebuchet MS"/>
              </a:rPr>
              <a:t> </a:t>
            </a:r>
            <a:r>
              <a:rPr sz="1800" i="1" spc="-90" dirty="0">
                <a:latin typeface="Trebuchet MS"/>
                <a:cs typeface="Trebuchet MS"/>
              </a:rPr>
              <a:t>happens.</a:t>
            </a:r>
            <a:endParaRPr sz="18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88B49C"/>
          </a:solidFill>
        </p:spPr>
        <p:txBody>
          <a:bodyPr wrap="square" lIns="0" tIns="0" rIns="0" bIns="0" rtlCol="0"/>
          <a:lstStyle/>
          <a:p>
            <a:endParaRPr/>
          </a:p>
        </p:txBody>
      </p:sp>
      <p:sp>
        <p:nvSpPr>
          <p:cNvPr id="3" name="object 3"/>
          <p:cNvSpPr/>
          <p:nvPr/>
        </p:nvSpPr>
        <p:spPr>
          <a:xfrm>
            <a:off x="0" y="457200"/>
            <a:ext cx="9144000" cy="6400800"/>
          </a:xfrm>
          <a:custGeom>
            <a:avLst/>
            <a:gdLst/>
            <a:ahLst/>
            <a:cxnLst/>
            <a:rect l="l" t="t" r="r" b="b"/>
            <a:pathLst>
              <a:path w="9144000" h="6400800">
                <a:moveTo>
                  <a:pt x="0" y="6400799"/>
                </a:moveTo>
                <a:lnTo>
                  <a:pt x="9144000" y="6400799"/>
                </a:lnTo>
                <a:lnTo>
                  <a:pt x="9144000" y="0"/>
                </a:lnTo>
                <a:lnTo>
                  <a:pt x="0" y="0"/>
                </a:lnTo>
                <a:lnTo>
                  <a:pt x="0" y="6400799"/>
                </a:lnTo>
                <a:close/>
              </a:path>
            </a:pathLst>
          </a:custGeom>
          <a:solidFill>
            <a:srgbClr val="88B49C"/>
          </a:solidFill>
        </p:spPr>
        <p:txBody>
          <a:bodyPr wrap="square" lIns="0" tIns="0" rIns="0" bIns="0" rtlCol="0"/>
          <a:lstStyle/>
          <a:p>
            <a:endParaRPr/>
          </a:p>
        </p:txBody>
      </p:sp>
      <p:sp>
        <p:nvSpPr>
          <p:cNvPr id="4" name="object 4"/>
          <p:cNvSpPr/>
          <p:nvPr/>
        </p:nvSpPr>
        <p:spPr>
          <a:xfrm>
            <a:off x="0" y="0"/>
            <a:ext cx="6998208" cy="685190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572"/>
            <a:ext cx="9144000" cy="452755"/>
          </a:xfrm>
          <a:custGeom>
            <a:avLst/>
            <a:gdLst/>
            <a:ahLst/>
            <a:cxnLst/>
            <a:rect l="l" t="t" r="r" b="b"/>
            <a:pathLst>
              <a:path w="9144000" h="452755">
                <a:moveTo>
                  <a:pt x="0" y="452627"/>
                </a:moveTo>
                <a:lnTo>
                  <a:pt x="9144000" y="452627"/>
                </a:lnTo>
                <a:lnTo>
                  <a:pt x="9144000" y="0"/>
                </a:lnTo>
                <a:lnTo>
                  <a:pt x="0" y="0"/>
                </a:lnTo>
                <a:lnTo>
                  <a:pt x="0" y="452627"/>
                </a:lnTo>
                <a:close/>
              </a:path>
            </a:pathLst>
          </a:custGeom>
          <a:solidFill>
            <a:srgbClr val="B8CDE4">
              <a:alpha val="78038"/>
            </a:srgbClr>
          </a:solidFill>
        </p:spPr>
        <p:txBody>
          <a:bodyPr wrap="square" lIns="0" tIns="0" rIns="0" bIns="0" rtlCol="0"/>
          <a:lstStyle/>
          <a:p>
            <a:endParaRPr/>
          </a:p>
        </p:txBody>
      </p:sp>
      <p:sp>
        <p:nvSpPr>
          <p:cNvPr id="6" name="object 6"/>
          <p:cNvSpPr txBox="1"/>
          <p:nvPr/>
        </p:nvSpPr>
        <p:spPr>
          <a:xfrm>
            <a:off x="78739" y="15621"/>
            <a:ext cx="8856980" cy="421640"/>
          </a:xfrm>
          <a:prstGeom prst="rect">
            <a:avLst/>
          </a:prstGeom>
        </p:spPr>
        <p:txBody>
          <a:bodyPr vert="horz" wrap="square" lIns="0" tIns="12065" rIns="0" bIns="0" rtlCol="0">
            <a:spAutoFit/>
          </a:bodyPr>
          <a:lstStyle/>
          <a:p>
            <a:pPr marL="12700" marR="5080">
              <a:lnSpc>
                <a:spcPct val="100000"/>
              </a:lnSpc>
              <a:spcBef>
                <a:spcPts val="95"/>
              </a:spcBef>
            </a:pPr>
            <a:r>
              <a:rPr sz="1300" spc="-10" dirty="0">
                <a:latin typeface="Arial"/>
                <a:cs typeface="Arial"/>
              </a:rPr>
              <a:t>9.3.U5 Auxin efflux </a:t>
            </a:r>
            <a:r>
              <a:rPr sz="1300" spc="-5" dirty="0">
                <a:latin typeface="Arial"/>
                <a:cs typeface="Arial"/>
              </a:rPr>
              <a:t>pumps can set up concentration gradients of </a:t>
            </a:r>
            <a:r>
              <a:rPr sz="1300" spc="-10" dirty="0">
                <a:latin typeface="Arial"/>
                <a:cs typeface="Arial"/>
              </a:rPr>
              <a:t>auxin </a:t>
            </a:r>
            <a:r>
              <a:rPr sz="1300" spc="-5" dirty="0">
                <a:latin typeface="Arial"/>
                <a:cs typeface="Arial"/>
              </a:rPr>
              <a:t>in plant tissue. </a:t>
            </a:r>
            <a:r>
              <a:rPr sz="1300" spc="-10" dirty="0">
                <a:latin typeface="Arial"/>
                <a:cs typeface="Arial"/>
              </a:rPr>
              <a:t>9.3.U6 Auxin </a:t>
            </a:r>
            <a:r>
              <a:rPr sz="1300" spc="-5" dirty="0">
                <a:latin typeface="Arial"/>
                <a:cs typeface="Arial"/>
              </a:rPr>
              <a:t>influences cell growth  rates by changing the pattern of gene</a:t>
            </a:r>
            <a:r>
              <a:rPr sz="1300" spc="125" dirty="0">
                <a:latin typeface="Arial"/>
                <a:cs typeface="Arial"/>
              </a:rPr>
              <a:t> </a:t>
            </a:r>
            <a:r>
              <a:rPr sz="1300" spc="-5" dirty="0">
                <a:latin typeface="Arial"/>
                <a:cs typeface="Arial"/>
              </a:rPr>
              <a:t>expression.</a:t>
            </a:r>
            <a:endParaRPr sz="1300">
              <a:latin typeface="Arial"/>
              <a:cs typeface="Arial"/>
            </a:endParaRPr>
          </a:p>
        </p:txBody>
      </p:sp>
      <p:sp>
        <p:nvSpPr>
          <p:cNvPr id="7" name="object 7"/>
          <p:cNvSpPr/>
          <p:nvPr/>
        </p:nvSpPr>
        <p:spPr>
          <a:xfrm>
            <a:off x="4572000" y="2506979"/>
            <a:ext cx="4572000" cy="2862580"/>
          </a:xfrm>
          <a:custGeom>
            <a:avLst/>
            <a:gdLst/>
            <a:ahLst/>
            <a:cxnLst/>
            <a:rect l="l" t="t" r="r" b="b"/>
            <a:pathLst>
              <a:path w="4572000" h="2862579">
                <a:moveTo>
                  <a:pt x="0" y="2862072"/>
                </a:moveTo>
                <a:lnTo>
                  <a:pt x="4572000" y="2862072"/>
                </a:lnTo>
                <a:lnTo>
                  <a:pt x="4572000" y="0"/>
                </a:lnTo>
                <a:lnTo>
                  <a:pt x="0" y="0"/>
                </a:lnTo>
                <a:lnTo>
                  <a:pt x="0" y="2862072"/>
                </a:lnTo>
                <a:close/>
              </a:path>
            </a:pathLst>
          </a:custGeom>
          <a:solidFill>
            <a:srgbClr val="FFFFFF">
              <a:alpha val="70979"/>
            </a:srgbClr>
          </a:solidFill>
        </p:spPr>
        <p:txBody>
          <a:bodyPr wrap="square" lIns="0" tIns="0" rIns="0" bIns="0" rtlCol="0"/>
          <a:lstStyle/>
          <a:p>
            <a:endParaRPr/>
          </a:p>
        </p:txBody>
      </p:sp>
      <p:sp>
        <p:nvSpPr>
          <p:cNvPr id="8" name="object 8"/>
          <p:cNvSpPr txBox="1"/>
          <p:nvPr/>
        </p:nvSpPr>
        <p:spPr>
          <a:xfrm>
            <a:off x="4651375" y="2524201"/>
            <a:ext cx="3888104" cy="848994"/>
          </a:xfrm>
          <a:prstGeom prst="rect">
            <a:avLst/>
          </a:prstGeom>
        </p:spPr>
        <p:txBody>
          <a:bodyPr vert="horz" wrap="square" lIns="0" tIns="12700" rIns="0" bIns="0" rtlCol="0">
            <a:spAutoFit/>
          </a:bodyPr>
          <a:lstStyle/>
          <a:p>
            <a:pPr marL="12700" marR="5080">
              <a:lnSpc>
                <a:spcPct val="100000"/>
              </a:lnSpc>
              <a:spcBef>
                <a:spcPts val="100"/>
              </a:spcBef>
            </a:pPr>
            <a:r>
              <a:rPr sz="1800" spc="-40" dirty="0">
                <a:latin typeface="Arial"/>
                <a:cs typeface="Arial"/>
              </a:rPr>
              <a:t>Different </a:t>
            </a:r>
            <a:r>
              <a:rPr sz="1800" spc="-65" dirty="0">
                <a:latin typeface="Arial"/>
                <a:cs typeface="Arial"/>
              </a:rPr>
              <a:t>factors </a:t>
            </a:r>
            <a:r>
              <a:rPr sz="1800" spc="-114" dirty="0">
                <a:latin typeface="Arial"/>
                <a:cs typeface="Arial"/>
              </a:rPr>
              <a:t>can </a:t>
            </a:r>
            <a:r>
              <a:rPr sz="1800" spc="-45" dirty="0">
                <a:latin typeface="Arial"/>
                <a:cs typeface="Arial"/>
              </a:rPr>
              <a:t>affect </a:t>
            </a:r>
            <a:r>
              <a:rPr sz="1800" spc="-40" dirty="0">
                <a:latin typeface="Arial"/>
                <a:cs typeface="Arial"/>
              </a:rPr>
              <a:t>transporter  </a:t>
            </a:r>
            <a:r>
              <a:rPr sz="1800" spc="-50" dirty="0">
                <a:latin typeface="Arial"/>
                <a:cs typeface="Arial"/>
              </a:rPr>
              <a:t>proteins </a:t>
            </a:r>
            <a:r>
              <a:rPr sz="1800" spc="-85" dirty="0">
                <a:latin typeface="Arial"/>
                <a:cs typeface="Arial"/>
              </a:rPr>
              <a:t>and </a:t>
            </a:r>
            <a:r>
              <a:rPr sz="1800" spc="-100" dirty="0">
                <a:latin typeface="Arial"/>
                <a:cs typeface="Arial"/>
              </a:rPr>
              <a:t>hence </a:t>
            </a:r>
            <a:r>
              <a:rPr sz="1800" spc="-20" dirty="0">
                <a:latin typeface="Arial"/>
                <a:cs typeface="Arial"/>
              </a:rPr>
              <a:t>the </a:t>
            </a:r>
            <a:r>
              <a:rPr sz="1800" spc="-35" dirty="0">
                <a:latin typeface="Arial"/>
                <a:cs typeface="Arial"/>
              </a:rPr>
              <a:t>direction </a:t>
            </a:r>
            <a:r>
              <a:rPr sz="1800" spc="-25" dirty="0">
                <a:latin typeface="Arial"/>
                <a:cs typeface="Arial"/>
              </a:rPr>
              <a:t>in</a:t>
            </a:r>
            <a:r>
              <a:rPr sz="1800" spc="-245" dirty="0">
                <a:latin typeface="Arial"/>
                <a:cs typeface="Arial"/>
              </a:rPr>
              <a:t> </a:t>
            </a:r>
            <a:r>
              <a:rPr sz="1800" spc="-55" dirty="0">
                <a:latin typeface="Arial"/>
                <a:cs typeface="Arial"/>
              </a:rPr>
              <a:t>which  </a:t>
            </a:r>
            <a:r>
              <a:rPr sz="1800" spc="-75" dirty="0">
                <a:latin typeface="Arial"/>
                <a:cs typeface="Arial"/>
              </a:rPr>
              <a:t>auxin </a:t>
            </a:r>
            <a:r>
              <a:rPr sz="1800" spc="-120" dirty="0">
                <a:latin typeface="Arial"/>
                <a:cs typeface="Arial"/>
              </a:rPr>
              <a:t>can</a:t>
            </a:r>
            <a:r>
              <a:rPr sz="1800" spc="-100" dirty="0">
                <a:latin typeface="Arial"/>
                <a:cs typeface="Arial"/>
              </a:rPr>
              <a:t> </a:t>
            </a:r>
            <a:r>
              <a:rPr sz="1800" spc="-70" dirty="0">
                <a:latin typeface="Arial"/>
                <a:cs typeface="Arial"/>
              </a:rPr>
              <a:t>move:</a:t>
            </a:r>
            <a:endParaRPr sz="1800">
              <a:latin typeface="Arial"/>
              <a:cs typeface="Arial"/>
            </a:endParaRPr>
          </a:p>
        </p:txBody>
      </p:sp>
      <p:sp>
        <p:nvSpPr>
          <p:cNvPr id="9" name="object 9"/>
          <p:cNvSpPr txBox="1">
            <a:spLocks noGrp="1"/>
          </p:cNvSpPr>
          <p:nvPr>
            <p:ph type="body" idx="1"/>
          </p:nvPr>
        </p:nvSpPr>
        <p:spPr>
          <a:prstGeom prst="rect">
            <a:avLst/>
          </a:prstGeom>
        </p:spPr>
        <p:txBody>
          <a:bodyPr vert="horz" wrap="square" lIns="0" tIns="12700" rIns="0" bIns="0" rtlCol="0">
            <a:spAutoFit/>
          </a:bodyPr>
          <a:lstStyle/>
          <a:p>
            <a:pPr marL="299085" marR="5080" indent="-286385">
              <a:lnSpc>
                <a:spcPct val="100000"/>
              </a:lnSpc>
              <a:spcBef>
                <a:spcPts val="100"/>
              </a:spcBef>
              <a:buChar char="•"/>
              <a:tabLst>
                <a:tab pos="299085" algn="l"/>
                <a:tab pos="299720" algn="l"/>
              </a:tabLst>
            </a:pPr>
            <a:r>
              <a:rPr spc="-130" dirty="0"/>
              <a:t>The </a:t>
            </a:r>
            <a:r>
              <a:rPr spc="-45" dirty="0"/>
              <a:t>location </a:t>
            </a:r>
            <a:r>
              <a:rPr spc="-5" dirty="0"/>
              <a:t>of </a:t>
            </a:r>
            <a:r>
              <a:rPr spc="-35" dirty="0"/>
              <a:t>transporter </a:t>
            </a:r>
            <a:r>
              <a:rPr spc="-50" dirty="0"/>
              <a:t>proteins </a:t>
            </a:r>
            <a:r>
              <a:rPr spc="-120" dirty="0"/>
              <a:t>can</a:t>
            </a:r>
            <a:r>
              <a:rPr spc="-285" dirty="0"/>
              <a:t> </a:t>
            </a:r>
            <a:r>
              <a:rPr spc="-85" dirty="0"/>
              <a:t>be  </a:t>
            </a:r>
            <a:r>
              <a:rPr spc="-100" dirty="0"/>
              <a:t>changed </a:t>
            </a:r>
            <a:r>
              <a:rPr spc="-170" dirty="0"/>
              <a:t>as </a:t>
            </a:r>
            <a:r>
              <a:rPr spc="-20" dirty="0"/>
              <a:t>the </a:t>
            </a:r>
            <a:r>
              <a:rPr spc="-100" dirty="0"/>
              <a:t>plasma </a:t>
            </a:r>
            <a:r>
              <a:rPr spc="-75" dirty="0"/>
              <a:t>membrane </a:t>
            </a:r>
            <a:r>
              <a:rPr spc="-95" dirty="0"/>
              <a:t>is</a:t>
            </a:r>
            <a:r>
              <a:rPr spc="-80" dirty="0"/>
              <a:t> </a:t>
            </a:r>
            <a:r>
              <a:rPr spc="-20" dirty="0"/>
              <a:t>fluid,</a:t>
            </a:r>
          </a:p>
          <a:p>
            <a:pPr marL="299085" marR="147955">
              <a:lnSpc>
                <a:spcPct val="100000"/>
              </a:lnSpc>
            </a:pPr>
            <a:r>
              <a:rPr i="1" spc="-130" dirty="0">
                <a:latin typeface="Trebuchet MS"/>
                <a:cs typeface="Trebuchet MS"/>
              </a:rPr>
              <a:t>e.g. </a:t>
            </a:r>
            <a:r>
              <a:rPr i="1" spc="-140" dirty="0">
                <a:latin typeface="Trebuchet MS"/>
                <a:cs typeface="Trebuchet MS"/>
              </a:rPr>
              <a:t>efflux </a:t>
            </a:r>
            <a:r>
              <a:rPr i="1" spc="-95" dirty="0">
                <a:latin typeface="Trebuchet MS"/>
                <a:cs typeface="Trebuchet MS"/>
              </a:rPr>
              <a:t>transporters </a:t>
            </a:r>
            <a:r>
              <a:rPr i="1" spc="-60" dirty="0">
                <a:latin typeface="Trebuchet MS"/>
                <a:cs typeface="Trebuchet MS"/>
              </a:rPr>
              <a:t>can </a:t>
            </a:r>
            <a:r>
              <a:rPr i="1" spc="-75" dirty="0">
                <a:latin typeface="Trebuchet MS"/>
                <a:cs typeface="Trebuchet MS"/>
              </a:rPr>
              <a:t>congregate</a:t>
            </a:r>
            <a:r>
              <a:rPr i="1" spc="-195" dirty="0">
                <a:latin typeface="Trebuchet MS"/>
                <a:cs typeface="Trebuchet MS"/>
              </a:rPr>
              <a:t> </a:t>
            </a:r>
            <a:r>
              <a:rPr i="1" spc="-95" dirty="0">
                <a:latin typeface="Trebuchet MS"/>
                <a:cs typeface="Trebuchet MS"/>
              </a:rPr>
              <a:t>at  </a:t>
            </a:r>
            <a:r>
              <a:rPr i="1" spc="-114" dirty="0">
                <a:latin typeface="Trebuchet MS"/>
                <a:cs typeface="Trebuchet MS"/>
              </a:rPr>
              <a:t>the </a:t>
            </a:r>
            <a:r>
              <a:rPr i="1" spc="-105" dirty="0">
                <a:latin typeface="Trebuchet MS"/>
                <a:cs typeface="Trebuchet MS"/>
              </a:rPr>
              <a:t>top </a:t>
            </a:r>
            <a:r>
              <a:rPr i="1" spc="-114" dirty="0">
                <a:latin typeface="Trebuchet MS"/>
                <a:cs typeface="Trebuchet MS"/>
              </a:rPr>
              <a:t>of cells </a:t>
            </a:r>
            <a:r>
              <a:rPr i="1" spc="-105" dirty="0">
                <a:latin typeface="Trebuchet MS"/>
                <a:cs typeface="Trebuchet MS"/>
              </a:rPr>
              <a:t>in </a:t>
            </a:r>
            <a:r>
              <a:rPr i="1" spc="-80" dirty="0">
                <a:latin typeface="Trebuchet MS"/>
                <a:cs typeface="Trebuchet MS"/>
              </a:rPr>
              <a:t>roots </a:t>
            </a:r>
            <a:r>
              <a:rPr i="1" spc="-114" dirty="0">
                <a:latin typeface="Trebuchet MS"/>
                <a:cs typeface="Trebuchet MS"/>
              </a:rPr>
              <a:t>to </a:t>
            </a:r>
            <a:r>
              <a:rPr i="1" spc="-80" dirty="0">
                <a:latin typeface="Trebuchet MS"/>
                <a:cs typeface="Trebuchet MS"/>
              </a:rPr>
              <a:t>move </a:t>
            </a:r>
            <a:r>
              <a:rPr i="1" spc="-90" dirty="0">
                <a:latin typeface="Trebuchet MS"/>
                <a:cs typeface="Trebuchet MS"/>
              </a:rPr>
              <a:t>auxin  </a:t>
            </a:r>
            <a:r>
              <a:rPr i="1" spc="-70" dirty="0">
                <a:latin typeface="Trebuchet MS"/>
                <a:cs typeface="Trebuchet MS"/>
              </a:rPr>
              <a:t>upwards</a:t>
            </a:r>
          </a:p>
          <a:p>
            <a:pPr marL="299085" marR="335280" indent="-286385">
              <a:lnSpc>
                <a:spcPct val="100000"/>
              </a:lnSpc>
              <a:buChar char="•"/>
              <a:tabLst>
                <a:tab pos="299085" algn="l"/>
                <a:tab pos="299720" algn="l"/>
              </a:tabLst>
            </a:pPr>
            <a:r>
              <a:rPr spc="-75" dirty="0"/>
              <a:t>Transporter </a:t>
            </a:r>
            <a:r>
              <a:rPr spc="-50" dirty="0"/>
              <a:t>proteins </a:t>
            </a:r>
            <a:r>
              <a:rPr spc="-120" dirty="0"/>
              <a:t>can </a:t>
            </a:r>
            <a:r>
              <a:rPr spc="-85" dirty="0"/>
              <a:t>be </a:t>
            </a:r>
            <a:r>
              <a:rPr spc="-60" dirty="0"/>
              <a:t>activated  </a:t>
            </a:r>
            <a:r>
              <a:rPr spc="-20" dirty="0"/>
              <a:t>and/or </a:t>
            </a:r>
            <a:r>
              <a:rPr spc="-30" dirty="0"/>
              <a:t>inhibited </a:t>
            </a:r>
            <a:r>
              <a:rPr spc="-80" dirty="0"/>
              <a:t>by </a:t>
            </a:r>
            <a:r>
              <a:rPr spc="-30" dirty="0"/>
              <a:t>stimuli </a:t>
            </a:r>
            <a:r>
              <a:rPr spc="-114" dirty="0"/>
              <a:t>such </a:t>
            </a:r>
            <a:r>
              <a:rPr spc="-170" dirty="0"/>
              <a:t>as</a:t>
            </a:r>
            <a:r>
              <a:rPr spc="-260" dirty="0"/>
              <a:t> </a:t>
            </a:r>
            <a:r>
              <a:rPr spc="-20" dirty="0"/>
              <a:t>light</a:t>
            </a:r>
          </a:p>
        </p:txBody>
      </p:sp>
      <p:sp>
        <p:nvSpPr>
          <p:cNvPr id="10" name="object 10"/>
          <p:cNvSpPr txBox="1"/>
          <p:nvPr/>
        </p:nvSpPr>
        <p:spPr>
          <a:xfrm>
            <a:off x="4852542" y="6600545"/>
            <a:ext cx="4213860" cy="208279"/>
          </a:xfrm>
          <a:prstGeom prst="rect">
            <a:avLst/>
          </a:prstGeom>
        </p:spPr>
        <p:txBody>
          <a:bodyPr vert="horz" wrap="square" lIns="0" tIns="12700" rIns="0" bIns="0" rtlCol="0">
            <a:spAutoFit/>
          </a:bodyPr>
          <a:lstStyle/>
          <a:p>
            <a:pPr marL="12700">
              <a:lnSpc>
                <a:spcPct val="100000"/>
              </a:lnSpc>
              <a:spcBef>
                <a:spcPts val="100"/>
              </a:spcBef>
            </a:pPr>
            <a:r>
              <a:rPr sz="1200" u="sng" spc="-25" dirty="0">
                <a:solidFill>
                  <a:srgbClr val="0000FF"/>
                </a:solidFill>
                <a:uFill>
                  <a:solidFill>
                    <a:srgbClr val="0000FF"/>
                  </a:solidFill>
                </a:uFill>
                <a:latin typeface="Arial"/>
                <a:cs typeface="Arial"/>
                <a:hlinkClick r:id="rId3"/>
              </a:rPr>
              <a:t>http://www.sciencemag.org/content/312/5775/858/F1.medium.gif</a:t>
            </a:r>
            <a:endParaRPr sz="1200">
              <a:latin typeface="Arial"/>
              <a:cs typeface="Arial"/>
            </a:endParaRPr>
          </a:p>
        </p:txBody>
      </p:sp>
      <p:sp>
        <p:nvSpPr>
          <p:cNvPr id="11" name="object 11"/>
          <p:cNvSpPr/>
          <p:nvPr/>
        </p:nvSpPr>
        <p:spPr>
          <a:xfrm>
            <a:off x="3974591" y="633983"/>
            <a:ext cx="5169535" cy="708660"/>
          </a:xfrm>
          <a:custGeom>
            <a:avLst/>
            <a:gdLst/>
            <a:ahLst/>
            <a:cxnLst/>
            <a:rect l="l" t="t" r="r" b="b"/>
            <a:pathLst>
              <a:path w="5169534" h="708660">
                <a:moveTo>
                  <a:pt x="0" y="708660"/>
                </a:moveTo>
                <a:lnTo>
                  <a:pt x="5169408" y="708660"/>
                </a:lnTo>
                <a:lnTo>
                  <a:pt x="5169408" y="0"/>
                </a:lnTo>
                <a:lnTo>
                  <a:pt x="0" y="0"/>
                </a:lnTo>
                <a:lnTo>
                  <a:pt x="0" y="708660"/>
                </a:lnTo>
                <a:close/>
              </a:path>
            </a:pathLst>
          </a:custGeom>
          <a:solidFill>
            <a:srgbClr val="FFFFFF">
              <a:alpha val="70979"/>
            </a:srgbClr>
          </a:solidFill>
        </p:spPr>
        <p:txBody>
          <a:bodyPr wrap="square" lIns="0" tIns="0" rIns="0" bIns="0" rtlCol="0"/>
          <a:lstStyle/>
          <a:p>
            <a:endParaRPr/>
          </a:p>
        </p:txBody>
      </p:sp>
      <p:sp>
        <p:nvSpPr>
          <p:cNvPr id="12" name="object 12"/>
          <p:cNvSpPr txBox="1">
            <a:spLocks noGrp="1"/>
          </p:cNvSpPr>
          <p:nvPr>
            <p:ph type="title"/>
          </p:nvPr>
        </p:nvSpPr>
        <p:spPr>
          <a:xfrm>
            <a:off x="4054602" y="650494"/>
            <a:ext cx="4930140" cy="635635"/>
          </a:xfrm>
          <a:prstGeom prst="rect">
            <a:avLst/>
          </a:prstGeom>
        </p:spPr>
        <p:txBody>
          <a:bodyPr vert="horz" wrap="square" lIns="0" tIns="13335" rIns="0" bIns="0" rtlCol="0">
            <a:spAutoFit/>
          </a:bodyPr>
          <a:lstStyle/>
          <a:p>
            <a:pPr marL="12700" marR="5080">
              <a:lnSpc>
                <a:spcPct val="100000"/>
              </a:lnSpc>
              <a:spcBef>
                <a:spcPts val="105"/>
              </a:spcBef>
            </a:pPr>
            <a:r>
              <a:rPr sz="2000" b="1" spc="-140" dirty="0">
                <a:solidFill>
                  <a:srgbClr val="000000"/>
                </a:solidFill>
                <a:latin typeface="Arial"/>
                <a:cs typeface="Arial"/>
              </a:rPr>
              <a:t>Concentration </a:t>
            </a:r>
            <a:r>
              <a:rPr sz="2000" b="1" spc="-145" dirty="0">
                <a:solidFill>
                  <a:srgbClr val="000000"/>
                </a:solidFill>
                <a:latin typeface="Arial"/>
                <a:cs typeface="Arial"/>
              </a:rPr>
              <a:t>gradients </a:t>
            </a:r>
            <a:r>
              <a:rPr sz="2000" spc="-5" dirty="0">
                <a:solidFill>
                  <a:srgbClr val="000000"/>
                </a:solidFill>
              </a:rPr>
              <a:t>of </a:t>
            </a:r>
            <a:r>
              <a:rPr sz="2000" b="1" spc="-135" dirty="0">
                <a:latin typeface="Arial"/>
                <a:cs typeface="Arial"/>
              </a:rPr>
              <a:t>auxin </a:t>
            </a:r>
            <a:r>
              <a:rPr sz="2000" spc="-90" dirty="0">
                <a:solidFill>
                  <a:srgbClr val="000000"/>
                </a:solidFill>
              </a:rPr>
              <a:t>are </a:t>
            </a:r>
            <a:r>
              <a:rPr sz="2000" spc="-125" dirty="0">
                <a:solidFill>
                  <a:srgbClr val="000000"/>
                </a:solidFill>
              </a:rPr>
              <a:t>necessary  </a:t>
            </a:r>
            <a:r>
              <a:rPr sz="2000" spc="15" dirty="0">
                <a:solidFill>
                  <a:srgbClr val="000000"/>
                </a:solidFill>
              </a:rPr>
              <a:t>to</a:t>
            </a:r>
            <a:r>
              <a:rPr sz="2000" spc="-105" dirty="0">
                <a:solidFill>
                  <a:srgbClr val="000000"/>
                </a:solidFill>
              </a:rPr>
              <a:t> </a:t>
            </a:r>
            <a:r>
              <a:rPr sz="2000" spc="-35" dirty="0">
                <a:solidFill>
                  <a:srgbClr val="000000"/>
                </a:solidFill>
              </a:rPr>
              <a:t>control</a:t>
            </a:r>
            <a:r>
              <a:rPr sz="2000" spc="-120" dirty="0">
                <a:solidFill>
                  <a:srgbClr val="000000"/>
                </a:solidFill>
              </a:rPr>
              <a:t> </a:t>
            </a:r>
            <a:r>
              <a:rPr sz="2000" spc="-20" dirty="0">
                <a:solidFill>
                  <a:srgbClr val="000000"/>
                </a:solidFill>
              </a:rPr>
              <a:t>the</a:t>
            </a:r>
            <a:r>
              <a:rPr sz="2000" spc="-105" dirty="0">
                <a:solidFill>
                  <a:srgbClr val="000000"/>
                </a:solidFill>
              </a:rPr>
              <a:t> </a:t>
            </a:r>
            <a:r>
              <a:rPr sz="2000" spc="-35" dirty="0">
                <a:solidFill>
                  <a:srgbClr val="000000"/>
                </a:solidFill>
              </a:rPr>
              <a:t>direction</a:t>
            </a:r>
            <a:r>
              <a:rPr sz="2000" spc="-110" dirty="0">
                <a:solidFill>
                  <a:srgbClr val="000000"/>
                </a:solidFill>
              </a:rPr>
              <a:t> </a:t>
            </a:r>
            <a:r>
              <a:rPr sz="2000" spc="-5" dirty="0">
                <a:solidFill>
                  <a:srgbClr val="000000"/>
                </a:solidFill>
              </a:rPr>
              <a:t>of</a:t>
            </a:r>
            <a:r>
              <a:rPr sz="2000" spc="-114" dirty="0">
                <a:solidFill>
                  <a:srgbClr val="000000"/>
                </a:solidFill>
              </a:rPr>
              <a:t> </a:t>
            </a:r>
            <a:r>
              <a:rPr sz="2000" spc="-40" dirty="0">
                <a:solidFill>
                  <a:srgbClr val="000000"/>
                </a:solidFill>
              </a:rPr>
              <a:t>plant</a:t>
            </a:r>
            <a:r>
              <a:rPr sz="2000" spc="-105" dirty="0">
                <a:solidFill>
                  <a:srgbClr val="000000"/>
                </a:solidFill>
              </a:rPr>
              <a:t> </a:t>
            </a:r>
            <a:r>
              <a:rPr sz="2000" spc="-40" dirty="0">
                <a:solidFill>
                  <a:srgbClr val="000000"/>
                </a:solidFill>
              </a:rPr>
              <a:t>growth.</a:t>
            </a:r>
            <a:endParaRPr sz="2000">
              <a:latin typeface="Arial"/>
              <a:cs typeface="Arial"/>
            </a:endParaRPr>
          </a:p>
        </p:txBody>
      </p:sp>
      <p:sp>
        <p:nvSpPr>
          <p:cNvPr id="13" name="object 13"/>
          <p:cNvSpPr/>
          <p:nvPr/>
        </p:nvSpPr>
        <p:spPr>
          <a:xfrm>
            <a:off x="0" y="2119883"/>
            <a:ext cx="3390900" cy="923925"/>
          </a:xfrm>
          <a:custGeom>
            <a:avLst/>
            <a:gdLst/>
            <a:ahLst/>
            <a:cxnLst/>
            <a:rect l="l" t="t" r="r" b="b"/>
            <a:pathLst>
              <a:path w="3390900" h="923925">
                <a:moveTo>
                  <a:pt x="0" y="923544"/>
                </a:moveTo>
                <a:lnTo>
                  <a:pt x="3390900" y="923544"/>
                </a:lnTo>
                <a:lnTo>
                  <a:pt x="3390900" y="0"/>
                </a:lnTo>
                <a:lnTo>
                  <a:pt x="0" y="0"/>
                </a:lnTo>
                <a:lnTo>
                  <a:pt x="0" y="923544"/>
                </a:lnTo>
                <a:close/>
              </a:path>
            </a:pathLst>
          </a:custGeom>
          <a:solidFill>
            <a:srgbClr val="FFFFFF">
              <a:alpha val="70979"/>
            </a:srgbClr>
          </a:solidFill>
        </p:spPr>
        <p:txBody>
          <a:bodyPr wrap="square" lIns="0" tIns="0" rIns="0" bIns="0" rtlCol="0"/>
          <a:lstStyle/>
          <a:p>
            <a:endParaRPr/>
          </a:p>
        </p:txBody>
      </p:sp>
      <p:sp>
        <p:nvSpPr>
          <p:cNvPr id="14" name="object 14"/>
          <p:cNvSpPr txBox="1"/>
          <p:nvPr/>
        </p:nvSpPr>
        <p:spPr>
          <a:xfrm>
            <a:off x="78739" y="2412872"/>
            <a:ext cx="2753995" cy="574040"/>
          </a:xfrm>
          <a:prstGeom prst="rect">
            <a:avLst/>
          </a:prstGeom>
        </p:spPr>
        <p:txBody>
          <a:bodyPr vert="horz" wrap="square" lIns="0" tIns="12700" rIns="0" bIns="0" rtlCol="0">
            <a:spAutoFit/>
          </a:bodyPr>
          <a:lstStyle/>
          <a:p>
            <a:pPr marL="299085" indent="-286385">
              <a:lnSpc>
                <a:spcPct val="100000"/>
              </a:lnSpc>
              <a:spcBef>
                <a:spcPts val="100"/>
              </a:spcBef>
              <a:buClr>
                <a:srgbClr val="000000"/>
              </a:buClr>
              <a:buChar char="•"/>
              <a:tabLst>
                <a:tab pos="299085" algn="l"/>
                <a:tab pos="299720" algn="l"/>
              </a:tabLst>
            </a:pPr>
            <a:r>
              <a:rPr sz="1800" spc="-55" dirty="0">
                <a:solidFill>
                  <a:srgbClr val="CC3366"/>
                </a:solidFill>
                <a:latin typeface="Arial"/>
                <a:cs typeface="Arial"/>
              </a:rPr>
              <a:t>Diffusion</a:t>
            </a:r>
            <a:endParaRPr sz="1800">
              <a:latin typeface="Arial"/>
              <a:cs typeface="Arial"/>
            </a:endParaRPr>
          </a:p>
          <a:p>
            <a:pPr marL="299085" indent="-286385">
              <a:lnSpc>
                <a:spcPct val="100000"/>
              </a:lnSpc>
              <a:buClr>
                <a:srgbClr val="000000"/>
              </a:buClr>
              <a:buChar char="•"/>
              <a:tabLst>
                <a:tab pos="299085" algn="l"/>
                <a:tab pos="299720" algn="l"/>
              </a:tabLst>
            </a:pPr>
            <a:r>
              <a:rPr sz="1800" spc="-35" dirty="0">
                <a:solidFill>
                  <a:srgbClr val="CC3366"/>
                </a:solidFill>
                <a:latin typeface="Arial"/>
                <a:cs typeface="Arial"/>
              </a:rPr>
              <a:t>influx </a:t>
            </a:r>
            <a:r>
              <a:rPr sz="1800" spc="-40" dirty="0">
                <a:solidFill>
                  <a:srgbClr val="CC3366"/>
                </a:solidFill>
                <a:latin typeface="Arial"/>
                <a:cs typeface="Arial"/>
              </a:rPr>
              <a:t>transporter</a:t>
            </a:r>
            <a:r>
              <a:rPr sz="1800" spc="-155" dirty="0">
                <a:solidFill>
                  <a:srgbClr val="CC3366"/>
                </a:solidFill>
                <a:latin typeface="Arial"/>
                <a:cs typeface="Arial"/>
              </a:rPr>
              <a:t> </a:t>
            </a:r>
            <a:r>
              <a:rPr sz="1800" spc="-50" dirty="0">
                <a:solidFill>
                  <a:srgbClr val="CC3366"/>
                </a:solidFill>
                <a:latin typeface="Arial"/>
                <a:cs typeface="Arial"/>
              </a:rPr>
              <a:t>proteins</a:t>
            </a:r>
            <a:endParaRPr sz="1800">
              <a:latin typeface="Arial"/>
              <a:cs typeface="Arial"/>
            </a:endParaRPr>
          </a:p>
        </p:txBody>
      </p:sp>
      <p:sp>
        <p:nvSpPr>
          <p:cNvPr id="15" name="object 15"/>
          <p:cNvSpPr/>
          <p:nvPr/>
        </p:nvSpPr>
        <p:spPr>
          <a:xfrm>
            <a:off x="0" y="5250179"/>
            <a:ext cx="3060700" cy="922019"/>
          </a:xfrm>
          <a:custGeom>
            <a:avLst/>
            <a:gdLst/>
            <a:ahLst/>
            <a:cxnLst/>
            <a:rect l="l" t="t" r="r" b="b"/>
            <a:pathLst>
              <a:path w="3060700" h="922020">
                <a:moveTo>
                  <a:pt x="0" y="922020"/>
                </a:moveTo>
                <a:lnTo>
                  <a:pt x="3060192" y="922020"/>
                </a:lnTo>
                <a:lnTo>
                  <a:pt x="3060192" y="0"/>
                </a:lnTo>
                <a:lnTo>
                  <a:pt x="0" y="0"/>
                </a:lnTo>
                <a:lnTo>
                  <a:pt x="0" y="922020"/>
                </a:lnTo>
                <a:close/>
              </a:path>
            </a:pathLst>
          </a:custGeom>
          <a:solidFill>
            <a:srgbClr val="FFFFFF">
              <a:alpha val="70979"/>
            </a:srgbClr>
          </a:solidFill>
        </p:spPr>
        <p:txBody>
          <a:bodyPr wrap="square" lIns="0" tIns="0" rIns="0" bIns="0" rtlCol="0"/>
          <a:lstStyle/>
          <a:p>
            <a:endParaRPr/>
          </a:p>
        </p:txBody>
      </p:sp>
      <p:sp>
        <p:nvSpPr>
          <p:cNvPr id="16" name="object 16"/>
          <p:cNvSpPr txBox="1"/>
          <p:nvPr/>
        </p:nvSpPr>
        <p:spPr>
          <a:xfrm>
            <a:off x="78739" y="5268214"/>
            <a:ext cx="2875280" cy="848994"/>
          </a:xfrm>
          <a:prstGeom prst="rect">
            <a:avLst/>
          </a:prstGeom>
        </p:spPr>
        <p:txBody>
          <a:bodyPr vert="horz" wrap="square" lIns="0" tIns="12700" rIns="0" bIns="0" rtlCol="0">
            <a:spAutoFit/>
          </a:bodyPr>
          <a:lstStyle/>
          <a:p>
            <a:pPr marL="12700" marR="5080" algn="just">
              <a:lnSpc>
                <a:spcPct val="100000"/>
              </a:lnSpc>
              <a:spcBef>
                <a:spcPts val="100"/>
              </a:spcBef>
            </a:pPr>
            <a:r>
              <a:rPr sz="1800" spc="-80" dirty="0">
                <a:latin typeface="Arial"/>
                <a:cs typeface="Arial"/>
              </a:rPr>
              <a:t>Auxin </a:t>
            </a:r>
            <a:r>
              <a:rPr sz="1800" spc="-120" dirty="0">
                <a:latin typeface="Arial"/>
                <a:cs typeface="Arial"/>
              </a:rPr>
              <a:t>can </a:t>
            </a:r>
            <a:r>
              <a:rPr sz="1800" b="1" spc="-135" dirty="0">
                <a:solidFill>
                  <a:srgbClr val="FF6600"/>
                </a:solidFill>
                <a:latin typeface="Arial"/>
                <a:cs typeface="Arial"/>
              </a:rPr>
              <a:t>move </a:t>
            </a:r>
            <a:r>
              <a:rPr sz="1800" b="1" spc="-80" dirty="0">
                <a:solidFill>
                  <a:srgbClr val="FF6600"/>
                </a:solidFill>
                <a:latin typeface="Arial"/>
                <a:cs typeface="Arial"/>
              </a:rPr>
              <a:t>out </a:t>
            </a:r>
            <a:r>
              <a:rPr sz="1800" b="1" spc="-85" dirty="0">
                <a:solidFill>
                  <a:srgbClr val="FF6600"/>
                </a:solidFill>
                <a:latin typeface="Arial"/>
                <a:cs typeface="Arial"/>
              </a:rPr>
              <a:t>of </a:t>
            </a:r>
            <a:r>
              <a:rPr sz="1800" b="1" spc="-70" dirty="0">
                <a:solidFill>
                  <a:srgbClr val="FF6600"/>
                </a:solidFill>
                <a:latin typeface="Arial"/>
                <a:cs typeface="Arial"/>
              </a:rPr>
              <a:t>the</a:t>
            </a:r>
            <a:r>
              <a:rPr sz="1800" b="1" spc="-145" dirty="0">
                <a:solidFill>
                  <a:srgbClr val="FF6600"/>
                </a:solidFill>
                <a:latin typeface="Arial"/>
                <a:cs typeface="Arial"/>
              </a:rPr>
              <a:t> </a:t>
            </a:r>
            <a:r>
              <a:rPr sz="1800" b="1" spc="-114" dirty="0">
                <a:solidFill>
                  <a:srgbClr val="FF6600"/>
                </a:solidFill>
                <a:latin typeface="Arial"/>
                <a:cs typeface="Arial"/>
              </a:rPr>
              <a:t>cell  </a:t>
            </a:r>
            <a:r>
              <a:rPr sz="1800" spc="-80" dirty="0">
                <a:latin typeface="Arial"/>
                <a:cs typeface="Arial"/>
              </a:rPr>
              <a:t>by </a:t>
            </a:r>
            <a:r>
              <a:rPr sz="1800" spc="-45" dirty="0">
                <a:latin typeface="Arial"/>
                <a:cs typeface="Arial"/>
              </a:rPr>
              <a:t>through </a:t>
            </a:r>
            <a:r>
              <a:rPr sz="1800" spc="-35" dirty="0">
                <a:solidFill>
                  <a:srgbClr val="FF6600"/>
                </a:solidFill>
                <a:latin typeface="Arial"/>
                <a:cs typeface="Arial"/>
              </a:rPr>
              <a:t>efflux </a:t>
            </a:r>
            <a:r>
              <a:rPr sz="1800" spc="-55" dirty="0">
                <a:solidFill>
                  <a:srgbClr val="FF6600"/>
                </a:solidFill>
                <a:latin typeface="Arial"/>
                <a:cs typeface="Arial"/>
              </a:rPr>
              <a:t>transporters  </a:t>
            </a:r>
            <a:r>
              <a:rPr sz="1800" spc="-75" dirty="0">
                <a:solidFill>
                  <a:srgbClr val="FF6600"/>
                </a:solidFill>
                <a:latin typeface="Arial"/>
                <a:cs typeface="Arial"/>
              </a:rPr>
              <a:t>(called </a:t>
            </a:r>
            <a:r>
              <a:rPr sz="1800" spc="-160" dirty="0">
                <a:solidFill>
                  <a:srgbClr val="FF6600"/>
                </a:solidFill>
                <a:latin typeface="Arial"/>
                <a:cs typeface="Arial"/>
              </a:rPr>
              <a:t>PIN</a:t>
            </a:r>
            <a:r>
              <a:rPr sz="1800" spc="-95" dirty="0">
                <a:solidFill>
                  <a:srgbClr val="FF6600"/>
                </a:solidFill>
                <a:latin typeface="Arial"/>
                <a:cs typeface="Arial"/>
              </a:rPr>
              <a:t> </a:t>
            </a:r>
            <a:r>
              <a:rPr sz="1800" spc="-50" dirty="0">
                <a:solidFill>
                  <a:srgbClr val="FF6600"/>
                </a:solidFill>
                <a:latin typeface="Arial"/>
                <a:cs typeface="Arial"/>
              </a:rPr>
              <a:t>proteins)</a:t>
            </a:r>
            <a:endParaRPr sz="1800">
              <a:latin typeface="Arial"/>
              <a:cs typeface="Arial"/>
            </a:endParaRPr>
          </a:p>
        </p:txBody>
      </p:sp>
      <p:sp>
        <p:nvSpPr>
          <p:cNvPr id="17" name="object 17"/>
          <p:cNvSpPr/>
          <p:nvPr/>
        </p:nvSpPr>
        <p:spPr>
          <a:xfrm>
            <a:off x="3060192" y="1463039"/>
            <a:ext cx="6083935" cy="338455"/>
          </a:xfrm>
          <a:custGeom>
            <a:avLst/>
            <a:gdLst/>
            <a:ahLst/>
            <a:cxnLst/>
            <a:rect l="l" t="t" r="r" b="b"/>
            <a:pathLst>
              <a:path w="6083934" h="338455">
                <a:moveTo>
                  <a:pt x="0" y="338327"/>
                </a:moveTo>
                <a:lnTo>
                  <a:pt x="6083808" y="338327"/>
                </a:lnTo>
                <a:lnTo>
                  <a:pt x="6083808" y="0"/>
                </a:lnTo>
                <a:lnTo>
                  <a:pt x="0" y="0"/>
                </a:lnTo>
                <a:lnTo>
                  <a:pt x="0" y="338327"/>
                </a:lnTo>
                <a:close/>
              </a:path>
            </a:pathLst>
          </a:custGeom>
          <a:solidFill>
            <a:srgbClr val="FFFFFF">
              <a:alpha val="70979"/>
            </a:srgbClr>
          </a:solidFill>
        </p:spPr>
        <p:txBody>
          <a:bodyPr wrap="square" lIns="0" tIns="0" rIns="0" bIns="0" rtlCol="0"/>
          <a:lstStyle/>
          <a:p>
            <a:endParaRPr/>
          </a:p>
        </p:txBody>
      </p:sp>
      <p:sp>
        <p:nvSpPr>
          <p:cNvPr id="18" name="object 18"/>
          <p:cNvSpPr txBox="1"/>
          <p:nvPr/>
        </p:nvSpPr>
        <p:spPr>
          <a:xfrm>
            <a:off x="78739" y="1484503"/>
            <a:ext cx="8890000" cy="953769"/>
          </a:xfrm>
          <a:prstGeom prst="rect">
            <a:avLst/>
          </a:prstGeom>
        </p:spPr>
        <p:txBody>
          <a:bodyPr vert="horz" wrap="square" lIns="0" tIns="12065" rIns="0" bIns="0" rtlCol="0">
            <a:spAutoFit/>
          </a:bodyPr>
          <a:lstStyle/>
          <a:p>
            <a:pPr marL="3073400">
              <a:lnSpc>
                <a:spcPct val="100000"/>
              </a:lnSpc>
              <a:spcBef>
                <a:spcPts val="95"/>
              </a:spcBef>
            </a:pPr>
            <a:r>
              <a:rPr sz="1600" spc="-110" dirty="0">
                <a:latin typeface="Arial"/>
                <a:cs typeface="Arial"/>
              </a:rPr>
              <a:t>This </a:t>
            </a:r>
            <a:r>
              <a:rPr sz="1600" spc="-60" dirty="0">
                <a:latin typeface="Arial"/>
                <a:cs typeface="Arial"/>
              </a:rPr>
              <a:t>requires </a:t>
            </a:r>
            <a:r>
              <a:rPr sz="1600" spc="-5" dirty="0">
                <a:latin typeface="Arial"/>
                <a:cs typeface="Arial"/>
              </a:rPr>
              <a:t>that </a:t>
            </a:r>
            <a:r>
              <a:rPr sz="1600" spc="-70" dirty="0">
                <a:latin typeface="Arial"/>
                <a:cs typeface="Arial"/>
              </a:rPr>
              <a:t>auxin </a:t>
            </a:r>
            <a:r>
              <a:rPr sz="1600" spc="-85" dirty="0">
                <a:latin typeface="Arial"/>
                <a:cs typeface="Arial"/>
              </a:rPr>
              <a:t>is </a:t>
            </a:r>
            <a:r>
              <a:rPr sz="1600" spc="-70" dirty="0">
                <a:latin typeface="Arial"/>
                <a:cs typeface="Arial"/>
              </a:rPr>
              <a:t>unevenly </a:t>
            </a:r>
            <a:r>
              <a:rPr sz="1600" spc="-45" dirty="0">
                <a:latin typeface="Arial"/>
                <a:cs typeface="Arial"/>
              </a:rPr>
              <a:t>transported </a:t>
            </a:r>
            <a:r>
              <a:rPr sz="1600" spc="-75" dirty="0">
                <a:latin typeface="Arial"/>
                <a:cs typeface="Arial"/>
              </a:rPr>
              <a:t>amongst </a:t>
            </a:r>
            <a:r>
              <a:rPr sz="1600" spc="-30" dirty="0">
                <a:latin typeface="Arial"/>
                <a:cs typeface="Arial"/>
              </a:rPr>
              <a:t>plant</a:t>
            </a:r>
            <a:r>
              <a:rPr sz="1600" spc="-185" dirty="0">
                <a:latin typeface="Arial"/>
                <a:cs typeface="Arial"/>
              </a:rPr>
              <a:t> </a:t>
            </a:r>
            <a:r>
              <a:rPr sz="1600" spc="-85" dirty="0">
                <a:latin typeface="Arial"/>
                <a:cs typeface="Arial"/>
              </a:rPr>
              <a:t>tissues.</a:t>
            </a:r>
            <a:endParaRPr sz="1600">
              <a:latin typeface="Arial"/>
              <a:cs typeface="Arial"/>
            </a:endParaRPr>
          </a:p>
          <a:p>
            <a:pPr>
              <a:lnSpc>
                <a:spcPct val="100000"/>
              </a:lnSpc>
            </a:pPr>
            <a:endParaRPr sz="1600">
              <a:latin typeface="Times New Roman"/>
              <a:cs typeface="Times New Roman"/>
            </a:endParaRPr>
          </a:p>
          <a:p>
            <a:pPr marL="12700">
              <a:lnSpc>
                <a:spcPct val="100000"/>
              </a:lnSpc>
              <a:spcBef>
                <a:spcPts val="1395"/>
              </a:spcBef>
            </a:pPr>
            <a:r>
              <a:rPr sz="1800" spc="-80" dirty="0">
                <a:latin typeface="Arial"/>
                <a:cs typeface="Arial"/>
              </a:rPr>
              <a:t>Auxin </a:t>
            </a:r>
            <a:r>
              <a:rPr sz="1800" spc="-120" dirty="0">
                <a:latin typeface="Arial"/>
                <a:cs typeface="Arial"/>
              </a:rPr>
              <a:t>can </a:t>
            </a:r>
            <a:r>
              <a:rPr sz="1800" b="1" spc="-80" dirty="0">
                <a:solidFill>
                  <a:srgbClr val="CC3366"/>
                </a:solidFill>
                <a:latin typeface="Arial"/>
                <a:cs typeface="Arial"/>
              </a:rPr>
              <a:t>enter </a:t>
            </a:r>
            <a:r>
              <a:rPr sz="1800" b="1" spc="-70" dirty="0">
                <a:solidFill>
                  <a:srgbClr val="CC3366"/>
                </a:solidFill>
                <a:latin typeface="Arial"/>
                <a:cs typeface="Arial"/>
              </a:rPr>
              <a:t>the </a:t>
            </a:r>
            <a:r>
              <a:rPr sz="1800" b="1" spc="-114" dirty="0">
                <a:solidFill>
                  <a:srgbClr val="CC3366"/>
                </a:solidFill>
                <a:latin typeface="Arial"/>
                <a:cs typeface="Arial"/>
              </a:rPr>
              <a:t>cell</a:t>
            </a:r>
            <a:r>
              <a:rPr sz="1800" b="1" spc="-165" dirty="0">
                <a:solidFill>
                  <a:srgbClr val="CC3366"/>
                </a:solidFill>
                <a:latin typeface="Arial"/>
                <a:cs typeface="Arial"/>
              </a:rPr>
              <a:t> </a:t>
            </a:r>
            <a:r>
              <a:rPr sz="1800" spc="-60" dirty="0">
                <a:latin typeface="Arial"/>
                <a:cs typeface="Arial"/>
              </a:rPr>
              <a:t>by:</a:t>
            </a:r>
            <a:endParaRPr sz="1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26390"/>
          </a:xfrm>
          <a:custGeom>
            <a:avLst/>
            <a:gdLst/>
            <a:ahLst/>
            <a:cxnLst/>
            <a:rect l="l" t="t" r="r" b="b"/>
            <a:pathLst>
              <a:path w="9144000" h="326390">
                <a:moveTo>
                  <a:pt x="0" y="326135"/>
                </a:moveTo>
                <a:lnTo>
                  <a:pt x="9144000" y="326135"/>
                </a:lnTo>
                <a:lnTo>
                  <a:pt x="9144000" y="0"/>
                </a:lnTo>
                <a:lnTo>
                  <a:pt x="0" y="0"/>
                </a:lnTo>
                <a:lnTo>
                  <a:pt x="0" y="32613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42163"/>
            <a:ext cx="855662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9.3.A1 </a:t>
            </a:r>
            <a:r>
              <a:rPr sz="1400" spc="-5" dirty="0">
                <a:latin typeface="Arial"/>
                <a:cs typeface="Arial"/>
              </a:rPr>
              <a:t>Micropropagation </a:t>
            </a:r>
            <a:r>
              <a:rPr sz="1400" dirty="0">
                <a:latin typeface="Arial"/>
                <a:cs typeface="Arial"/>
              </a:rPr>
              <a:t>of plants using tissue from the shoot </a:t>
            </a:r>
            <a:r>
              <a:rPr sz="1400" spc="-5" dirty="0">
                <a:latin typeface="Arial"/>
                <a:cs typeface="Arial"/>
              </a:rPr>
              <a:t>apex, </a:t>
            </a:r>
            <a:r>
              <a:rPr sz="1400" dirty="0">
                <a:latin typeface="Arial"/>
                <a:cs typeface="Arial"/>
              </a:rPr>
              <a:t>nutrient</a:t>
            </a:r>
            <a:r>
              <a:rPr sz="1400" spc="-280" dirty="0">
                <a:latin typeface="Arial"/>
                <a:cs typeface="Arial"/>
              </a:rPr>
              <a:t> </a:t>
            </a:r>
            <a:r>
              <a:rPr sz="1400" dirty="0">
                <a:latin typeface="Arial"/>
                <a:cs typeface="Arial"/>
              </a:rPr>
              <a:t>agar gels and </a:t>
            </a:r>
            <a:r>
              <a:rPr sz="1400" spc="-5" dirty="0">
                <a:latin typeface="Arial"/>
                <a:cs typeface="Arial"/>
              </a:rPr>
              <a:t>growth </a:t>
            </a:r>
            <a:r>
              <a:rPr sz="1400" dirty="0">
                <a:latin typeface="Arial"/>
                <a:cs typeface="Arial"/>
              </a:rPr>
              <a:t>hormones.</a:t>
            </a:r>
            <a:endParaRPr sz="1400">
              <a:latin typeface="Arial"/>
              <a:cs typeface="Arial"/>
            </a:endParaRPr>
          </a:p>
        </p:txBody>
      </p:sp>
      <p:sp>
        <p:nvSpPr>
          <p:cNvPr id="5" name="object 5"/>
          <p:cNvSpPr txBox="1"/>
          <p:nvPr/>
        </p:nvSpPr>
        <p:spPr>
          <a:xfrm>
            <a:off x="4869307" y="6606337"/>
            <a:ext cx="4196080" cy="208279"/>
          </a:xfrm>
          <a:prstGeom prst="rect">
            <a:avLst/>
          </a:prstGeom>
        </p:spPr>
        <p:txBody>
          <a:bodyPr vert="horz" wrap="square" lIns="0" tIns="12700" rIns="0" bIns="0" rtlCol="0">
            <a:spAutoFit/>
          </a:bodyPr>
          <a:lstStyle/>
          <a:p>
            <a:pPr marL="12700">
              <a:lnSpc>
                <a:spcPct val="100000"/>
              </a:lnSpc>
              <a:spcBef>
                <a:spcPts val="100"/>
              </a:spcBef>
            </a:pPr>
            <a:r>
              <a:rPr sz="1200" u="sng" spc="-25" dirty="0">
                <a:solidFill>
                  <a:srgbClr val="0000FF"/>
                </a:solidFill>
                <a:uFill>
                  <a:solidFill>
                    <a:srgbClr val="0000FF"/>
                  </a:solidFill>
                </a:uFill>
                <a:latin typeface="Arial"/>
                <a:cs typeface="Arial"/>
                <a:hlinkClick r:id="rId3"/>
              </a:rPr>
              <a:t>http://longwoodgardens.org/sites/default/files/wysiwyg/66794.jpg</a:t>
            </a:r>
            <a:endParaRPr sz="1200">
              <a:latin typeface="Arial"/>
              <a:cs typeface="Arial"/>
            </a:endParaRPr>
          </a:p>
        </p:txBody>
      </p:sp>
      <p:sp>
        <p:nvSpPr>
          <p:cNvPr id="6" name="object 6"/>
          <p:cNvSpPr/>
          <p:nvPr/>
        </p:nvSpPr>
        <p:spPr>
          <a:xfrm>
            <a:off x="2971800" y="2133600"/>
            <a:ext cx="5715000" cy="36322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8739" y="6421628"/>
            <a:ext cx="3392804" cy="208279"/>
          </a:xfrm>
          <a:prstGeom prst="rect">
            <a:avLst/>
          </a:prstGeom>
        </p:spPr>
        <p:txBody>
          <a:bodyPr vert="horz" wrap="square" lIns="0" tIns="12700" rIns="0" bIns="0" rtlCol="0">
            <a:spAutoFit/>
          </a:bodyPr>
          <a:lstStyle/>
          <a:p>
            <a:pPr marL="12700">
              <a:lnSpc>
                <a:spcPct val="100000"/>
              </a:lnSpc>
              <a:spcBef>
                <a:spcPts val="100"/>
              </a:spcBef>
            </a:pPr>
            <a:r>
              <a:rPr sz="1200" u="sng" spc="-35" dirty="0">
                <a:solidFill>
                  <a:srgbClr val="0000FF"/>
                </a:solidFill>
                <a:uFill>
                  <a:solidFill>
                    <a:srgbClr val="0000FF"/>
                  </a:solidFill>
                </a:uFill>
                <a:latin typeface="Arial"/>
                <a:cs typeface="Arial"/>
                <a:hlinkClick r:id="rId5"/>
              </a:rPr>
              <a:t>http://www.bbc.co.uk/staticarchive/a20f41790254c2a</a:t>
            </a:r>
            <a:endParaRPr sz="1200">
              <a:latin typeface="Arial"/>
              <a:cs typeface="Arial"/>
            </a:endParaRPr>
          </a:p>
        </p:txBody>
      </p:sp>
      <p:sp>
        <p:nvSpPr>
          <p:cNvPr id="8" name="object 8"/>
          <p:cNvSpPr txBox="1"/>
          <p:nvPr/>
        </p:nvSpPr>
        <p:spPr>
          <a:xfrm>
            <a:off x="78739" y="6604507"/>
            <a:ext cx="2071370" cy="208279"/>
          </a:xfrm>
          <a:prstGeom prst="rect">
            <a:avLst/>
          </a:prstGeom>
        </p:spPr>
        <p:txBody>
          <a:bodyPr vert="horz" wrap="square" lIns="0" tIns="12700" rIns="0" bIns="0" rtlCol="0">
            <a:spAutoFit/>
          </a:bodyPr>
          <a:lstStyle/>
          <a:p>
            <a:pPr marL="12700">
              <a:lnSpc>
                <a:spcPct val="100000"/>
              </a:lnSpc>
              <a:spcBef>
                <a:spcPts val="100"/>
              </a:spcBef>
            </a:pPr>
            <a:r>
              <a:rPr sz="1200" u="sng" spc="-50" dirty="0">
                <a:solidFill>
                  <a:srgbClr val="0000FF"/>
                </a:solidFill>
                <a:uFill>
                  <a:solidFill>
                    <a:srgbClr val="0000FF"/>
                  </a:solidFill>
                </a:uFill>
                <a:latin typeface="Arial"/>
                <a:cs typeface="Arial"/>
                <a:hlinkClick r:id="rId5"/>
              </a:rPr>
              <a:t>e96c013ef544d1f031ad6fc70.jpg</a:t>
            </a:r>
            <a:endParaRPr sz="1200">
              <a:latin typeface="Arial"/>
              <a:cs typeface="Arial"/>
            </a:endParaRPr>
          </a:p>
        </p:txBody>
      </p:sp>
      <p:sp>
        <p:nvSpPr>
          <p:cNvPr id="9" name="object 9"/>
          <p:cNvSpPr txBox="1"/>
          <p:nvPr/>
        </p:nvSpPr>
        <p:spPr>
          <a:xfrm>
            <a:off x="178307" y="4911852"/>
            <a:ext cx="2628900" cy="772647"/>
          </a:xfrm>
          <a:prstGeom prst="rect">
            <a:avLst/>
          </a:prstGeom>
          <a:solidFill>
            <a:srgbClr val="FFFFFF">
              <a:alpha val="70979"/>
            </a:srgbClr>
          </a:solidFill>
        </p:spPr>
        <p:txBody>
          <a:bodyPr vert="horz" wrap="square" lIns="0" tIns="33655" rIns="0" bIns="0" rtlCol="0">
            <a:spAutoFit/>
          </a:bodyPr>
          <a:lstStyle/>
          <a:p>
            <a:pPr marL="90805" marR="215900">
              <a:lnSpc>
                <a:spcPct val="100000"/>
              </a:lnSpc>
              <a:spcBef>
                <a:spcPts val="265"/>
              </a:spcBef>
            </a:pPr>
            <a:r>
              <a:rPr sz="1600" spc="-120" dirty="0">
                <a:cs typeface="Arial"/>
              </a:rPr>
              <a:t>Once </a:t>
            </a:r>
            <a:r>
              <a:rPr sz="1600" spc="-40" dirty="0">
                <a:cs typeface="Arial"/>
              </a:rPr>
              <a:t>roots </a:t>
            </a:r>
            <a:r>
              <a:rPr sz="1600" spc="-80" dirty="0">
                <a:cs typeface="Arial"/>
              </a:rPr>
              <a:t>and </a:t>
            </a:r>
            <a:r>
              <a:rPr sz="1600" spc="-70" dirty="0">
                <a:cs typeface="Arial"/>
              </a:rPr>
              <a:t>shoots </a:t>
            </a:r>
            <a:r>
              <a:rPr sz="1600" spc="-80" dirty="0">
                <a:cs typeface="Arial"/>
              </a:rPr>
              <a:t>are  </a:t>
            </a:r>
            <a:r>
              <a:rPr sz="1600" spc="-65" dirty="0">
                <a:cs typeface="Arial"/>
              </a:rPr>
              <a:t>developed, </a:t>
            </a:r>
            <a:r>
              <a:rPr sz="1600" spc="-20" dirty="0">
                <a:cs typeface="Arial"/>
              </a:rPr>
              <a:t>the </a:t>
            </a:r>
            <a:r>
              <a:rPr sz="1600" spc="-65" dirty="0">
                <a:cs typeface="Arial"/>
              </a:rPr>
              <a:t>cloned</a:t>
            </a:r>
            <a:r>
              <a:rPr sz="1600" spc="-175" dirty="0">
                <a:cs typeface="Arial"/>
              </a:rPr>
              <a:t> </a:t>
            </a:r>
            <a:r>
              <a:rPr sz="1600" spc="-30" dirty="0">
                <a:cs typeface="Arial"/>
              </a:rPr>
              <a:t>plant  </a:t>
            </a:r>
            <a:r>
              <a:rPr sz="1600" spc="-110" dirty="0">
                <a:cs typeface="Arial"/>
              </a:rPr>
              <a:t>can </a:t>
            </a:r>
            <a:r>
              <a:rPr sz="1600" spc="-75" dirty="0">
                <a:cs typeface="Arial"/>
              </a:rPr>
              <a:t>be </a:t>
            </a:r>
            <a:r>
              <a:rPr sz="1600" spc="-50" dirty="0">
                <a:cs typeface="Arial"/>
              </a:rPr>
              <a:t>transferred </a:t>
            </a:r>
            <a:r>
              <a:rPr sz="1600" spc="20" dirty="0">
                <a:cs typeface="Arial"/>
              </a:rPr>
              <a:t>to</a:t>
            </a:r>
            <a:r>
              <a:rPr sz="1600" spc="-85" dirty="0">
                <a:cs typeface="Arial"/>
              </a:rPr>
              <a:t> </a:t>
            </a:r>
            <a:r>
              <a:rPr sz="1600" spc="-50" dirty="0">
                <a:cs typeface="Arial"/>
              </a:rPr>
              <a:t>soil.</a:t>
            </a:r>
            <a:endParaRPr sz="1600">
              <a:cs typeface="Arial"/>
            </a:endParaRPr>
          </a:p>
        </p:txBody>
      </p:sp>
      <p:sp>
        <p:nvSpPr>
          <p:cNvPr id="10" name="object 10"/>
          <p:cNvSpPr/>
          <p:nvPr/>
        </p:nvSpPr>
        <p:spPr>
          <a:xfrm>
            <a:off x="0" y="451104"/>
            <a:ext cx="5232400" cy="708660"/>
          </a:xfrm>
          <a:custGeom>
            <a:avLst/>
            <a:gdLst/>
            <a:ahLst/>
            <a:cxnLst/>
            <a:rect l="l" t="t" r="r" b="b"/>
            <a:pathLst>
              <a:path w="5232400" h="708660">
                <a:moveTo>
                  <a:pt x="0" y="708660"/>
                </a:moveTo>
                <a:lnTo>
                  <a:pt x="5231892" y="708660"/>
                </a:lnTo>
                <a:lnTo>
                  <a:pt x="5231892" y="0"/>
                </a:lnTo>
                <a:lnTo>
                  <a:pt x="0" y="0"/>
                </a:lnTo>
                <a:lnTo>
                  <a:pt x="0" y="708660"/>
                </a:lnTo>
                <a:close/>
              </a:path>
            </a:pathLst>
          </a:custGeom>
          <a:solidFill>
            <a:srgbClr val="FFFFFF">
              <a:alpha val="70979"/>
            </a:srgbClr>
          </a:solidFill>
        </p:spPr>
        <p:txBody>
          <a:bodyPr wrap="square" lIns="0" tIns="0" rIns="0" bIns="0" rtlCol="0"/>
          <a:lstStyle/>
          <a:p>
            <a:endParaRPr/>
          </a:p>
        </p:txBody>
      </p:sp>
      <p:sp>
        <p:nvSpPr>
          <p:cNvPr id="11" name="object 11"/>
          <p:cNvSpPr txBox="1">
            <a:spLocks noGrp="1"/>
          </p:cNvSpPr>
          <p:nvPr>
            <p:ph type="title"/>
          </p:nvPr>
        </p:nvSpPr>
        <p:spPr>
          <a:xfrm>
            <a:off x="78739" y="467995"/>
            <a:ext cx="4864100" cy="635635"/>
          </a:xfrm>
          <a:prstGeom prst="rect">
            <a:avLst/>
          </a:prstGeom>
        </p:spPr>
        <p:txBody>
          <a:bodyPr vert="horz" wrap="square" lIns="0" tIns="13335" rIns="0" bIns="0" rtlCol="0">
            <a:spAutoFit/>
          </a:bodyPr>
          <a:lstStyle/>
          <a:p>
            <a:pPr marL="12700" marR="5080">
              <a:lnSpc>
                <a:spcPct val="100000"/>
              </a:lnSpc>
              <a:spcBef>
                <a:spcPts val="105"/>
              </a:spcBef>
            </a:pPr>
            <a:r>
              <a:rPr sz="2000" b="1" spc="-125" dirty="0">
                <a:solidFill>
                  <a:srgbClr val="008000"/>
                </a:solidFill>
                <a:latin typeface="Arial"/>
                <a:cs typeface="Arial"/>
              </a:rPr>
              <a:t>Micropropagation </a:t>
            </a:r>
            <a:r>
              <a:rPr sz="2000" spc="-105" dirty="0">
                <a:solidFill>
                  <a:srgbClr val="000000"/>
                </a:solidFill>
              </a:rPr>
              <a:t>is </a:t>
            </a:r>
            <a:r>
              <a:rPr sz="2000" spc="-120" dirty="0">
                <a:solidFill>
                  <a:srgbClr val="000000"/>
                </a:solidFill>
              </a:rPr>
              <a:t>used </a:t>
            </a:r>
            <a:r>
              <a:rPr sz="2000" spc="15" dirty="0">
                <a:solidFill>
                  <a:srgbClr val="000000"/>
                </a:solidFill>
              </a:rPr>
              <a:t>to </a:t>
            </a:r>
            <a:r>
              <a:rPr sz="2000" spc="-75" dirty="0">
                <a:solidFill>
                  <a:srgbClr val="000000"/>
                </a:solidFill>
              </a:rPr>
              <a:t>produce </a:t>
            </a:r>
            <a:r>
              <a:rPr sz="2000" spc="-90" dirty="0">
                <a:solidFill>
                  <a:srgbClr val="000000"/>
                </a:solidFill>
              </a:rPr>
              <a:t>large  </a:t>
            </a:r>
            <a:r>
              <a:rPr sz="2000" spc="-85" dirty="0">
                <a:solidFill>
                  <a:srgbClr val="000000"/>
                </a:solidFill>
              </a:rPr>
              <a:t>numbers </a:t>
            </a:r>
            <a:r>
              <a:rPr sz="2000" spc="-5" dirty="0">
                <a:solidFill>
                  <a:srgbClr val="000000"/>
                </a:solidFill>
              </a:rPr>
              <a:t>of </a:t>
            </a:r>
            <a:r>
              <a:rPr sz="2000" spc="-50" dirty="0">
                <a:solidFill>
                  <a:srgbClr val="000000"/>
                </a:solidFill>
              </a:rPr>
              <a:t>identical </a:t>
            </a:r>
            <a:r>
              <a:rPr sz="2000" spc="-70" dirty="0">
                <a:solidFill>
                  <a:srgbClr val="000000"/>
                </a:solidFill>
              </a:rPr>
              <a:t>plants </a:t>
            </a:r>
            <a:r>
              <a:rPr sz="2000" spc="-25" dirty="0">
                <a:solidFill>
                  <a:srgbClr val="000000"/>
                </a:solidFill>
              </a:rPr>
              <a:t>from </a:t>
            </a:r>
            <a:r>
              <a:rPr sz="2000" spc="-95" dirty="0">
                <a:solidFill>
                  <a:srgbClr val="000000"/>
                </a:solidFill>
              </a:rPr>
              <a:t>stock</a:t>
            </a:r>
            <a:r>
              <a:rPr sz="2000" spc="-370" dirty="0">
                <a:solidFill>
                  <a:srgbClr val="000000"/>
                </a:solidFill>
              </a:rPr>
              <a:t> </a:t>
            </a:r>
            <a:r>
              <a:rPr sz="2000" spc="-30" dirty="0">
                <a:solidFill>
                  <a:srgbClr val="000000"/>
                </a:solidFill>
              </a:rPr>
              <a:t>plants*.</a:t>
            </a:r>
            <a:endParaRPr sz="2000">
              <a:latin typeface="Arial"/>
              <a:cs typeface="Arial"/>
            </a:endParaRPr>
          </a:p>
        </p:txBody>
      </p:sp>
      <p:sp>
        <p:nvSpPr>
          <p:cNvPr id="12" name="object 12"/>
          <p:cNvSpPr txBox="1"/>
          <p:nvPr/>
        </p:nvSpPr>
        <p:spPr>
          <a:xfrm>
            <a:off x="1307591" y="5996940"/>
            <a:ext cx="7836534" cy="332740"/>
          </a:xfrm>
          <a:prstGeom prst="rect">
            <a:avLst/>
          </a:prstGeom>
          <a:solidFill>
            <a:srgbClr val="FFFFFF">
              <a:alpha val="70979"/>
            </a:srgbClr>
          </a:solidFill>
        </p:spPr>
        <p:txBody>
          <a:bodyPr vert="horz" wrap="square" lIns="0" tIns="35560" rIns="0" bIns="0" rtlCol="0">
            <a:spAutoFit/>
          </a:bodyPr>
          <a:lstStyle/>
          <a:p>
            <a:pPr marL="92075">
              <a:lnSpc>
                <a:spcPct val="100000"/>
              </a:lnSpc>
              <a:spcBef>
                <a:spcPts val="280"/>
              </a:spcBef>
            </a:pPr>
            <a:r>
              <a:rPr sz="1400" i="1" spc="-30" dirty="0">
                <a:latin typeface="Trebuchet MS"/>
                <a:cs typeface="Trebuchet MS"/>
              </a:rPr>
              <a:t>*Stock</a:t>
            </a:r>
            <a:r>
              <a:rPr sz="1400" i="1" spc="-105" dirty="0">
                <a:latin typeface="Trebuchet MS"/>
                <a:cs typeface="Trebuchet MS"/>
              </a:rPr>
              <a:t> </a:t>
            </a:r>
            <a:r>
              <a:rPr sz="1400" i="1" spc="-70" dirty="0">
                <a:latin typeface="Trebuchet MS"/>
                <a:cs typeface="Trebuchet MS"/>
              </a:rPr>
              <a:t>plants</a:t>
            </a:r>
            <a:r>
              <a:rPr sz="1400" i="1" spc="-75" dirty="0">
                <a:latin typeface="Trebuchet MS"/>
                <a:cs typeface="Trebuchet MS"/>
              </a:rPr>
              <a:t> </a:t>
            </a:r>
            <a:r>
              <a:rPr sz="1400" i="1" spc="-40" dirty="0">
                <a:latin typeface="Trebuchet MS"/>
                <a:cs typeface="Trebuchet MS"/>
              </a:rPr>
              <a:t>possess</a:t>
            </a:r>
            <a:r>
              <a:rPr sz="1400" i="1" spc="-120" dirty="0">
                <a:latin typeface="Trebuchet MS"/>
                <a:cs typeface="Trebuchet MS"/>
              </a:rPr>
              <a:t> </a:t>
            </a:r>
            <a:r>
              <a:rPr sz="1400" i="1" spc="-75" dirty="0">
                <a:latin typeface="Trebuchet MS"/>
                <a:cs typeface="Trebuchet MS"/>
              </a:rPr>
              <a:t>desired</a:t>
            </a:r>
            <a:r>
              <a:rPr sz="1400" i="1" spc="-110" dirty="0">
                <a:latin typeface="Trebuchet MS"/>
                <a:cs typeface="Trebuchet MS"/>
              </a:rPr>
              <a:t> </a:t>
            </a:r>
            <a:r>
              <a:rPr sz="1400" i="1" spc="-75" dirty="0">
                <a:latin typeface="Trebuchet MS"/>
                <a:cs typeface="Trebuchet MS"/>
              </a:rPr>
              <a:t>characteristics</a:t>
            </a:r>
            <a:r>
              <a:rPr sz="1400" i="1" spc="-90" dirty="0">
                <a:latin typeface="Trebuchet MS"/>
                <a:cs typeface="Trebuchet MS"/>
              </a:rPr>
              <a:t> often</a:t>
            </a:r>
            <a:r>
              <a:rPr sz="1400" i="1" spc="-120" dirty="0">
                <a:latin typeface="Trebuchet MS"/>
                <a:cs typeface="Trebuchet MS"/>
              </a:rPr>
              <a:t> </a:t>
            </a:r>
            <a:r>
              <a:rPr sz="1400" i="1" spc="-85" dirty="0">
                <a:latin typeface="Trebuchet MS"/>
                <a:cs typeface="Trebuchet MS"/>
              </a:rPr>
              <a:t>derived</a:t>
            </a:r>
            <a:r>
              <a:rPr sz="1400" i="1" spc="-114" dirty="0">
                <a:latin typeface="Trebuchet MS"/>
                <a:cs typeface="Trebuchet MS"/>
              </a:rPr>
              <a:t> </a:t>
            </a:r>
            <a:r>
              <a:rPr sz="1400" i="1" spc="-70" dirty="0">
                <a:latin typeface="Trebuchet MS"/>
                <a:cs typeface="Trebuchet MS"/>
              </a:rPr>
              <a:t>by</a:t>
            </a:r>
            <a:r>
              <a:rPr sz="1400" i="1" spc="-100" dirty="0">
                <a:latin typeface="Trebuchet MS"/>
                <a:cs typeface="Trebuchet MS"/>
              </a:rPr>
              <a:t> </a:t>
            </a:r>
            <a:r>
              <a:rPr sz="1400" i="1" spc="-85" dirty="0">
                <a:latin typeface="Trebuchet MS"/>
                <a:cs typeface="Trebuchet MS"/>
              </a:rPr>
              <a:t>selective</a:t>
            </a:r>
            <a:r>
              <a:rPr sz="1400" i="1" spc="-120" dirty="0">
                <a:latin typeface="Trebuchet MS"/>
                <a:cs typeface="Trebuchet MS"/>
              </a:rPr>
              <a:t> </a:t>
            </a:r>
            <a:r>
              <a:rPr sz="1400" i="1" spc="-70" dirty="0">
                <a:latin typeface="Trebuchet MS"/>
                <a:cs typeface="Trebuchet MS"/>
              </a:rPr>
              <a:t>breeding</a:t>
            </a:r>
            <a:r>
              <a:rPr sz="1400" i="1" spc="-114" dirty="0">
                <a:latin typeface="Trebuchet MS"/>
                <a:cs typeface="Trebuchet MS"/>
              </a:rPr>
              <a:t> </a:t>
            </a:r>
            <a:r>
              <a:rPr sz="1400" i="1" spc="-70" dirty="0">
                <a:latin typeface="Trebuchet MS"/>
                <a:cs typeface="Trebuchet MS"/>
              </a:rPr>
              <a:t>or</a:t>
            </a:r>
            <a:r>
              <a:rPr sz="1400" i="1" spc="-114" dirty="0">
                <a:latin typeface="Trebuchet MS"/>
                <a:cs typeface="Trebuchet MS"/>
              </a:rPr>
              <a:t> </a:t>
            </a:r>
            <a:r>
              <a:rPr sz="1400" i="1" spc="-75" dirty="0">
                <a:latin typeface="Trebuchet MS"/>
                <a:cs typeface="Trebuchet MS"/>
              </a:rPr>
              <a:t>genetic</a:t>
            </a:r>
            <a:r>
              <a:rPr sz="1400" i="1" spc="-90" dirty="0">
                <a:latin typeface="Trebuchet MS"/>
                <a:cs typeface="Trebuchet MS"/>
              </a:rPr>
              <a:t> </a:t>
            </a:r>
            <a:r>
              <a:rPr sz="1400" i="1" spc="-85" dirty="0">
                <a:latin typeface="Trebuchet MS"/>
                <a:cs typeface="Trebuchet MS"/>
              </a:rPr>
              <a:t>modification.</a:t>
            </a:r>
            <a:endParaRPr sz="1400">
              <a:latin typeface="Trebuchet MS"/>
              <a:cs typeface="Trebuchet MS"/>
            </a:endParaRPr>
          </a:p>
        </p:txBody>
      </p:sp>
      <p:sp>
        <p:nvSpPr>
          <p:cNvPr id="13" name="object 13"/>
          <p:cNvSpPr txBox="1"/>
          <p:nvPr/>
        </p:nvSpPr>
        <p:spPr>
          <a:xfrm>
            <a:off x="178307" y="1485900"/>
            <a:ext cx="2437130" cy="1264449"/>
          </a:xfrm>
          <a:prstGeom prst="rect">
            <a:avLst/>
          </a:prstGeom>
          <a:solidFill>
            <a:srgbClr val="FFFFFF">
              <a:alpha val="70979"/>
            </a:srgbClr>
          </a:solidFill>
        </p:spPr>
        <p:txBody>
          <a:bodyPr vert="horz" wrap="square" lIns="0" tIns="33020" rIns="0" bIns="0" rtlCol="0">
            <a:spAutoFit/>
          </a:bodyPr>
          <a:lstStyle/>
          <a:p>
            <a:pPr marL="90805" marR="154305">
              <a:lnSpc>
                <a:spcPct val="100000"/>
              </a:lnSpc>
              <a:spcBef>
                <a:spcPts val="260"/>
              </a:spcBef>
            </a:pPr>
            <a:r>
              <a:rPr sz="1600" spc="-125" dirty="0">
                <a:cs typeface="Arial"/>
              </a:rPr>
              <a:t>Tissues </a:t>
            </a:r>
            <a:r>
              <a:rPr sz="1600" spc="-95" dirty="0">
                <a:cs typeface="Arial"/>
              </a:rPr>
              <a:t>samples</a:t>
            </a:r>
            <a:r>
              <a:rPr sz="1575" spc="-142" baseline="26455" dirty="0">
                <a:cs typeface="Arial"/>
              </a:rPr>
              <a:t># </a:t>
            </a:r>
            <a:r>
              <a:rPr sz="1600" spc="-80" dirty="0">
                <a:cs typeface="Arial"/>
              </a:rPr>
              <a:t>are  </a:t>
            </a:r>
            <a:r>
              <a:rPr sz="1600" spc="-50" dirty="0">
                <a:cs typeface="Arial"/>
              </a:rPr>
              <a:t>sterilized </a:t>
            </a:r>
            <a:r>
              <a:rPr sz="1600" spc="-80" dirty="0">
                <a:cs typeface="Arial"/>
              </a:rPr>
              <a:t>and </a:t>
            </a:r>
            <a:r>
              <a:rPr sz="1600" spc="-30" dirty="0">
                <a:cs typeface="Arial"/>
              </a:rPr>
              <a:t>cut </a:t>
            </a:r>
            <a:r>
              <a:rPr sz="1600" spc="-5" dirty="0">
                <a:cs typeface="Arial"/>
              </a:rPr>
              <a:t>into  </a:t>
            </a:r>
            <a:r>
              <a:rPr sz="1600" spc="-90" dirty="0">
                <a:cs typeface="Arial"/>
              </a:rPr>
              <a:t>pieces </a:t>
            </a:r>
            <a:r>
              <a:rPr sz="1600" spc="-65" dirty="0">
                <a:cs typeface="Arial"/>
              </a:rPr>
              <a:t>called </a:t>
            </a:r>
            <a:r>
              <a:rPr sz="1600" spc="-70" dirty="0">
                <a:cs typeface="Arial"/>
              </a:rPr>
              <a:t>explants.</a:t>
            </a:r>
            <a:r>
              <a:rPr sz="1600" spc="-175" dirty="0">
                <a:cs typeface="Arial"/>
              </a:rPr>
              <a:t> </a:t>
            </a:r>
            <a:r>
              <a:rPr sz="1600" spc="-120" dirty="0">
                <a:cs typeface="Arial"/>
              </a:rPr>
              <a:t>The  </a:t>
            </a:r>
            <a:r>
              <a:rPr sz="1600" spc="-65" dirty="0">
                <a:cs typeface="Arial"/>
              </a:rPr>
              <a:t>least </a:t>
            </a:r>
            <a:r>
              <a:rPr sz="1600" spc="-25" dirty="0">
                <a:cs typeface="Arial"/>
              </a:rPr>
              <a:t>differentiated  </a:t>
            </a:r>
            <a:r>
              <a:rPr sz="1600" spc="-40" dirty="0">
                <a:cs typeface="Arial"/>
              </a:rPr>
              <a:t>material, </a:t>
            </a:r>
            <a:r>
              <a:rPr sz="1600" spc="-75" dirty="0">
                <a:cs typeface="Arial"/>
              </a:rPr>
              <a:t>e.g. </a:t>
            </a:r>
            <a:r>
              <a:rPr sz="1600" spc="-50" dirty="0">
                <a:cs typeface="Arial"/>
              </a:rPr>
              <a:t>shoot </a:t>
            </a:r>
            <a:r>
              <a:rPr sz="1600" spc="-105" dirty="0">
                <a:cs typeface="Arial"/>
              </a:rPr>
              <a:t>apex  </a:t>
            </a:r>
            <a:r>
              <a:rPr sz="1600" spc="-70" dirty="0">
                <a:cs typeface="Arial"/>
              </a:rPr>
              <a:t>works </a:t>
            </a:r>
            <a:r>
              <a:rPr sz="1600" spc="-20" dirty="0">
                <a:cs typeface="Arial"/>
              </a:rPr>
              <a:t>the</a:t>
            </a:r>
            <a:r>
              <a:rPr sz="1600" spc="-80" dirty="0">
                <a:cs typeface="Arial"/>
              </a:rPr>
              <a:t> </a:t>
            </a:r>
            <a:r>
              <a:rPr sz="1600" spc="-55" dirty="0">
                <a:cs typeface="Arial"/>
              </a:rPr>
              <a:t>best.</a:t>
            </a:r>
            <a:endParaRPr sz="1600" dirty="0">
              <a:cs typeface="Arial"/>
            </a:endParaRPr>
          </a:p>
        </p:txBody>
      </p:sp>
      <p:sp>
        <p:nvSpPr>
          <p:cNvPr id="14" name="object 14"/>
          <p:cNvSpPr txBox="1"/>
          <p:nvPr/>
        </p:nvSpPr>
        <p:spPr>
          <a:xfrm>
            <a:off x="4558284" y="6329171"/>
            <a:ext cx="4585970" cy="307975"/>
          </a:xfrm>
          <a:prstGeom prst="rect">
            <a:avLst/>
          </a:prstGeom>
          <a:solidFill>
            <a:srgbClr val="FFFFFF">
              <a:alpha val="70979"/>
            </a:srgbClr>
          </a:solidFill>
        </p:spPr>
        <p:txBody>
          <a:bodyPr vert="horz" wrap="square" lIns="0" tIns="35560" rIns="0" bIns="0" rtlCol="0">
            <a:spAutoFit/>
          </a:bodyPr>
          <a:lstStyle/>
          <a:p>
            <a:pPr marL="92710">
              <a:lnSpc>
                <a:spcPct val="100000"/>
              </a:lnSpc>
              <a:spcBef>
                <a:spcPts val="280"/>
              </a:spcBef>
            </a:pPr>
            <a:r>
              <a:rPr sz="1400" i="1" spc="-75" dirty="0">
                <a:latin typeface="Trebuchet MS"/>
                <a:cs typeface="Trebuchet MS"/>
              </a:rPr>
              <a:t>#This</a:t>
            </a:r>
            <a:r>
              <a:rPr sz="1400" i="1" spc="-95" dirty="0">
                <a:latin typeface="Trebuchet MS"/>
                <a:cs typeface="Trebuchet MS"/>
              </a:rPr>
              <a:t> </a:t>
            </a:r>
            <a:r>
              <a:rPr sz="1400" i="1" spc="-60" dirty="0">
                <a:latin typeface="Trebuchet MS"/>
                <a:cs typeface="Trebuchet MS"/>
              </a:rPr>
              <a:t>process</a:t>
            </a:r>
            <a:r>
              <a:rPr sz="1400" i="1" spc="-130" dirty="0">
                <a:latin typeface="Trebuchet MS"/>
                <a:cs typeface="Trebuchet MS"/>
              </a:rPr>
              <a:t> </a:t>
            </a:r>
            <a:r>
              <a:rPr sz="1400" i="1" spc="-70" dirty="0">
                <a:latin typeface="Trebuchet MS"/>
                <a:cs typeface="Trebuchet MS"/>
              </a:rPr>
              <a:t>only</a:t>
            </a:r>
            <a:r>
              <a:rPr sz="1400" i="1" spc="-110" dirty="0">
                <a:latin typeface="Trebuchet MS"/>
                <a:cs typeface="Trebuchet MS"/>
              </a:rPr>
              <a:t> </a:t>
            </a:r>
            <a:r>
              <a:rPr sz="1400" i="1" spc="-60" dirty="0">
                <a:latin typeface="Trebuchet MS"/>
                <a:cs typeface="Trebuchet MS"/>
              </a:rPr>
              <a:t>work</a:t>
            </a:r>
            <a:r>
              <a:rPr sz="1400" i="1" spc="-125" dirty="0">
                <a:latin typeface="Trebuchet MS"/>
                <a:cs typeface="Trebuchet MS"/>
              </a:rPr>
              <a:t> </a:t>
            </a:r>
            <a:r>
              <a:rPr sz="1400" i="1" spc="-60" dirty="0">
                <a:latin typeface="Trebuchet MS"/>
                <a:cs typeface="Trebuchet MS"/>
              </a:rPr>
              <a:t>because</a:t>
            </a:r>
            <a:r>
              <a:rPr sz="1400" i="1" spc="-105" dirty="0">
                <a:latin typeface="Trebuchet MS"/>
                <a:cs typeface="Trebuchet MS"/>
              </a:rPr>
              <a:t> </a:t>
            </a:r>
            <a:r>
              <a:rPr sz="1400" i="1" spc="-80" dirty="0">
                <a:latin typeface="Trebuchet MS"/>
                <a:cs typeface="Trebuchet MS"/>
              </a:rPr>
              <a:t>plant</a:t>
            </a:r>
            <a:r>
              <a:rPr sz="1400" i="1" spc="-85" dirty="0">
                <a:latin typeface="Trebuchet MS"/>
                <a:cs typeface="Trebuchet MS"/>
              </a:rPr>
              <a:t> </a:t>
            </a:r>
            <a:r>
              <a:rPr sz="1400" i="1" spc="-65" dirty="0">
                <a:latin typeface="Trebuchet MS"/>
                <a:cs typeface="Trebuchet MS"/>
              </a:rPr>
              <a:t>tissues</a:t>
            </a:r>
            <a:r>
              <a:rPr sz="1400" i="1" spc="-120" dirty="0">
                <a:latin typeface="Trebuchet MS"/>
                <a:cs typeface="Trebuchet MS"/>
              </a:rPr>
              <a:t> </a:t>
            </a:r>
            <a:r>
              <a:rPr sz="1400" i="1" spc="-70" dirty="0">
                <a:latin typeface="Trebuchet MS"/>
                <a:cs typeface="Trebuchet MS"/>
              </a:rPr>
              <a:t>are</a:t>
            </a:r>
            <a:r>
              <a:rPr sz="1400" i="1" spc="-90" dirty="0">
                <a:latin typeface="Trebuchet MS"/>
                <a:cs typeface="Trebuchet MS"/>
              </a:rPr>
              <a:t> </a:t>
            </a:r>
            <a:r>
              <a:rPr sz="1400" i="1" spc="-100" dirty="0">
                <a:latin typeface="Trebuchet MS"/>
                <a:cs typeface="Trebuchet MS"/>
              </a:rPr>
              <a:t>totipotent.</a:t>
            </a:r>
            <a:endParaRPr sz="1400">
              <a:latin typeface="Trebuchet MS"/>
              <a:cs typeface="Trebuchet MS"/>
            </a:endParaRPr>
          </a:p>
        </p:txBody>
      </p:sp>
      <p:sp>
        <p:nvSpPr>
          <p:cNvPr id="15" name="object 15"/>
          <p:cNvSpPr/>
          <p:nvPr/>
        </p:nvSpPr>
        <p:spPr>
          <a:xfrm>
            <a:off x="5981700" y="451104"/>
            <a:ext cx="3162300" cy="832485"/>
          </a:xfrm>
          <a:custGeom>
            <a:avLst/>
            <a:gdLst/>
            <a:ahLst/>
            <a:cxnLst/>
            <a:rect l="l" t="t" r="r" b="b"/>
            <a:pathLst>
              <a:path w="3162300" h="832485">
                <a:moveTo>
                  <a:pt x="0" y="832103"/>
                </a:moveTo>
                <a:lnTo>
                  <a:pt x="3162300" y="832103"/>
                </a:lnTo>
                <a:lnTo>
                  <a:pt x="3162300" y="0"/>
                </a:lnTo>
                <a:lnTo>
                  <a:pt x="0" y="0"/>
                </a:lnTo>
                <a:lnTo>
                  <a:pt x="0" y="832103"/>
                </a:lnTo>
                <a:close/>
              </a:path>
            </a:pathLst>
          </a:custGeom>
          <a:solidFill>
            <a:srgbClr val="FFFFFF">
              <a:alpha val="70979"/>
            </a:srgbClr>
          </a:solidFill>
        </p:spPr>
        <p:txBody>
          <a:bodyPr wrap="square" lIns="0" tIns="0" rIns="0" bIns="0" rtlCol="0"/>
          <a:lstStyle/>
          <a:p>
            <a:endParaRPr/>
          </a:p>
        </p:txBody>
      </p:sp>
      <p:sp>
        <p:nvSpPr>
          <p:cNvPr id="16" name="object 16"/>
          <p:cNvSpPr txBox="1"/>
          <p:nvPr/>
        </p:nvSpPr>
        <p:spPr>
          <a:xfrm>
            <a:off x="6061328" y="472567"/>
            <a:ext cx="2626360" cy="756920"/>
          </a:xfrm>
          <a:prstGeom prst="rect">
            <a:avLst/>
          </a:prstGeom>
        </p:spPr>
        <p:txBody>
          <a:bodyPr vert="horz" wrap="square" lIns="0" tIns="12065" rIns="0" bIns="0" rtlCol="0">
            <a:spAutoFit/>
          </a:bodyPr>
          <a:lstStyle/>
          <a:p>
            <a:pPr marL="12700" marR="5080" algn="just">
              <a:lnSpc>
                <a:spcPct val="100000"/>
              </a:lnSpc>
              <a:spcBef>
                <a:spcPts val="95"/>
              </a:spcBef>
            </a:pPr>
            <a:r>
              <a:rPr sz="1600" spc="20" dirty="0">
                <a:cs typeface="Arial"/>
              </a:rPr>
              <a:t>It</a:t>
            </a:r>
            <a:r>
              <a:rPr sz="1600" spc="-100" dirty="0">
                <a:cs typeface="Arial"/>
              </a:rPr>
              <a:t> </a:t>
            </a:r>
            <a:r>
              <a:rPr sz="1600" spc="-85" dirty="0">
                <a:cs typeface="Arial"/>
              </a:rPr>
              <a:t>is</a:t>
            </a:r>
            <a:r>
              <a:rPr sz="1600" spc="-90" dirty="0">
                <a:cs typeface="Arial"/>
              </a:rPr>
              <a:t> </a:t>
            </a:r>
            <a:r>
              <a:rPr sz="1600" spc="-20" dirty="0">
                <a:cs typeface="Arial"/>
              </a:rPr>
              <a:t>important</a:t>
            </a:r>
            <a:r>
              <a:rPr sz="1600" spc="-85" dirty="0">
                <a:cs typeface="Arial"/>
              </a:rPr>
              <a:t> </a:t>
            </a:r>
            <a:r>
              <a:rPr sz="1600" spc="-5" dirty="0">
                <a:cs typeface="Arial"/>
              </a:rPr>
              <a:t>that</a:t>
            </a:r>
            <a:r>
              <a:rPr sz="1600" spc="-100" dirty="0">
                <a:cs typeface="Arial"/>
              </a:rPr>
              <a:t> </a:t>
            </a:r>
            <a:r>
              <a:rPr sz="1600" spc="-25" dirty="0">
                <a:cs typeface="Arial"/>
              </a:rPr>
              <a:t>the</a:t>
            </a:r>
            <a:r>
              <a:rPr sz="1600" spc="-95" dirty="0">
                <a:cs typeface="Arial"/>
              </a:rPr>
              <a:t> </a:t>
            </a:r>
            <a:r>
              <a:rPr sz="1600" spc="-70" dirty="0">
                <a:cs typeface="Arial"/>
              </a:rPr>
              <a:t>media</a:t>
            </a:r>
            <a:r>
              <a:rPr sz="1600" spc="-85" dirty="0">
                <a:cs typeface="Arial"/>
              </a:rPr>
              <a:t> </a:t>
            </a:r>
            <a:r>
              <a:rPr sz="1600" spc="-80" dirty="0">
                <a:cs typeface="Arial"/>
              </a:rPr>
              <a:t>is  </a:t>
            </a:r>
            <a:r>
              <a:rPr sz="1600" spc="-40" dirty="0">
                <a:cs typeface="Arial"/>
              </a:rPr>
              <a:t>sterile </a:t>
            </a:r>
            <a:r>
              <a:rPr sz="1600" spc="15" dirty="0">
                <a:cs typeface="Arial"/>
              </a:rPr>
              <a:t>to </a:t>
            </a:r>
            <a:r>
              <a:rPr sz="1600" spc="-50" dirty="0">
                <a:cs typeface="Arial"/>
              </a:rPr>
              <a:t>prevent </a:t>
            </a:r>
            <a:r>
              <a:rPr sz="1600" spc="-25" dirty="0">
                <a:cs typeface="Arial"/>
              </a:rPr>
              <a:t>the </a:t>
            </a:r>
            <a:r>
              <a:rPr sz="1600" spc="-35" dirty="0">
                <a:cs typeface="Arial"/>
              </a:rPr>
              <a:t>growth</a:t>
            </a:r>
            <a:r>
              <a:rPr sz="1600" spc="-300" dirty="0">
                <a:cs typeface="Arial"/>
              </a:rPr>
              <a:t> </a:t>
            </a:r>
            <a:r>
              <a:rPr sz="1600" spc="-10" dirty="0">
                <a:cs typeface="Arial"/>
              </a:rPr>
              <a:t>of  </a:t>
            </a:r>
            <a:r>
              <a:rPr sz="1600" spc="-40" dirty="0">
                <a:cs typeface="Arial"/>
              </a:rPr>
              <a:t>fungi </a:t>
            </a:r>
            <a:r>
              <a:rPr sz="1600" spc="-80" dirty="0">
                <a:cs typeface="Arial"/>
              </a:rPr>
              <a:t>and</a:t>
            </a:r>
            <a:r>
              <a:rPr sz="1600" spc="-170" dirty="0">
                <a:cs typeface="Arial"/>
              </a:rPr>
              <a:t> </a:t>
            </a:r>
            <a:r>
              <a:rPr sz="1600" spc="-75" dirty="0">
                <a:cs typeface="Arial"/>
              </a:rPr>
              <a:t>pathogens.</a:t>
            </a:r>
            <a:endParaRPr sz="1600">
              <a:cs typeface="Arial"/>
            </a:endParaRPr>
          </a:p>
        </p:txBody>
      </p:sp>
      <p:sp>
        <p:nvSpPr>
          <p:cNvPr id="17" name="object 17"/>
          <p:cNvSpPr txBox="1"/>
          <p:nvPr/>
        </p:nvSpPr>
        <p:spPr>
          <a:xfrm>
            <a:off x="3188207" y="1485900"/>
            <a:ext cx="3022600" cy="279564"/>
          </a:xfrm>
          <a:prstGeom prst="rect">
            <a:avLst/>
          </a:prstGeom>
          <a:solidFill>
            <a:srgbClr val="FFFFFF">
              <a:alpha val="70979"/>
            </a:srgbClr>
          </a:solidFill>
        </p:spPr>
        <p:txBody>
          <a:bodyPr vert="horz" wrap="square" lIns="0" tIns="33020" rIns="0" bIns="0" rtlCol="0">
            <a:spAutoFit/>
          </a:bodyPr>
          <a:lstStyle/>
          <a:p>
            <a:pPr marL="91440">
              <a:lnSpc>
                <a:spcPct val="100000"/>
              </a:lnSpc>
              <a:spcBef>
                <a:spcPts val="260"/>
              </a:spcBef>
            </a:pPr>
            <a:r>
              <a:rPr sz="1600" spc="-85" dirty="0">
                <a:cs typeface="Arial"/>
              </a:rPr>
              <a:t>Hormones </a:t>
            </a:r>
            <a:r>
              <a:rPr sz="1600" spc="-40" dirty="0">
                <a:cs typeface="Arial"/>
              </a:rPr>
              <a:t>stimulate </a:t>
            </a:r>
            <a:r>
              <a:rPr sz="1600" spc="-30" dirty="0">
                <a:cs typeface="Arial"/>
              </a:rPr>
              <a:t>plant</a:t>
            </a:r>
            <a:r>
              <a:rPr sz="1600" spc="-150" dirty="0">
                <a:cs typeface="Arial"/>
              </a:rPr>
              <a:t> </a:t>
            </a:r>
            <a:r>
              <a:rPr sz="1600" spc="-35" dirty="0">
                <a:cs typeface="Arial"/>
              </a:rPr>
              <a:t>growth.</a:t>
            </a:r>
            <a:endParaRPr sz="1600">
              <a:cs typeface="Arial"/>
            </a:endParaRPr>
          </a:p>
        </p:txBody>
      </p:sp>
      <p:sp>
        <p:nvSpPr>
          <p:cNvPr id="18" name="object 18"/>
          <p:cNvSpPr/>
          <p:nvPr/>
        </p:nvSpPr>
        <p:spPr>
          <a:xfrm>
            <a:off x="4699253" y="1824989"/>
            <a:ext cx="1676400" cy="690245"/>
          </a:xfrm>
          <a:custGeom>
            <a:avLst/>
            <a:gdLst/>
            <a:ahLst/>
            <a:cxnLst/>
            <a:rect l="l" t="t" r="r" b="b"/>
            <a:pathLst>
              <a:path w="1676400" h="690244">
                <a:moveTo>
                  <a:pt x="0" y="0"/>
                </a:moveTo>
                <a:lnTo>
                  <a:pt x="1676400" y="690118"/>
                </a:lnTo>
              </a:path>
            </a:pathLst>
          </a:custGeom>
          <a:ln w="25908">
            <a:solidFill>
              <a:srgbClr val="000000"/>
            </a:solidFill>
          </a:ln>
        </p:spPr>
        <p:txBody>
          <a:bodyPr wrap="square" lIns="0" tIns="0" rIns="0" bIns="0" rtlCol="0"/>
          <a:lstStyle/>
          <a:p>
            <a:endParaRPr/>
          </a:p>
        </p:txBody>
      </p:sp>
      <p:sp>
        <p:nvSpPr>
          <p:cNvPr id="19" name="object 19"/>
          <p:cNvSpPr/>
          <p:nvPr/>
        </p:nvSpPr>
        <p:spPr>
          <a:xfrm>
            <a:off x="7137654" y="1283969"/>
            <a:ext cx="425450" cy="967740"/>
          </a:xfrm>
          <a:custGeom>
            <a:avLst/>
            <a:gdLst/>
            <a:ahLst/>
            <a:cxnLst/>
            <a:rect l="l" t="t" r="r" b="b"/>
            <a:pathLst>
              <a:path w="425450" h="967739">
                <a:moveTo>
                  <a:pt x="425450" y="0"/>
                </a:moveTo>
                <a:lnTo>
                  <a:pt x="0" y="967358"/>
                </a:lnTo>
              </a:path>
            </a:pathLst>
          </a:custGeom>
          <a:ln w="25908">
            <a:solidFill>
              <a:srgbClr val="000000"/>
            </a:solidFill>
          </a:ln>
        </p:spPr>
        <p:txBody>
          <a:bodyPr wrap="square" lIns="0" tIns="0" rIns="0" bIns="0" rtlCol="0"/>
          <a:lstStyle/>
          <a:p>
            <a:endParaRPr/>
          </a:p>
        </p:txBody>
      </p:sp>
      <p:sp>
        <p:nvSpPr>
          <p:cNvPr id="20" name="object 20"/>
          <p:cNvSpPr/>
          <p:nvPr/>
        </p:nvSpPr>
        <p:spPr>
          <a:xfrm>
            <a:off x="2615945" y="2221229"/>
            <a:ext cx="1435735" cy="129539"/>
          </a:xfrm>
          <a:custGeom>
            <a:avLst/>
            <a:gdLst/>
            <a:ahLst/>
            <a:cxnLst/>
            <a:rect l="l" t="t" r="r" b="b"/>
            <a:pathLst>
              <a:path w="1435735" h="129539">
                <a:moveTo>
                  <a:pt x="0" y="0"/>
                </a:moveTo>
                <a:lnTo>
                  <a:pt x="1435608" y="129540"/>
                </a:lnTo>
              </a:path>
            </a:pathLst>
          </a:custGeom>
          <a:ln w="25908">
            <a:solidFill>
              <a:srgbClr val="000000"/>
            </a:solidFill>
          </a:ln>
        </p:spPr>
        <p:txBody>
          <a:bodyPr wrap="square" lIns="0" tIns="0" rIns="0" bIns="0" rtlCol="0"/>
          <a:lstStyle/>
          <a:p>
            <a:endParaRPr/>
          </a:p>
        </p:txBody>
      </p:sp>
      <p:sp>
        <p:nvSpPr>
          <p:cNvPr id="21" name="object 21"/>
          <p:cNvSpPr/>
          <p:nvPr/>
        </p:nvSpPr>
        <p:spPr>
          <a:xfrm>
            <a:off x="2807970" y="5327141"/>
            <a:ext cx="2425700" cy="261620"/>
          </a:xfrm>
          <a:custGeom>
            <a:avLst/>
            <a:gdLst/>
            <a:ahLst/>
            <a:cxnLst/>
            <a:rect l="l" t="t" r="r" b="b"/>
            <a:pathLst>
              <a:path w="2425700" h="261620">
                <a:moveTo>
                  <a:pt x="0" y="0"/>
                </a:moveTo>
                <a:lnTo>
                  <a:pt x="2425700" y="261200"/>
                </a:lnTo>
              </a:path>
            </a:pathLst>
          </a:custGeom>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TotalTime>
  <Words>1150</Words>
  <Application>Microsoft Office PowerPoint</Application>
  <PresentationFormat>On-screen Show (4:3)</PresentationFormat>
  <Paragraphs>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Trebuchet MS</vt:lpstr>
      <vt:lpstr>Office Theme</vt:lpstr>
      <vt:lpstr>9.3 Growth in plants AHL</vt:lpstr>
      <vt:lpstr>PowerPoint Presentation</vt:lpstr>
      <vt:lpstr>PowerPoint Presentation</vt:lpstr>
      <vt:lpstr>PowerPoint Presentation</vt:lpstr>
      <vt:lpstr>Hormones are molecules produced by one  part of an organism and transported to another  to affecting physiological activity, such as  growth or metabolism.</vt:lpstr>
      <vt:lpstr>PowerPoint Presentation</vt:lpstr>
      <vt:lpstr>Auxin affects gene expression in shoots:</vt:lpstr>
      <vt:lpstr>Concentration gradients of auxin are necessary  to control the direction of plant growth.</vt:lpstr>
      <vt:lpstr>Micropropagation is used to produce large  numbers of identical plants from stock plants*.</vt:lpstr>
      <vt:lpstr>Micropropagation is used to produce large numbers of identical plants from stock plants.</vt:lpstr>
      <vt:lpstr>The interactions between different plant hormones and multiple plant genes  are very complex and not fully understood. Our understanding of this area of  science is steadily growing due to our ability to detect trace (very small)  amounts of molecules.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9.3 Growth in plants AHL</dc:title>
  <dc:creator>Victoria Mcknight</dc:creator>
  <cp:lastModifiedBy>Victoria Mcknight</cp:lastModifiedBy>
  <cp:revision>6</cp:revision>
  <dcterms:created xsi:type="dcterms:W3CDTF">2018-02-05T08:16:59Z</dcterms:created>
  <dcterms:modified xsi:type="dcterms:W3CDTF">2018-02-06T01:41:21Z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2015-11-10T00:00:00Z</vt:filetime>
  </property>
  <property fmtid="{D5CDD505-2E9C-101B-9397-08002B2CF9AE}" pid="3" name="Creator">
    <vt:lpwstr>Microsoft® PowerPoint® 2013</vt:lpwstr>
  </property>
  <property fmtid="{D5CDD505-2E9C-101B-9397-08002B2CF9AE}" pid="4" name="LastSaved">
    <vt:filetime>2018-02-05T00:00:00Z</vt:filetime>
  </property>
</Properties>
</file>