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6"/>
  </p:notesMasterIdLst>
  <p:sldIdLst>
    <p:sldId id="256" r:id="rId5"/>
    <p:sldId id="273" r:id="rId6"/>
    <p:sldId id="272" r:id="rId7"/>
    <p:sldId id="257" r:id="rId8"/>
    <p:sldId id="258" r:id="rId9"/>
    <p:sldId id="259" r:id="rId10"/>
    <p:sldId id="260" r:id="rId11"/>
    <p:sldId id="261" r:id="rId12"/>
    <p:sldId id="262" r:id="rId13"/>
    <p:sldId id="263" r:id="rId14"/>
    <p:sldId id="264" r:id="rId15"/>
    <p:sldId id="265" r:id="rId16"/>
    <p:sldId id="266" r:id="rId17"/>
    <p:sldId id="267" r:id="rId18"/>
    <p:sldId id="269" r:id="rId19"/>
    <p:sldId id="274" r:id="rId20"/>
    <p:sldId id="275" r:id="rId21"/>
    <p:sldId id="276" r:id="rId22"/>
    <p:sldId id="277" r:id="rId23"/>
    <p:sldId id="279" r:id="rId24"/>
    <p:sldId id="280"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DBF2A5-AFA5-49A5-9B4B-8EE522AA431D}">
          <p14:sldIdLst>
            <p14:sldId id="256"/>
            <p14:sldId id="273"/>
            <p14:sldId id="272"/>
            <p14:sldId id="257"/>
            <p14:sldId id="258"/>
            <p14:sldId id="259"/>
            <p14:sldId id="260"/>
            <p14:sldId id="261"/>
            <p14:sldId id="262"/>
            <p14:sldId id="263"/>
            <p14:sldId id="264"/>
            <p14:sldId id="265"/>
            <p14:sldId id="266"/>
            <p14:sldId id="267"/>
            <p14:sldId id="269"/>
            <p14:sldId id="274"/>
            <p14:sldId id="275"/>
            <p14:sldId id="276"/>
            <p14:sldId id="277"/>
            <p14:sldId id="279"/>
            <p14:sldId id="280"/>
          </p14:sldIdLst>
        </p14:section>
        <p14:section name="Untitled Section" id="{BD581425-D286-4B27-A741-472DAC7590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4A36D-4501-4DEA-B2CD-66D079765E54}" v="96" dt="2019-09-25T05:45:04.751"/>
  </p1510:revLst>
</p1510:revInfo>
</file>

<file path=ppt/tableStyles.xml><?xml version="1.0" encoding="utf-8"?>
<a:tblStyleLst xmlns:a="http://schemas.openxmlformats.org/drawingml/2006/main" def="{7E0B4BD9-23E3-42F5-A85F-42DA9DB6E67E}">
  <a:tblStyle styleId="{7E0B4BD9-23E3-42F5-A85F-42DA9DB6E67E}" styleName="Table_0">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wholeTbl>
    <a:band1H>
      <a:tcTxStyle/>
      <a:tcStyle>
        <a:tcBdr/>
        <a:fill>
          <a:solidFill>
            <a:srgbClr val="432C5E"/>
          </a:solidFill>
        </a:fill>
      </a:tcStyle>
    </a:band1H>
    <a:band2H>
      <a:tcTxStyle/>
      <a:tcStyle>
        <a:tcBdr/>
      </a:tcStyle>
    </a:band2H>
    <a:band1V>
      <a:tcTxStyle/>
      <a:tcStyle>
        <a:tcBdr/>
        <a:fill>
          <a:solidFill>
            <a:srgbClr val="432C5E"/>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432C5E"/>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432C5E"/>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38254E"/>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9C287-FE22-453E-8D69-579B5651862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6E36444-48E1-4006-AB43-470B8D9D3607}">
      <dgm:prSet/>
      <dgm:spPr/>
      <dgm:t>
        <a:bodyPr/>
        <a:lstStyle/>
        <a:p>
          <a:r>
            <a:rPr lang="en-US"/>
            <a:t>Watch and listen to gain an additional explanation of the control of flowering.  </a:t>
          </a:r>
        </a:p>
      </dgm:t>
    </dgm:pt>
    <dgm:pt modelId="{78D909B0-6EEC-4688-9FF5-33C052F962F7}" type="parTrans" cxnId="{4EE8A5A9-51BC-40A3-8AC6-3E920AC6F402}">
      <dgm:prSet/>
      <dgm:spPr/>
      <dgm:t>
        <a:bodyPr/>
        <a:lstStyle/>
        <a:p>
          <a:endParaRPr lang="en-US"/>
        </a:p>
      </dgm:t>
    </dgm:pt>
    <dgm:pt modelId="{476B46F0-5E2E-403A-9D6F-6336ACE7F76A}" type="sibTrans" cxnId="{4EE8A5A9-51BC-40A3-8AC6-3E920AC6F402}">
      <dgm:prSet/>
      <dgm:spPr/>
      <dgm:t>
        <a:bodyPr/>
        <a:lstStyle/>
        <a:p>
          <a:endParaRPr lang="en-US"/>
        </a:p>
      </dgm:t>
    </dgm:pt>
    <dgm:pt modelId="{07AA15F8-02C4-429B-BB0D-234A5C482F2F}">
      <dgm:prSet/>
      <dgm:spPr/>
      <dgm:t>
        <a:bodyPr/>
        <a:lstStyle/>
        <a:p>
          <a:r>
            <a:rPr lang="en-US"/>
            <a:t>This isn’t necessarily easy stuff… it may take a few times for you to “get it.”</a:t>
          </a:r>
        </a:p>
      </dgm:t>
    </dgm:pt>
    <dgm:pt modelId="{2926DB69-E284-41C8-B8F5-165A4B9F0F5E}" type="parTrans" cxnId="{A2551DA1-6301-4299-B7B4-89706C8EE2AD}">
      <dgm:prSet/>
      <dgm:spPr/>
      <dgm:t>
        <a:bodyPr/>
        <a:lstStyle/>
        <a:p>
          <a:endParaRPr lang="en-US"/>
        </a:p>
      </dgm:t>
    </dgm:pt>
    <dgm:pt modelId="{9A4F1748-6452-4DC5-9514-F340ECF1F095}" type="sibTrans" cxnId="{A2551DA1-6301-4299-B7B4-89706C8EE2AD}">
      <dgm:prSet/>
      <dgm:spPr/>
      <dgm:t>
        <a:bodyPr/>
        <a:lstStyle/>
        <a:p>
          <a:endParaRPr lang="en-US"/>
        </a:p>
      </dgm:t>
    </dgm:pt>
    <dgm:pt modelId="{18091712-6236-4796-AFE0-671FC6282BAC}">
      <dgm:prSet/>
      <dgm:spPr/>
      <dgm:t>
        <a:bodyPr/>
        <a:lstStyle/>
        <a:p>
          <a:r>
            <a:rPr lang="en-US"/>
            <a:t>Keep in mind -- </a:t>
          </a:r>
          <a:r>
            <a:rPr lang="en-US" b="1"/>
            <a:t>FOCUS ON THE BIG IDEA!</a:t>
          </a:r>
          <a:endParaRPr lang="en-US"/>
        </a:p>
      </dgm:t>
    </dgm:pt>
    <dgm:pt modelId="{121FAFC1-5FF7-406E-81A8-100DF7025ED9}" type="parTrans" cxnId="{13D3F6B2-5453-4229-BDD6-CDCC852E48DF}">
      <dgm:prSet/>
      <dgm:spPr/>
      <dgm:t>
        <a:bodyPr/>
        <a:lstStyle/>
        <a:p>
          <a:endParaRPr lang="en-US"/>
        </a:p>
      </dgm:t>
    </dgm:pt>
    <dgm:pt modelId="{ED7BF60A-5C92-495C-9007-0FA05A4B8F15}" type="sibTrans" cxnId="{13D3F6B2-5453-4229-BDD6-CDCC852E48DF}">
      <dgm:prSet/>
      <dgm:spPr/>
      <dgm:t>
        <a:bodyPr/>
        <a:lstStyle/>
        <a:p>
          <a:endParaRPr lang="en-US"/>
        </a:p>
      </dgm:t>
    </dgm:pt>
    <dgm:pt modelId="{208DFB05-2FA4-4C63-9E42-E4A95BB6129A}" type="pres">
      <dgm:prSet presAssocID="{E0C9C287-FE22-453E-8D69-579B56518625}" presName="linear" presStyleCnt="0">
        <dgm:presLayoutVars>
          <dgm:animLvl val="lvl"/>
          <dgm:resizeHandles val="exact"/>
        </dgm:presLayoutVars>
      </dgm:prSet>
      <dgm:spPr/>
    </dgm:pt>
    <dgm:pt modelId="{50781A21-FFCB-4123-BB73-76FCC671F9A7}" type="pres">
      <dgm:prSet presAssocID="{46E36444-48E1-4006-AB43-470B8D9D3607}" presName="parentText" presStyleLbl="node1" presStyleIdx="0" presStyleCnt="3">
        <dgm:presLayoutVars>
          <dgm:chMax val="0"/>
          <dgm:bulletEnabled val="1"/>
        </dgm:presLayoutVars>
      </dgm:prSet>
      <dgm:spPr/>
    </dgm:pt>
    <dgm:pt modelId="{CF9A8385-B03F-43F2-BC31-2676A5C8B3D1}" type="pres">
      <dgm:prSet presAssocID="{476B46F0-5E2E-403A-9D6F-6336ACE7F76A}" presName="spacer" presStyleCnt="0"/>
      <dgm:spPr/>
    </dgm:pt>
    <dgm:pt modelId="{190B8D82-0CB7-48ED-9E2F-02397AEF8E11}" type="pres">
      <dgm:prSet presAssocID="{07AA15F8-02C4-429B-BB0D-234A5C482F2F}" presName="parentText" presStyleLbl="node1" presStyleIdx="1" presStyleCnt="3">
        <dgm:presLayoutVars>
          <dgm:chMax val="0"/>
          <dgm:bulletEnabled val="1"/>
        </dgm:presLayoutVars>
      </dgm:prSet>
      <dgm:spPr/>
    </dgm:pt>
    <dgm:pt modelId="{CCFECEF8-DFBF-42E4-B6F8-F3065DCAE6A8}" type="pres">
      <dgm:prSet presAssocID="{9A4F1748-6452-4DC5-9514-F340ECF1F095}" presName="spacer" presStyleCnt="0"/>
      <dgm:spPr/>
    </dgm:pt>
    <dgm:pt modelId="{9E481520-951B-45C3-B4F6-FFF08DC9FD68}" type="pres">
      <dgm:prSet presAssocID="{18091712-6236-4796-AFE0-671FC6282BAC}" presName="parentText" presStyleLbl="node1" presStyleIdx="2" presStyleCnt="3">
        <dgm:presLayoutVars>
          <dgm:chMax val="0"/>
          <dgm:bulletEnabled val="1"/>
        </dgm:presLayoutVars>
      </dgm:prSet>
      <dgm:spPr/>
    </dgm:pt>
  </dgm:ptLst>
  <dgm:cxnLst>
    <dgm:cxn modelId="{7D18FA20-090F-4816-BD10-D9DE81F38B73}" type="presOf" srcId="{E0C9C287-FE22-453E-8D69-579B56518625}" destId="{208DFB05-2FA4-4C63-9E42-E4A95BB6129A}" srcOrd="0" destOrd="0" presId="urn:microsoft.com/office/officeart/2005/8/layout/vList2"/>
    <dgm:cxn modelId="{29DB067F-6DE8-4F64-A442-6C825957FF42}" type="presOf" srcId="{07AA15F8-02C4-429B-BB0D-234A5C482F2F}" destId="{190B8D82-0CB7-48ED-9E2F-02397AEF8E11}" srcOrd="0" destOrd="0" presId="urn:microsoft.com/office/officeart/2005/8/layout/vList2"/>
    <dgm:cxn modelId="{A2551DA1-6301-4299-B7B4-89706C8EE2AD}" srcId="{E0C9C287-FE22-453E-8D69-579B56518625}" destId="{07AA15F8-02C4-429B-BB0D-234A5C482F2F}" srcOrd="1" destOrd="0" parTransId="{2926DB69-E284-41C8-B8F5-165A4B9F0F5E}" sibTransId="{9A4F1748-6452-4DC5-9514-F340ECF1F095}"/>
    <dgm:cxn modelId="{4EE8A5A9-51BC-40A3-8AC6-3E920AC6F402}" srcId="{E0C9C287-FE22-453E-8D69-579B56518625}" destId="{46E36444-48E1-4006-AB43-470B8D9D3607}" srcOrd="0" destOrd="0" parTransId="{78D909B0-6EEC-4688-9FF5-33C052F962F7}" sibTransId="{476B46F0-5E2E-403A-9D6F-6336ACE7F76A}"/>
    <dgm:cxn modelId="{13D3F6B2-5453-4229-BDD6-CDCC852E48DF}" srcId="{E0C9C287-FE22-453E-8D69-579B56518625}" destId="{18091712-6236-4796-AFE0-671FC6282BAC}" srcOrd="2" destOrd="0" parTransId="{121FAFC1-5FF7-406E-81A8-100DF7025ED9}" sibTransId="{ED7BF60A-5C92-495C-9007-0FA05A4B8F15}"/>
    <dgm:cxn modelId="{2B9DE9C3-C371-40EB-8868-00A917F06AA0}" type="presOf" srcId="{46E36444-48E1-4006-AB43-470B8D9D3607}" destId="{50781A21-FFCB-4123-BB73-76FCC671F9A7}" srcOrd="0" destOrd="0" presId="urn:microsoft.com/office/officeart/2005/8/layout/vList2"/>
    <dgm:cxn modelId="{20860DC7-83BF-481C-B2A9-4AE1EEBE1618}" type="presOf" srcId="{18091712-6236-4796-AFE0-671FC6282BAC}" destId="{9E481520-951B-45C3-B4F6-FFF08DC9FD68}" srcOrd="0" destOrd="0" presId="urn:microsoft.com/office/officeart/2005/8/layout/vList2"/>
    <dgm:cxn modelId="{F60EF2FB-E5FA-4D66-93FB-42D69D89C608}" type="presParOf" srcId="{208DFB05-2FA4-4C63-9E42-E4A95BB6129A}" destId="{50781A21-FFCB-4123-BB73-76FCC671F9A7}" srcOrd="0" destOrd="0" presId="urn:microsoft.com/office/officeart/2005/8/layout/vList2"/>
    <dgm:cxn modelId="{E93DDAD6-E95C-46E9-AFB7-556D508DDC91}" type="presParOf" srcId="{208DFB05-2FA4-4C63-9E42-E4A95BB6129A}" destId="{CF9A8385-B03F-43F2-BC31-2676A5C8B3D1}" srcOrd="1" destOrd="0" presId="urn:microsoft.com/office/officeart/2005/8/layout/vList2"/>
    <dgm:cxn modelId="{5C63421C-5F72-45D5-A439-8FCFE3E828A0}" type="presParOf" srcId="{208DFB05-2FA4-4C63-9E42-E4A95BB6129A}" destId="{190B8D82-0CB7-48ED-9E2F-02397AEF8E11}" srcOrd="2" destOrd="0" presId="urn:microsoft.com/office/officeart/2005/8/layout/vList2"/>
    <dgm:cxn modelId="{AD47FF84-F7A1-4C12-8B38-67C33EE9D584}" type="presParOf" srcId="{208DFB05-2FA4-4C63-9E42-E4A95BB6129A}" destId="{CCFECEF8-DFBF-42E4-B6F8-F3065DCAE6A8}" srcOrd="3" destOrd="0" presId="urn:microsoft.com/office/officeart/2005/8/layout/vList2"/>
    <dgm:cxn modelId="{373414AA-6427-4EC3-8486-F5EFD8FB4757}" type="presParOf" srcId="{208DFB05-2FA4-4C63-9E42-E4A95BB6129A}" destId="{9E481520-951B-45C3-B4F6-FFF08DC9FD6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81A21-FFCB-4123-BB73-76FCC671F9A7}">
      <dsp:nvSpPr>
        <dsp:cNvPr id="0" name=""/>
        <dsp:cNvSpPr/>
      </dsp:nvSpPr>
      <dsp:spPr>
        <a:xfrm>
          <a:off x="0" y="211032"/>
          <a:ext cx="4885203"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Watch and listen to gain an additional explanation of the control of flowering.  </a:t>
          </a:r>
        </a:p>
      </dsp:txBody>
      <dsp:txXfrm>
        <a:off x="85900" y="296932"/>
        <a:ext cx="4713403" cy="1587880"/>
      </dsp:txXfrm>
    </dsp:sp>
    <dsp:sp modelId="{190B8D82-0CB7-48ED-9E2F-02397AEF8E11}">
      <dsp:nvSpPr>
        <dsp:cNvPr id="0" name=""/>
        <dsp:cNvSpPr/>
      </dsp:nvSpPr>
      <dsp:spPr>
        <a:xfrm>
          <a:off x="0" y="2062873"/>
          <a:ext cx="4885203" cy="1759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This isn’t necessarily easy stuff… it may take a few times for you to “get it.”</a:t>
          </a:r>
        </a:p>
      </dsp:txBody>
      <dsp:txXfrm>
        <a:off x="85900" y="2148773"/>
        <a:ext cx="4713403" cy="1587880"/>
      </dsp:txXfrm>
    </dsp:sp>
    <dsp:sp modelId="{9E481520-951B-45C3-B4F6-FFF08DC9FD68}">
      <dsp:nvSpPr>
        <dsp:cNvPr id="0" name=""/>
        <dsp:cNvSpPr/>
      </dsp:nvSpPr>
      <dsp:spPr>
        <a:xfrm>
          <a:off x="0" y="3914713"/>
          <a:ext cx="4885203" cy="1759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Keep in mind -- </a:t>
          </a:r>
          <a:r>
            <a:rPr lang="en-US" sz="3200" b="1" kern="1200"/>
            <a:t>FOCUS ON THE BIG IDEA!</a:t>
          </a:r>
          <a:endParaRPr lang="en-US" sz="3200" kern="1200"/>
        </a:p>
      </dsp:txBody>
      <dsp:txXfrm>
        <a:off x="85900" y="4000613"/>
        <a:ext cx="4713403"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21373a17_0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21373a17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c21373a17_0_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c21373a17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21373a17_0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21373a17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21373a17_0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c21373a17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21373a17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21373a17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c2678881f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c2678881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31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21373a17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21373a1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21373a17_0_3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21373a17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FBB5-9590-4AF6-A2A7-B7D40596D1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61EC3FC-20EF-460B-A383-F76B555E58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DE9259-BD16-4583-B1CF-8618956C2E29}"/>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5" name="Footer Placeholder 4">
            <a:extLst>
              <a:ext uri="{FF2B5EF4-FFF2-40B4-BE49-F238E27FC236}">
                <a16:creationId xmlns:a16="http://schemas.microsoft.com/office/drawing/2014/main" id="{759F8EF1-C249-45B6-82CB-D1F7C48856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E6C9E7-064F-407C-B356-3D4D71583A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06680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5E2C-FE01-4836-839D-4D6F6EA040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72DB8-D13A-4BB9-8BA7-0F9566C10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05666-93C2-4075-BEB0-861D4A93CAC8}"/>
              </a:ext>
            </a:extLst>
          </p:cNvPr>
          <p:cNvSpPr>
            <a:spLocks noGrp="1"/>
          </p:cNvSpPr>
          <p:nvPr>
            <p:ph type="dt" sz="half" idx="10"/>
          </p:nvPr>
        </p:nvSpPr>
        <p:spPr/>
        <p:txBody>
          <a:bodyPr/>
          <a:lstStyle/>
          <a:p>
            <a:fld id="{70DDF080-5E8C-48AD-84E5-6C08B304C14E}" type="datetimeFigureOut">
              <a:rPr lang="en-US" smtClean="0"/>
              <a:t>9/27/2019</a:t>
            </a:fld>
            <a:endParaRPr lang="en-US" dirty="0"/>
          </a:p>
        </p:txBody>
      </p:sp>
      <p:sp>
        <p:nvSpPr>
          <p:cNvPr id="5" name="Footer Placeholder 4">
            <a:extLst>
              <a:ext uri="{FF2B5EF4-FFF2-40B4-BE49-F238E27FC236}">
                <a16:creationId xmlns:a16="http://schemas.microsoft.com/office/drawing/2014/main" id="{97C65ABC-78A9-436F-8A6B-C0E2C5DD6F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0698D-91FD-40D8-9B28-F020B22199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28919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585AF-BB64-4BD0-A529-50F7D30413C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69F201-48C3-4E59-A5CD-3F36DF32D7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78B95-9193-4880-88A5-F42D2A1F2ED0}"/>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5" name="Footer Placeholder 4">
            <a:extLst>
              <a:ext uri="{FF2B5EF4-FFF2-40B4-BE49-F238E27FC236}">
                <a16:creationId xmlns:a16="http://schemas.microsoft.com/office/drawing/2014/main" id="{D2D6FE5B-F749-4FCF-A566-FB60A4F37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2B228F-6A92-41BA-93E6-79939179F2C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72686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805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CBDE-139A-4CB6-8B06-615B420CEF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4AC356-78A5-4B28-A439-074944090C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79267-DD10-446B-AE66-2F4A4824DD1F}"/>
              </a:ext>
            </a:extLst>
          </p:cNvPr>
          <p:cNvSpPr>
            <a:spLocks noGrp="1"/>
          </p:cNvSpPr>
          <p:nvPr>
            <p:ph type="dt" sz="half" idx="10"/>
          </p:nvPr>
        </p:nvSpPr>
        <p:spPr/>
        <p:txBody>
          <a:bodyPr/>
          <a:lstStyle/>
          <a:p>
            <a:fld id="{70DDF080-5E8C-48AD-84E5-6C08B304C14E}" type="datetimeFigureOut">
              <a:rPr lang="en-US" smtClean="0"/>
              <a:t>9/27/2019</a:t>
            </a:fld>
            <a:endParaRPr lang="en-US" dirty="0"/>
          </a:p>
        </p:txBody>
      </p:sp>
      <p:sp>
        <p:nvSpPr>
          <p:cNvPr id="5" name="Footer Placeholder 4">
            <a:extLst>
              <a:ext uri="{FF2B5EF4-FFF2-40B4-BE49-F238E27FC236}">
                <a16:creationId xmlns:a16="http://schemas.microsoft.com/office/drawing/2014/main" id="{A97511B9-55CD-42C0-BB3A-F24E2FB009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518739-4008-4971-805C-FD2736F2E0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36895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BF2A-EF93-4A3E-9A20-D1C59F1EEE4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AF52F7-4515-4A52-A09B-8949FEA6BA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4A20B-119A-4D37-ADBA-81224B7FCA8C}"/>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5" name="Footer Placeholder 4">
            <a:extLst>
              <a:ext uri="{FF2B5EF4-FFF2-40B4-BE49-F238E27FC236}">
                <a16:creationId xmlns:a16="http://schemas.microsoft.com/office/drawing/2014/main" id="{7AB58B08-45B5-4BD6-9046-1A2E8F4282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CD97D-D612-4DF5-A9CA-F4CF14A89B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938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9321-D274-4389-A229-860DCF5C19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74D6F-DE85-4EE6-A699-736FABAA3E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2ACD48-20A0-4925-804E-C01C97BF42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6D622F-9FF6-4201-A162-E4FADEED6C5A}"/>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6" name="Footer Placeholder 5">
            <a:extLst>
              <a:ext uri="{FF2B5EF4-FFF2-40B4-BE49-F238E27FC236}">
                <a16:creationId xmlns:a16="http://schemas.microsoft.com/office/drawing/2014/main" id="{9E9D7C20-1A49-4900-A7AB-CE0DC2ED48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3C9C14-D23C-475D-BEBE-2D8B818399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9675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86DF-6A92-4553-874C-986C559C9D7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331412-1734-4CD0-B71E-38B0813419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2DAD4-DBCD-4920-8C9E-2B2A8C05AE5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05ABDD-5D06-46AB-90BC-C29C6F8407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3B623-61D4-45D3-B991-4D3D798B22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082A7D-5730-4B03-9C4F-E84EE962AED2}"/>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8" name="Footer Placeholder 7">
            <a:extLst>
              <a:ext uri="{FF2B5EF4-FFF2-40B4-BE49-F238E27FC236}">
                <a16:creationId xmlns:a16="http://schemas.microsoft.com/office/drawing/2014/main" id="{A837A98B-8A88-4361-B8AB-69AE01FD13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8C581C-97A4-4D5A-8B92-A061E4635B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18172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46B7-6448-43B3-91E2-53ACD6B690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8F3B8A-250A-40A4-B2DE-D5C7DA065B94}"/>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4" name="Footer Placeholder 3">
            <a:extLst>
              <a:ext uri="{FF2B5EF4-FFF2-40B4-BE49-F238E27FC236}">
                <a16:creationId xmlns:a16="http://schemas.microsoft.com/office/drawing/2014/main" id="{0DEA2564-BBB8-4A48-B5FC-DE6349D11AE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F6B10D-25DF-466F-838A-22EA299EE3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61101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D21BB-9CBA-4613-B383-8416EA7323B5}"/>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3" name="Footer Placeholder 2">
            <a:extLst>
              <a:ext uri="{FF2B5EF4-FFF2-40B4-BE49-F238E27FC236}">
                <a16:creationId xmlns:a16="http://schemas.microsoft.com/office/drawing/2014/main" id="{F02A5DF0-F4DB-4B21-BC63-88F4DC8D7B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25E931-802F-42C1-A007-754FF2638E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302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942E-1D31-4712-A6CD-302AF898B2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CF1F5D-A5D4-4690-A0A3-4E1B1251644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E8057B-199B-4972-BE09-F084B76949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705017-D1F1-4FB4-933C-39067789678F}"/>
              </a:ext>
            </a:extLst>
          </p:cNvPr>
          <p:cNvSpPr>
            <a:spLocks noGrp="1"/>
          </p:cNvSpPr>
          <p:nvPr>
            <p:ph type="dt" sz="half" idx="10"/>
          </p:nvPr>
        </p:nvSpPr>
        <p:spPr/>
        <p:txBody>
          <a:bodyPr/>
          <a:lstStyle/>
          <a:p>
            <a:fld id="{70DDF080-5E8C-48AD-84E5-6C08B304C14E}" type="datetimeFigureOut">
              <a:rPr lang="en-US" smtClean="0"/>
              <a:t>9/27/2019</a:t>
            </a:fld>
            <a:endParaRPr lang="en-US" dirty="0"/>
          </a:p>
        </p:txBody>
      </p:sp>
      <p:sp>
        <p:nvSpPr>
          <p:cNvPr id="6" name="Footer Placeholder 5">
            <a:extLst>
              <a:ext uri="{FF2B5EF4-FFF2-40B4-BE49-F238E27FC236}">
                <a16:creationId xmlns:a16="http://schemas.microsoft.com/office/drawing/2014/main" id="{518C2CB7-CD00-40A0-8B44-6CB7C9FAF7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749334-129D-4CBB-84FF-05A9F1373E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422423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8900-1F8C-488F-84D2-5C38D2D763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0063BC-8CDB-46E7-A48E-B1DA7A84111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58FAB2F-CC11-4602-9A8A-1FB8339C6A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C8599F-A81C-48F5-8AD7-C993001537C8}"/>
              </a:ext>
            </a:extLst>
          </p:cNvPr>
          <p:cNvSpPr>
            <a:spLocks noGrp="1"/>
          </p:cNvSpPr>
          <p:nvPr>
            <p:ph type="dt" sz="half" idx="10"/>
          </p:nvPr>
        </p:nvSpPr>
        <p:spPr/>
        <p:txBody>
          <a:bodyPr/>
          <a:lstStyle/>
          <a:p>
            <a:fld id="{B61BEF0D-F0BB-DE4B-95CE-6DB70DBA9567}" type="datetimeFigureOut">
              <a:rPr lang="en-US" smtClean="0"/>
              <a:pPr/>
              <a:t>9/27/2019</a:t>
            </a:fld>
            <a:endParaRPr lang="en-US" dirty="0"/>
          </a:p>
        </p:txBody>
      </p:sp>
      <p:sp>
        <p:nvSpPr>
          <p:cNvPr id="6" name="Footer Placeholder 5">
            <a:extLst>
              <a:ext uri="{FF2B5EF4-FFF2-40B4-BE49-F238E27FC236}">
                <a16:creationId xmlns:a16="http://schemas.microsoft.com/office/drawing/2014/main" id="{EEC3D4F1-2C5C-44B3-A3E1-706EEC3FA9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011EB1-75C1-4F0B-9FA9-0070CA2DD4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85121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2F900-99C0-4DBE-BC7C-46161262B26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E6E34-31CA-4EDA-BBA5-4244FC613F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2CDF8B-F306-4054-BF7A-EA490734B2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9/27/2019</a:t>
            </a:fld>
            <a:endParaRPr lang="en-US" dirty="0"/>
          </a:p>
        </p:txBody>
      </p:sp>
      <p:sp>
        <p:nvSpPr>
          <p:cNvPr id="5" name="Footer Placeholder 4">
            <a:extLst>
              <a:ext uri="{FF2B5EF4-FFF2-40B4-BE49-F238E27FC236}">
                <a16:creationId xmlns:a16="http://schemas.microsoft.com/office/drawing/2014/main" id="{A3D793B7-0D48-4153-BF6E-313EF6B95D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F833EF-E6AB-4EE9-AAA1-92C4AECD1D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24425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youtube.com/watch?v=UW1NH02jV0Q" TargetMode="External"/><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3" name="Title 2">
            <a:extLst>
              <a:ext uri="{FF2B5EF4-FFF2-40B4-BE49-F238E27FC236}">
                <a16:creationId xmlns:a16="http://schemas.microsoft.com/office/drawing/2014/main" id="{622BE8F3-2F8F-411E-BC91-09D3927EDB06}"/>
              </a:ext>
            </a:extLst>
          </p:cNvPr>
          <p:cNvSpPr>
            <a:spLocks noGrp="1"/>
          </p:cNvSpPr>
          <p:nvPr>
            <p:ph type="ctrTitle"/>
          </p:nvPr>
        </p:nvSpPr>
        <p:spPr>
          <a:xfrm>
            <a:off x="1143000" y="2245810"/>
            <a:ext cx="4810125" cy="1355750"/>
          </a:xfrm>
        </p:spPr>
        <p:txBody>
          <a:bodyPr>
            <a:normAutofit/>
          </a:bodyPr>
          <a:lstStyle/>
          <a:p>
            <a:pPr algn="l"/>
            <a:r>
              <a:rPr lang="en-US" sz="4800" dirty="0">
                <a:latin typeface="Arial" panose="020B0604020202020204" pitchFamily="34" charset="0"/>
                <a:cs typeface="Arial" panose="020B0604020202020204" pitchFamily="34" charset="0"/>
              </a:rPr>
              <a:t>Flower structure</a:t>
            </a:r>
            <a:endParaRPr lang="en-GB" sz="48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80E5489A-85A0-4934-9124-C081AFAE00B7}"/>
              </a:ext>
            </a:extLst>
          </p:cNvPr>
          <p:cNvSpPr>
            <a:spLocks noGrp="1"/>
          </p:cNvSpPr>
          <p:nvPr>
            <p:ph type="subTitle" idx="1"/>
          </p:nvPr>
        </p:nvSpPr>
        <p:spPr>
          <a:xfrm>
            <a:off x="1143000" y="3608516"/>
            <a:ext cx="4448175" cy="911117"/>
          </a:xfrm>
        </p:spPr>
        <p:txBody>
          <a:bodyPr>
            <a:normAutofit/>
          </a:bodyPr>
          <a:lstStyle/>
          <a:p>
            <a:pPr algn="l"/>
            <a:r>
              <a:rPr lang="en-US" sz="1700"/>
              <a:t>Use the scaffolded notes</a:t>
            </a:r>
            <a:endParaRPr lang="en-GB" sz="1700"/>
          </a:p>
        </p:txBody>
      </p:sp>
      <p:sp>
        <p:nvSpPr>
          <p:cNvPr id="38"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C7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5E7424-4B69-4480-B237-31395151817B}"/>
              </a:ext>
            </a:extLst>
          </p:cNvPr>
          <p:cNvPicPr>
            <a:picLocks noChangeAspect="1"/>
          </p:cNvPicPr>
          <p:nvPr/>
        </p:nvPicPr>
        <p:blipFill>
          <a:blip r:embed="rId3"/>
          <a:stretch>
            <a:fillRect/>
          </a:stretch>
        </p:blipFill>
        <p:spPr>
          <a:xfrm>
            <a:off x="6633745" y="643467"/>
            <a:ext cx="2132541" cy="2624667"/>
          </a:xfrm>
          <a:prstGeom prst="rect">
            <a:avLst/>
          </a:prstGeom>
        </p:spPr>
      </p:pic>
      <p:sp>
        <p:nvSpPr>
          <p:cNvPr id="40"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C83F1372-C825-4D12-9292-13E10D747E93}"/>
              </a:ext>
            </a:extLst>
          </p:cNvPr>
          <p:cNvPicPr>
            <a:picLocks noChangeAspect="1"/>
          </p:cNvPicPr>
          <p:nvPr/>
        </p:nvPicPr>
        <p:blipFill rotWithShape="1">
          <a:blip r:embed="rId4"/>
          <a:srcRect t="18006" r="-1" b="18008"/>
          <a:stretch/>
        </p:blipFill>
        <p:spPr>
          <a:xfrm>
            <a:off x="5872161" y="4176359"/>
            <a:ext cx="3030538" cy="1454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prstGeom prst="rect">
            <a:avLst/>
          </a:prstGeom>
        </p:spPr>
        <p:txBody>
          <a:bodyPr spcFirstLastPara="1" wrap="square" lIns="91425" tIns="91425" rIns="91425" bIns="91425" anchor="ctr" anchorCtr="0">
            <a:noAutofit/>
          </a:bodyPr>
          <a:lstStyle/>
          <a:p>
            <a:pPr marL="457200" lvl="0" indent="-419100" algn="l" rtl="0">
              <a:spcBef>
                <a:spcPts val="0"/>
              </a:spcBef>
              <a:spcAft>
                <a:spcPts val="0"/>
              </a:spcAft>
              <a:buSzPts val="3000"/>
              <a:buAutoNum type="arabicPeriod"/>
            </a:pPr>
            <a:r>
              <a:rPr lang="en-US"/>
              <a:t> Sepals</a:t>
            </a:r>
            <a:endParaRPr/>
          </a:p>
        </p:txBody>
      </p:sp>
      <p:sp>
        <p:nvSpPr>
          <p:cNvPr id="117" name="Google Shape;117;p2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The </a:t>
            </a:r>
            <a:r>
              <a:rPr lang="en-US" b="1">
                <a:solidFill>
                  <a:srgbClr val="000000"/>
                </a:solidFill>
                <a:latin typeface="Arial"/>
                <a:ea typeface="Arial"/>
                <a:cs typeface="Arial"/>
                <a:sym typeface="Arial"/>
              </a:rPr>
              <a:t>sepals </a:t>
            </a:r>
            <a:r>
              <a:rPr lang="en-US">
                <a:solidFill>
                  <a:srgbClr val="000000"/>
                </a:solidFill>
                <a:latin typeface="Arial"/>
                <a:ea typeface="Arial"/>
                <a:cs typeface="Arial"/>
                <a:sym typeface="Arial"/>
              </a:rPr>
              <a:t>form the outermost whorl of the flower.  The sepals are leaf-like structures that are usually green in color.  Sometimes, the sepals are the same color as the petals, or appear to be  another set of petals of a different color.  </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The function of the sepals is to protect the inner part of the flower</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     before it blossoms.  </a:t>
            </a:r>
            <a:endParaRPr>
              <a:solidFill>
                <a:srgbClr val="000000"/>
              </a:solidFill>
              <a:latin typeface="Arial"/>
              <a:ea typeface="Arial"/>
              <a:cs typeface="Arial"/>
              <a:sym typeface="Arial"/>
            </a:endParaRPr>
          </a:p>
          <a:p>
            <a:pPr marL="0" lvl="0" indent="0" algn="l" rtl="0">
              <a:spcBef>
                <a:spcPts val="0"/>
              </a:spcBef>
              <a:spcAft>
                <a:spcPts val="0"/>
              </a:spcAft>
              <a:buNone/>
            </a:pPr>
            <a:endParaRPr b="1">
              <a:solidFill>
                <a:srgbClr val="000000"/>
              </a:solidFill>
              <a:latin typeface="Arial"/>
              <a:ea typeface="Arial"/>
              <a:cs typeface="Arial"/>
              <a:sym typeface="Arial"/>
            </a:endParaRPr>
          </a:p>
          <a:p>
            <a:pPr marL="0" lvl="0" indent="0" algn="l" rtl="0">
              <a:spcBef>
                <a:spcPts val="0"/>
              </a:spcBef>
              <a:spcAft>
                <a:spcPts val="0"/>
              </a:spcAft>
              <a:buNone/>
            </a:pPr>
            <a:r>
              <a:rPr lang="en-US" b="1">
                <a:solidFill>
                  <a:srgbClr val="000000"/>
                </a:solidFill>
                <a:latin typeface="Arial"/>
                <a:ea typeface="Arial"/>
                <a:cs typeface="Arial"/>
                <a:sym typeface="Arial"/>
              </a:rPr>
              <a:t>Gently remove the sepals</a:t>
            </a:r>
            <a:r>
              <a:rPr lang="en-US">
                <a:solidFill>
                  <a:srgbClr val="000000"/>
                </a:solidFill>
                <a:latin typeface="Arial"/>
                <a:ea typeface="Arial"/>
                <a:cs typeface="Arial"/>
                <a:sym typeface="Arial"/>
              </a:rPr>
              <a:t>, place them into position on the whiteboard, and label them. </a:t>
            </a: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2.  Petals</a:t>
            </a:r>
            <a:endParaRPr/>
          </a:p>
        </p:txBody>
      </p:sp>
      <p:sp>
        <p:nvSpPr>
          <p:cNvPr id="123" name="Google Shape;123;p22"/>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000000"/>
                </a:solidFill>
                <a:latin typeface="Arial"/>
                <a:ea typeface="Arial"/>
                <a:cs typeface="Arial"/>
                <a:sym typeface="Arial"/>
              </a:rPr>
              <a:t> </a:t>
            </a:r>
            <a:r>
              <a:rPr lang="en-US">
                <a:solidFill>
                  <a:srgbClr val="000000"/>
                </a:solidFill>
                <a:latin typeface="Arial"/>
                <a:ea typeface="Arial"/>
                <a:cs typeface="Arial"/>
                <a:sym typeface="Arial"/>
              </a:rPr>
              <a:t>The petals are found directly under the sepals.  The color and odor of the</a:t>
            </a: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     petals help to attract birds and insects to the flower for pollination.  </a:t>
            </a:r>
            <a:endParaRPr>
              <a:solidFill>
                <a:srgbClr val="000000"/>
              </a:solidFill>
              <a:latin typeface="Arial"/>
              <a:ea typeface="Arial"/>
              <a:cs typeface="Arial"/>
              <a:sym typeface="Arial"/>
            </a:endParaRPr>
          </a:p>
          <a:p>
            <a:pPr marL="0" lvl="0" indent="0" algn="l" rtl="0">
              <a:spcBef>
                <a:spcPts val="0"/>
              </a:spcBef>
              <a:spcAft>
                <a:spcPts val="0"/>
              </a:spcAft>
              <a:buNone/>
            </a:pPr>
            <a:endParaRPr b="1">
              <a:solidFill>
                <a:srgbClr val="000000"/>
              </a:solidFill>
              <a:latin typeface="Arial"/>
              <a:ea typeface="Arial"/>
              <a:cs typeface="Arial"/>
              <a:sym typeface="Arial"/>
            </a:endParaRPr>
          </a:p>
          <a:p>
            <a:pPr marL="0" lvl="0" indent="0" algn="l" rtl="0">
              <a:spcBef>
                <a:spcPts val="0"/>
              </a:spcBef>
              <a:spcAft>
                <a:spcPts val="0"/>
              </a:spcAft>
              <a:buNone/>
            </a:pPr>
            <a:r>
              <a:rPr lang="en-US" b="1">
                <a:solidFill>
                  <a:srgbClr val="000000"/>
                </a:solidFill>
                <a:latin typeface="Arial"/>
                <a:ea typeface="Arial"/>
                <a:cs typeface="Arial"/>
                <a:sym typeface="Arial"/>
              </a:rPr>
              <a:t>Gently remove the petals</a:t>
            </a:r>
            <a:r>
              <a:rPr lang="en-US">
                <a:solidFill>
                  <a:srgbClr val="000000"/>
                </a:solidFill>
                <a:latin typeface="Arial"/>
                <a:ea typeface="Arial"/>
                <a:cs typeface="Arial"/>
                <a:sym typeface="Arial"/>
              </a:rPr>
              <a:t>, place them into position onto the whiteboard, and label them.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b="1">
              <a:solidFill>
                <a:srgbClr val="FF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3.  Stamen</a:t>
            </a:r>
            <a:endParaRPr/>
          </a:p>
        </p:txBody>
      </p:sp>
      <p:sp>
        <p:nvSpPr>
          <p:cNvPr id="129" name="Google Shape;129;p23"/>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 The stalk-like structures inside the petals are the stamens, the male      reproductive organs.  Depending on the species, the stamens may be     attached to the receptacle, to the petals, or to the pistil.  The enlarged portion at the top of the stamen is the anther.  Inside the anther are pollen sacs, which produce pollen grains.  When the pollen grains mature, the pollen sacs split open, releasing the dust like pollen grains. The filament is the thin structure that supports the anther.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b="1">
                <a:solidFill>
                  <a:srgbClr val="000000"/>
                </a:solidFill>
                <a:latin typeface="Arial"/>
                <a:ea typeface="Arial"/>
                <a:cs typeface="Arial"/>
                <a:sym typeface="Arial"/>
              </a:rPr>
              <a:t>Gently remove the stamens,</a:t>
            </a:r>
            <a:r>
              <a:rPr lang="en-US">
                <a:solidFill>
                  <a:srgbClr val="000000"/>
                </a:solidFill>
                <a:latin typeface="Arial"/>
                <a:ea typeface="Arial"/>
                <a:cs typeface="Arial"/>
                <a:sym typeface="Arial"/>
              </a:rPr>
              <a:t> place them into position on the whiteboard, and the component parts.  </a:t>
            </a: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4.  Pistil</a:t>
            </a:r>
            <a:endParaRPr/>
          </a:p>
        </p:txBody>
      </p:sp>
      <p:sp>
        <p:nvSpPr>
          <p:cNvPr id="135" name="Google Shape;135;p24"/>
          <p:cNvSpPr txBox="1">
            <a:spLocks noGrp="1"/>
          </p:cNvSpPr>
          <p:nvPr>
            <p:ph idx="1"/>
          </p:nvPr>
        </p:nvSpPr>
        <p:spPr>
          <a:xfrm>
            <a:off x="726141" y="1310928"/>
            <a:ext cx="76917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The central structure of the flower is the female reproductive organ, the pistil.  The top of the pistil is the stigma.  When mature the stigma is enlarged, and its surface is moist and sticky.  The style is the middle portion of the pistil.  It supports the sigma.  Some flowers lack a style.  The ovary is the enlarged structure at the bottom of the pistil.  The ovary contains one or more hollow compartments which contain ovules, which in turn contain the egg nuclei.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Carefully remove the pistil by cutting it from the stem just under the ovary.  Place it on the whiteboard and label it.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4.  Ovary</a:t>
            </a:r>
            <a:endParaRPr/>
          </a:p>
        </p:txBody>
      </p:sp>
      <p:sp>
        <p:nvSpPr>
          <p:cNvPr id="141" name="Google Shape;141;p25"/>
          <p:cNvSpPr txBox="1">
            <a:spLocks noGrp="1"/>
          </p:cNvSpPr>
          <p:nvPr>
            <p:ph idx="1"/>
          </p:nvPr>
        </p:nvSpPr>
        <p:spPr>
          <a:xfrm>
            <a:off x="726141" y="1310928"/>
            <a:ext cx="76917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Cut the ovary in half and place it under the stigma and style.  Label the ovary wall, locules and ovules.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Questions</a:t>
            </a:r>
            <a:endParaRPr/>
          </a:p>
        </p:txBody>
      </p:sp>
      <p:sp>
        <p:nvSpPr>
          <p:cNvPr id="153" name="Google Shape;153;p27"/>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i="1">
                <a:solidFill>
                  <a:srgbClr val="000000"/>
                </a:solidFill>
                <a:latin typeface="Arial"/>
                <a:ea typeface="Arial"/>
                <a:cs typeface="Arial"/>
                <a:sym typeface="Arial"/>
              </a:rPr>
              <a:t>Please write the answers to the following questions on your whiteboard:</a:t>
            </a:r>
            <a:endParaRPr sz="1200" i="1">
              <a:solidFill>
                <a:srgbClr val="000000"/>
              </a:solidFill>
              <a:latin typeface="Arial"/>
              <a:ea typeface="Arial"/>
              <a:cs typeface="Arial"/>
              <a:sym typeface="Arial"/>
            </a:endParaRPr>
          </a:p>
          <a:p>
            <a:pPr marL="0" lvl="0" indent="0" algn="l" rtl="0">
              <a:spcBef>
                <a:spcPts val="0"/>
              </a:spcBef>
              <a:spcAft>
                <a:spcPts val="0"/>
              </a:spcAft>
              <a:buNone/>
            </a:pP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Which does your flower produce in greater numbers:  ovules or pollen grains?  Explain why this would be important in terms of reproductive success.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 What are some adaptations of flower petals to help attract pollinators?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How is the stigma of your flower adapted to capture and hold pollen?</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Describe where pollination and fertilization occur.</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Explain the differences between pollination and fertilization.</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In which part of the male reproductive organ are the pollen grains made?</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In which part of the female reproductive organ are the egg cells made?  </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US">
                <a:solidFill>
                  <a:srgbClr val="000000"/>
                </a:solidFill>
                <a:latin typeface="Arial"/>
                <a:ea typeface="Arial"/>
                <a:cs typeface="Arial"/>
                <a:sym typeface="Arial"/>
              </a:rPr>
              <a:t>By which nuclear process are these gametes (pollen and egg) formed?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1496-6437-4656-959D-600D547BBF67}"/>
              </a:ext>
            </a:extLst>
          </p:cNvPr>
          <p:cNvSpPr>
            <a:spLocks noGrp="1"/>
          </p:cNvSpPr>
          <p:nvPr>
            <p:ph type="title"/>
          </p:nvPr>
        </p:nvSpPr>
        <p:spPr>
          <a:xfrm>
            <a:off x="628650" y="0"/>
            <a:ext cx="7886700" cy="1325563"/>
          </a:xfrm>
        </p:spPr>
        <p:txBody>
          <a:bodyPr/>
          <a:lstStyle/>
          <a:p>
            <a:r>
              <a:rPr lang="en-US" dirty="0"/>
              <a:t>Control of flowering</a:t>
            </a:r>
            <a:endParaRPr lang="en-GB" dirty="0"/>
          </a:p>
        </p:txBody>
      </p:sp>
      <p:pic>
        <p:nvPicPr>
          <p:cNvPr id="4" name="Content Placeholder 3">
            <a:extLst>
              <a:ext uri="{FF2B5EF4-FFF2-40B4-BE49-F238E27FC236}">
                <a16:creationId xmlns:a16="http://schemas.microsoft.com/office/drawing/2014/main" id="{C5A013AB-1ACF-4E01-9BE1-23F90989330D}"/>
              </a:ext>
            </a:extLst>
          </p:cNvPr>
          <p:cNvPicPr>
            <a:picLocks noGrp="1" noChangeAspect="1"/>
          </p:cNvPicPr>
          <p:nvPr>
            <p:ph idx="1"/>
          </p:nvPr>
        </p:nvPicPr>
        <p:blipFill>
          <a:blip r:embed="rId2"/>
          <a:stretch>
            <a:fillRect/>
          </a:stretch>
        </p:blipFill>
        <p:spPr>
          <a:xfrm>
            <a:off x="3615397" y="1027906"/>
            <a:ext cx="6696221" cy="5935601"/>
          </a:xfrm>
          <a:prstGeom prst="rect">
            <a:avLst/>
          </a:prstGeom>
        </p:spPr>
      </p:pic>
      <p:sp>
        <p:nvSpPr>
          <p:cNvPr id="6" name="Speech Bubble: Rectangle with Corners Rounded 5">
            <a:extLst>
              <a:ext uri="{FF2B5EF4-FFF2-40B4-BE49-F238E27FC236}">
                <a16:creationId xmlns:a16="http://schemas.microsoft.com/office/drawing/2014/main" id="{9AF74D59-FC7C-4E2C-8D12-F834F97F0070}"/>
              </a:ext>
            </a:extLst>
          </p:cNvPr>
          <p:cNvSpPr/>
          <p:nvPr/>
        </p:nvSpPr>
        <p:spPr>
          <a:xfrm>
            <a:off x="247940" y="1027907"/>
            <a:ext cx="4596621" cy="1074262"/>
          </a:xfrm>
          <a:prstGeom prst="wedgeRoundRectCallout">
            <a:avLst>
              <a:gd name="adj1" fmla="val 60594"/>
              <a:gd name="adj2" fmla="val -34638"/>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dirty="0">
                <a:effectLst/>
                <a:ea typeface="Calibri" panose="020F0502020204030204" pitchFamily="34" charset="0"/>
                <a:cs typeface="Times New Roman" panose="02020603050405020304" pitchFamily="18" charset="0"/>
              </a:rPr>
              <a:t>Reproductive Structures:</a:t>
            </a:r>
          </a:p>
          <a:p>
            <a:pPr marL="0" marR="0">
              <a:spcBef>
                <a:spcPts val="0"/>
              </a:spcBef>
              <a:spcAft>
                <a:spcPts val="1000"/>
              </a:spcAft>
            </a:pPr>
            <a:r>
              <a:rPr lang="en-US" dirty="0">
                <a:ea typeface="Calibri" panose="020F0502020204030204" pitchFamily="34" charset="0"/>
                <a:cs typeface="Times New Roman" panose="02020603050405020304" pitchFamily="18" charset="0"/>
              </a:rPr>
              <a:t>Helps the plant to reproduce, attracts insects etc.</a:t>
            </a:r>
            <a:r>
              <a:rPr lang="en-GB" dirty="0">
                <a:ea typeface="Calibri" panose="020F0502020204030204" pitchFamily="34" charset="0"/>
                <a:cs typeface="Times New Roman" panose="02020603050405020304" pitchFamily="18" charset="0"/>
              </a:rPr>
              <a:t>      Flower produces seeds</a:t>
            </a:r>
            <a:endParaRPr lang="en-US" dirty="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00D306CA-8AF8-4965-88BF-7F838B89F688}"/>
              </a:ext>
            </a:extLst>
          </p:cNvPr>
          <p:cNvSpPr/>
          <p:nvPr/>
        </p:nvSpPr>
        <p:spPr>
          <a:xfrm>
            <a:off x="247940" y="2227812"/>
            <a:ext cx="4596620" cy="902264"/>
          </a:xfrm>
          <a:prstGeom prst="wedgeRoundRectCallout">
            <a:avLst>
              <a:gd name="adj1" fmla="val 60662"/>
              <a:gd name="adj2" fmla="val -10859"/>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dirty="0">
                <a:effectLst/>
                <a:ea typeface="Calibri" panose="020F0502020204030204" pitchFamily="34" charset="0"/>
                <a:cs typeface="Times New Roman" panose="02020603050405020304" pitchFamily="18" charset="0"/>
              </a:rPr>
              <a:t>Flowers form from…</a:t>
            </a:r>
          </a:p>
          <a:p>
            <a:pPr marL="0" marR="0">
              <a:spcBef>
                <a:spcPts val="0"/>
              </a:spcBef>
              <a:spcAft>
                <a:spcPts val="1000"/>
              </a:spcAft>
            </a:pPr>
            <a:r>
              <a:rPr lang="en-US" dirty="0">
                <a:ea typeface="Calibri" panose="020F0502020204030204" pitchFamily="34" charset="0"/>
                <a:cs typeface="Times New Roman" panose="02020603050405020304" pitchFamily="18" charset="0"/>
              </a:rPr>
              <a:t>Apical meristem in the shoot</a:t>
            </a:r>
            <a:endParaRPr lang="en-GB" dirty="0">
              <a:effectLst/>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8EA80631-0449-44C8-9698-EAA53BCDAB13}"/>
              </a:ext>
            </a:extLst>
          </p:cNvPr>
          <p:cNvSpPr/>
          <p:nvPr/>
        </p:nvSpPr>
        <p:spPr>
          <a:xfrm>
            <a:off x="247940" y="3255719"/>
            <a:ext cx="4596620" cy="2191690"/>
          </a:xfrm>
          <a:prstGeom prst="wedgeRoundRectCallout">
            <a:avLst>
              <a:gd name="adj1" fmla="val 56901"/>
              <a:gd name="adj2" fmla="val -24044"/>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Vegetative Structures: </a:t>
            </a:r>
            <a:r>
              <a:rPr lang="en-US" dirty="0">
                <a:ea typeface="Calibri" panose="020F0502020204030204" pitchFamily="34" charset="0"/>
                <a:cs typeface="Times New Roman" panose="02020603050405020304" pitchFamily="18" charset="0"/>
              </a:rPr>
              <a:t>Help the plant grow and function</a:t>
            </a:r>
          </a:p>
          <a:p>
            <a:pPr marL="285750" marR="0" indent="-285750">
              <a:lnSpc>
                <a:spcPct val="115000"/>
              </a:lnSpc>
              <a:spcBef>
                <a:spcPts val="0"/>
              </a:spcBef>
              <a:spcAft>
                <a:spcPts val="1000"/>
              </a:spcAft>
              <a:buFont typeface="Arial" panose="020B0604020202020204" pitchFamily="34" charset="0"/>
              <a:buChar char="•"/>
            </a:pPr>
            <a:r>
              <a:rPr lang="en-US" sz="1400" dirty="0">
                <a:effectLst/>
                <a:ea typeface="Calibri" panose="020F0502020204030204" pitchFamily="34" charset="0"/>
                <a:cs typeface="Times New Roman" panose="02020603050405020304" pitchFamily="18" charset="0"/>
              </a:rPr>
              <a:t>Root (water and minerals) </a:t>
            </a:r>
          </a:p>
          <a:p>
            <a:pPr marL="285750" marR="0" indent="-285750">
              <a:lnSpc>
                <a:spcPct val="115000"/>
              </a:lnSpc>
              <a:spcBef>
                <a:spcPts val="0"/>
              </a:spcBef>
              <a:spcAft>
                <a:spcPts val="1000"/>
              </a:spcAft>
              <a:buFont typeface="Arial" panose="020B0604020202020204" pitchFamily="34" charset="0"/>
              <a:buChar char="•"/>
            </a:pPr>
            <a:r>
              <a:rPr lang="en-US" sz="1400" dirty="0">
                <a:effectLst/>
                <a:ea typeface="Calibri" panose="020F0502020204030204" pitchFamily="34" charset="0"/>
                <a:cs typeface="Times New Roman" panose="02020603050405020304" pitchFamily="18" charset="0"/>
              </a:rPr>
              <a:t>stem (conduction up and down of water and sucrose)</a:t>
            </a:r>
          </a:p>
          <a:p>
            <a:pPr marL="285750" marR="0" indent="-285750">
              <a:lnSpc>
                <a:spcPct val="115000"/>
              </a:lnSpc>
              <a:spcBef>
                <a:spcPts val="0"/>
              </a:spcBef>
              <a:spcAft>
                <a:spcPts val="1000"/>
              </a:spcAft>
              <a:buFont typeface="Arial" panose="020B0604020202020204" pitchFamily="34" charset="0"/>
              <a:buChar char="•"/>
            </a:pPr>
            <a:r>
              <a:rPr lang="en-US" sz="1400" dirty="0">
                <a:ea typeface="Calibri" panose="020F0502020204030204" pitchFamily="34" charset="0"/>
                <a:cs typeface="Times New Roman" panose="02020603050405020304" pitchFamily="18" charset="0"/>
              </a:rPr>
              <a:t>L</a:t>
            </a:r>
            <a:r>
              <a:rPr lang="en-US" sz="1400" dirty="0">
                <a:effectLst/>
                <a:ea typeface="Calibri" panose="020F0502020204030204" pitchFamily="34" charset="0"/>
                <a:cs typeface="Times New Roman" panose="02020603050405020304" pitchFamily="18" charset="0"/>
              </a:rPr>
              <a:t>eaf(photosynthesis to convert light to chemical energy)</a:t>
            </a:r>
            <a:endParaRPr lang="en-GB" sz="1400" dirty="0">
              <a:effectLst/>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4ECA4B1-9655-455C-AF40-1BAA163BC0CC}"/>
              </a:ext>
            </a:extLst>
          </p:cNvPr>
          <p:cNvSpPr/>
          <p:nvPr/>
        </p:nvSpPr>
        <p:spPr>
          <a:xfrm>
            <a:off x="350737" y="5573052"/>
            <a:ext cx="4391025" cy="1151305"/>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dirty="0">
                <a:effectLst/>
                <a:ea typeface="Calibri" panose="020F0502020204030204" pitchFamily="34" charset="0"/>
                <a:cs typeface="Times New Roman" panose="02020603050405020304" pitchFamily="18" charset="0"/>
              </a:rPr>
              <a:t>Abiotic Factors that Regulate Flowering:</a:t>
            </a:r>
          </a:p>
          <a:p>
            <a:pPr marL="171450" marR="0" indent="-171450">
              <a:spcBef>
                <a:spcPts val="0"/>
              </a:spcBef>
              <a:spcAft>
                <a:spcPts val="10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Temperature</a:t>
            </a:r>
          </a:p>
          <a:p>
            <a:pPr marL="171450" marR="0" indent="-171450">
              <a:spcBef>
                <a:spcPts val="0"/>
              </a:spcBef>
              <a:spcAft>
                <a:spcPts val="10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Light (our focus)</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1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1374-81C4-40C8-A01C-2206FD673EF4}"/>
              </a:ext>
            </a:extLst>
          </p:cNvPr>
          <p:cNvSpPr>
            <a:spLocks noGrp="1"/>
          </p:cNvSpPr>
          <p:nvPr>
            <p:ph type="title"/>
          </p:nvPr>
        </p:nvSpPr>
        <p:spPr>
          <a:xfrm>
            <a:off x="206619" y="182246"/>
            <a:ext cx="7886700" cy="788425"/>
          </a:xfrm>
        </p:spPr>
        <p:txBody>
          <a:bodyPr>
            <a:normAutofit/>
          </a:bodyPr>
          <a:lstStyle/>
          <a:p>
            <a:r>
              <a:rPr lang="en-US" sz="2000" b="1" dirty="0">
                <a:solidFill>
                  <a:srgbClr val="FF0000"/>
                </a:solidFill>
              </a:rPr>
              <a:t>Photo periods </a:t>
            </a:r>
            <a:r>
              <a:rPr lang="en-US" sz="2000" dirty="0"/>
              <a:t>– The period of time, each day a plant receives light; day length</a:t>
            </a:r>
            <a:endParaRPr lang="en-GB" sz="2000" dirty="0"/>
          </a:p>
        </p:txBody>
      </p:sp>
      <p:pic>
        <p:nvPicPr>
          <p:cNvPr id="4" name="Content Placeholder 3">
            <a:extLst>
              <a:ext uri="{FF2B5EF4-FFF2-40B4-BE49-F238E27FC236}">
                <a16:creationId xmlns:a16="http://schemas.microsoft.com/office/drawing/2014/main" id="{5AEE2872-FA42-45BC-AC50-3EECFC6C1F2C}"/>
              </a:ext>
            </a:extLst>
          </p:cNvPr>
          <p:cNvPicPr>
            <a:picLocks noGrp="1" noChangeAspect="1"/>
          </p:cNvPicPr>
          <p:nvPr>
            <p:ph idx="1"/>
          </p:nvPr>
        </p:nvPicPr>
        <p:blipFill>
          <a:blip r:embed="rId2"/>
          <a:stretch>
            <a:fillRect/>
          </a:stretch>
        </p:blipFill>
        <p:spPr>
          <a:xfrm>
            <a:off x="1" y="970671"/>
            <a:ext cx="7886700" cy="4455123"/>
          </a:xfrm>
          <a:prstGeom prst="rect">
            <a:avLst/>
          </a:prstGeom>
        </p:spPr>
      </p:pic>
      <p:sp>
        <p:nvSpPr>
          <p:cNvPr id="5" name="TextBox 4">
            <a:extLst>
              <a:ext uri="{FF2B5EF4-FFF2-40B4-BE49-F238E27FC236}">
                <a16:creationId xmlns:a16="http://schemas.microsoft.com/office/drawing/2014/main" id="{A9306F3A-0F45-4F46-BFF8-007621828009}"/>
              </a:ext>
            </a:extLst>
          </p:cNvPr>
          <p:cNvSpPr txBox="1"/>
          <p:nvPr/>
        </p:nvSpPr>
        <p:spPr>
          <a:xfrm>
            <a:off x="426564" y="2293034"/>
            <a:ext cx="707956" cy="646331"/>
          </a:xfrm>
          <a:prstGeom prst="rect">
            <a:avLst/>
          </a:prstGeom>
          <a:noFill/>
        </p:spPr>
        <p:txBody>
          <a:bodyPr wrap="square" rtlCol="0">
            <a:spAutoFit/>
          </a:bodyPr>
          <a:lstStyle/>
          <a:p>
            <a:r>
              <a:rPr lang="en-US" dirty="0"/>
              <a:t>Long </a:t>
            </a:r>
          </a:p>
          <a:p>
            <a:r>
              <a:rPr lang="en-US" dirty="0"/>
              <a:t>day</a:t>
            </a:r>
            <a:endParaRPr lang="en-GB" dirty="0"/>
          </a:p>
        </p:txBody>
      </p:sp>
      <p:sp>
        <p:nvSpPr>
          <p:cNvPr id="6" name="TextBox 5">
            <a:extLst>
              <a:ext uri="{FF2B5EF4-FFF2-40B4-BE49-F238E27FC236}">
                <a16:creationId xmlns:a16="http://schemas.microsoft.com/office/drawing/2014/main" id="{92881B8D-183C-4FC1-80EC-D36C5B722C34}"/>
              </a:ext>
            </a:extLst>
          </p:cNvPr>
          <p:cNvSpPr txBox="1"/>
          <p:nvPr/>
        </p:nvSpPr>
        <p:spPr>
          <a:xfrm>
            <a:off x="4482146" y="2214668"/>
            <a:ext cx="707956" cy="646331"/>
          </a:xfrm>
          <a:prstGeom prst="rect">
            <a:avLst/>
          </a:prstGeom>
          <a:noFill/>
        </p:spPr>
        <p:txBody>
          <a:bodyPr wrap="square" rtlCol="0">
            <a:spAutoFit/>
          </a:bodyPr>
          <a:lstStyle/>
          <a:p>
            <a:r>
              <a:rPr lang="en-US" dirty="0"/>
              <a:t>Long </a:t>
            </a:r>
          </a:p>
          <a:p>
            <a:r>
              <a:rPr lang="en-US" dirty="0"/>
              <a:t>day</a:t>
            </a:r>
            <a:endParaRPr lang="en-GB" dirty="0"/>
          </a:p>
        </p:txBody>
      </p:sp>
      <p:sp>
        <p:nvSpPr>
          <p:cNvPr id="7" name="TextBox 6">
            <a:extLst>
              <a:ext uri="{FF2B5EF4-FFF2-40B4-BE49-F238E27FC236}">
                <a16:creationId xmlns:a16="http://schemas.microsoft.com/office/drawing/2014/main" id="{65DA6C12-89B3-4C98-A65C-2ED2DEC2EFFB}"/>
              </a:ext>
            </a:extLst>
          </p:cNvPr>
          <p:cNvSpPr txBox="1"/>
          <p:nvPr/>
        </p:nvSpPr>
        <p:spPr>
          <a:xfrm>
            <a:off x="1561083" y="2422947"/>
            <a:ext cx="707956" cy="646331"/>
          </a:xfrm>
          <a:prstGeom prst="rect">
            <a:avLst/>
          </a:prstGeom>
          <a:noFill/>
        </p:spPr>
        <p:txBody>
          <a:bodyPr wrap="square" rtlCol="0">
            <a:spAutoFit/>
          </a:bodyPr>
          <a:lstStyle/>
          <a:p>
            <a:r>
              <a:rPr lang="en-US" dirty="0"/>
              <a:t>Short day</a:t>
            </a:r>
            <a:endParaRPr lang="en-GB" dirty="0"/>
          </a:p>
        </p:txBody>
      </p:sp>
      <p:sp>
        <p:nvSpPr>
          <p:cNvPr id="8" name="TextBox 7">
            <a:extLst>
              <a:ext uri="{FF2B5EF4-FFF2-40B4-BE49-F238E27FC236}">
                <a16:creationId xmlns:a16="http://schemas.microsoft.com/office/drawing/2014/main" id="{EA8ED619-AC48-42B3-8789-8CE4707FEED6}"/>
              </a:ext>
            </a:extLst>
          </p:cNvPr>
          <p:cNvSpPr txBox="1"/>
          <p:nvPr/>
        </p:nvSpPr>
        <p:spPr>
          <a:xfrm>
            <a:off x="2861779" y="2422947"/>
            <a:ext cx="707956" cy="646331"/>
          </a:xfrm>
          <a:prstGeom prst="rect">
            <a:avLst/>
          </a:prstGeom>
          <a:noFill/>
        </p:spPr>
        <p:txBody>
          <a:bodyPr wrap="square" rtlCol="0">
            <a:spAutoFit/>
          </a:bodyPr>
          <a:lstStyle/>
          <a:p>
            <a:r>
              <a:rPr lang="en-US" dirty="0"/>
              <a:t>Short day</a:t>
            </a:r>
            <a:endParaRPr lang="en-GB" dirty="0"/>
          </a:p>
        </p:txBody>
      </p:sp>
      <p:sp>
        <p:nvSpPr>
          <p:cNvPr id="9" name="TextBox 8">
            <a:extLst>
              <a:ext uri="{FF2B5EF4-FFF2-40B4-BE49-F238E27FC236}">
                <a16:creationId xmlns:a16="http://schemas.microsoft.com/office/drawing/2014/main" id="{C1F835A5-492F-4BD1-B9B0-AAE2AA803D3E}"/>
              </a:ext>
            </a:extLst>
          </p:cNvPr>
          <p:cNvSpPr txBox="1"/>
          <p:nvPr/>
        </p:nvSpPr>
        <p:spPr>
          <a:xfrm>
            <a:off x="5680069" y="2409446"/>
            <a:ext cx="707956" cy="646331"/>
          </a:xfrm>
          <a:prstGeom prst="rect">
            <a:avLst/>
          </a:prstGeom>
          <a:noFill/>
        </p:spPr>
        <p:txBody>
          <a:bodyPr wrap="square" rtlCol="0">
            <a:spAutoFit/>
          </a:bodyPr>
          <a:lstStyle/>
          <a:p>
            <a:r>
              <a:rPr lang="en-US" dirty="0"/>
              <a:t>Short day</a:t>
            </a:r>
            <a:endParaRPr lang="en-GB" dirty="0"/>
          </a:p>
        </p:txBody>
      </p:sp>
      <p:sp>
        <p:nvSpPr>
          <p:cNvPr id="10" name="TextBox 9">
            <a:extLst>
              <a:ext uri="{FF2B5EF4-FFF2-40B4-BE49-F238E27FC236}">
                <a16:creationId xmlns:a16="http://schemas.microsoft.com/office/drawing/2014/main" id="{F2B11D15-2FD3-4055-B991-49D3E9839E36}"/>
              </a:ext>
            </a:extLst>
          </p:cNvPr>
          <p:cNvSpPr txBox="1"/>
          <p:nvPr/>
        </p:nvSpPr>
        <p:spPr>
          <a:xfrm>
            <a:off x="6874961" y="2409445"/>
            <a:ext cx="707956" cy="646331"/>
          </a:xfrm>
          <a:prstGeom prst="rect">
            <a:avLst/>
          </a:prstGeom>
          <a:noFill/>
        </p:spPr>
        <p:txBody>
          <a:bodyPr wrap="square" rtlCol="0">
            <a:spAutoFit/>
          </a:bodyPr>
          <a:lstStyle/>
          <a:p>
            <a:r>
              <a:rPr lang="en-US" dirty="0"/>
              <a:t>Short day</a:t>
            </a:r>
            <a:endParaRPr lang="en-GB" dirty="0"/>
          </a:p>
        </p:txBody>
      </p:sp>
      <p:sp>
        <p:nvSpPr>
          <p:cNvPr id="11" name="TextBox 10">
            <a:extLst>
              <a:ext uri="{FF2B5EF4-FFF2-40B4-BE49-F238E27FC236}">
                <a16:creationId xmlns:a16="http://schemas.microsoft.com/office/drawing/2014/main" id="{32D0180D-257C-4BB6-B4D3-8625493D70A3}"/>
              </a:ext>
            </a:extLst>
          </p:cNvPr>
          <p:cNvSpPr txBox="1"/>
          <p:nvPr/>
        </p:nvSpPr>
        <p:spPr>
          <a:xfrm>
            <a:off x="206619" y="5413884"/>
            <a:ext cx="3549455" cy="1015663"/>
          </a:xfrm>
          <a:prstGeom prst="rect">
            <a:avLst/>
          </a:prstGeom>
          <a:solidFill>
            <a:srgbClr val="92D050"/>
          </a:solidFill>
        </p:spPr>
        <p:txBody>
          <a:bodyPr wrap="square" rtlCol="0">
            <a:spAutoFit/>
          </a:bodyPr>
          <a:lstStyle/>
          <a:p>
            <a:r>
              <a:rPr lang="en-US" sz="2000" dirty="0"/>
              <a:t>Require long periods of darkness to flower e.g. Poinsettia          S.D.P</a:t>
            </a:r>
          </a:p>
        </p:txBody>
      </p:sp>
      <p:sp>
        <p:nvSpPr>
          <p:cNvPr id="12" name="TextBox 11">
            <a:extLst>
              <a:ext uri="{FF2B5EF4-FFF2-40B4-BE49-F238E27FC236}">
                <a16:creationId xmlns:a16="http://schemas.microsoft.com/office/drawing/2014/main" id="{DAB9FB88-EF77-4168-B5E1-22670CAE7BB5}"/>
              </a:ext>
            </a:extLst>
          </p:cNvPr>
          <p:cNvSpPr txBox="1"/>
          <p:nvPr/>
        </p:nvSpPr>
        <p:spPr>
          <a:xfrm>
            <a:off x="4280660" y="5425794"/>
            <a:ext cx="3812659" cy="1015663"/>
          </a:xfrm>
          <a:prstGeom prst="rect">
            <a:avLst/>
          </a:prstGeom>
          <a:solidFill>
            <a:srgbClr val="92D050"/>
          </a:solidFill>
        </p:spPr>
        <p:txBody>
          <a:bodyPr wrap="square" rtlCol="0">
            <a:spAutoFit/>
          </a:bodyPr>
          <a:lstStyle/>
          <a:p>
            <a:r>
              <a:rPr lang="en-US" sz="2000" dirty="0"/>
              <a:t>Flower when there are short nights (summer)</a:t>
            </a:r>
          </a:p>
          <a:p>
            <a:r>
              <a:rPr lang="en-US" sz="2000" dirty="0"/>
              <a:t>e.g. Poppies                        L.D.P</a:t>
            </a:r>
            <a:endParaRPr lang="en-GB" sz="2000" dirty="0"/>
          </a:p>
        </p:txBody>
      </p:sp>
      <p:sp>
        <p:nvSpPr>
          <p:cNvPr id="13" name="TextBox 12">
            <a:extLst>
              <a:ext uri="{FF2B5EF4-FFF2-40B4-BE49-F238E27FC236}">
                <a16:creationId xmlns:a16="http://schemas.microsoft.com/office/drawing/2014/main" id="{5740B4A1-752D-4756-AFFB-3A4308C09DC6}"/>
              </a:ext>
            </a:extLst>
          </p:cNvPr>
          <p:cNvSpPr txBox="1"/>
          <p:nvPr/>
        </p:nvSpPr>
        <p:spPr>
          <a:xfrm>
            <a:off x="7614655" y="1269504"/>
            <a:ext cx="1627819" cy="3785652"/>
          </a:xfrm>
          <a:prstGeom prst="rect">
            <a:avLst/>
          </a:prstGeom>
          <a:noFill/>
        </p:spPr>
        <p:txBody>
          <a:bodyPr wrap="square" rtlCol="0">
            <a:spAutoFit/>
          </a:bodyPr>
          <a:lstStyle/>
          <a:p>
            <a:r>
              <a:rPr lang="en-US" sz="2000" dirty="0"/>
              <a:t>Even a short period of light interrupting the dark can trigger flowering in LDP. This is how farmers can stimulate flowering out of season</a:t>
            </a:r>
            <a:endParaRPr lang="en-GB" sz="2000" dirty="0"/>
          </a:p>
        </p:txBody>
      </p:sp>
    </p:spTree>
    <p:extLst>
      <p:ext uri="{BB962C8B-B14F-4D97-AF65-F5344CB8AC3E}">
        <p14:creationId xmlns:p14="http://schemas.microsoft.com/office/powerpoint/2010/main" val="212112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animBg="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883A-0201-466C-A62C-AF40EEB843E5}"/>
              </a:ext>
            </a:extLst>
          </p:cNvPr>
          <p:cNvSpPr>
            <a:spLocks noGrp="1"/>
          </p:cNvSpPr>
          <p:nvPr>
            <p:ph type="title"/>
          </p:nvPr>
        </p:nvSpPr>
        <p:spPr>
          <a:xfrm>
            <a:off x="628650" y="1"/>
            <a:ext cx="7886700" cy="1199754"/>
          </a:xfrm>
        </p:spPr>
        <p:txBody>
          <a:bodyPr>
            <a:normAutofit/>
          </a:bodyPr>
          <a:lstStyle/>
          <a:p>
            <a:r>
              <a:rPr lang="en-US" sz="4000" b="1" dirty="0"/>
              <a:t>How?</a:t>
            </a:r>
            <a:br>
              <a:rPr lang="en-US" sz="4000" b="1" dirty="0"/>
            </a:br>
            <a:endParaRPr lang="en-GB" sz="4000" b="1" dirty="0"/>
          </a:p>
        </p:txBody>
      </p:sp>
      <p:sp>
        <p:nvSpPr>
          <p:cNvPr id="3" name="Content Placeholder 2">
            <a:extLst>
              <a:ext uri="{FF2B5EF4-FFF2-40B4-BE49-F238E27FC236}">
                <a16:creationId xmlns:a16="http://schemas.microsoft.com/office/drawing/2014/main" id="{59B8126C-F7FA-4699-8A3B-347B55CFCBAE}"/>
              </a:ext>
            </a:extLst>
          </p:cNvPr>
          <p:cNvSpPr>
            <a:spLocks noGrp="1"/>
          </p:cNvSpPr>
          <p:nvPr>
            <p:ph idx="1"/>
          </p:nvPr>
        </p:nvSpPr>
        <p:spPr/>
        <p:txBody>
          <a:bodyPr/>
          <a:lstStyle/>
          <a:p>
            <a:r>
              <a:rPr lang="en-US" dirty="0"/>
              <a:t>Phytochrome is a pigment within the leaves with two interchangeable forms that each elicit different responses in the plant</a:t>
            </a:r>
            <a:endParaRPr lang="en-GB" dirty="0"/>
          </a:p>
        </p:txBody>
      </p:sp>
      <p:sp>
        <p:nvSpPr>
          <p:cNvPr id="4" name="Rectangle 3">
            <a:extLst>
              <a:ext uri="{FF2B5EF4-FFF2-40B4-BE49-F238E27FC236}">
                <a16:creationId xmlns:a16="http://schemas.microsoft.com/office/drawing/2014/main" id="{7B09F1A4-4D24-4526-97C6-EFA9BEDE5DC0}"/>
              </a:ext>
            </a:extLst>
          </p:cNvPr>
          <p:cNvSpPr/>
          <p:nvPr/>
        </p:nvSpPr>
        <p:spPr>
          <a:xfrm>
            <a:off x="5983476" y="3034396"/>
            <a:ext cx="2181860" cy="1704975"/>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Phytochrome Far Red</a:t>
            </a:r>
          </a:p>
          <a:p>
            <a:r>
              <a:rPr lang="en-US" dirty="0"/>
              <a:t>Active form of phytochrome formed quickly in the light</a:t>
            </a:r>
            <a:endParaRPr lang="en-GB" dirty="0"/>
          </a:p>
        </p:txBody>
      </p:sp>
      <p:sp>
        <p:nvSpPr>
          <p:cNvPr id="5" name="Rectangle 4">
            <a:extLst>
              <a:ext uri="{FF2B5EF4-FFF2-40B4-BE49-F238E27FC236}">
                <a16:creationId xmlns:a16="http://schemas.microsoft.com/office/drawing/2014/main" id="{E6ACCFFE-06D9-4519-BE35-C0F546E7A8BE}"/>
              </a:ext>
            </a:extLst>
          </p:cNvPr>
          <p:cNvSpPr/>
          <p:nvPr/>
        </p:nvSpPr>
        <p:spPr>
          <a:xfrm>
            <a:off x="628650" y="3043921"/>
            <a:ext cx="2181860" cy="169545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Phytochrome Red</a:t>
            </a:r>
          </a:p>
          <a:p>
            <a:r>
              <a:rPr lang="en-US" dirty="0"/>
              <a:t>Inactive form of phytochrome, formed slowly in the dark</a:t>
            </a:r>
            <a:endParaRPr lang="en-GB" dirty="0"/>
          </a:p>
        </p:txBody>
      </p:sp>
      <p:sp>
        <p:nvSpPr>
          <p:cNvPr id="6" name="Rectangle 3">
            <a:extLst>
              <a:ext uri="{FF2B5EF4-FFF2-40B4-BE49-F238E27FC236}">
                <a16:creationId xmlns:a16="http://schemas.microsoft.com/office/drawing/2014/main" id="{FD0AABF4-E49F-46C8-8101-CB62A4D701E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225E9604-991D-4476-80C8-7CE5526DEE10}"/>
              </a:ext>
            </a:extLst>
          </p:cNvPr>
          <p:cNvSpPr/>
          <p:nvPr/>
        </p:nvSpPr>
        <p:spPr>
          <a:xfrm>
            <a:off x="2985517" y="3244334"/>
            <a:ext cx="2822952" cy="369332"/>
          </a:xfrm>
          <a:prstGeom prst="rect">
            <a:avLst/>
          </a:prstGeom>
        </p:spPr>
        <p:txBody>
          <a:bodyPr wrap="none">
            <a:spAutoFit/>
          </a:bodyPr>
          <a:lstStyle/>
          <a:p>
            <a:r>
              <a:rPr lang="en-GB" dirty="0" err="1"/>
              <a:t>Pr</a:t>
            </a:r>
            <a:r>
              <a:rPr lang="en-GB" dirty="0"/>
              <a:t>                                         </a:t>
            </a:r>
            <a:r>
              <a:rPr lang="en-GB" dirty="0" err="1"/>
              <a:t>Pfr</a:t>
            </a:r>
            <a:endParaRPr lang="en-GB" dirty="0"/>
          </a:p>
        </p:txBody>
      </p:sp>
      <p:pic>
        <p:nvPicPr>
          <p:cNvPr id="12" name="Picture 11">
            <a:extLst>
              <a:ext uri="{FF2B5EF4-FFF2-40B4-BE49-F238E27FC236}">
                <a16:creationId xmlns:a16="http://schemas.microsoft.com/office/drawing/2014/main" id="{97A614CB-7ECB-4C9A-8D7F-DA825162D177}"/>
              </a:ext>
            </a:extLst>
          </p:cNvPr>
          <p:cNvPicPr>
            <a:picLocks noChangeAspect="1"/>
          </p:cNvPicPr>
          <p:nvPr/>
        </p:nvPicPr>
        <p:blipFill>
          <a:blip r:embed="rId2"/>
          <a:stretch>
            <a:fillRect/>
          </a:stretch>
        </p:blipFill>
        <p:spPr>
          <a:xfrm>
            <a:off x="3439039" y="3349745"/>
            <a:ext cx="1847248" cy="158510"/>
          </a:xfrm>
          <a:prstGeom prst="rect">
            <a:avLst/>
          </a:prstGeom>
        </p:spPr>
      </p:pic>
      <p:pic>
        <p:nvPicPr>
          <p:cNvPr id="13" name="Picture 12">
            <a:extLst>
              <a:ext uri="{FF2B5EF4-FFF2-40B4-BE49-F238E27FC236}">
                <a16:creationId xmlns:a16="http://schemas.microsoft.com/office/drawing/2014/main" id="{1D300F99-FA76-4009-9D6F-B4855458715F}"/>
              </a:ext>
            </a:extLst>
          </p:cNvPr>
          <p:cNvPicPr>
            <a:picLocks noChangeAspect="1"/>
          </p:cNvPicPr>
          <p:nvPr/>
        </p:nvPicPr>
        <p:blipFill>
          <a:blip r:embed="rId3"/>
          <a:stretch>
            <a:fillRect/>
          </a:stretch>
        </p:blipFill>
        <p:spPr>
          <a:xfrm>
            <a:off x="3390904" y="3675143"/>
            <a:ext cx="2103302" cy="457240"/>
          </a:xfrm>
          <a:prstGeom prst="rect">
            <a:avLst/>
          </a:prstGeom>
        </p:spPr>
      </p:pic>
      <p:sp>
        <p:nvSpPr>
          <p:cNvPr id="14" name="Speech Bubble: Rectangle with Corners Rounded 13">
            <a:extLst>
              <a:ext uri="{FF2B5EF4-FFF2-40B4-BE49-F238E27FC236}">
                <a16:creationId xmlns:a16="http://schemas.microsoft.com/office/drawing/2014/main" id="{28F23859-8568-472F-A365-8A65FD29E6C5}"/>
              </a:ext>
            </a:extLst>
          </p:cNvPr>
          <p:cNvSpPr/>
          <p:nvPr/>
        </p:nvSpPr>
        <p:spPr>
          <a:xfrm>
            <a:off x="628650" y="998807"/>
            <a:ext cx="2514600" cy="691882"/>
          </a:xfrm>
          <a:prstGeom prst="wedgeRoundRectCallout">
            <a:avLst>
              <a:gd name="adj1" fmla="val 49078"/>
              <a:gd name="adj2" fmla="val 85529"/>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Proteins that absorb a specific wavelength of light</a:t>
            </a:r>
            <a:endParaRPr lang="en-GB" sz="16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9030605-CF55-4941-AF59-D587C7AFA12C}"/>
              </a:ext>
            </a:extLst>
          </p:cNvPr>
          <p:cNvSpPr txBox="1"/>
          <p:nvPr/>
        </p:nvSpPr>
        <p:spPr>
          <a:xfrm>
            <a:off x="3467981" y="2912945"/>
            <a:ext cx="1949148" cy="369332"/>
          </a:xfrm>
          <a:prstGeom prst="rect">
            <a:avLst/>
          </a:prstGeom>
          <a:noFill/>
        </p:spPr>
        <p:txBody>
          <a:bodyPr wrap="square" rtlCol="0">
            <a:spAutoFit/>
          </a:bodyPr>
          <a:lstStyle/>
          <a:p>
            <a:r>
              <a:rPr lang="en-US" dirty="0"/>
              <a:t>Slowly in the dark</a:t>
            </a:r>
            <a:endParaRPr lang="en-GB" dirty="0"/>
          </a:p>
        </p:txBody>
      </p:sp>
      <p:sp>
        <p:nvSpPr>
          <p:cNvPr id="16" name="TextBox 15">
            <a:extLst>
              <a:ext uri="{FF2B5EF4-FFF2-40B4-BE49-F238E27FC236}">
                <a16:creationId xmlns:a16="http://schemas.microsoft.com/office/drawing/2014/main" id="{9C9419F8-8C77-4C7B-9276-1559C149D981}"/>
              </a:ext>
            </a:extLst>
          </p:cNvPr>
          <p:cNvSpPr txBox="1"/>
          <p:nvPr/>
        </p:nvSpPr>
        <p:spPr>
          <a:xfrm>
            <a:off x="3587263" y="4360985"/>
            <a:ext cx="1829866" cy="369332"/>
          </a:xfrm>
          <a:prstGeom prst="rect">
            <a:avLst/>
          </a:prstGeom>
          <a:noFill/>
        </p:spPr>
        <p:txBody>
          <a:bodyPr wrap="square" rtlCol="0">
            <a:spAutoFit/>
          </a:bodyPr>
          <a:lstStyle/>
          <a:p>
            <a:r>
              <a:rPr lang="en-US" dirty="0"/>
              <a:t>Rapid in the light</a:t>
            </a:r>
            <a:endParaRPr lang="en-GB" dirty="0"/>
          </a:p>
        </p:txBody>
      </p:sp>
    </p:spTree>
    <p:extLst>
      <p:ext uri="{BB962C8B-B14F-4D97-AF65-F5344CB8AC3E}">
        <p14:creationId xmlns:p14="http://schemas.microsoft.com/office/powerpoint/2010/main" val="2297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11" grpId="0"/>
      <p:bldP spid="14"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63DE-153A-4F70-A52F-69D5712D3C0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0905F3B-B376-4482-8CC7-3F2C2FEB5104}"/>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0263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13C5A-6A0F-4EDD-AF53-89B13DFA394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3600" kern="1200" dirty="0">
                <a:solidFill>
                  <a:schemeClr val="bg1"/>
                </a:solidFill>
                <a:latin typeface="Arial" panose="020B0604020202020204" pitchFamily="34" charset="0"/>
                <a:cs typeface="Arial" panose="020B0604020202020204" pitchFamily="34" charset="0"/>
              </a:rPr>
              <a:t>Plant phyla</a:t>
            </a:r>
          </a:p>
        </p:txBody>
      </p:sp>
      <p:pic>
        <p:nvPicPr>
          <p:cNvPr id="4" name="Content Placeholder 3">
            <a:extLst>
              <a:ext uri="{FF2B5EF4-FFF2-40B4-BE49-F238E27FC236}">
                <a16:creationId xmlns:a16="http://schemas.microsoft.com/office/drawing/2014/main" id="{06F844D8-6DF7-4A78-8B04-754F019665AD}"/>
              </a:ext>
            </a:extLst>
          </p:cNvPr>
          <p:cNvPicPr>
            <a:picLocks noGrp="1" noChangeAspect="1"/>
          </p:cNvPicPr>
          <p:nvPr>
            <p:ph idx="1"/>
          </p:nvPr>
        </p:nvPicPr>
        <p:blipFill>
          <a:blip r:embed="rId2"/>
          <a:stretch>
            <a:fillRect/>
          </a:stretch>
        </p:blipFill>
        <p:spPr>
          <a:xfrm>
            <a:off x="1243060" y="1675227"/>
            <a:ext cx="6657878" cy="4394199"/>
          </a:xfrm>
          <a:prstGeom prst="rect">
            <a:avLst/>
          </a:prstGeom>
        </p:spPr>
      </p:pic>
    </p:spTree>
    <p:extLst>
      <p:ext uri="{BB962C8B-B14F-4D97-AF65-F5344CB8AC3E}">
        <p14:creationId xmlns:p14="http://schemas.microsoft.com/office/powerpoint/2010/main" val="275384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03" name="Freeform: Shape 10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Google Shape;95;p19"/>
          <p:cNvSpPr txBox="1">
            <a:spLocks noGrp="1"/>
          </p:cNvSpPr>
          <p:nvPr>
            <p:ph type="title"/>
          </p:nvPr>
        </p:nvSpPr>
        <p:spPr>
          <a:xfrm>
            <a:off x="647271" y="1012004"/>
            <a:ext cx="2562119" cy="4795408"/>
          </a:xfrm>
          <a:prstGeom prst="rect">
            <a:avLst/>
          </a:prstGeom>
        </p:spPr>
        <p:txBody>
          <a:bodyPr spcFirstLastPara="1" vert="horz" lIns="91440" tIns="45720" rIns="91440" bIns="45720" rtlCol="0" anchor="ctr" anchorCtr="0">
            <a:normAutofit/>
          </a:bodyPr>
          <a:lstStyle/>
          <a:p>
            <a:pPr defTabSz="914400">
              <a:spcBef>
                <a:spcPct val="0"/>
              </a:spcBef>
            </a:pPr>
            <a:r>
              <a:rPr lang="en-US" sz="4400" u="sng">
                <a:solidFill>
                  <a:srgbClr val="FFFFFF"/>
                </a:solidFill>
                <a:hlinkClick r:id="rId3"/>
              </a:rPr>
              <a:t>Video Lesson Link</a:t>
            </a:r>
            <a:endParaRPr lang="en-US" sz="4400">
              <a:solidFill>
                <a:srgbClr val="FFFFFF"/>
              </a:solidFill>
            </a:endParaRPr>
          </a:p>
        </p:txBody>
      </p:sp>
      <p:graphicFrame>
        <p:nvGraphicFramePr>
          <p:cNvPr id="98" name="Google Shape;96;p19">
            <a:extLst>
              <a:ext uri="{FF2B5EF4-FFF2-40B4-BE49-F238E27FC236}">
                <a16:creationId xmlns:a16="http://schemas.microsoft.com/office/drawing/2014/main" id="{214FDC84-2E08-435F-89CC-DB0F8DB9C342}"/>
              </a:ext>
            </a:extLst>
          </p:cNvPr>
          <p:cNvGraphicFramePr/>
          <p:nvPr>
            <p:extLst>
              <p:ext uri="{D42A27DB-BD31-4B8C-83A1-F6EECF244321}">
                <p14:modId xmlns:p14="http://schemas.microsoft.com/office/powerpoint/2010/main" val="4589392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2839-090F-40D5-B834-598E212DDBAF}"/>
              </a:ext>
            </a:extLst>
          </p:cNvPr>
          <p:cNvSpPr>
            <a:spLocks noGrp="1"/>
          </p:cNvSpPr>
          <p:nvPr>
            <p:ph type="title"/>
          </p:nvPr>
        </p:nvSpPr>
        <p:spPr/>
        <p:txBody>
          <a:bodyPr/>
          <a:lstStyle/>
          <a:p>
            <a:r>
              <a:rPr lang="en-US" dirty="0"/>
              <a:t>Pollination and fertilization</a:t>
            </a:r>
            <a:endParaRPr lang="en-GB" dirty="0"/>
          </a:p>
        </p:txBody>
      </p:sp>
      <p:pic>
        <p:nvPicPr>
          <p:cNvPr id="4" name="Picture 3">
            <a:extLst>
              <a:ext uri="{FF2B5EF4-FFF2-40B4-BE49-F238E27FC236}">
                <a16:creationId xmlns:a16="http://schemas.microsoft.com/office/drawing/2014/main" id="{5C3A6B0C-DF2F-425E-8CAB-CEE2DF7DC56C}"/>
              </a:ext>
            </a:extLst>
          </p:cNvPr>
          <p:cNvPicPr>
            <a:picLocks noChangeAspect="1"/>
          </p:cNvPicPr>
          <p:nvPr/>
        </p:nvPicPr>
        <p:blipFill>
          <a:blip r:embed="rId2"/>
          <a:stretch>
            <a:fillRect/>
          </a:stretch>
        </p:blipFill>
        <p:spPr>
          <a:xfrm>
            <a:off x="577876" y="2700157"/>
            <a:ext cx="7059780" cy="3145809"/>
          </a:xfrm>
          <a:prstGeom prst="rect">
            <a:avLst/>
          </a:prstGeom>
        </p:spPr>
      </p:pic>
      <p:sp>
        <p:nvSpPr>
          <p:cNvPr id="5" name="Speech Bubble: Rectangle with Corners Rounded 4">
            <a:extLst>
              <a:ext uri="{FF2B5EF4-FFF2-40B4-BE49-F238E27FC236}">
                <a16:creationId xmlns:a16="http://schemas.microsoft.com/office/drawing/2014/main" id="{9B9C7073-175F-4F32-8B86-367AA5738820}"/>
              </a:ext>
            </a:extLst>
          </p:cNvPr>
          <p:cNvSpPr/>
          <p:nvPr/>
        </p:nvSpPr>
        <p:spPr>
          <a:xfrm>
            <a:off x="5453215" y="593367"/>
            <a:ext cx="3543301" cy="706755"/>
          </a:xfrm>
          <a:prstGeom prst="wedgeRoundRectCallout">
            <a:avLst>
              <a:gd name="adj1" fmla="val -68775"/>
              <a:gd name="adj2" fmla="val -12495"/>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joining of male (pollen) and female gamete(ovule) to make a zygote </a:t>
            </a:r>
            <a:endParaRPr lang="en-GB" dirty="0">
              <a:effectLs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CFCDEBD0-8353-493C-AEFB-33D423050DB3}"/>
              </a:ext>
            </a:extLst>
          </p:cNvPr>
          <p:cNvSpPr>
            <a:spLocks noGrp="1"/>
          </p:cNvSpPr>
          <p:nvPr>
            <p:ph type="body" idx="1"/>
          </p:nvPr>
        </p:nvSpPr>
        <p:spPr>
          <a:xfrm>
            <a:off x="442452" y="1300122"/>
            <a:ext cx="4129548" cy="410691"/>
          </a:xfrm>
          <a:prstGeom prst="wedgeRoundRectCallout">
            <a:avLst>
              <a:gd name="adj1" fmla="val -29060"/>
              <a:gd name="adj2" fmla="val -109215"/>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nSpc>
                <a:spcPct val="115000"/>
              </a:lnSpc>
              <a:spcBef>
                <a:spcPts val="0"/>
              </a:spcBef>
              <a:spcAft>
                <a:spcPts val="1000"/>
              </a:spcAft>
              <a:buNone/>
            </a:pPr>
            <a:r>
              <a:rPr lang="en-US" sz="1800" dirty="0">
                <a:effectLst/>
                <a:ea typeface="Calibri" panose="020F0502020204030204" pitchFamily="34" charset="0"/>
                <a:cs typeface="Times New Roman" panose="02020603050405020304" pitchFamily="18" charset="0"/>
              </a:rPr>
              <a:t> Transfer of pollen to the stigma of flower</a:t>
            </a:r>
            <a:endParaRPr lang="en-GB" sz="18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E979982-3514-4CD6-B931-35EE4EF29B3F}"/>
              </a:ext>
            </a:extLst>
          </p:cNvPr>
          <p:cNvSpPr txBox="1"/>
          <p:nvPr/>
        </p:nvSpPr>
        <p:spPr>
          <a:xfrm>
            <a:off x="311700" y="1746146"/>
            <a:ext cx="2534034" cy="1200329"/>
          </a:xfrm>
          <a:prstGeom prst="rect">
            <a:avLst/>
          </a:prstGeom>
          <a:noFill/>
        </p:spPr>
        <p:txBody>
          <a:bodyPr wrap="square" rtlCol="0">
            <a:spAutoFit/>
          </a:bodyPr>
          <a:lstStyle/>
          <a:p>
            <a:r>
              <a:rPr lang="en-US" dirty="0"/>
              <a:t>Wind</a:t>
            </a:r>
          </a:p>
          <a:p>
            <a:r>
              <a:rPr lang="en-US" dirty="0"/>
              <a:t>Insects</a:t>
            </a:r>
          </a:p>
          <a:p>
            <a:r>
              <a:rPr lang="en-US" dirty="0"/>
              <a:t>Bird</a:t>
            </a:r>
          </a:p>
          <a:p>
            <a:r>
              <a:rPr lang="en-US" dirty="0"/>
              <a:t>Bat</a:t>
            </a:r>
            <a:endParaRPr lang="en-GB" dirty="0"/>
          </a:p>
        </p:txBody>
      </p:sp>
    </p:spTree>
    <p:extLst>
      <p:ext uri="{BB962C8B-B14F-4D97-AF65-F5344CB8AC3E}">
        <p14:creationId xmlns:p14="http://schemas.microsoft.com/office/powerpoint/2010/main" val="257746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sp>
        <p:nvSpPr>
          <p:cNvPr id="80" name="Rectangle 7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2AA6A3-C908-48D9-9AE1-C4947065DF3F}"/>
              </a:ext>
            </a:extLst>
          </p:cNvPr>
          <p:cNvPicPr>
            <a:picLocks noChangeAspect="1"/>
          </p:cNvPicPr>
          <p:nvPr/>
        </p:nvPicPr>
        <p:blipFill rotWithShape="1">
          <a:blip r:embed="rId3"/>
          <a:srcRect t="11167" r="2" b="2"/>
          <a:stretch/>
        </p:blipFill>
        <p:spPr>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2" name="Picture 1">
            <a:extLst>
              <a:ext uri="{FF2B5EF4-FFF2-40B4-BE49-F238E27FC236}">
                <a16:creationId xmlns:a16="http://schemas.microsoft.com/office/drawing/2014/main" id="{35768669-EB9B-47CA-B49A-A128874DC792}"/>
              </a:ext>
            </a:extLst>
          </p:cNvPr>
          <p:cNvPicPr>
            <a:picLocks noChangeAspect="1"/>
          </p:cNvPicPr>
          <p:nvPr/>
        </p:nvPicPr>
        <p:blipFill rotWithShape="1">
          <a:blip r:embed="rId4"/>
          <a:srcRect t="3625" r="2" b="2"/>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8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Google Shape;67;p15"/>
          <p:cNvSpPr txBox="1">
            <a:spLocks noGrp="1"/>
          </p:cNvSpPr>
          <p:nvPr>
            <p:ph type="title"/>
          </p:nvPr>
        </p:nvSpPr>
        <p:spPr>
          <a:xfrm>
            <a:off x="628650" y="365125"/>
            <a:ext cx="7886700" cy="1325563"/>
          </a:xfrm>
          <a:prstGeom prst="rect">
            <a:avLst/>
          </a:prstGeom>
        </p:spPr>
        <p:txBody>
          <a:bodyPr spcFirstLastPara="1" lIns="91425" tIns="45700" rIns="91425" bIns="45700" anchorCtr="0">
            <a:normAutofit/>
          </a:bodyPr>
          <a:lstStyle/>
          <a:p>
            <a:pPr marL="0" marR="0" lvl="0" indent="0" rtl="0">
              <a:spcBef>
                <a:spcPts val="0"/>
              </a:spcBef>
              <a:spcAft>
                <a:spcPts val="0"/>
              </a:spcAft>
              <a:buClr>
                <a:srgbClr val="262626"/>
              </a:buClr>
              <a:buFont typeface="Arial"/>
              <a:buNone/>
            </a:pPr>
            <a:r>
              <a:rPr lang="en-US" sz="5400" dirty="0">
                <a:solidFill>
                  <a:schemeClr val="bg1"/>
                </a:solidFill>
                <a:latin typeface="Arial"/>
                <a:ea typeface="Arial"/>
                <a:cs typeface="Arial"/>
                <a:sym typeface="Arial"/>
              </a:rPr>
              <a:t>Mosses</a:t>
            </a:r>
            <a:endParaRPr lang="en-US" sz="5400" b="0" i="0" u="none" strike="noStrike" cap="none" dirty="0">
              <a:solidFill>
                <a:schemeClr val="bg1"/>
              </a:solidFill>
              <a:latin typeface="Arial"/>
              <a:ea typeface="Arial"/>
              <a:cs typeface="Arial"/>
              <a:sym typeface="Arial"/>
            </a:endParaRPr>
          </a:p>
        </p:txBody>
      </p:sp>
      <p:sp>
        <p:nvSpPr>
          <p:cNvPr id="68" name="Google Shape;68;p15"/>
          <p:cNvSpPr txBox="1">
            <a:spLocks noGrp="1"/>
          </p:cNvSpPr>
          <p:nvPr>
            <p:ph idx="1"/>
          </p:nvPr>
        </p:nvSpPr>
        <p:spPr>
          <a:xfrm>
            <a:off x="628650" y="2015406"/>
            <a:ext cx="3823334" cy="4065986"/>
          </a:xfrm>
          <a:prstGeom prst="rect">
            <a:avLst/>
          </a:prstGeom>
        </p:spPr>
        <p:txBody>
          <a:bodyPr spcFirstLastPara="1" lIns="91425" tIns="45700" rIns="91425" bIns="45700" anchor="t" anchorCtr="0">
            <a:normAutofit/>
          </a:bodyPr>
          <a:lstStyle/>
          <a:p>
            <a:pPr marL="0" marR="0" lvl="0" indent="0" rtl="0">
              <a:spcBef>
                <a:spcPts val="2400"/>
              </a:spcBef>
              <a:spcAft>
                <a:spcPts val="1600"/>
              </a:spcAft>
              <a:buClr>
                <a:srgbClr val="3F3F3F"/>
              </a:buClr>
              <a:buSzPts val="1300"/>
              <a:buNone/>
            </a:pPr>
            <a:r>
              <a:rPr lang="en-US" sz="2400" b="0" i="0" u="none" strike="noStrike" cap="none" dirty="0">
                <a:latin typeface="Arial"/>
                <a:ea typeface="Arial"/>
                <a:cs typeface="Arial"/>
                <a:sym typeface="Arial"/>
              </a:rPr>
              <a:t>Mosses are a phylum of non-vascular plants called </a:t>
            </a:r>
            <a:r>
              <a:rPr lang="en-US" sz="2400" b="0" i="0" u="none" strike="noStrike" cap="none" dirty="0">
                <a:solidFill>
                  <a:srgbClr val="FF0000"/>
                </a:solidFill>
                <a:latin typeface="Arial"/>
                <a:ea typeface="Arial"/>
                <a:cs typeface="Arial"/>
                <a:sym typeface="Arial"/>
              </a:rPr>
              <a:t>Bryophyta</a:t>
            </a:r>
            <a:r>
              <a:rPr lang="en-US" sz="2400" b="0" i="0" u="none" strike="noStrike" cap="none" dirty="0">
                <a:latin typeface="Arial"/>
                <a:ea typeface="Arial"/>
                <a:cs typeface="Arial"/>
                <a:sym typeface="Arial"/>
              </a:rPr>
              <a:t>.  They produce spores to reproduce and do not have true roots.</a:t>
            </a:r>
          </a:p>
        </p:txBody>
      </p:sp>
    </p:spTree>
    <p:extLst>
      <p:ext uri="{BB962C8B-B14F-4D97-AF65-F5344CB8AC3E}">
        <p14:creationId xmlns:p14="http://schemas.microsoft.com/office/powerpoint/2010/main" val="36435660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143000" y="2245810"/>
            <a:ext cx="6858000" cy="1355750"/>
          </a:xfrm>
          <a:prstGeom prst="rect">
            <a:avLst/>
          </a:prstGeom>
        </p:spPr>
        <p:txBody>
          <a:bodyPr spcFirstLastPara="1" vert="horz" lIns="91440" tIns="45720" rIns="91440" bIns="45720" rtlCol="0" anchor="b" anchorCtr="0">
            <a:normAutofit/>
          </a:bodyPr>
          <a:lstStyle/>
          <a:p>
            <a:pPr lvl="0" defTabSz="914400">
              <a:buClr>
                <a:srgbClr val="262626"/>
              </a:buClr>
            </a:pPr>
            <a:r>
              <a:rPr lang="en-US" sz="5400" kern="1200" dirty="0">
                <a:solidFill>
                  <a:schemeClr val="tx1"/>
                </a:solidFill>
                <a:latin typeface="Arial" panose="020B0604020202020204" pitchFamily="34" charset="0"/>
                <a:cs typeface="Arial" panose="020B0604020202020204" pitchFamily="34" charset="0"/>
                <a:sym typeface="Arial"/>
              </a:rPr>
              <a:t>Ferns</a:t>
            </a:r>
            <a:endParaRPr lang="en-US" sz="5400" b="0" i="0" u="none" strike="noStrike" kern="1200" cap="none" dirty="0">
              <a:solidFill>
                <a:schemeClr val="tx1"/>
              </a:solidFill>
              <a:latin typeface="Arial" panose="020B0604020202020204" pitchFamily="34" charset="0"/>
              <a:cs typeface="Arial" panose="020B0604020202020204" pitchFamily="34" charset="0"/>
              <a:sym typeface="Arial"/>
            </a:endParaRPr>
          </a:p>
        </p:txBody>
      </p:sp>
      <p:sp>
        <p:nvSpPr>
          <p:cNvPr id="68" name="Google Shape;68;p15"/>
          <p:cNvSpPr txBox="1">
            <a:spLocks noGrp="1"/>
          </p:cNvSpPr>
          <p:nvPr>
            <p:ph idx="1"/>
          </p:nvPr>
        </p:nvSpPr>
        <p:spPr>
          <a:xfrm>
            <a:off x="1143000" y="3608516"/>
            <a:ext cx="6858000" cy="911117"/>
          </a:xfrm>
          <a:prstGeom prst="rect">
            <a:avLst/>
          </a:prstGeom>
        </p:spPr>
        <p:txBody>
          <a:bodyPr spcFirstLastPara="1" vert="horz" lIns="91440" tIns="45720" rIns="91440" bIns="45720" rtlCol="0" anchorCtr="0">
            <a:noAutofit/>
          </a:bodyPr>
          <a:lstStyle/>
          <a:p>
            <a:pPr marL="0" marR="0" lvl="0" indent="0" defTabSz="914400">
              <a:spcBef>
                <a:spcPts val="1000"/>
              </a:spcBef>
              <a:spcAft>
                <a:spcPts val="1600"/>
              </a:spcAft>
              <a:buClr>
                <a:srgbClr val="3F3F3F"/>
              </a:buClr>
              <a:buSzPts val="1300"/>
              <a:buNone/>
            </a:pPr>
            <a:r>
              <a:rPr lang="en-US" sz="2400" b="0" i="0" u="none" strike="noStrike" kern="1200" cap="none" dirty="0">
                <a:solidFill>
                  <a:schemeClr val="tx1"/>
                </a:solidFill>
                <a:latin typeface="+mn-lt"/>
                <a:ea typeface="+mn-ea"/>
                <a:cs typeface="+mn-cs"/>
                <a:sym typeface="Arial"/>
              </a:rPr>
              <a:t>Ferns belong to the phylum </a:t>
            </a:r>
            <a:r>
              <a:rPr lang="en-US" sz="2400" b="0" i="0" u="none" strike="noStrike" kern="1200" cap="none" dirty="0" err="1">
                <a:solidFill>
                  <a:srgbClr val="FF0000"/>
                </a:solidFill>
                <a:latin typeface="+mn-lt"/>
                <a:ea typeface="+mn-ea"/>
                <a:cs typeface="+mn-cs"/>
                <a:sym typeface="Arial"/>
              </a:rPr>
              <a:t>Filicinophyta</a:t>
            </a:r>
            <a:r>
              <a:rPr lang="en-US" sz="2400" dirty="0">
                <a:sym typeface="Arial"/>
              </a:rPr>
              <a:t>. They </a:t>
            </a:r>
            <a:r>
              <a:rPr lang="en-US" sz="2400" b="0" i="0" u="none" strike="noStrike" kern="1200" cap="none" dirty="0">
                <a:solidFill>
                  <a:schemeClr val="tx1"/>
                </a:solidFill>
                <a:latin typeface="+mn-lt"/>
                <a:ea typeface="+mn-ea"/>
                <a:cs typeface="+mn-cs"/>
                <a:sym typeface="Arial"/>
              </a:rPr>
              <a:t>are vascular plants and reproduce with spores</a:t>
            </a:r>
          </a:p>
        </p:txBody>
      </p:sp>
      <p:sp>
        <p:nvSpPr>
          <p:cNvPr id="9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696C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468AB139-70E7-4EBF-8E79-D90ECB82B5E7}"/>
              </a:ext>
            </a:extLst>
          </p:cNvPr>
          <p:cNvPicPr>
            <a:picLocks noChangeAspect="1"/>
          </p:cNvPicPr>
          <p:nvPr/>
        </p:nvPicPr>
        <p:blipFill rotWithShape="1">
          <a:blip r:embed="rId3"/>
          <a:srcRect t="15788" r="3" b="34397"/>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9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9" name="Google Shape;69;p15"/>
          <p:cNvPicPr preferRelativeResize="0"/>
          <p:nvPr/>
        </p:nvPicPr>
        <p:blipFill rotWithShape="1">
          <a:blip r:embed="rId4"/>
          <a:srcRect t="22432" r="-2" b="32410"/>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1143000" y="2245810"/>
            <a:ext cx="4810125" cy="1355750"/>
          </a:xfrm>
          <a:prstGeom prst="rect">
            <a:avLst/>
          </a:prstGeom>
        </p:spPr>
        <p:txBody>
          <a:bodyPr spcFirstLastPara="1" vert="horz" lIns="91440" tIns="45720" rIns="91440" bIns="45720" rtlCol="0" anchor="b" anchorCtr="0">
            <a:normAutofit/>
          </a:bodyPr>
          <a:lstStyle/>
          <a:p>
            <a:pPr marL="0" marR="0" lvl="0" indent="0" defTabSz="914400">
              <a:spcAft>
                <a:spcPts val="0"/>
              </a:spcAft>
              <a:buClr>
                <a:srgbClr val="262626"/>
              </a:buClr>
            </a:pPr>
            <a:r>
              <a:rPr lang="en-US" sz="5400" b="0" i="0" u="none" strike="noStrike" cap="none" dirty="0">
                <a:latin typeface="Arial" panose="020B0604020202020204" pitchFamily="34" charset="0"/>
                <a:cs typeface="Arial" panose="020B0604020202020204" pitchFamily="34" charset="0"/>
                <a:sym typeface="Arial"/>
              </a:rPr>
              <a:t>Conifer</a:t>
            </a:r>
          </a:p>
        </p:txBody>
      </p:sp>
      <p:sp>
        <p:nvSpPr>
          <p:cNvPr id="75" name="Google Shape;75;p16"/>
          <p:cNvSpPr txBox="1">
            <a:spLocks noGrp="1"/>
          </p:cNvSpPr>
          <p:nvPr>
            <p:ph idx="1"/>
          </p:nvPr>
        </p:nvSpPr>
        <p:spPr>
          <a:xfrm>
            <a:off x="1143000" y="3608516"/>
            <a:ext cx="4448175" cy="911117"/>
          </a:xfrm>
          <a:prstGeom prst="rect">
            <a:avLst/>
          </a:prstGeom>
        </p:spPr>
        <p:txBody>
          <a:bodyPr spcFirstLastPara="1" vert="horz" lIns="91440" tIns="45720" rIns="91440" bIns="45720" rtlCol="0" anchorCtr="0">
            <a:noAutofit/>
          </a:bodyPr>
          <a:lstStyle/>
          <a:p>
            <a:pPr marL="0" marR="0" lvl="0" indent="0" defTabSz="914400">
              <a:spcBef>
                <a:spcPts val="1000"/>
              </a:spcBef>
              <a:spcAft>
                <a:spcPts val="1600"/>
              </a:spcAft>
              <a:buClr>
                <a:srgbClr val="3F3F3F"/>
              </a:buClr>
              <a:buSzPts val="1300"/>
              <a:buNone/>
            </a:pPr>
            <a:r>
              <a:rPr lang="en-US" sz="2000" b="0" i="0" u="none" strike="noStrike" cap="none" dirty="0">
                <a:latin typeface="Arial" panose="020B0604020202020204" pitchFamily="34" charset="0"/>
                <a:cs typeface="Arial" panose="020B0604020202020204" pitchFamily="34" charset="0"/>
                <a:sym typeface="Arial"/>
              </a:rPr>
              <a:t>Conifers belong to the phylum </a:t>
            </a:r>
            <a:r>
              <a:rPr lang="en-US" sz="2000" b="0" i="0" u="none" strike="noStrike" cap="none" dirty="0" err="1">
                <a:solidFill>
                  <a:srgbClr val="FF0000"/>
                </a:solidFill>
                <a:latin typeface="Arial" panose="020B0604020202020204" pitchFamily="34" charset="0"/>
                <a:cs typeface="Arial" panose="020B0604020202020204" pitchFamily="34" charset="0"/>
                <a:sym typeface="Arial"/>
              </a:rPr>
              <a:t>Coniferophyta</a:t>
            </a:r>
            <a:r>
              <a:rPr lang="en-US" sz="2000" b="0" i="0" u="none" strike="noStrike" cap="none" dirty="0">
                <a:latin typeface="Arial" panose="020B0604020202020204" pitchFamily="34" charset="0"/>
                <a:cs typeface="Arial" panose="020B0604020202020204" pitchFamily="34" charset="0"/>
                <a:sym typeface="Arial"/>
              </a:rPr>
              <a:t> and reproduce using cones</a:t>
            </a:r>
          </a:p>
        </p:txBody>
      </p:sp>
      <p:sp>
        <p:nvSpPr>
          <p:cNvPr id="89" name="Freeform 17">
            <a:extLst>
              <a:ext uri="{FF2B5EF4-FFF2-40B4-BE49-F238E27FC236}">
                <a16:creationId xmlns:a16="http://schemas.microsoft.com/office/drawing/2014/main" id="{14D8491E-61E0-4939-B77E-8B58E112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696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ADEFFE-49AB-4CB4-A254-7BAA35C07B05}"/>
              </a:ext>
            </a:extLst>
          </p:cNvPr>
          <p:cNvPicPr>
            <a:picLocks noChangeAspect="1"/>
          </p:cNvPicPr>
          <p:nvPr/>
        </p:nvPicPr>
        <p:blipFill>
          <a:blip r:embed="rId3"/>
          <a:stretch>
            <a:fillRect/>
          </a:stretch>
        </p:blipFill>
        <p:spPr>
          <a:xfrm>
            <a:off x="6753527" y="321733"/>
            <a:ext cx="1892977" cy="1809218"/>
          </a:xfrm>
          <a:prstGeom prst="rect">
            <a:avLst/>
          </a:prstGeom>
        </p:spPr>
      </p:pic>
      <p:pic>
        <p:nvPicPr>
          <p:cNvPr id="4" name="Picture 3">
            <a:extLst>
              <a:ext uri="{FF2B5EF4-FFF2-40B4-BE49-F238E27FC236}">
                <a16:creationId xmlns:a16="http://schemas.microsoft.com/office/drawing/2014/main" id="{436B321A-3A6A-4CE9-9CF4-96AC2BA49C41}"/>
              </a:ext>
            </a:extLst>
          </p:cNvPr>
          <p:cNvPicPr>
            <a:picLocks noChangeAspect="1"/>
          </p:cNvPicPr>
          <p:nvPr/>
        </p:nvPicPr>
        <p:blipFill>
          <a:blip r:embed="rId4"/>
          <a:stretch>
            <a:fillRect/>
          </a:stretch>
        </p:blipFill>
        <p:spPr>
          <a:xfrm>
            <a:off x="6251833" y="2426125"/>
            <a:ext cx="2481427" cy="1811442"/>
          </a:xfrm>
          <a:prstGeom prst="rect">
            <a:avLst/>
          </a:prstGeom>
        </p:spPr>
      </p:pic>
      <p:sp>
        <p:nvSpPr>
          <p:cNvPr id="91" name="Freeform 18">
            <a:extLst>
              <a:ext uri="{FF2B5EF4-FFF2-40B4-BE49-F238E27FC236}">
                <a16:creationId xmlns:a16="http://schemas.microsoft.com/office/drawing/2014/main" id="{E2129A46-8F64-4F45-A226-F09DCA07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A79E1029-4DE7-41F4-A9E7-4FC3A39F5FC9}"/>
              </a:ext>
            </a:extLst>
          </p:cNvPr>
          <p:cNvPicPr>
            <a:picLocks noChangeAspect="1"/>
          </p:cNvPicPr>
          <p:nvPr/>
        </p:nvPicPr>
        <p:blipFill>
          <a:blip r:embed="rId5"/>
          <a:stretch>
            <a:fillRect/>
          </a:stretch>
        </p:blipFill>
        <p:spPr>
          <a:xfrm>
            <a:off x="5771909" y="4559299"/>
            <a:ext cx="2764692" cy="1797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289711" y="2043951"/>
            <a:ext cx="6330855" cy="1355750"/>
          </a:xfrm>
          <a:prstGeom prst="rect">
            <a:avLst/>
          </a:prstGeom>
        </p:spPr>
        <p:txBody>
          <a:bodyPr spcFirstLastPara="1" vert="horz" lIns="91440" tIns="45720" rIns="91440" bIns="45720" rtlCol="0" anchor="b" anchorCtr="0">
            <a:normAutofit/>
          </a:bodyPr>
          <a:lstStyle/>
          <a:p>
            <a:pPr marL="0" marR="0" lvl="0" indent="0" algn="ctr" defTabSz="914400">
              <a:spcAft>
                <a:spcPts val="0"/>
              </a:spcAft>
              <a:buClr>
                <a:srgbClr val="262626"/>
              </a:buClr>
            </a:pPr>
            <a:r>
              <a:rPr lang="en-US" sz="5400" b="0" i="0" u="none" strike="noStrike" kern="1200" cap="none" dirty="0">
                <a:solidFill>
                  <a:schemeClr val="tx1"/>
                </a:solidFill>
                <a:latin typeface="Arial" panose="020B0604020202020204" pitchFamily="34" charset="0"/>
                <a:cs typeface="Arial" panose="020B0604020202020204" pitchFamily="34" charset="0"/>
                <a:sym typeface="Arial"/>
              </a:rPr>
              <a:t>Flowering plants</a:t>
            </a:r>
          </a:p>
        </p:txBody>
      </p:sp>
      <p:sp>
        <p:nvSpPr>
          <p:cNvPr id="84" name="Google Shape;84;p17"/>
          <p:cNvSpPr txBox="1">
            <a:spLocks noGrp="1"/>
          </p:cNvSpPr>
          <p:nvPr>
            <p:ph idx="1"/>
          </p:nvPr>
        </p:nvSpPr>
        <p:spPr>
          <a:xfrm>
            <a:off x="1289712" y="3608517"/>
            <a:ext cx="6330855" cy="620400"/>
          </a:xfrm>
          <a:prstGeom prst="rect">
            <a:avLst/>
          </a:prstGeom>
        </p:spPr>
        <p:txBody>
          <a:bodyPr spcFirstLastPara="1" vert="horz" lIns="91440" tIns="45720" rIns="91440" bIns="45720" rtlCol="0" anchorCtr="0">
            <a:noAutofit/>
          </a:bodyPr>
          <a:lstStyle/>
          <a:p>
            <a:pPr marL="0" marR="0" lvl="0" indent="0" defTabSz="914400">
              <a:spcBef>
                <a:spcPts val="1000"/>
              </a:spcBef>
              <a:spcAft>
                <a:spcPts val="1600"/>
              </a:spcAft>
              <a:buClr>
                <a:srgbClr val="3F3F3F"/>
              </a:buClr>
              <a:buSzPts val="1300"/>
              <a:buNone/>
            </a:pPr>
            <a:r>
              <a:rPr lang="en-US" sz="2400" b="0" i="0" u="none" strike="noStrike" kern="1200" cap="none" dirty="0">
                <a:solidFill>
                  <a:schemeClr val="tx1"/>
                </a:solidFill>
                <a:latin typeface="Arial" panose="020B0604020202020204" pitchFamily="34" charset="0"/>
                <a:cs typeface="Arial" panose="020B0604020202020204" pitchFamily="34" charset="0"/>
                <a:sym typeface="Arial"/>
              </a:rPr>
              <a:t>Some plants reproduce with flowers, These </a:t>
            </a:r>
            <a:r>
              <a:rPr lang="en-US" sz="2400" dirty="0">
                <a:latin typeface="Arial" panose="020B0604020202020204" pitchFamily="34" charset="0"/>
                <a:cs typeface="Arial" panose="020B0604020202020204" pitchFamily="34" charset="0"/>
                <a:sym typeface="Arial"/>
              </a:rPr>
              <a:t>belong to the phylum  </a:t>
            </a:r>
            <a:r>
              <a:rPr lang="en-US" sz="2400" dirty="0" err="1">
                <a:solidFill>
                  <a:srgbClr val="FF0000"/>
                </a:solidFill>
                <a:latin typeface="Arial" panose="020B0604020202020204" pitchFamily="34" charset="0"/>
                <a:cs typeface="Arial" panose="020B0604020202020204" pitchFamily="34" charset="0"/>
                <a:sym typeface="Arial"/>
              </a:rPr>
              <a:t>A</a:t>
            </a:r>
            <a:r>
              <a:rPr lang="en-US" sz="2400" kern="1200" dirty="0" err="1">
                <a:solidFill>
                  <a:srgbClr val="FF0000"/>
                </a:solidFill>
                <a:latin typeface="Arial" panose="020B0604020202020204" pitchFamily="34" charset="0"/>
                <a:cs typeface="Arial" panose="020B0604020202020204" pitchFamily="34" charset="0"/>
              </a:rPr>
              <a:t>ngiospermatophyta</a:t>
            </a:r>
            <a:r>
              <a:rPr lang="en-US" sz="2400" b="0" i="0" u="none" strike="noStrike" kern="1200" cap="none" dirty="0">
                <a:solidFill>
                  <a:srgbClr val="FF0000"/>
                </a:solidFill>
                <a:latin typeface="Arial" panose="020B0604020202020204" pitchFamily="34" charset="0"/>
                <a:cs typeface="Arial" panose="020B0604020202020204" pitchFamily="34" charset="0"/>
                <a:sym typeface="Arial"/>
              </a:rPr>
              <a:t>)</a:t>
            </a:r>
          </a:p>
        </p:txBody>
      </p:sp>
      <p:pic>
        <p:nvPicPr>
          <p:cNvPr id="89" name="Google Shape;89;p17"/>
          <p:cNvPicPr preferRelativeResize="0"/>
          <p:nvPr/>
        </p:nvPicPr>
        <p:blipFill rotWithShape="1">
          <a:blip r:embed="rId3"/>
          <a:srcRect t="6091" r="5" b="11743"/>
          <a:stretch/>
        </p:blipFill>
        <p:spPr>
          <a:xfrm>
            <a:off x="2736990" y="3"/>
            <a:ext cx="3457020" cy="2130473"/>
          </a:xfrm>
          <a:custGeom>
            <a:avLst/>
            <a:gdLst>
              <a:gd name="connsiteX0" fmla="*/ 986689 w 4609359"/>
              <a:gd name="connsiteY0" fmla="*/ 0 h 2130473"/>
              <a:gd name="connsiteX1" fmla="*/ 4609359 w 4609359"/>
              <a:gd name="connsiteY1" fmla="*/ 0 h 2130473"/>
              <a:gd name="connsiteX2" fmla="*/ 3622670 w 4609359"/>
              <a:gd name="connsiteY2" fmla="*/ 2130473 h 2130473"/>
              <a:gd name="connsiteX3" fmla="*/ 0 w 46093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609359" h="2130473">
                <a:moveTo>
                  <a:pt x="986689" y="0"/>
                </a:moveTo>
                <a:lnTo>
                  <a:pt x="4609359" y="0"/>
                </a:lnTo>
                <a:lnTo>
                  <a:pt x="3622670" y="2130473"/>
                </a:lnTo>
                <a:lnTo>
                  <a:pt x="0" y="2130473"/>
                </a:lnTo>
                <a:close/>
              </a:path>
            </a:pathLst>
          </a:custGeom>
          <a:noFill/>
        </p:spPr>
      </p:pic>
      <p:pic>
        <p:nvPicPr>
          <p:cNvPr id="87" name="Google Shape;87;p17"/>
          <p:cNvPicPr preferRelativeResize="0"/>
          <p:nvPr/>
        </p:nvPicPr>
        <p:blipFill rotWithShape="1">
          <a:blip r:embed="rId4"/>
          <a:srcRect t="1299" r="2" b="14067"/>
          <a:stretch/>
        </p:blipFill>
        <p:spPr>
          <a:xfrm>
            <a:off x="20" y="-6954"/>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a:noFill/>
        </p:spPr>
      </p:pic>
      <p:pic>
        <p:nvPicPr>
          <p:cNvPr id="86" name="Google Shape;86;p17"/>
          <p:cNvPicPr preferRelativeResize="0"/>
          <p:nvPr/>
        </p:nvPicPr>
        <p:blipFill rotWithShape="1">
          <a:blip r:embed="rId5"/>
          <a:srcRect t="5573" r="-3" b="14866"/>
          <a:stretch/>
        </p:blipFill>
        <p:spPr>
          <a:xfrm>
            <a:off x="5573505" y="1"/>
            <a:ext cx="3570495" cy="2130473"/>
          </a:xfrm>
          <a:custGeom>
            <a:avLst/>
            <a:gdLst>
              <a:gd name="connsiteX0" fmla="*/ 986689 w 4760659"/>
              <a:gd name="connsiteY0" fmla="*/ 0 h 2130473"/>
              <a:gd name="connsiteX1" fmla="*/ 4760659 w 4760659"/>
              <a:gd name="connsiteY1" fmla="*/ 0 h 2130473"/>
              <a:gd name="connsiteX2" fmla="*/ 4760659 w 4760659"/>
              <a:gd name="connsiteY2" fmla="*/ 2130473 h 2130473"/>
              <a:gd name="connsiteX3" fmla="*/ 0 w 47606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760659" h="2130473">
                <a:moveTo>
                  <a:pt x="986689" y="0"/>
                </a:moveTo>
                <a:lnTo>
                  <a:pt x="4760659" y="0"/>
                </a:lnTo>
                <a:lnTo>
                  <a:pt x="4760659" y="2130473"/>
                </a:lnTo>
                <a:lnTo>
                  <a:pt x="0" y="2130473"/>
                </a:lnTo>
                <a:close/>
              </a:path>
            </a:pathLst>
          </a:custGeom>
          <a:noFill/>
        </p:spPr>
      </p:pic>
      <p:pic>
        <p:nvPicPr>
          <p:cNvPr id="90" name="Google Shape;90;p17"/>
          <p:cNvPicPr preferRelativeResize="0"/>
          <p:nvPr/>
        </p:nvPicPr>
        <p:blipFill rotWithShape="1">
          <a:blip r:embed="rId6"/>
          <a:srcRect t="11983" r="1" b="1628"/>
          <a:stretch/>
        </p:blipFill>
        <p:spPr>
          <a:xfrm>
            <a:off x="5787645" y="4683319"/>
            <a:ext cx="3356355"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p:spPr>
      </p:pic>
      <p:pic>
        <p:nvPicPr>
          <p:cNvPr id="2" name="Picture 1">
            <a:extLst>
              <a:ext uri="{FF2B5EF4-FFF2-40B4-BE49-F238E27FC236}">
                <a16:creationId xmlns:a16="http://schemas.microsoft.com/office/drawing/2014/main" id="{129F1B9C-F415-4A56-B857-F0FFC3F80241}"/>
              </a:ext>
            </a:extLst>
          </p:cNvPr>
          <p:cNvPicPr>
            <a:picLocks noChangeAspect="1"/>
          </p:cNvPicPr>
          <p:nvPr/>
        </p:nvPicPr>
        <p:blipFill rotWithShape="1">
          <a:blip r:embed="rId7"/>
          <a:srcRect t="5197" r="2" b="9321"/>
          <a:stretch/>
        </p:blipFill>
        <p:spPr>
          <a:xfrm>
            <a:off x="3029802" y="4682838"/>
            <a:ext cx="3392730" cy="2175160"/>
          </a:xfrm>
          <a:custGeom>
            <a:avLst/>
            <a:gdLst>
              <a:gd name="connsiteX0" fmla="*/ 0 w 4523640"/>
              <a:gd name="connsiteY0" fmla="*/ 0 h 2175160"/>
              <a:gd name="connsiteX1" fmla="*/ 4523640 w 4523640"/>
              <a:gd name="connsiteY1" fmla="*/ 0 h 2175160"/>
              <a:gd name="connsiteX2" fmla="*/ 3516256 w 4523640"/>
              <a:gd name="connsiteY2" fmla="*/ 2175160 h 2175160"/>
              <a:gd name="connsiteX3" fmla="*/ 0 w 4523640"/>
              <a:gd name="connsiteY3" fmla="*/ 2175160 h 2175160"/>
              <a:gd name="connsiteX4" fmla="*/ 0 w 4523640"/>
              <a:gd name="connsiteY4" fmla="*/ 2174920 h 2175160"/>
              <a:gd name="connsiteX5" fmla="*/ 14159 w 4523640"/>
              <a:gd name="connsiteY5" fmla="*/ 2174920 h 2175160"/>
              <a:gd name="connsiteX6" fmla="*/ 1021100 w 4523640"/>
              <a:gd name="connsiteY6" fmla="*/ 718 h 2175160"/>
              <a:gd name="connsiteX7" fmla="*/ 0 w 4523640"/>
              <a:gd name="connsiteY7" fmla="*/ 718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85" name="Google Shape;85;p17"/>
          <p:cNvPicPr preferRelativeResize="0"/>
          <p:nvPr/>
        </p:nvPicPr>
        <p:blipFill rotWithShape="1">
          <a:blip r:embed="rId8"/>
          <a:srcRect t="10287" b="7939"/>
          <a:stretch/>
        </p:blipFill>
        <p:spPr>
          <a:xfrm>
            <a:off x="-1" y="4689793"/>
            <a:ext cx="3681617" cy="2175160"/>
          </a:xfrm>
          <a:custGeom>
            <a:avLst/>
            <a:gdLst>
              <a:gd name="connsiteX0" fmla="*/ 0 w 4908824"/>
              <a:gd name="connsiteY0" fmla="*/ 0 h 2175160"/>
              <a:gd name="connsiteX1" fmla="*/ 4908824 w 4908824"/>
              <a:gd name="connsiteY1" fmla="*/ 0 h 2175160"/>
              <a:gd name="connsiteX2" fmla="*/ 3901440 w 4908824"/>
              <a:gd name="connsiteY2" fmla="*/ 2175160 h 2175160"/>
              <a:gd name="connsiteX3" fmla="*/ 0 w 4908824"/>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4908824" h="2175160">
                <a:moveTo>
                  <a:pt x="0" y="0"/>
                </a:moveTo>
                <a:lnTo>
                  <a:pt x="4908824" y="0"/>
                </a:lnTo>
                <a:lnTo>
                  <a:pt x="3901440" y="2175160"/>
                </a:lnTo>
                <a:lnTo>
                  <a:pt x="0" y="2175160"/>
                </a:lnTo>
                <a:close/>
              </a:path>
            </a:pathLst>
          </a:cu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par>
                                <p:cTn id="12" presetID="10" presetClass="entr" presetSubtype="0" fill="hold" nodeType="with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500"/>
                                        <p:tgtEl>
                                          <p:spTgt spid="87"/>
                                        </p:tgtEl>
                                      </p:cBhvr>
                                    </p:animEffect>
                                  </p:childTnLst>
                                </p:cTn>
                              </p:par>
                              <p:par>
                                <p:cTn id="15" presetID="10"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0" y="0"/>
            <a:ext cx="9144000" cy="7723288"/>
          </a:xfrm>
          <a:prstGeom prst="rect">
            <a:avLst/>
          </a:prstGeom>
          <a:noFill/>
          <a:ln>
            <a:noFill/>
          </a:ln>
        </p:spPr>
      </p:pic>
      <p:sp>
        <p:nvSpPr>
          <p:cNvPr id="96" name="Google Shape;96;p18"/>
          <p:cNvSpPr txBox="1"/>
          <p:nvPr/>
        </p:nvSpPr>
        <p:spPr>
          <a:xfrm>
            <a:off x="5550744" y="5177471"/>
            <a:ext cx="3147000" cy="145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flowers)</a:t>
            </a:r>
            <a:endParaRPr dirty="0"/>
          </a:p>
          <a:p>
            <a:pPr marL="0" lvl="0" indent="0" algn="l" rtl="0">
              <a:spcBef>
                <a:spcPts val="0"/>
              </a:spcBef>
              <a:spcAft>
                <a:spcPts val="0"/>
              </a:spcAft>
              <a:buNone/>
            </a:pPr>
            <a:r>
              <a:rPr lang="en-US" dirty="0"/>
              <a:t>Nectar gland in base of flower secretes a  sugar-rich liquid which attracts pollinating animals</a:t>
            </a:r>
            <a:endParaRPr dirty="0"/>
          </a:p>
        </p:txBody>
      </p:sp>
      <p:cxnSp>
        <p:nvCxnSpPr>
          <p:cNvPr id="97" name="Google Shape;97;p18"/>
          <p:cNvCxnSpPr/>
          <p:nvPr/>
        </p:nvCxnSpPr>
        <p:spPr>
          <a:xfrm>
            <a:off x="4463350" y="3991925"/>
            <a:ext cx="1078200" cy="1454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Font typeface="Arial"/>
              <a:buNone/>
            </a:pPr>
            <a:r>
              <a:rPr lang="en-US" sz="5400" b="0" i="0" u="none" strike="noStrike" cap="none" dirty="0">
                <a:solidFill>
                  <a:srgbClr val="262626"/>
                </a:solidFill>
                <a:latin typeface="Arial"/>
                <a:ea typeface="Arial"/>
                <a:cs typeface="Arial"/>
                <a:sym typeface="Arial"/>
              </a:rPr>
              <a:t>Flower Structure &amp; Function</a:t>
            </a:r>
            <a:endParaRPr sz="5400" b="0" i="0" u="none" strike="noStrike" cap="none" dirty="0">
              <a:solidFill>
                <a:srgbClr val="262626"/>
              </a:solidFill>
              <a:latin typeface="Arial"/>
              <a:ea typeface="Arial"/>
              <a:cs typeface="Arial"/>
              <a:sym typeface="Arial"/>
            </a:endParaRPr>
          </a:p>
        </p:txBody>
      </p:sp>
      <p:graphicFrame>
        <p:nvGraphicFramePr>
          <p:cNvPr id="103" name="Google Shape;103;p19"/>
          <p:cNvGraphicFramePr/>
          <p:nvPr>
            <p:extLst>
              <p:ext uri="{D42A27DB-BD31-4B8C-83A1-F6EECF244321}">
                <p14:modId xmlns:p14="http://schemas.microsoft.com/office/powerpoint/2010/main" val="4083620259"/>
              </p:ext>
            </p:extLst>
          </p:nvPr>
        </p:nvGraphicFramePr>
        <p:xfrm>
          <a:off x="226805" y="1767358"/>
          <a:ext cx="8648800" cy="4839300"/>
        </p:xfrm>
        <a:graphic>
          <a:graphicData uri="http://schemas.openxmlformats.org/drawingml/2006/table">
            <a:tbl>
              <a:tblPr firstRow="1" bandRow="1">
                <a:noFill/>
                <a:tableStyleId>{7E0B4BD9-23E3-42F5-A85F-42DA9DB6E67E}</a:tableStyleId>
              </a:tblPr>
              <a:tblGrid>
                <a:gridCol w="1722725">
                  <a:extLst>
                    <a:ext uri="{9D8B030D-6E8A-4147-A177-3AD203B41FA5}">
                      <a16:colId xmlns:a16="http://schemas.microsoft.com/office/drawing/2014/main" val="20000"/>
                    </a:ext>
                  </a:extLst>
                </a:gridCol>
                <a:gridCol w="1297625">
                  <a:extLst>
                    <a:ext uri="{9D8B030D-6E8A-4147-A177-3AD203B41FA5}">
                      <a16:colId xmlns:a16="http://schemas.microsoft.com/office/drawing/2014/main" val="20001"/>
                    </a:ext>
                  </a:extLst>
                </a:gridCol>
                <a:gridCol w="5628450">
                  <a:extLst>
                    <a:ext uri="{9D8B030D-6E8A-4147-A177-3AD203B41FA5}">
                      <a16:colId xmlns:a16="http://schemas.microsoft.com/office/drawing/2014/main" val="20002"/>
                    </a:ext>
                  </a:extLst>
                </a:gridCol>
              </a:tblGrid>
              <a:tr h="972500">
                <a:tc>
                  <a:txBody>
                    <a:bodyPr/>
                    <a:lstStyle/>
                    <a:p>
                      <a:pPr marL="0" lvl="0" indent="0" algn="ctr" rtl="0">
                        <a:spcBef>
                          <a:spcPts val="0"/>
                        </a:spcBef>
                        <a:spcAft>
                          <a:spcPts val="0"/>
                        </a:spcAft>
                        <a:buNone/>
                      </a:pPr>
                      <a:r>
                        <a:rPr lang="en-US" b="1" dirty="0">
                          <a:solidFill>
                            <a:srgbClr val="434343"/>
                          </a:solidFill>
                        </a:rPr>
                        <a:t>Male/Female</a:t>
                      </a:r>
                      <a:endParaRPr dirty="0">
                        <a:solidFill>
                          <a:srgbClr val="434343"/>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lvl="0" indent="0" algn="ctr" rtl="0">
                        <a:spcBef>
                          <a:spcPts val="0"/>
                        </a:spcBef>
                        <a:spcAft>
                          <a:spcPts val="0"/>
                        </a:spcAft>
                        <a:buNone/>
                      </a:pPr>
                      <a:r>
                        <a:rPr lang="en-US" dirty="0">
                          <a:solidFill>
                            <a:srgbClr val="434343"/>
                          </a:solidFill>
                        </a:rPr>
                        <a:t>Structure</a:t>
                      </a:r>
                      <a:endParaRPr dirty="0">
                        <a:solidFill>
                          <a:srgbClr val="434343"/>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lvl="0" indent="0" algn="ctr" rtl="0">
                        <a:spcBef>
                          <a:spcPts val="0"/>
                        </a:spcBef>
                        <a:spcAft>
                          <a:spcPts val="0"/>
                        </a:spcAft>
                        <a:buNone/>
                      </a:pPr>
                      <a:r>
                        <a:rPr lang="en-US" dirty="0">
                          <a:solidFill>
                            <a:srgbClr val="434343"/>
                          </a:solidFill>
                        </a:rPr>
                        <a:t>Function</a:t>
                      </a:r>
                      <a:endParaRPr dirty="0">
                        <a:solidFill>
                          <a:srgbClr val="434343"/>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10000"/>
                  </a:ext>
                </a:extLst>
              </a:tr>
              <a:tr h="483350">
                <a:tc rowSpan="2">
                  <a:txBody>
                    <a:bodyPr/>
                    <a:lstStyle/>
                    <a:p>
                      <a:pPr marL="0" lvl="0" indent="0" algn="l" rtl="0">
                        <a:spcBef>
                          <a:spcPts val="0"/>
                        </a:spcBef>
                        <a:spcAft>
                          <a:spcPts val="0"/>
                        </a:spcAft>
                        <a:buNone/>
                      </a:pPr>
                      <a:r>
                        <a:rPr lang="en-US" sz="1800" b="1" dirty="0">
                          <a:solidFill>
                            <a:srgbClr val="434343"/>
                          </a:solidFill>
                        </a:rPr>
                        <a:t> - </a:t>
                      </a:r>
                      <a:endParaRPr sz="1800" b="1" dirty="0">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Petal</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Colorful flower structure that attracts pollinators</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83350">
                <a:tc vMerge="1">
                  <a:txBody>
                    <a:bodyPr/>
                    <a:lstStyle/>
                    <a:p>
                      <a:endParaRPr lang="en-US"/>
                    </a:p>
                  </a:txBody>
                  <a:tcPr/>
                </a:tc>
                <a:tc>
                  <a:txBody>
                    <a:bodyPr/>
                    <a:lstStyle/>
                    <a:p>
                      <a:pPr marL="0" lvl="0" indent="0" algn="l" rtl="0">
                        <a:spcBef>
                          <a:spcPts val="0"/>
                        </a:spcBef>
                        <a:spcAft>
                          <a:spcPts val="0"/>
                        </a:spcAft>
                        <a:buNone/>
                      </a:pPr>
                      <a:r>
                        <a:rPr lang="en-US" b="1">
                          <a:solidFill>
                            <a:srgbClr val="434343"/>
                          </a:solidFill>
                        </a:rPr>
                        <a:t>Sepal</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Protects the bud (unopened flower)</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483350">
                <a:tc rowSpan="4">
                  <a:txBody>
                    <a:bodyPr/>
                    <a:lstStyle/>
                    <a:p>
                      <a:pPr marL="0" lvl="0" indent="0" algn="l" rtl="0">
                        <a:spcBef>
                          <a:spcPts val="0"/>
                        </a:spcBef>
                        <a:spcAft>
                          <a:spcPts val="0"/>
                        </a:spcAft>
                        <a:buNone/>
                      </a:pPr>
                      <a:r>
                        <a:rPr lang="en-US" b="1">
                          <a:solidFill>
                            <a:srgbClr val="434343"/>
                          </a:solidFill>
                        </a:rPr>
                        <a:t>Pistil</a:t>
                      </a:r>
                      <a:endParaRPr sz="1800" b="1">
                        <a:solidFill>
                          <a:srgbClr val="434343"/>
                        </a:solidFill>
                      </a:endParaRPr>
                    </a:p>
                    <a:p>
                      <a:pPr marL="0" lvl="0" indent="0" algn="l" rtl="0">
                        <a:spcBef>
                          <a:spcPts val="0"/>
                        </a:spcBef>
                        <a:spcAft>
                          <a:spcPts val="0"/>
                        </a:spcAft>
                        <a:buNone/>
                      </a:pPr>
                      <a:r>
                        <a:rPr lang="en-US" b="1">
                          <a:solidFill>
                            <a:srgbClr val="434343"/>
                          </a:solidFill>
                        </a:rPr>
                        <a:t>(Female parts)</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Stigma</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Sticky female flower part that collects pollen</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483350">
                <a:tc vMerge="1">
                  <a:txBody>
                    <a:bodyPr/>
                    <a:lstStyle/>
                    <a:p>
                      <a:endParaRPr lang="en-US"/>
                    </a:p>
                  </a:txBody>
                  <a:tcPr/>
                </a:tc>
                <a:tc>
                  <a:txBody>
                    <a:bodyPr/>
                    <a:lstStyle/>
                    <a:p>
                      <a:pPr marL="0" lvl="0" indent="0" algn="l" rtl="0">
                        <a:spcBef>
                          <a:spcPts val="0"/>
                        </a:spcBef>
                        <a:spcAft>
                          <a:spcPts val="0"/>
                        </a:spcAft>
                        <a:buNone/>
                      </a:pPr>
                      <a:r>
                        <a:rPr lang="en-US" b="1">
                          <a:solidFill>
                            <a:srgbClr val="434343"/>
                          </a:solidFill>
                        </a:rPr>
                        <a:t>Style</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Connects stigma to ovary</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483350">
                <a:tc vMerge="1">
                  <a:txBody>
                    <a:bodyPr/>
                    <a:lstStyle/>
                    <a:p>
                      <a:endParaRPr lang="en-US"/>
                    </a:p>
                  </a:txBody>
                  <a:tcPr/>
                </a:tc>
                <a:tc>
                  <a:txBody>
                    <a:bodyPr/>
                    <a:lstStyle/>
                    <a:p>
                      <a:pPr marL="0" lvl="0" indent="0" algn="l" rtl="0">
                        <a:spcBef>
                          <a:spcPts val="0"/>
                        </a:spcBef>
                        <a:spcAft>
                          <a:spcPts val="0"/>
                        </a:spcAft>
                        <a:buNone/>
                      </a:pPr>
                      <a:r>
                        <a:rPr lang="en-US" b="1">
                          <a:solidFill>
                            <a:srgbClr val="434343"/>
                          </a:solidFill>
                        </a:rPr>
                        <a:t>Ovary</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Produces eggs (eventually develops into the fruit)</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483350">
                <a:tc vMerge="1">
                  <a:txBody>
                    <a:bodyPr/>
                    <a:lstStyle/>
                    <a:p>
                      <a:endParaRPr lang="en-US"/>
                    </a:p>
                  </a:txBody>
                  <a:tcPr/>
                </a:tc>
                <a:tc>
                  <a:txBody>
                    <a:bodyPr/>
                    <a:lstStyle/>
                    <a:p>
                      <a:pPr marL="0" lvl="0" indent="0" algn="l" rtl="0">
                        <a:spcBef>
                          <a:spcPts val="0"/>
                        </a:spcBef>
                        <a:spcAft>
                          <a:spcPts val="0"/>
                        </a:spcAft>
                        <a:buNone/>
                      </a:pPr>
                      <a:r>
                        <a:rPr lang="en-US" b="1">
                          <a:solidFill>
                            <a:srgbClr val="434343"/>
                          </a:solidFill>
                        </a:rPr>
                        <a:t>Ovule</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Egg – when pollinated, produces a seed</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483350">
                <a:tc rowSpan="2">
                  <a:txBody>
                    <a:bodyPr/>
                    <a:lstStyle/>
                    <a:p>
                      <a:pPr marL="0" lvl="0" indent="0" algn="l" rtl="0">
                        <a:spcBef>
                          <a:spcPts val="0"/>
                        </a:spcBef>
                        <a:spcAft>
                          <a:spcPts val="0"/>
                        </a:spcAft>
                        <a:buNone/>
                      </a:pPr>
                      <a:r>
                        <a:rPr lang="en-US" b="1">
                          <a:solidFill>
                            <a:srgbClr val="434343"/>
                          </a:solidFill>
                        </a:rPr>
                        <a:t>Stamen</a:t>
                      </a:r>
                      <a:endParaRPr sz="1800" b="1">
                        <a:solidFill>
                          <a:srgbClr val="434343"/>
                        </a:solidFill>
                      </a:endParaRPr>
                    </a:p>
                    <a:p>
                      <a:pPr marL="0" lvl="0" indent="0" algn="l" rtl="0">
                        <a:spcBef>
                          <a:spcPts val="0"/>
                        </a:spcBef>
                        <a:spcAft>
                          <a:spcPts val="0"/>
                        </a:spcAft>
                        <a:buNone/>
                      </a:pPr>
                      <a:r>
                        <a:rPr lang="en-US" b="1">
                          <a:solidFill>
                            <a:srgbClr val="434343"/>
                          </a:solidFill>
                        </a:rPr>
                        <a:t>(Male Parts)</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Anther</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solidFill>
                            <a:srgbClr val="434343"/>
                          </a:solidFill>
                        </a:rPr>
                        <a:t>Male part of the flower that produces pollen</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483350">
                <a:tc vMerge="1">
                  <a:txBody>
                    <a:bodyPr/>
                    <a:lstStyle/>
                    <a:p>
                      <a:endParaRPr lang="en-US"/>
                    </a:p>
                  </a:txBody>
                  <a:tcPr/>
                </a:tc>
                <a:tc>
                  <a:txBody>
                    <a:bodyPr/>
                    <a:lstStyle/>
                    <a:p>
                      <a:pPr marL="0" lvl="0" indent="0" algn="l" rtl="0">
                        <a:spcBef>
                          <a:spcPts val="0"/>
                        </a:spcBef>
                        <a:spcAft>
                          <a:spcPts val="0"/>
                        </a:spcAft>
                        <a:buNone/>
                      </a:pPr>
                      <a:r>
                        <a:rPr lang="en-US" b="1">
                          <a:solidFill>
                            <a:srgbClr val="434343"/>
                          </a:solidFill>
                        </a:rPr>
                        <a:t>Filament</a:t>
                      </a:r>
                      <a:endParaRPr sz="1800" b="1">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dirty="0">
                          <a:solidFill>
                            <a:srgbClr val="434343"/>
                          </a:solidFill>
                        </a:rPr>
                        <a:t>Supports the anther</a:t>
                      </a:r>
                      <a:endParaRPr sz="1800" b="1" dirty="0">
                        <a:solidFill>
                          <a:srgbClr val="434343"/>
                        </a:solidFill>
                      </a:endParaRPr>
                    </a:p>
                  </a:txBody>
                  <a:tcPr marL="91450" marR="91450" marT="45725" marB="457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Flower Dissection</a:t>
            </a:r>
            <a:endParaRPr/>
          </a:p>
        </p:txBody>
      </p:sp>
      <p:sp>
        <p:nvSpPr>
          <p:cNvPr id="109" name="Google Shape;109;p20"/>
          <p:cNvSpPr txBox="1">
            <a:spLocks noGrp="1"/>
          </p:cNvSpPr>
          <p:nvPr>
            <p:ph idx="1"/>
          </p:nvPr>
        </p:nvSpPr>
        <p:spPr>
          <a:xfrm>
            <a:off x="376125" y="1586750"/>
            <a:ext cx="85521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000000"/>
                </a:solidFill>
                <a:latin typeface="Arial"/>
                <a:ea typeface="Arial"/>
                <a:cs typeface="Arial"/>
                <a:sym typeface="Arial"/>
              </a:rPr>
              <a:t>Purpose</a:t>
            </a:r>
            <a:endParaRPr sz="1600" b="1">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AutoNum type="arabicPeriod"/>
            </a:pPr>
            <a:r>
              <a:rPr lang="en-US" sz="1600">
                <a:solidFill>
                  <a:srgbClr val="000000"/>
                </a:solidFill>
                <a:latin typeface="Arial"/>
                <a:ea typeface="Arial"/>
                <a:cs typeface="Arial"/>
                <a:sym typeface="Arial"/>
              </a:rPr>
              <a:t>To study the structure of a typical flower.</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AutoNum type="arabicPeriod"/>
            </a:pPr>
            <a:r>
              <a:rPr lang="en-US" sz="1600">
                <a:solidFill>
                  <a:srgbClr val="000000"/>
                </a:solidFill>
                <a:latin typeface="Arial"/>
                <a:ea typeface="Arial"/>
                <a:cs typeface="Arial"/>
                <a:sym typeface="Arial"/>
              </a:rPr>
              <a:t>To study the male and female reproductive organs needed for sexual reproduction in flowering plants.</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p>
          <a:p>
            <a:pPr marL="0" lvl="0" indent="0" algn="l" rtl="0">
              <a:spcBef>
                <a:spcPts val="0"/>
              </a:spcBef>
              <a:spcAft>
                <a:spcPts val="0"/>
              </a:spcAft>
              <a:buNone/>
            </a:pPr>
            <a:r>
              <a:rPr lang="en-US" sz="1600">
                <a:solidFill>
                  <a:srgbClr val="000000"/>
                </a:solidFill>
                <a:latin typeface="Arial"/>
                <a:ea typeface="Arial"/>
                <a:cs typeface="Arial"/>
                <a:sym typeface="Arial"/>
              </a:rPr>
              <a:t>Working with a partner, obtain a single flower and observe its parts carefully.  Flower parts are arranged in a circular pattern.  Each circle is called a </a:t>
            </a:r>
            <a:r>
              <a:rPr lang="en-US" sz="1600" b="1">
                <a:solidFill>
                  <a:srgbClr val="000000"/>
                </a:solidFill>
                <a:latin typeface="Arial"/>
                <a:ea typeface="Arial"/>
                <a:cs typeface="Arial"/>
                <a:sym typeface="Arial"/>
              </a:rPr>
              <a:t>whorl</a:t>
            </a:r>
            <a:r>
              <a:rPr lang="en-US" sz="1600">
                <a:solidFill>
                  <a:srgbClr val="000000"/>
                </a:solidFill>
                <a:latin typeface="Arial"/>
                <a:ea typeface="Arial"/>
                <a:cs typeface="Arial"/>
                <a:sym typeface="Arial"/>
              </a:rPr>
              <a:t>.  The whorls are attached at the enlarged </a:t>
            </a:r>
            <a:r>
              <a:rPr lang="en-US" sz="1600" b="1">
                <a:solidFill>
                  <a:srgbClr val="000000"/>
                </a:solidFill>
                <a:latin typeface="Arial"/>
                <a:ea typeface="Arial"/>
                <a:cs typeface="Arial"/>
                <a:sym typeface="Arial"/>
              </a:rPr>
              <a:t>receptacle</a:t>
            </a:r>
            <a:r>
              <a:rPr lang="en-US" sz="1600">
                <a:solidFill>
                  <a:srgbClr val="000000"/>
                </a:solidFill>
                <a:latin typeface="Arial"/>
                <a:ea typeface="Arial"/>
                <a:cs typeface="Arial"/>
                <a:sym typeface="Arial"/>
              </a:rPr>
              <a:t> located at the base of the flower. </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10" name="Google Shape;110;p20"/>
          <p:cNvPicPr preferRelativeResize="0"/>
          <p:nvPr/>
        </p:nvPicPr>
        <p:blipFill>
          <a:blip r:embed="rId3">
            <a:alphaModFix/>
          </a:blip>
          <a:stretch>
            <a:fillRect/>
          </a:stretch>
        </p:blipFill>
        <p:spPr>
          <a:xfrm>
            <a:off x="6672401" y="4137376"/>
            <a:ext cx="2329500" cy="2329500"/>
          </a:xfrm>
          <a:prstGeom prst="rect">
            <a:avLst/>
          </a:prstGeom>
          <a:noFill/>
          <a:ln>
            <a:noFill/>
          </a:ln>
        </p:spPr>
      </p:pic>
      <p:sp>
        <p:nvSpPr>
          <p:cNvPr id="111" name="Google Shape;111;p20"/>
          <p:cNvSpPr txBox="1"/>
          <p:nvPr/>
        </p:nvSpPr>
        <p:spPr>
          <a:xfrm>
            <a:off x="451350" y="4137375"/>
            <a:ext cx="6105900" cy="226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b="1" i="1">
                <a:solidFill>
                  <a:srgbClr val="FF0000"/>
                </a:solidFill>
              </a:rPr>
              <a:t>Please read this overview before you begin your flower dissection:</a:t>
            </a:r>
            <a:r>
              <a:rPr lang="en-US" sz="1600" b="1">
                <a:solidFill>
                  <a:srgbClr val="FF0000"/>
                </a:solidFill>
              </a:rPr>
              <a:t>   </a:t>
            </a:r>
            <a:endParaRPr sz="1600" b="1">
              <a:solidFill>
                <a:srgbClr val="FF0000"/>
              </a:solidFill>
            </a:endParaRPr>
          </a:p>
          <a:p>
            <a:pPr marL="0" lvl="0" indent="0" algn="l" rtl="0">
              <a:lnSpc>
                <a:spcPct val="115000"/>
              </a:lnSpc>
              <a:spcBef>
                <a:spcPts val="0"/>
              </a:spcBef>
              <a:spcAft>
                <a:spcPts val="0"/>
              </a:spcAft>
              <a:buNone/>
            </a:pPr>
            <a:r>
              <a:rPr lang="en-US" sz="1600"/>
              <a:t>As you examine your flower, you will be carefully removing parts beginning with the outer whorl and working your way in towards the pistil.  You will arrange each whorl in a circle on a whiteboard, beginning with the sepals as the largest outermost circle.  As you proceed with your dissection, you will place each whorl of flower parts into position on the whiteboard and label them.</a:t>
            </a:r>
            <a:endParaRPr sz="1600"/>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10B6A8C4B41A4FA589803B30B8544E" ma:contentTypeVersion="10" ma:contentTypeDescription="Create a new document." ma:contentTypeScope="" ma:versionID="8348f626b8ab48f79a60edf4d4343905">
  <xsd:schema xmlns:xsd="http://www.w3.org/2001/XMLSchema" xmlns:xs="http://www.w3.org/2001/XMLSchema" xmlns:p="http://schemas.microsoft.com/office/2006/metadata/properties" xmlns:ns3="62f88d6e-b7e9-4355-b8c6-90108673e63c" xmlns:ns4="2be55ce6-68f7-4a80-b35e-de53cb8a9ca6" targetNamespace="http://schemas.microsoft.com/office/2006/metadata/properties" ma:root="true" ma:fieldsID="919691fc12ae9b1e6192e5cb51070990" ns3:_="" ns4:_="">
    <xsd:import namespace="62f88d6e-b7e9-4355-b8c6-90108673e63c"/>
    <xsd:import namespace="2be55ce6-68f7-4a80-b35e-de53cb8a9ca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88d6e-b7e9-4355-b8c6-90108673e6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55ce6-68f7-4a80-b35e-de53cb8a9c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00EA23-7C7A-4D2E-9A08-453E409E6648}">
  <ds:schemaRefs>
    <ds:schemaRef ds:uri="http://schemas.microsoft.com/sharepoint/v3/contenttype/forms"/>
  </ds:schemaRefs>
</ds:datastoreItem>
</file>

<file path=customXml/itemProps2.xml><?xml version="1.0" encoding="utf-8"?>
<ds:datastoreItem xmlns:ds="http://schemas.openxmlformats.org/officeDocument/2006/customXml" ds:itemID="{3D9E8284-3678-475C-8E7B-D6C34B70B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88d6e-b7e9-4355-b8c6-90108673e63c"/>
    <ds:schemaRef ds:uri="2be55ce6-68f7-4a80-b35e-de53cb8a9c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A313E-C1ED-4898-92B1-82B3D1124F34}">
  <ds:schemaRefs>
    <ds:schemaRef ds:uri="http://schemas.microsoft.com/office/infopath/2007/PartnerControls"/>
    <ds:schemaRef ds:uri="http://schemas.microsoft.com/office/2006/metadata/properties"/>
    <ds:schemaRef ds:uri="http://purl.org/dc/elements/1.1/"/>
    <ds:schemaRef ds:uri="62f88d6e-b7e9-4355-b8c6-90108673e63c"/>
    <ds:schemaRef ds:uri="http://purl.org/dc/terms/"/>
    <ds:schemaRef ds:uri="2be55ce6-68f7-4a80-b35e-de53cb8a9ca6"/>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1124</Words>
  <Application>Microsoft Office PowerPoint</Application>
  <PresentationFormat>On-screen Show (4:3)</PresentationFormat>
  <Paragraphs>125</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 Light</vt:lpstr>
      <vt:lpstr>Calibri</vt:lpstr>
      <vt:lpstr>Office Theme</vt:lpstr>
      <vt:lpstr>Flower structure</vt:lpstr>
      <vt:lpstr>Plant phyla</vt:lpstr>
      <vt:lpstr>Mosses</vt:lpstr>
      <vt:lpstr>Ferns</vt:lpstr>
      <vt:lpstr>Conifer</vt:lpstr>
      <vt:lpstr>Flowering plants</vt:lpstr>
      <vt:lpstr>PowerPoint Presentation</vt:lpstr>
      <vt:lpstr>Flower Structure &amp; Function</vt:lpstr>
      <vt:lpstr>Flower Dissection</vt:lpstr>
      <vt:lpstr> Sepals</vt:lpstr>
      <vt:lpstr>2.  Petals</vt:lpstr>
      <vt:lpstr>3.  Stamen</vt:lpstr>
      <vt:lpstr>4.  Pistil</vt:lpstr>
      <vt:lpstr>4.  Ovary</vt:lpstr>
      <vt:lpstr>Questions</vt:lpstr>
      <vt:lpstr>Control of flowering</vt:lpstr>
      <vt:lpstr>Photo periods – The period of time, each day a plant receives light; day length</vt:lpstr>
      <vt:lpstr>How? </vt:lpstr>
      <vt:lpstr>PowerPoint Presentation</vt:lpstr>
      <vt:lpstr>Video Lesson Link</vt:lpstr>
      <vt:lpstr>Pollination and fertilization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Flower structure</dc:title>
  <dc:creator>Vici Mcknight</dc:creator>
  <cp:lastModifiedBy>Vici Mcknight</cp:lastModifiedBy>
  <cp:revision>1</cp:revision>
  <dcterms:created xsi:type="dcterms:W3CDTF">2019-09-25T05:34:46Z</dcterms:created>
  <dcterms:modified xsi:type="dcterms:W3CDTF">2019-09-27T04:34:00Z</dcterms:modified>
</cp:coreProperties>
</file>