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5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a:t>Click to edit Master title style</a:t>
            </a:r>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a:t>Click to edit Master subtitle style</a:t>
            </a:r>
          </a:p>
        </p:txBody>
      </p:sp>
    </p:spTree>
    <p:extLst>
      <p:ext uri="{BB962C8B-B14F-4D97-AF65-F5344CB8AC3E}">
        <p14:creationId xmlns:p14="http://schemas.microsoft.com/office/powerpoint/2010/main" val="2230458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9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06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381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1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125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540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511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pchute.com/lymphatic/inflam.html" TargetMode="External"/><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hse.ie/images_upload/portal/eng/services/healthpromotion/AntibioticAwareness/nopoint.jpg"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outreach.mcb.harvard.edu/animations/resistance7.swf" TargetMode="External"/><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hyperlink" Target="http://www.sumanasinc.com/scienceinfocus/antibiotics/antibiotics_fla.htm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www.sumanasinc.com/scienceinfocus/antibiotics/antibiotics_fla.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hyperlink" Target="https://iappe.files.wordpress.com/2015/09/1utoyp8uaxogawyqvmjq8_a.jpg" TargetMode="External"/><Relationship Id="rId4" Type="http://schemas.openxmlformats.org/officeDocument/2006/relationships/hyperlink" Target="http://www.cdc.gov/drugresistance/images/3-tuberculosis.pn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gu.com/p/2jxgj" TargetMode="External"/><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www.extendingthecure.org/" TargetMode="External"/><Relationship Id="rId5" Type="http://schemas.openxmlformats.org/officeDocument/2006/relationships/image" Target="../media/image31.png"/><Relationship Id="rId4" Type="http://schemas.openxmlformats.org/officeDocument/2006/relationships/hyperlink" Target="http://www.wired.com/wiredscience/2011/02/not-many-antibiotic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pbs.org/newshour/rundown/the-real-story-behind-the-worlds-first-antibiotic/" TargetMode="Externa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hyperlink" Target="http://wellcomelibrary.org/player/b16778868#?asi=0&amp;ai=0" TargetMode="External"/><Relationship Id="rId1" Type="http://schemas.openxmlformats.org/officeDocument/2006/relationships/slideLayout" Target="../slideLayouts/slideLayout6.xml"/><Relationship Id="rId6" Type="http://schemas.openxmlformats.org/officeDocument/2006/relationships/hyperlink" Target="http://www.chemheritage.org/discover/online-resources/chemistry-in-history/themes/pharmaceuticals/preventing-and-treating-infectious-diseases/florey-and-chain.aspx" TargetMode="External"/><Relationship Id="rId5" Type="http://schemas.openxmlformats.org/officeDocument/2006/relationships/hyperlink" Target="http://www.sciencemuseum.org.uk/hommedia.ashx?id=10271&amp;size=Small" TargetMode="External"/><Relationship Id="rId4" Type="http://schemas.openxmlformats.org/officeDocument/2006/relationships/image" Target="../media/image34.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http://www.avert.org/"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216i.sl.pt/" TargetMode="External"/><Relationship Id="rId7" Type="http://schemas.openxmlformats.org/officeDocument/2006/relationships/hyperlink" Target="http://highered.mheducation.com/sites/0072495855/student_view0/chapter24/animation__how_the_hiv_infection_cycle_works.html" TargetMode="Externa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hyperlink" Target="http://www.sumanasinc.com/webcontent/animations/content/lifecyclehiv.html"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avert.org/" TargetMode="External"/><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ydr.com.au/health-images/animation-phagocytosis" TargetMode="External"/><Relationship Id="rId7" Type="http://schemas.openxmlformats.org/officeDocument/2006/relationships/hyperlink" Target="http://www.kscience.co.uk/animations/phagocyte.htm"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youtube.com/watch?v=MgVPLNu_S-w"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www.badscience.net/2009/04/matthias-rath-steal-this-chapter/" TargetMode="Externa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hyperlink" Target="https://youtu.be/X_N4zgjF0K0" TargetMode="External"/><Relationship Id="rId1" Type="http://schemas.openxmlformats.org/officeDocument/2006/relationships/slideLayout" Target="../slideLayouts/slideLayout6.xml"/><Relationship Id="rId6" Type="http://schemas.openxmlformats.org/officeDocument/2006/relationships/hyperlink" Target="http://www.badscience.net/2009/10/aids-denialism-at-the-spectator/" TargetMode="External"/><Relationship Id="rId5" Type="http://schemas.openxmlformats.org/officeDocument/2006/relationships/image" Target="../media/image45.png"/><Relationship Id="rId4" Type="http://schemas.openxmlformats.org/officeDocument/2006/relationships/hyperlink" Target="https://www.aidstruth.org/2009/11/26/constantine-and-weiss-pinpoint-misrepresentations/" TargetMode="Externa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216c.sl.pt/" TargetMode="Externa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216d.sl.p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hyperlink" Target="http://highered.mcgraw-hill.com/sites/0072495855/student_view0/chapter2/animation__phagocytosis.html" TargetMode="External"/><Relationship Id="rId1" Type="http://schemas.openxmlformats.org/officeDocument/2006/relationships/slideLayout" Target="../slideLayouts/slideLayout6.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microbelibrary.org/images/tterry/anim/phago053.html" TargetMode="External"/><Relationship Id="rId1" Type="http://schemas.openxmlformats.org/officeDocument/2006/relationships/slideLayout" Target="../slideLayouts/slideLayout6.xml"/><Relationship Id="rId4" Type="http://schemas.openxmlformats.org/officeDocument/2006/relationships/hyperlink" Target="http://www.slideshare.net/gurustip/defense-against-infectious-disease-core-pres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microbelibrary.org/images/tterry/anim/phago053.html" TargetMode="External"/><Relationship Id="rId1" Type="http://schemas.openxmlformats.org/officeDocument/2006/relationships/slideLayout" Target="../slideLayouts/slideLayout6.xml"/><Relationship Id="rId4" Type="http://schemas.openxmlformats.org/officeDocument/2006/relationships/hyperlink" Target="http://www.slideshare.net/gurustip/defense-against-infectious-disease-core-pres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www.slideshare.net/gurustip/defense-against-infectious-disease-core-presentation" TargetMode="External"/><Relationship Id="rId4" Type="http://schemas.openxmlformats.org/officeDocument/2006/relationships/hyperlink" Target="http://www.ib.bioninja.com.au/_Media/abo_blood_groups_med.jpe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kscience.co.uk/animations/lymphocyte.htm" TargetMode="External"/><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hyperlink" Target="http://www.slideshare.net/gurustip/defense-against-infectious-disease-core-presentation"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www.wiley.com/college/pratt/0471393878/instructor/activities/bacterial_drug_resistance/antibiotic_targets_web.gif"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http://edge.alluremedia.com.au/m/l/2015/04/Pills.jpg"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401782"/>
            <a:ext cx="9144000" cy="3210550"/>
          </a:xfrm>
          <a:prstGeom prst="rect">
            <a:avLst/>
          </a:prstGeom>
          <a:noFill/>
          <a:ln w="9525">
            <a:noFill/>
            <a:miter lim="800000"/>
            <a:headEnd/>
            <a:tailEnd/>
          </a:ln>
        </p:spPr>
      </p:pic>
      <p:pic>
        <p:nvPicPr>
          <p:cNvPr id="8195" name="Picture 3">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7000"/>
          <a:stretch/>
        </p:blipFill>
        <p:spPr bwMode="auto">
          <a:xfrm>
            <a:off x="10857" y="2757055"/>
            <a:ext cx="5856543" cy="37845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Rectangle 1"/>
          <p:cNvSpPr/>
          <p:nvPr/>
        </p:nvSpPr>
        <p:spPr>
          <a:xfrm>
            <a:off x="152400" y="6488668"/>
            <a:ext cx="422502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3"/>
              </a:rPr>
              <a:t>http://</a:t>
            </a:r>
            <a:r>
              <a:rPr kumimoji="0"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3"/>
              </a:rPr>
              <a:t>apchute.com</a:t>
            </a:r>
            <a:r>
              <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3"/>
              </a:rPr>
              <a:t>/lymphatic/</a:t>
            </a:r>
            <a:r>
              <a:rPr kumimoji="0"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3"/>
              </a:rPr>
              <a:t>inflam.html</a:t>
            </a: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 name="TextBox 2"/>
          <p:cNvSpPr txBox="1"/>
          <p:nvPr/>
        </p:nvSpPr>
        <p:spPr>
          <a:xfrm rot="21382197">
            <a:off x="4063004" y="3476101"/>
            <a:ext cx="3706666" cy="1138773"/>
          </a:xfrm>
          <a:prstGeom prst="rect">
            <a:avLst/>
          </a:prstGeom>
          <a:solidFill>
            <a:srgbClr val="FFFF00"/>
          </a:solidFill>
          <a:ln w="38100" cmpd="sng">
            <a:solidFill>
              <a:srgbClr val="008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For this topic you only need to be aware of </a:t>
            </a:r>
            <a:r>
              <a:rPr kumimoji="0" lang="en-US" sz="2400" b="0" i="0" u="none" strike="noStrike" kern="1200" cap="none" spc="0" normalizeH="0" baseline="0" noProof="0" dirty="0">
                <a:ln>
                  <a:noFill/>
                </a:ln>
                <a:solidFill>
                  <a:srgbClr val="0000FF"/>
                </a:solidFill>
                <a:effectLst/>
                <a:uLnTx/>
                <a:uFillTx/>
                <a:latin typeface="Calibri"/>
                <a:ea typeface="+mn-ea"/>
                <a:cs typeface="+mn-cs"/>
              </a:rPr>
              <a:t>Phagocytes</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0" i="0" u="none" strike="noStrike" kern="1200" cap="none" spc="0" normalizeH="0" baseline="0" noProof="0" dirty="0">
                <a:ln>
                  <a:noFill/>
                </a:ln>
                <a:solidFill>
                  <a:srgbClr val="0000FF"/>
                </a:solidFill>
                <a:effectLst/>
                <a:uLnTx/>
                <a:uFillTx/>
                <a:latin typeface="Calibri"/>
                <a:ea typeface="+mn-ea"/>
                <a:cs typeface="+mn-cs"/>
              </a:rPr>
              <a:t>Lymphocytes</a:t>
            </a:r>
          </a:p>
        </p:txBody>
      </p:sp>
      <p:sp>
        <p:nvSpPr>
          <p:cNvPr id="6"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spTree>
    <p:extLst>
      <p:ext uri="{BB962C8B-B14F-4D97-AF65-F5344CB8AC3E}">
        <p14:creationId xmlns:p14="http://schemas.microsoft.com/office/powerpoint/2010/main" val="406093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4762"/>
            <a:ext cx="9144000" cy="465138"/>
          </a:xfrm>
          <a:prstGeom prst="rect">
            <a:avLst/>
          </a:prstGeom>
          <a:solidFill>
            <a:srgbClr val="92D05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6.3.U8 Viruses lack a metabolism and cannot therefore be treated with antibiotics. Some strains of bacteria have evolved with genes that confer resistance to antibiotics and some strains of bacteria have multiple resistance.</a:t>
            </a:r>
          </a:p>
        </p:txBody>
      </p:sp>
      <p:pic>
        <p:nvPicPr>
          <p:cNvPr id="9" name="Picture 8"/>
          <p:cNvPicPr>
            <a:picLocks noChangeAspect="1"/>
          </p:cNvPicPr>
          <p:nvPr/>
        </p:nvPicPr>
        <p:blipFill>
          <a:blip r:embed="rId2"/>
          <a:stretch>
            <a:fillRect/>
          </a:stretch>
        </p:blipFill>
        <p:spPr>
          <a:xfrm>
            <a:off x="956142" y="469900"/>
            <a:ext cx="7121117" cy="3874976"/>
          </a:xfrm>
          <a:prstGeom prst="rect">
            <a:avLst/>
          </a:prstGeom>
        </p:spPr>
      </p:pic>
      <p:sp>
        <p:nvSpPr>
          <p:cNvPr id="10" name="Rectangle 9"/>
          <p:cNvSpPr/>
          <p:nvPr/>
        </p:nvSpPr>
        <p:spPr>
          <a:xfrm>
            <a:off x="1911392" y="6581001"/>
            <a:ext cx="7232608"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http://www.hse.ie/images_upload/portal/eng/services/healthpromotion/AntibioticAwareness/nopoint.jpg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rot="21398317">
            <a:off x="171250" y="4259262"/>
            <a:ext cx="529398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Viruses use the (eukaryotic) host cell metabolism</a:t>
            </a:r>
          </a:p>
        </p:txBody>
      </p:sp>
      <p:sp>
        <p:nvSpPr>
          <p:cNvPr id="12" name="TextBox 11"/>
          <p:cNvSpPr txBox="1"/>
          <p:nvPr/>
        </p:nvSpPr>
        <p:spPr>
          <a:xfrm rot="151317">
            <a:off x="4055067" y="4796693"/>
            <a:ext cx="508259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Viruses are protected by the host cell structure</a:t>
            </a:r>
          </a:p>
        </p:txBody>
      </p:sp>
      <p:sp>
        <p:nvSpPr>
          <p:cNvPr id="13" name="TextBox 12"/>
          <p:cNvSpPr txBox="1"/>
          <p:nvPr/>
        </p:nvSpPr>
        <p:spPr>
          <a:xfrm>
            <a:off x="444745" y="5351239"/>
            <a:ext cx="597710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Viruses have a very different structure to prokaryote, just a protein capsid and genetic material - no cell wall or membrane to attack</a:t>
            </a:r>
          </a:p>
        </p:txBody>
      </p:sp>
    </p:spTree>
    <p:extLst>
      <p:ext uri="{BB962C8B-B14F-4D97-AF65-F5344CB8AC3E}">
        <p14:creationId xmlns:p14="http://schemas.microsoft.com/office/powerpoint/2010/main" val="259446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3B7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0691" y="323972"/>
            <a:ext cx="4413309" cy="3803773"/>
          </a:xfrm>
          <a:prstGeom prst="rect">
            <a:avLst/>
          </a:prstGeom>
        </p:spPr>
      </p:pic>
      <p:sp>
        <p:nvSpPr>
          <p:cNvPr id="3" name="Title 1"/>
          <p:cNvSpPr txBox="1">
            <a:spLocks/>
          </p:cNvSpPr>
          <p:nvPr/>
        </p:nvSpPr>
        <p:spPr>
          <a:xfrm>
            <a:off x="0" y="4762"/>
            <a:ext cx="9144000" cy="465138"/>
          </a:xfrm>
          <a:prstGeom prst="rect">
            <a:avLst/>
          </a:prstGeom>
          <a:solidFill>
            <a:srgbClr val="92D05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6.3.U8 Viruses lack a metabolism and cannot therefore be treated with antibiotics. Some strains of bacteria have evolved with genes that confer resistance to antibiotics and some strains of bacteria have multiple resistance.</a:t>
            </a:r>
          </a:p>
        </p:txBody>
      </p:sp>
      <p:pic>
        <p:nvPicPr>
          <p:cNvPr id="8" name="Picture 7" descr="Screen Shot 2016-02-09 at 14.36.40.png">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32961"/>
            <a:ext cx="4730693" cy="2725039"/>
          </a:xfrm>
          <a:prstGeom prst="rect">
            <a:avLst/>
          </a:prstGeom>
          <a:solidFill>
            <a:srgbClr val="FFFFFF"/>
          </a:solidFill>
          <a:ln>
            <a:solidFill>
              <a:srgbClr val="000000"/>
            </a:solidFill>
          </a:ln>
        </p:spPr>
      </p:pic>
      <p:sp>
        <p:nvSpPr>
          <p:cNvPr id="4" name="TextBox 3"/>
          <p:cNvSpPr txBox="1"/>
          <p:nvPr/>
        </p:nvSpPr>
        <p:spPr>
          <a:xfrm>
            <a:off x="-1" y="469900"/>
            <a:ext cx="4730692" cy="707886"/>
          </a:xfrm>
          <a:prstGeom prst="rect">
            <a:avLst/>
          </a:prstGeom>
          <a:solidFill>
            <a:schemeClr val="bg1">
              <a:alpha val="74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Indiscriminate use of antibiotics is leading to </a:t>
            </a:r>
            <a:r>
              <a:rPr kumimoji="0" lang="en-US" sz="2000" b="1" i="0" u="none" strike="noStrike" kern="1200" cap="none" spc="0" normalizeH="0" baseline="0" noProof="0" dirty="0">
                <a:ln>
                  <a:noFill/>
                </a:ln>
                <a:solidFill>
                  <a:srgbClr val="800000"/>
                </a:solidFill>
                <a:effectLst/>
                <a:uLnTx/>
                <a:uFillTx/>
                <a:latin typeface="Calibri"/>
                <a:ea typeface="+mn-ea"/>
                <a:cs typeface="+mn-cs"/>
              </a:rPr>
              <a:t>antibiotic resistance</a:t>
            </a:r>
            <a:r>
              <a:rPr kumimoji="0" lang="en-US" sz="2000" b="0" i="0" u="none" strike="noStrike" kern="1200" cap="none" spc="0" normalizeH="0" baseline="0" noProof="0" dirty="0">
                <a:ln>
                  <a:noFill/>
                </a:ln>
                <a:solidFill>
                  <a:prstClr val="black"/>
                </a:solidFill>
                <a:effectLst/>
                <a:uLnTx/>
                <a:uFillTx/>
                <a:latin typeface="Calibri"/>
                <a:ea typeface="+mn-ea"/>
                <a:cs typeface="+mn-cs"/>
              </a:rPr>
              <a:t> in bacteria</a:t>
            </a:r>
          </a:p>
        </p:txBody>
      </p:sp>
      <p:sp>
        <p:nvSpPr>
          <p:cNvPr id="10" name="TextBox 9"/>
          <p:cNvSpPr txBox="1"/>
          <p:nvPr/>
        </p:nvSpPr>
        <p:spPr>
          <a:xfrm>
            <a:off x="1" y="1270639"/>
            <a:ext cx="4730690" cy="2862322"/>
          </a:xfrm>
          <a:prstGeom prst="rect">
            <a:avLst/>
          </a:prstGeom>
          <a:solidFill>
            <a:schemeClr val="bg1">
              <a:alpha val="74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An example of evolution by natural selection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Bacteria mutate and resistance to an antibiotic naturally arises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Bacteria divide rapidly therefore a resistant strain of bacteria can quickly proliferate</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Over time strains of bacteria can become resistant to multiple strains of bacteria</a:t>
            </a:r>
          </a:p>
        </p:txBody>
      </p:sp>
      <p:sp>
        <p:nvSpPr>
          <p:cNvPr id="7" name="Rectangle 6"/>
          <p:cNvSpPr/>
          <p:nvPr/>
        </p:nvSpPr>
        <p:spPr>
          <a:xfrm>
            <a:off x="0" y="6581001"/>
            <a:ext cx="4730689" cy="276999"/>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http://outreach.mcb.harvard.edu/animations/resistance7.swf</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Screen Shot 2016-02-09 at 15.16.1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30689" y="4127745"/>
            <a:ext cx="4413311" cy="2730255"/>
          </a:xfrm>
          <a:prstGeom prst="rect">
            <a:avLst/>
          </a:prstGeom>
          <a:solidFill>
            <a:srgbClr val="FFFFFF"/>
          </a:solidFill>
          <a:ln>
            <a:solidFill>
              <a:srgbClr val="000000"/>
            </a:solidFill>
          </a:ln>
        </p:spPr>
      </p:pic>
      <p:sp>
        <p:nvSpPr>
          <p:cNvPr id="2" name="Rectangle 1"/>
          <p:cNvSpPr/>
          <p:nvPr/>
        </p:nvSpPr>
        <p:spPr>
          <a:xfrm>
            <a:off x="4730690" y="6130678"/>
            <a:ext cx="4413309" cy="430887"/>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6"/>
              </a:rPr>
              <a:t>http://www.sumanasinc.com/scienceinfocus/antibiotics/antibiotics_fla.html</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65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4evolution-090827205731-phpapp02_Page_3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400" y="417600"/>
            <a:ext cx="8596800" cy="6451095"/>
          </a:xfrm>
          <a:prstGeom prst="rect">
            <a:avLst/>
          </a:prstGeom>
        </p:spPr>
      </p:pic>
      <p:sp>
        <p:nvSpPr>
          <p:cNvPr id="6" name="Title 1"/>
          <p:cNvSpPr>
            <a:spLocks noGrp="1"/>
          </p:cNvSpPr>
          <p:nvPr>
            <p:ph type="title"/>
          </p:nvPr>
        </p:nvSpPr>
        <p:spPr>
          <a:xfrm>
            <a:off x="0" y="4763"/>
            <a:ext cx="9144000" cy="414338"/>
          </a:xfrm>
          <a:solidFill>
            <a:srgbClr val="92D050">
              <a:alpha val="78000"/>
            </a:srgbClr>
          </a:solidFill>
        </p:spPr>
        <p:txBody>
          <a:bodyPr>
            <a:noAutofit/>
          </a:bodyPr>
          <a:lstStyle/>
          <a:p>
            <a:pPr fontAlgn="b"/>
            <a:r>
              <a:rPr lang="en-US" sz="1600" dirty="0">
                <a:latin typeface="Arial"/>
                <a:cs typeface="Arial"/>
              </a:rPr>
              <a:t>Review: 5.2.A2 </a:t>
            </a:r>
            <a:r>
              <a:rPr lang="en-US" sz="1600" dirty="0">
                <a:solidFill>
                  <a:srgbClr val="000000"/>
                </a:solidFill>
                <a:latin typeface="Arial"/>
                <a:ea typeface="ＭＳ 明朝"/>
                <a:cs typeface="Arial"/>
              </a:rPr>
              <a:t>Evolution of antibiotic resistance in bacteria.</a:t>
            </a:r>
          </a:p>
        </p:txBody>
      </p:sp>
      <p:sp>
        <p:nvSpPr>
          <p:cNvPr id="3" name="Rectangle 2"/>
          <p:cNvSpPr/>
          <p:nvPr/>
        </p:nvSpPr>
        <p:spPr>
          <a:xfrm>
            <a:off x="351003" y="2505439"/>
            <a:ext cx="3015122" cy="442035"/>
          </a:xfrm>
          <a:prstGeom prst="rect">
            <a:avLst/>
          </a:prstGeom>
          <a:solidFill>
            <a:srgbClr val="FFFFFF"/>
          </a:solidFill>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http://www.sumanasinc.com/scienceinfocus/antibiotics/antibiotics_fla.html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60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E1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75923"/>
            <a:ext cx="9304546" cy="6394877"/>
          </a:xfrm>
          <a:prstGeom prst="rect">
            <a:avLst/>
          </a:prstGeom>
        </p:spPr>
      </p:pic>
      <p:pic>
        <p:nvPicPr>
          <p:cNvPr id="6" name="Picture 5"/>
          <p:cNvPicPr>
            <a:picLocks noChangeAspect="1"/>
          </p:cNvPicPr>
          <p:nvPr/>
        </p:nvPicPr>
        <p:blipFill>
          <a:blip r:embed="rId3"/>
          <a:stretch>
            <a:fillRect/>
          </a:stretch>
        </p:blipFill>
        <p:spPr>
          <a:xfrm>
            <a:off x="3710403" y="4431248"/>
            <a:ext cx="5433598" cy="2132687"/>
          </a:xfrm>
          <a:prstGeom prst="rect">
            <a:avLst/>
          </a:prstGeom>
        </p:spPr>
      </p:pic>
      <p:sp>
        <p:nvSpPr>
          <p:cNvPr id="9" name="Rectangle 8"/>
          <p:cNvSpPr/>
          <p:nvPr/>
        </p:nvSpPr>
        <p:spPr>
          <a:xfrm>
            <a:off x="4572000" y="6581001"/>
            <a:ext cx="4572000" cy="276999"/>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http://www.cdc.gov/drugresistance/images/3-tuberculosis.png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0" y="6593802"/>
            <a:ext cx="549068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https://iappe.files.wordpress.com/2015/09/1utoyp8uaxogawyqvmjq8_a.jpg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p:cNvSpPr txBox="1">
            <a:spLocks/>
          </p:cNvSpPr>
          <p:nvPr/>
        </p:nvSpPr>
        <p:spPr>
          <a:xfrm>
            <a:off x="0" y="4762"/>
            <a:ext cx="9144000" cy="465138"/>
          </a:xfrm>
          <a:prstGeom prst="rect">
            <a:avLst/>
          </a:prstGeom>
          <a:solidFill>
            <a:srgbClr val="92D05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6.3.U8 Viruses lack a metabolism and cannot therefore be treated with antibiotics. Some strains of bacteria have evolved with genes that confer resistance to antibiotics and some strains of bacteria have multiple resistance.</a:t>
            </a:r>
          </a:p>
        </p:txBody>
      </p:sp>
      <p:sp>
        <p:nvSpPr>
          <p:cNvPr id="15" name="TextBox 14"/>
          <p:cNvSpPr txBox="1"/>
          <p:nvPr/>
        </p:nvSpPr>
        <p:spPr>
          <a:xfrm rot="21125416">
            <a:off x="4229232" y="1038270"/>
            <a:ext cx="4673725" cy="461665"/>
          </a:xfrm>
          <a:prstGeom prst="rect">
            <a:avLst/>
          </a:prstGeom>
          <a:solidFill>
            <a:srgbClr val="FFFF00"/>
          </a:solidFill>
          <a:ln w="38100" cmpd="sng">
            <a:solidFill>
              <a:srgbClr val="008000"/>
            </a:solid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you take antibiotics for granted?</a:t>
            </a:r>
          </a:p>
        </p:txBody>
      </p:sp>
    </p:spTree>
    <p:extLst>
      <p:ext uri="{BB962C8B-B14F-4D97-AF65-F5344CB8AC3E}">
        <p14:creationId xmlns:p14="http://schemas.microsoft.com/office/powerpoint/2010/main" val="425017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35" y="0"/>
            <a:ext cx="535053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Antibiotics are ineffective against viruses! </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3" name="Picture 2"/>
          <p:cNvPicPr>
            <a:picLocks noChangeAspect="1"/>
          </p:cNvPicPr>
          <p:nvPr/>
        </p:nvPicPr>
        <p:blipFill>
          <a:blip r:embed="rId2"/>
          <a:stretch>
            <a:fillRect/>
          </a:stretch>
        </p:blipFill>
        <p:spPr>
          <a:xfrm>
            <a:off x="4953000" y="152400"/>
            <a:ext cx="4064000" cy="2438400"/>
          </a:xfrm>
          <a:prstGeom prst="rect">
            <a:avLst/>
          </a:prstGeom>
        </p:spPr>
      </p:pic>
      <p:sp>
        <p:nvSpPr>
          <p:cNvPr id="4" name="TextBox 3"/>
          <p:cNvSpPr txBox="1"/>
          <p:nvPr/>
        </p:nvSpPr>
        <p:spPr>
          <a:xfrm>
            <a:off x="4648200" y="2590800"/>
            <a:ext cx="434340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Chlamydia trachomatis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bacteria. Are you ready for the end of antibiotics? Guardian: </a:t>
            </a:r>
            <a:r>
              <a:rPr kumimoji="0"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3"/>
              </a:rPr>
              <a:t>http://gu.com/p/2jxgj</a:t>
            </a:r>
            <a:endParaRPr kumimoji="0"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6" name="TextBox 5"/>
          <p:cNvSpPr txBox="1"/>
          <p:nvPr/>
        </p:nvSpPr>
        <p:spPr>
          <a:xfrm>
            <a:off x="76200" y="1161871"/>
            <a:ext cx="48768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Analyse</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the graph below. Over time, outline what has happened to:</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number of new approved antibiotics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diversity of new approved antibiotics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Suggest reasons for your answers. </a:t>
            </a:r>
          </a:p>
        </p:txBody>
      </p:sp>
      <p:sp>
        <p:nvSpPr>
          <p:cNvPr id="9" name="TextBox 8"/>
          <p:cNvSpPr txBox="1"/>
          <p:nvPr/>
        </p:nvSpPr>
        <p:spPr>
          <a:xfrm>
            <a:off x="0" y="6334780"/>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lumMod val="50000"/>
                    <a:lumOff val="50000"/>
                  </a:prstClr>
                </a:solidFill>
                <a:effectLst/>
                <a:uLnTx/>
                <a:uFillTx/>
                <a:latin typeface="Calibri"/>
                <a:ea typeface="ＭＳ Ｐゴシック" panose="020B0600070205080204" pitchFamily="34" charset="-128"/>
                <a:cs typeface="+mn-cs"/>
              </a:rPr>
              <a:t>The scariest graph you’ll ever see. Read the article by </a:t>
            </a:r>
            <a:r>
              <a:rPr kumimoji="1" lang="en-US" altLang="ja-JP" sz="1400" b="0" i="1" u="none" strike="noStrike" kern="1200" cap="none" spc="0" normalizeH="0" baseline="0" noProof="0" dirty="0" err="1">
                <a:ln>
                  <a:noFill/>
                </a:ln>
                <a:solidFill>
                  <a:prstClr val="black">
                    <a:lumMod val="50000"/>
                    <a:lumOff val="50000"/>
                  </a:prstClr>
                </a:solidFill>
                <a:effectLst/>
                <a:uLnTx/>
                <a:uFillTx/>
                <a:latin typeface="Calibri"/>
                <a:ea typeface="ＭＳ Ｐゴシック" panose="020B0600070205080204" pitchFamily="34" charset="-128"/>
                <a:cs typeface="+mn-cs"/>
              </a:rPr>
              <a:t>Maryn</a:t>
            </a:r>
            <a:r>
              <a:rPr kumimoji="1" lang="en-US" altLang="ja-JP" sz="1400" b="0" i="1" u="none" strike="noStrike" kern="1200" cap="none" spc="0" normalizeH="0" baseline="0" noProof="0" dirty="0">
                <a:ln>
                  <a:noFill/>
                </a:ln>
                <a:solidFill>
                  <a:prstClr val="black">
                    <a:lumMod val="50000"/>
                    <a:lumOff val="50000"/>
                  </a:prstClr>
                </a:solidFill>
                <a:effectLst/>
                <a:uLnTx/>
                <a:uFillTx/>
                <a:latin typeface="Calibri"/>
                <a:ea typeface="ＭＳ Ｐゴシック" panose="020B0600070205080204" pitchFamily="34" charset="-128"/>
                <a:cs typeface="+mn-cs"/>
              </a:rPr>
              <a:t> McKenna:</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4"/>
              </a:rPr>
              <a:t>http://</a:t>
            </a: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4"/>
              </a:rPr>
              <a:t>www.wired.com</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4"/>
              </a:rPr>
              <a:t>/</a:t>
            </a: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4"/>
              </a:rPr>
              <a:t>wiredscience</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4"/>
              </a:rPr>
              <a:t>/2011/02/not-many-antibiotics/</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5" name="Picture 4">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141428"/>
            <a:ext cx="6552560" cy="3259371"/>
          </a:xfrm>
          <a:prstGeom prst="rect">
            <a:avLst/>
          </a:prstGeom>
        </p:spPr>
      </p:pic>
      <p:pic>
        <p:nvPicPr>
          <p:cNvPr id="11" name="Picture 10">
            <a:hlinkClick r:id="rId6"/>
          </p:cNvPr>
          <p:cNvPicPr>
            <a:picLocks noChangeAspect="1"/>
          </p:cNvPicPr>
          <p:nvPr/>
        </p:nvPicPr>
        <p:blipFill>
          <a:blip r:embed="rId7"/>
          <a:stretch>
            <a:fillRect/>
          </a:stretch>
        </p:blipFill>
        <p:spPr>
          <a:xfrm>
            <a:off x="6477000" y="5681388"/>
            <a:ext cx="2667000" cy="770211"/>
          </a:xfrm>
          <a:prstGeom prst="rect">
            <a:avLst/>
          </a:prstGeom>
        </p:spPr>
      </p:pic>
    </p:spTree>
    <p:extLst>
      <p:ext uri="{BB962C8B-B14F-4D97-AF65-F5344CB8AC3E}">
        <p14:creationId xmlns:p14="http://schemas.microsoft.com/office/powerpoint/2010/main" val="1251817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625014"/>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mj-ea"/>
                <a:cs typeface="Arial"/>
              </a:rPr>
              <a:t>6.3.A2 Florey and Chain’s experiments to test penicillin on bacterial infections in mice. AND Nature of science: Risks associated with scientific research - Florey and Chain’s tests on the safety of penicillin would not be compliant with current protocol on testing. (4.8)</a:t>
            </a:r>
          </a:p>
        </p:txBody>
      </p:sp>
      <p:grpSp>
        <p:nvGrpSpPr>
          <p:cNvPr id="6" name="Group 5"/>
          <p:cNvGrpSpPr/>
          <p:nvPr/>
        </p:nvGrpSpPr>
        <p:grpSpPr>
          <a:xfrm>
            <a:off x="176185" y="1376803"/>
            <a:ext cx="3366778" cy="2525241"/>
            <a:chOff x="279226" y="619280"/>
            <a:chExt cx="3366778" cy="2817278"/>
          </a:xfrm>
        </p:grpSpPr>
        <p:pic>
          <p:nvPicPr>
            <p:cNvPr id="4" name="Picture 3" descr="Screen Shot 2016-02-09 at 19.57.34.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226" y="619280"/>
              <a:ext cx="3366778" cy="2817278"/>
            </a:xfrm>
            <a:prstGeom prst="rect">
              <a:avLst/>
            </a:prstGeom>
            <a:ln>
              <a:solidFill>
                <a:srgbClr val="000000"/>
              </a:solidFill>
            </a:ln>
          </p:spPr>
        </p:pic>
        <p:sp>
          <p:nvSpPr>
            <p:cNvPr id="5" name="Rectangle 4"/>
            <p:cNvSpPr/>
            <p:nvPr/>
          </p:nvSpPr>
          <p:spPr>
            <a:xfrm>
              <a:off x="279226" y="619280"/>
              <a:ext cx="266938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 discovery of penicillin.</a:t>
              </a:r>
            </a:p>
          </p:txBody>
        </p:sp>
        <p:sp>
          <p:nvSpPr>
            <p:cNvPr id="2" name="Rectangle 1"/>
            <p:cNvSpPr/>
            <p:nvPr/>
          </p:nvSpPr>
          <p:spPr>
            <a:xfrm>
              <a:off x="279226" y="2974893"/>
              <a:ext cx="3366778" cy="461665"/>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http://wellcomelibrary.org/player/b16778868#?asi=0&amp;ai=0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6"/>
          <p:cNvSpPr txBox="1"/>
          <p:nvPr/>
        </p:nvSpPr>
        <p:spPr>
          <a:xfrm>
            <a:off x="125943" y="730472"/>
            <a:ext cx="66487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Recap from topic 2:For their work on </a:t>
            </a:r>
            <a:r>
              <a:rPr kumimoji="0" lang="en-US" sz="1800" b="1" i="0" u="none" strike="noStrike" kern="1200" cap="none" spc="0" normalizeH="0" baseline="0" noProof="0" dirty="0">
                <a:ln>
                  <a:noFill/>
                </a:ln>
                <a:solidFill>
                  <a:prstClr val="black"/>
                </a:solidFill>
                <a:effectLst/>
                <a:uLnTx/>
                <a:uFillTx/>
                <a:latin typeface="Arial"/>
                <a:ea typeface="+mn-ea"/>
                <a:cs typeface="Arial"/>
              </a:rPr>
              <a:t>penicillin</a:t>
            </a:r>
            <a:r>
              <a:rPr kumimoji="0" lang="en-US" sz="1800" b="0" i="0" u="none" strike="noStrike" kern="1200" cap="none" spc="0" normalizeH="0" baseline="0" noProof="0" dirty="0">
                <a:ln>
                  <a:noFill/>
                </a:ln>
                <a:solidFill>
                  <a:prstClr val="black"/>
                </a:solidFill>
                <a:effectLst/>
                <a:uLnTx/>
                <a:uFillTx/>
                <a:latin typeface="Arial"/>
                <a:ea typeface="+mn-ea"/>
                <a:cs typeface="Arial"/>
              </a:rPr>
              <a:t> Fleming, </a:t>
            </a:r>
            <a:r>
              <a:rPr kumimoji="0" lang="en-US" sz="1800" b="1" i="0" u="none" strike="noStrike" kern="1200" cap="none" spc="0" normalizeH="0" baseline="0" noProof="0" dirty="0">
                <a:ln>
                  <a:noFill/>
                </a:ln>
                <a:solidFill>
                  <a:prstClr val="black"/>
                </a:solidFill>
                <a:effectLst/>
                <a:uLnTx/>
                <a:uFillTx/>
                <a:latin typeface="Arial"/>
                <a:ea typeface="+mn-ea"/>
                <a:cs typeface="Arial"/>
              </a:rPr>
              <a:t>Florey and Chain </a:t>
            </a:r>
            <a:r>
              <a:rPr kumimoji="0" lang="en-US" sz="1800" b="0" i="0" u="none" strike="noStrike" kern="1200" cap="none" spc="0" normalizeH="0" baseline="0" noProof="0" dirty="0">
                <a:ln>
                  <a:noFill/>
                </a:ln>
                <a:solidFill>
                  <a:prstClr val="black"/>
                </a:solidFill>
                <a:effectLst/>
                <a:uLnTx/>
                <a:uFillTx/>
                <a:latin typeface="Arial"/>
                <a:ea typeface="+mn-ea"/>
                <a:cs typeface="Arial"/>
              </a:rPr>
              <a:t>were awarded the Nobel prize for medicine in 1945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6777400" y="629776"/>
            <a:ext cx="2366599" cy="2618945"/>
          </a:xfrm>
          <a:prstGeom prst="rect">
            <a:avLst/>
          </a:prstGeom>
        </p:spPr>
      </p:pic>
      <p:sp>
        <p:nvSpPr>
          <p:cNvPr id="9" name="Rectangle 8"/>
          <p:cNvSpPr/>
          <p:nvPr/>
        </p:nvSpPr>
        <p:spPr>
          <a:xfrm>
            <a:off x="6777401" y="2417724"/>
            <a:ext cx="2366599" cy="83099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http://www.sciencemuseum.org.uk/hommedia.ashx?id=10271&amp;size=Small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hlinkClick r:id="rId6"/>
          </p:cNvPr>
          <p:cNvSpPr/>
          <p:nvPr/>
        </p:nvSpPr>
        <p:spPr>
          <a:xfrm>
            <a:off x="3639768" y="1322538"/>
            <a:ext cx="264810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Florey and Chain</a:t>
            </a:r>
          </a:p>
        </p:txBody>
      </p:sp>
      <p:pic>
        <p:nvPicPr>
          <p:cNvPr id="11" name="Picture 10" descr="Screen Shot 2016-02-09 at 20.07.52.png">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07203" y="1688872"/>
            <a:ext cx="3007419" cy="458759"/>
          </a:xfrm>
          <a:prstGeom prst="rect">
            <a:avLst/>
          </a:prstGeom>
        </p:spPr>
      </p:pic>
      <p:sp>
        <p:nvSpPr>
          <p:cNvPr id="13" name="Rectangle 12"/>
          <p:cNvSpPr/>
          <p:nvPr/>
        </p:nvSpPr>
        <p:spPr>
          <a:xfrm>
            <a:off x="3707202" y="2133737"/>
            <a:ext cx="264810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6"/>
              </a:rPr>
              <a:t>http://www.chemheritage.org/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hlinkClick r:id="rId8"/>
          </p:cNvPr>
          <p:cNvSpPr/>
          <p:nvPr/>
        </p:nvSpPr>
        <p:spPr>
          <a:xfrm>
            <a:off x="3705375" y="2604116"/>
            <a:ext cx="30692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real story behind penicillin</a:t>
            </a:r>
          </a:p>
        </p:txBody>
      </p:sp>
      <p:pic>
        <p:nvPicPr>
          <p:cNvPr id="15" name="Picture 14">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4011" y="2973449"/>
            <a:ext cx="2960611" cy="436866"/>
          </a:xfrm>
          <a:prstGeom prst="rect">
            <a:avLst/>
          </a:prstGeom>
        </p:spPr>
      </p:pic>
      <p:sp>
        <p:nvSpPr>
          <p:cNvPr id="16" name="Rectangle 15"/>
          <p:cNvSpPr/>
          <p:nvPr/>
        </p:nvSpPr>
        <p:spPr>
          <a:xfrm>
            <a:off x="3705374" y="3410315"/>
            <a:ext cx="307019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8"/>
              </a:rPr>
              <a:t>http://www.pbs.org/newshour/rundown/the-real-story-behind-the-worlds-first-antibiotic/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66638" y="3999930"/>
            <a:ext cx="6708020" cy="2862322"/>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 outline of the modern process of drug testing and clinical trials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Years of extensive laboratory research on animals and human cells to determine usefulness, likely dosage and possible side-effects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Assess the safety of the drug and the impact of side-effects on a small group of healthy volunteers – starting with a small dosage which is slowly increased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the effectiveness of the drug against a control on a small group of affected volunteers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Randomised</a:t>
            </a:r>
            <a:r>
              <a:rPr kumimoji="0" lang="en-US" sz="1800" b="0" i="0" u="none" strike="noStrike" kern="1200" cap="none" spc="0" normalizeH="0" baseline="0" noProof="0" dirty="0">
                <a:ln>
                  <a:noFill/>
                </a:ln>
                <a:solidFill>
                  <a:prstClr val="black"/>
                </a:solidFill>
                <a:effectLst/>
                <a:uLnTx/>
                <a:uFillTx/>
                <a:latin typeface="Calibri"/>
                <a:ea typeface="+mn-ea"/>
                <a:cs typeface="+mn-cs"/>
              </a:rPr>
              <a:t> and blind testing on a large group of affected volunteers against a placebo and competing drugs</a:t>
            </a:r>
          </a:p>
        </p:txBody>
      </p:sp>
      <p:sp>
        <p:nvSpPr>
          <p:cNvPr id="19" name="TextBox 18"/>
          <p:cNvSpPr txBox="1"/>
          <p:nvPr/>
        </p:nvSpPr>
        <p:spPr>
          <a:xfrm>
            <a:off x="6889277" y="4021006"/>
            <a:ext cx="2142843" cy="2031325"/>
          </a:xfrm>
          <a:prstGeom prst="rect">
            <a:avLst/>
          </a:prstGeom>
          <a:solidFill>
            <a:srgbClr val="FEB4B5"/>
          </a:solidFill>
          <a:ln>
            <a:solidFill>
              <a:srgbClr val="0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Discuss the ways in which Florey and Chain’s work is in accord with and breaches the modern practices of drug testing.</a:t>
            </a:r>
          </a:p>
        </p:txBody>
      </p:sp>
    </p:spTree>
    <p:extLst>
      <p:ext uri="{BB962C8B-B14F-4D97-AF65-F5344CB8AC3E}">
        <p14:creationId xmlns:p14="http://schemas.microsoft.com/office/powerpoint/2010/main" val="154682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6.3.A3 Effects of HIV on the immune system and methods of transmission.</a:t>
            </a:r>
          </a:p>
        </p:txBody>
      </p:sp>
      <p:pic>
        <p:nvPicPr>
          <p:cNvPr id="9" name="Picture 8"/>
          <p:cNvPicPr>
            <a:picLocks noChangeAspect="1"/>
          </p:cNvPicPr>
          <p:nvPr/>
        </p:nvPicPr>
        <p:blipFill>
          <a:blip r:embed="rId2"/>
          <a:stretch>
            <a:fillRect/>
          </a:stretch>
        </p:blipFill>
        <p:spPr>
          <a:xfrm>
            <a:off x="3046252" y="583215"/>
            <a:ext cx="5982301" cy="3067847"/>
          </a:xfrm>
          <a:prstGeom prst="rect">
            <a:avLst/>
          </a:prstGeom>
        </p:spPr>
      </p:pic>
      <p:sp>
        <p:nvSpPr>
          <p:cNvPr id="10" name="Rectangle 9"/>
          <p:cNvSpPr/>
          <p:nvPr/>
        </p:nvSpPr>
        <p:spPr>
          <a:xfrm>
            <a:off x="123976" y="1644824"/>
            <a:ext cx="3037723"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Human Immunodeficiency Virus (HIV) gradually attacks the immune system, which is our body’s natural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defence</a:t>
            </a:r>
            <a:r>
              <a:rPr kumimoji="0" lang="en-US" sz="1800" b="0" i="0" u="none" strike="noStrike" kern="1200" cap="none" spc="0" normalizeH="0" baseline="0" noProof="0" dirty="0">
                <a:ln>
                  <a:noFill/>
                </a:ln>
                <a:solidFill>
                  <a:prstClr val="black"/>
                </a:solidFill>
                <a:effectLst/>
                <a:uLnTx/>
                <a:uFillTx/>
                <a:latin typeface="Calibri"/>
                <a:ea typeface="+mn-ea"/>
                <a:cs typeface="+mn-cs"/>
              </a:rPr>
              <a:t> against illness. If a person becomes infected with HIV, they will find it harder to fight off infections and diseases.</a:t>
            </a:r>
          </a:p>
        </p:txBody>
      </p:sp>
      <p:sp>
        <p:nvSpPr>
          <p:cNvPr id="7" name="Rectangle 6"/>
          <p:cNvSpPr/>
          <p:nvPr/>
        </p:nvSpPr>
        <p:spPr>
          <a:xfrm>
            <a:off x="165956" y="424947"/>
            <a:ext cx="315052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What are HIV and AIDS?</a:t>
            </a:r>
          </a:p>
        </p:txBody>
      </p:sp>
      <p:sp>
        <p:nvSpPr>
          <p:cNvPr id="11" name="Rectangle 10"/>
          <p:cNvSpPr/>
          <p:nvPr/>
        </p:nvSpPr>
        <p:spPr>
          <a:xfrm>
            <a:off x="6330409" y="6550223"/>
            <a:ext cx="281359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See more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3"/>
              </a:rPr>
              <a:t>http://www.avert.org/</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23976" y="3972532"/>
            <a:ext cx="87970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AIDS is a syndrome caused by HIV. It is when a person’s immune system is too weak to fight off infections, and develops when the HIV is advanced. This is the last stage of HIV where the body can no longer defend itself and may develop various diseases and if left untreated, death.</a:t>
            </a:r>
          </a:p>
        </p:txBody>
      </p:sp>
      <p:sp>
        <p:nvSpPr>
          <p:cNvPr id="13" name="Rectangle 12"/>
          <p:cNvSpPr/>
          <p:nvPr/>
        </p:nvSpPr>
        <p:spPr>
          <a:xfrm>
            <a:off x="126599" y="5172861"/>
            <a:ext cx="8797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There is currently no cure for HIV. However, with the right treatment and support, people can live long and healthy lives.</a:t>
            </a:r>
          </a:p>
        </p:txBody>
      </p:sp>
    </p:spTree>
    <p:extLst>
      <p:ext uri="{BB962C8B-B14F-4D97-AF65-F5344CB8AC3E}">
        <p14:creationId xmlns:p14="http://schemas.microsoft.com/office/powerpoint/2010/main" val="4198649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6.3.A3 Effects of HIV on the immune system and methods of transmission.</a:t>
            </a:r>
          </a:p>
        </p:txBody>
      </p:sp>
      <p:pic>
        <p:nvPicPr>
          <p:cNvPr id="4" name="Picture 2"/>
          <p:cNvPicPr>
            <a:picLocks noChangeAspect="1" noChangeArrowheads="1"/>
          </p:cNvPicPr>
          <p:nvPr/>
        </p:nvPicPr>
        <p:blipFill>
          <a:blip r:embed="rId2" cstate="print"/>
          <a:srcRect/>
          <a:stretch>
            <a:fillRect/>
          </a:stretch>
        </p:blipFill>
        <p:spPr bwMode="auto">
          <a:xfrm>
            <a:off x="0" y="331304"/>
            <a:ext cx="8964425" cy="6417797"/>
          </a:xfrm>
          <a:prstGeom prst="rect">
            <a:avLst/>
          </a:prstGeom>
          <a:noFill/>
          <a:ln w="9525">
            <a:noFill/>
            <a:miter lim="800000"/>
            <a:headEnd/>
            <a:tailEnd/>
          </a:ln>
        </p:spPr>
      </p:pic>
      <p:pic>
        <p:nvPicPr>
          <p:cNvPr id="5" name="Picture 3">
            <a:hlinkClick r:id="rId3"/>
          </p:cNvPr>
          <p:cNvPicPr>
            <a:picLocks noChangeAspect="1" noChangeArrowheads="1"/>
          </p:cNvPicPr>
          <p:nvPr/>
        </p:nvPicPr>
        <p:blipFill>
          <a:blip r:embed="rId4" cstate="print"/>
          <a:srcRect/>
          <a:stretch>
            <a:fillRect/>
          </a:stretch>
        </p:blipFill>
        <p:spPr bwMode="auto">
          <a:xfrm>
            <a:off x="50945" y="2429172"/>
            <a:ext cx="4142364" cy="4429642"/>
          </a:xfrm>
          <a:prstGeom prst="rect">
            <a:avLst/>
          </a:prstGeom>
          <a:solidFill>
            <a:srgbClr val="FFFFFF"/>
          </a:solidFill>
          <a:ln>
            <a:solidFill>
              <a:schemeClr val="tx1"/>
            </a:solidFill>
          </a:ln>
        </p:spPr>
      </p:pic>
      <p:pic>
        <p:nvPicPr>
          <p:cNvPr id="6" name="Picture 5" descr="Screen Shot 2016-02-09 at 17.20.40.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62494" y="398859"/>
            <a:ext cx="3471762" cy="2736365"/>
          </a:xfrm>
          <a:prstGeom prst="rect">
            <a:avLst/>
          </a:prstGeom>
          <a:solidFill>
            <a:srgbClr val="FFFFFF"/>
          </a:solidFill>
          <a:ln>
            <a:solidFill>
              <a:schemeClr val="tx1"/>
            </a:solidFill>
          </a:ln>
        </p:spPr>
      </p:pic>
      <p:sp>
        <p:nvSpPr>
          <p:cNvPr id="2" name="Rectangle 1"/>
          <p:cNvSpPr/>
          <p:nvPr/>
        </p:nvSpPr>
        <p:spPr>
          <a:xfrm>
            <a:off x="5562495" y="3135224"/>
            <a:ext cx="3483726" cy="461665"/>
          </a:xfrm>
          <a:prstGeom prst="rect">
            <a:avLst/>
          </a:prstGeom>
          <a:solidFill>
            <a:srgbClr val="FFFFFF"/>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http://www.sumanasinc.com/webcontent/animations/content/lifecyclehiv.html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50945" y="6144754"/>
            <a:ext cx="4142364" cy="646331"/>
          </a:xfrm>
          <a:prstGeom prst="rect">
            <a:avLst/>
          </a:prstGeom>
          <a:solidFill>
            <a:srgbClr val="FFFFFF"/>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7"/>
              </a:rPr>
              <a:t>http://highered.mheducation.com/sites/0072495855/student_view0/chapter24/animation__how_the_hiv_infection_cycle_works.html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99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6.3.A3 Effects of HIV on the immune system and methods of transmission.</a:t>
            </a:r>
          </a:p>
        </p:txBody>
      </p:sp>
      <p:pic>
        <p:nvPicPr>
          <p:cNvPr id="4" name="Picture 2"/>
          <p:cNvPicPr>
            <a:picLocks noChangeAspect="1" noChangeArrowheads="1"/>
          </p:cNvPicPr>
          <p:nvPr/>
        </p:nvPicPr>
        <p:blipFill>
          <a:blip r:embed="rId2" cstate="print"/>
          <a:srcRect/>
          <a:stretch>
            <a:fillRect/>
          </a:stretch>
        </p:blipFill>
        <p:spPr bwMode="auto">
          <a:xfrm>
            <a:off x="92365" y="331304"/>
            <a:ext cx="9010210" cy="6428509"/>
          </a:xfrm>
          <a:prstGeom prst="rect">
            <a:avLst/>
          </a:prstGeom>
          <a:noFill/>
          <a:ln w="9525">
            <a:noFill/>
            <a:miter lim="800000"/>
            <a:headEnd/>
            <a:tailEnd/>
          </a:ln>
          <a:effectLst/>
        </p:spPr>
      </p:pic>
    </p:spTree>
    <p:extLst>
      <p:ext uri="{BB962C8B-B14F-4D97-AF65-F5344CB8AC3E}">
        <p14:creationId xmlns:p14="http://schemas.microsoft.com/office/powerpoint/2010/main" val="365786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6.3.A3 Effects of HIV on the immune system and methods of transmission.</a:t>
            </a:r>
          </a:p>
        </p:txBody>
      </p:sp>
      <p:pic>
        <p:nvPicPr>
          <p:cNvPr id="4" name="Picture 2"/>
          <p:cNvPicPr>
            <a:picLocks noChangeAspect="1" noChangeArrowheads="1"/>
          </p:cNvPicPr>
          <p:nvPr/>
        </p:nvPicPr>
        <p:blipFill>
          <a:blip r:embed="rId2" cstate="print"/>
          <a:srcRect/>
          <a:stretch>
            <a:fillRect/>
          </a:stretch>
        </p:blipFill>
        <p:spPr bwMode="auto">
          <a:xfrm>
            <a:off x="0" y="331304"/>
            <a:ext cx="9092545" cy="2960255"/>
          </a:xfrm>
          <a:prstGeom prst="rect">
            <a:avLst/>
          </a:prstGeom>
          <a:noFill/>
          <a:ln w="9525">
            <a:noFill/>
            <a:miter lim="800000"/>
            <a:headEnd/>
            <a:tailEnd/>
          </a:ln>
          <a:effectLst/>
        </p:spPr>
      </p:pic>
      <p:pic>
        <p:nvPicPr>
          <p:cNvPr id="5" name="Picture 3">
            <a:hlinkClick r:id="rId3"/>
          </p:cNvPr>
          <p:cNvPicPr>
            <a:picLocks noChangeAspect="1" noChangeArrowheads="1"/>
          </p:cNvPicPr>
          <p:nvPr/>
        </p:nvPicPr>
        <p:blipFill>
          <a:blip r:embed="rId4" cstate="print"/>
          <a:srcRect/>
          <a:stretch>
            <a:fillRect/>
          </a:stretch>
        </p:blipFill>
        <p:spPr bwMode="auto">
          <a:xfrm>
            <a:off x="457200" y="3577887"/>
            <a:ext cx="7634646" cy="2890788"/>
          </a:xfrm>
          <a:prstGeom prst="rect">
            <a:avLst/>
          </a:prstGeom>
          <a:noFill/>
          <a:ln w="9525">
            <a:solidFill>
              <a:schemeClr val="accent1"/>
            </a:solidFill>
            <a:miter lim="800000"/>
            <a:headEnd/>
            <a:tailEnd/>
          </a:ln>
          <a:effectLst/>
        </p:spPr>
      </p:pic>
      <p:sp>
        <p:nvSpPr>
          <p:cNvPr id="6" name="Rectangle 5"/>
          <p:cNvSpPr/>
          <p:nvPr/>
        </p:nvSpPr>
        <p:spPr>
          <a:xfrm>
            <a:off x="4937086" y="4130687"/>
            <a:ext cx="2997335" cy="400110"/>
          </a:xfrm>
          <a:prstGeom prst="rect">
            <a:avLst/>
          </a:prstGeom>
          <a:solidFill>
            <a:srgbClr val="FFFFFF"/>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3"/>
              </a:rPr>
              <a:t>http://www.avert.org/</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418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331304"/>
            <a:ext cx="5061962" cy="1068636"/>
          </a:xfrm>
          <a:prstGeom prst="rect">
            <a:avLst/>
          </a:prstGeom>
        </p:spPr>
      </p:pic>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pic>
        <p:nvPicPr>
          <p:cNvPr id="5" name="Picture 3">
            <a:hlinkClick r:id="rId3"/>
          </p:cNvPr>
          <p:cNvPicPr>
            <a:picLocks noChangeAspect="1" noChangeArrowheads="1"/>
          </p:cNvPicPr>
          <p:nvPr/>
        </p:nvPicPr>
        <p:blipFill>
          <a:blip r:embed="rId4" cstate="print"/>
          <a:srcRect/>
          <a:stretch>
            <a:fillRect/>
          </a:stretch>
        </p:blipFill>
        <p:spPr bwMode="auto">
          <a:xfrm>
            <a:off x="142107" y="1399940"/>
            <a:ext cx="3375793" cy="4718167"/>
          </a:xfrm>
          <a:prstGeom prst="rect">
            <a:avLst/>
          </a:prstGeom>
          <a:noFill/>
          <a:ln w="9525">
            <a:solidFill>
              <a:srgbClr val="000000"/>
            </a:solidFill>
            <a:miter lim="800000"/>
            <a:headEnd/>
            <a:tailEnd/>
          </a:ln>
          <a:effectLst/>
        </p:spPr>
      </p:pic>
      <p:pic>
        <p:nvPicPr>
          <p:cNvPr id="6" name="Picture 4">
            <a:hlinkClick r:id="rId5"/>
          </p:cNvPr>
          <p:cNvPicPr>
            <a:picLocks noChangeAspect="1" noChangeArrowheads="1"/>
          </p:cNvPicPr>
          <p:nvPr/>
        </p:nvPicPr>
        <p:blipFill>
          <a:blip r:embed="rId6" cstate="print"/>
          <a:srcRect/>
          <a:stretch>
            <a:fillRect/>
          </a:stretch>
        </p:blipFill>
        <p:spPr bwMode="auto">
          <a:xfrm>
            <a:off x="4339810" y="827572"/>
            <a:ext cx="4360081" cy="2963121"/>
          </a:xfrm>
          <a:prstGeom prst="rect">
            <a:avLst/>
          </a:prstGeom>
          <a:noFill/>
          <a:ln w="9525">
            <a:solidFill>
              <a:srgbClr val="000000"/>
            </a:solidFill>
            <a:miter lim="800000"/>
            <a:headEnd/>
            <a:tailEnd/>
          </a:ln>
          <a:effectLst/>
        </p:spPr>
      </p:pic>
      <p:pic>
        <p:nvPicPr>
          <p:cNvPr id="7" name="Picture 5">
            <a:hlinkClick r:id="rId7"/>
          </p:cNvPr>
          <p:cNvPicPr>
            <a:picLocks noChangeAspect="1" noChangeArrowheads="1"/>
          </p:cNvPicPr>
          <p:nvPr/>
        </p:nvPicPr>
        <p:blipFill>
          <a:blip r:embed="rId8" cstate="print"/>
          <a:srcRect/>
          <a:stretch>
            <a:fillRect/>
          </a:stretch>
        </p:blipFill>
        <p:spPr bwMode="auto">
          <a:xfrm>
            <a:off x="4339809" y="3976804"/>
            <a:ext cx="4360081" cy="2655843"/>
          </a:xfrm>
          <a:prstGeom prst="rect">
            <a:avLst/>
          </a:prstGeom>
          <a:noFill/>
          <a:ln w="9525">
            <a:solidFill>
              <a:srgbClr val="000000"/>
            </a:solidFill>
            <a:miter lim="800000"/>
            <a:headEnd/>
            <a:tailEnd/>
          </a:ln>
          <a:effectLst/>
        </p:spPr>
      </p:pic>
      <p:sp>
        <p:nvSpPr>
          <p:cNvPr id="9" name="Rectangle 8"/>
          <p:cNvSpPr/>
          <p:nvPr/>
        </p:nvSpPr>
        <p:spPr>
          <a:xfrm>
            <a:off x="142107" y="5887274"/>
            <a:ext cx="3375793" cy="461665"/>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http://www.mydr.com.au/health-images/animation-phagocytosis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4339810" y="3525603"/>
            <a:ext cx="4360082" cy="276999"/>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http://youtube.com/watch?v=MgVPLNu_S-w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4339810" y="6379466"/>
            <a:ext cx="4360080" cy="276999"/>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7"/>
              </a:rPr>
              <a:t>http://www.kscience.co.uk/animations/phagocyte.htm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8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hlinkClick r:id="rId2"/>
          </p:cNvPr>
          <p:cNvPicPr>
            <a:picLocks noChangeAspect="1" noChangeArrowheads="1"/>
          </p:cNvPicPr>
          <p:nvPr/>
        </p:nvPicPr>
        <p:blipFill>
          <a:blip r:embed="rId3" cstate="print"/>
          <a:srcRect/>
          <a:stretch>
            <a:fillRect/>
          </a:stretch>
        </p:blipFill>
        <p:spPr bwMode="auto">
          <a:xfrm>
            <a:off x="122846" y="569908"/>
            <a:ext cx="4294442" cy="3124783"/>
          </a:xfrm>
          <a:prstGeom prst="rect">
            <a:avLst/>
          </a:prstGeom>
          <a:noFill/>
          <a:ln w="9525">
            <a:solidFill>
              <a:srgbClr val="000000"/>
            </a:solidFill>
            <a:miter lim="800000"/>
            <a:headEnd/>
            <a:tailEnd/>
          </a:ln>
          <a:effectLst/>
        </p:spPr>
      </p:pic>
      <p:pic>
        <p:nvPicPr>
          <p:cNvPr id="3076" name="Picture 4">
            <a:hlinkClick r:id="rId4"/>
          </p:cNvPr>
          <p:cNvPicPr>
            <a:picLocks noChangeAspect="1" noChangeArrowheads="1"/>
          </p:cNvPicPr>
          <p:nvPr/>
        </p:nvPicPr>
        <p:blipFill>
          <a:blip r:embed="rId5" cstate="print"/>
          <a:srcRect/>
          <a:stretch>
            <a:fillRect/>
          </a:stretch>
        </p:blipFill>
        <p:spPr bwMode="auto">
          <a:xfrm>
            <a:off x="4600101" y="569908"/>
            <a:ext cx="4367212" cy="2281379"/>
          </a:xfrm>
          <a:prstGeom prst="rect">
            <a:avLst/>
          </a:prstGeom>
          <a:noFill/>
          <a:ln w="9525">
            <a:solidFill>
              <a:srgbClr val="000000"/>
            </a:solidFill>
            <a:miter lim="800000"/>
            <a:headEnd/>
            <a:tailEnd/>
          </a:ln>
          <a:effectLst/>
        </p:spPr>
      </p:pic>
      <p:pic>
        <p:nvPicPr>
          <p:cNvPr id="3077" name="Picture 5">
            <a:hlinkClick r:id="rId6"/>
          </p:cNvPr>
          <p:cNvPicPr>
            <a:picLocks noChangeAspect="1" noChangeArrowheads="1"/>
          </p:cNvPicPr>
          <p:nvPr/>
        </p:nvPicPr>
        <p:blipFill>
          <a:blip r:embed="rId7" cstate="print"/>
          <a:srcRect/>
          <a:stretch>
            <a:fillRect/>
          </a:stretch>
        </p:blipFill>
        <p:spPr bwMode="auto">
          <a:xfrm>
            <a:off x="4599756" y="3134863"/>
            <a:ext cx="4018251" cy="748226"/>
          </a:xfrm>
          <a:prstGeom prst="rect">
            <a:avLst/>
          </a:prstGeom>
          <a:noFill/>
          <a:ln w="9525">
            <a:solidFill>
              <a:srgbClr val="000000"/>
            </a:solidFill>
            <a:miter lim="800000"/>
            <a:headEnd/>
            <a:tailEnd/>
          </a:ln>
          <a:effectLst/>
        </p:spPr>
      </p:pic>
      <p:pic>
        <p:nvPicPr>
          <p:cNvPr id="3078" name="Picture 6">
            <a:hlinkClick r:id="rId8"/>
          </p:cNvPr>
          <p:cNvPicPr>
            <a:picLocks noChangeAspect="1" noChangeArrowheads="1"/>
          </p:cNvPicPr>
          <p:nvPr/>
        </p:nvPicPr>
        <p:blipFill>
          <a:blip r:embed="rId9" cstate="print"/>
          <a:srcRect/>
          <a:stretch>
            <a:fillRect/>
          </a:stretch>
        </p:blipFill>
        <p:spPr bwMode="auto">
          <a:xfrm>
            <a:off x="122846" y="4298078"/>
            <a:ext cx="6660861" cy="2453510"/>
          </a:xfrm>
          <a:prstGeom prst="rect">
            <a:avLst/>
          </a:prstGeom>
          <a:noFill/>
          <a:ln w="9525">
            <a:solidFill>
              <a:srgbClr val="000000"/>
            </a:solidFill>
            <a:miter lim="800000"/>
            <a:headEnd/>
            <a:tailEnd/>
          </a:ln>
          <a:effectLst/>
        </p:spPr>
      </p:pic>
      <p:sp>
        <p:nvSpPr>
          <p:cNvPr id="2" name="Rectangle 1"/>
          <p:cNvSpPr/>
          <p:nvPr/>
        </p:nvSpPr>
        <p:spPr>
          <a:xfrm>
            <a:off x="4599756" y="2429002"/>
            <a:ext cx="4367212" cy="461665"/>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https://www.aidstruth.org/2009/11/26/constantine-and-weiss-pinpoint-misrepresentations/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22846" y="3694691"/>
            <a:ext cx="4294442" cy="276999"/>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https://youtu.be/X_N4zgjF0K0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2211707" y="6474589"/>
            <a:ext cx="4572000" cy="276999"/>
          </a:xfrm>
          <a:prstGeom prst="rect">
            <a:avLst/>
          </a:prstGeom>
          <a:solidFill>
            <a:srgbClr val="FFFFFF"/>
          </a:solidFill>
          <a:ln>
            <a:solidFill>
              <a:srgbClr val="000000"/>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8"/>
              </a:rPr>
              <a:t>http://www.badscience.net/2009/04/matthias-rath-steal-this-chapter/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599756" y="3617981"/>
            <a:ext cx="4018251" cy="461665"/>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6"/>
              </a:rPr>
              <a:t>http://www.badscience.net/2009/10/aids-denialism-at-the-spectator/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80126" y="36347"/>
            <a:ext cx="70113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House of numbers: bad science and the popular media</a:t>
            </a:r>
          </a:p>
        </p:txBody>
      </p:sp>
    </p:spTree>
    <p:extLst>
      <p:ext uri="{BB962C8B-B14F-4D97-AF65-F5344CB8AC3E}">
        <p14:creationId xmlns:p14="http://schemas.microsoft.com/office/powerpoint/2010/main" val="62152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pic>
        <p:nvPicPr>
          <p:cNvPr id="4" name="Picture 4">
            <a:hlinkClick r:id="rId2"/>
          </p:cNvPr>
          <p:cNvPicPr>
            <a:picLocks noChangeAspect="1" noChangeArrowheads="1"/>
          </p:cNvPicPr>
          <p:nvPr/>
        </p:nvPicPr>
        <p:blipFill>
          <a:blip r:embed="rId3" cstate="print"/>
          <a:srcRect/>
          <a:stretch>
            <a:fillRect/>
          </a:stretch>
        </p:blipFill>
        <p:spPr bwMode="auto">
          <a:xfrm>
            <a:off x="6203851" y="368249"/>
            <a:ext cx="2885291" cy="3039201"/>
          </a:xfrm>
          <a:prstGeom prst="rect">
            <a:avLst/>
          </a:prstGeom>
          <a:noFill/>
          <a:ln w="9525">
            <a:solidFill>
              <a:schemeClr val="tx1"/>
            </a:solidFill>
            <a:miter lim="800000"/>
            <a:headEnd/>
            <a:tailEnd/>
          </a:ln>
          <a:effectLst/>
        </p:spPr>
      </p:pic>
      <p:pic>
        <p:nvPicPr>
          <p:cNvPr id="5" name="Picture 5">
            <a:hlinkClick r:id="rId4"/>
          </p:cNvPr>
          <p:cNvPicPr>
            <a:picLocks noChangeAspect="1" noChangeArrowheads="1"/>
          </p:cNvPicPr>
          <p:nvPr/>
        </p:nvPicPr>
        <p:blipFill>
          <a:blip r:embed="rId5" cstate="print"/>
          <a:srcRect/>
          <a:stretch>
            <a:fillRect/>
          </a:stretch>
        </p:blipFill>
        <p:spPr bwMode="auto">
          <a:xfrm>
            <a:off x="6203851" y="3602988"/>
            <a:ext cx="2874031" cy="3042337"/>
          </a:xfrm>
          <a:prstGeom prst="rect">
            <a:avLst/>
          </a:prstGeom>
          <a:noFill/>
          <a:ln w="9525">
            <a:solidFill>
              <a:srgbClr val="000000"/>
            </a:solidFill>
            <a:miter lim="800000"/>
            <a:headEnd/>
            <a:tailEnd/>
          </a:ln>
          <a:effectLst/>
        </p:spPr>
      </p:pic>
      <p:sp>
        <p:nvSpPr>
          <p:cNvPr id="6" name="TextBox 5"/>
          <p:cNvSpPr txBox="1"/>
          <p:nvPr/>
        </p:nvSpPr>
        <p:spPr>
          <a:xfrm>
            <a:off x="0" y="171463"/>
            <a:ext cx="58674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Phago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cytic</a:t>
            </a:r>
            <a:r>
              <a:rPr kumimoji="1" lang="en-US" altLang="ja-JP" sz="4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44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Leuco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cytes</a:t>
            </a:r>
            <a:endParaRPr kumimoji="1" lang="ja-JP" altLang="en-US"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endParaRPr>
          </a:p>
        </p:txBody>
      </p:sp>
      <p:sp>
        <p:nvSpPr>
          <p:cNvPr id="7" name="TextBox 6"/>
          <p:cNvSpPr txBox="1"/>
          <p:nvPr/>
        </p:nvSpPr>
        <p:spPr>
          <a:xfrm>
            <a:off x="114300" y="800172"/>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eating</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Box 7"/>
          <p:cNvSpPr txBox="1"/>
          <p:nvPr/>
        </p:nvSpPr>
        <p:spPr>
          <a:xfrm>
            <a:off x="2362200" y="786873"/>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white blood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cells</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Box 8"/>
          <p:cNvSpPr txBox="1"/>
          <p:nvPr/>
        </p:nvSpPr>
        <p:spPr>
          <a:xfrm>
            <a:off x="15824" y="1136442"/>
            <a:ext cx="6296466"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srgbClr val="FF0000"/>
                </a:solidFill>
                <a:effectLst/>
                <a:uLnTx/>
                <a:uFillTx/>
                <a:latin typeface="Calibri"/>
                <a:ea typeface="ＭＳ Ｐゴシック" panose="020B0600070205080204" pitchFamily="34" charset="-128"/>
                <a:cs typeface="+mn-cs"/>
              </a:rPr>
              <a:t>Chemotaxis</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(movement in response to chemicals) attracts the phagocytes to the area of invasion as response to: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proteins produced by the pathogen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phospholipids released by damaged cells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phagocyte attaches to the pathogen’s cell surface proteins and then engulfs it. The fluid nature of the plasma membrane allows this to happen.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 </a:t>
            </a:r>
            <a:r>
              <a:rPr kumimoji="1" lang="en-US" altLang="ja-JP" sz="2000" b="0" i="0" u="none" strike="noStrike" kern="1200" cap="none" spc="0" normalizeH="0" baseline="0" noProof="0" dirty="0" err="1">
                <a:ln>
                  <a:noFill/>
                </a:ln>
                <a:solidFill>
                  <a:srgbClr val="FF0000"/>
                </a:solidFill>
                <a:effectLst/>
                <a:uLnTx/>
                <a:uFillTx/>
                <a:latin typeface="Calibri"/>
                <a:ea typeface="ＭＳ Ｐゴシック" panose="020B0600070205080204" pitchFamily="34" charset="-128"/>
                <a:cs typeface="+mn-cs"/>
              </a:rPr>
              <a:t>phagosome</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forms. This is a vesicle that contains the pathogen. Lysosomes – vesicles of digestive enzymes – deposit the enzymes into the </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phagosome</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digestive enzymes break down the pathogen and the waste products are expelled from the cell by exocytosis. </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TextBox 9"/>
          <p:cNvSpPr txBox="1"/>
          <p:nvPr/>
        </p:nvSpPr>
        <p:spPr>
          <a:xfrm>
            <a:off x="649685" y="5756478"/>
            <a:ext cx="4568029" cy="1077218"/>
          </a:xfrm>
          <a:prstGeom prst="rect">
            <a:avLst/>
          </a:prstGeom>
          <a:solidFill>
            <a:srgbClr val="FFFF00"/>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Review opportunity: </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Plasma membranes and vesicles</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Membrane fluidity and fusion</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Endo- and </a:t>
            </a:r>
            <a:r>
              <a:rPr kumimoji="1" lang="en-US" altLang="ja-JP" sz="16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exo-cytosis</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Rectangle 10"/>
          <p:cNvSpPr/>
          <p:nvPr/>
        </p:nvSpPr>
        <p:spPr>
          <a:xfrm>
            <a:off x="6203851" y="3096642"/>
            <a:ext cx="1337761" cy="276999"/>
          </a:xfrm>
          <a:prstGeom prst="rect">
            <a:avLst/>
          </a:prstGeom>
          <a:solidFill>
            <a:srgbClr val="FFFFFF"/>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http://216c.sl.pt/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203851" y="6368326"/>
            <a:ext cx="1337761" cy="276999"/>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http://216d.sl.pt/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89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sp>
        <p:nvSpPr>
          <p:cNvPr id="4" name="TextBox 3"/>
          <p:cNvSpPr txBox="1"/>
          <p:nvPr/>
        </p:nvSpPr>
        <p:spPr>
          <a:xfrm>
            <a:off x="-32743" y="331304"/>
            <a:ext cx="58674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Phago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cytic</a:t>
            </a:r>
            <a:r>
              <a:rPr kumimoji="1" lang="en-US" altLang="ja-JP" sz="4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44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Leuco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cytes</a:t>
            </a:r>
            <a:endParaRPr kumimoji="1" lang="ja-JP" altLang="en-US"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endParaRPr>
          </a:p>
        </p:txBody>
      </p:sp>
      <p:sp>
        <p:nvSpPr>
          <p:cNvPr id="5" name="TextBox 4"/>
          <p:cNvSpPr txBox="1"/>
          <p:nvPr/>
        </p:nvSpPr>
        <p:spPr>
          <a:xfrm>
            <a:off x="5257800" y="412528"/>
            <a:ext cx="3886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card sort game: order the images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&amp; outline the processes</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ackgroundRemoval t="13598" b="89802" l="14868" r="98574"/>
                    </a14:imgEffect>
                  </a14:imgLayer>
                </a14:imgProps>
              </a:ext>
              <a:ext uri="{28A0092B-C50C-407E-A947-70E740481C1C}">
                <a14:useLocalDpi xmlns:a14="http://schemas.microsoft.com/office/drawing/2010/main"/>
              </a:ext>
            </a:extLst>
          </a:blip>
          <a:stretch>
            <a:fillRect/>
          </a:stretch>
        </p:blipFill>
        <p:spPr>
          <a:xfrm>
            <a:off x="-304800" y="4146328"/>
            <a:ext cx="2967698" cy="21336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127" b="81972" l="8866" r="87216"/>
                    </a14:imgEffect>
                  </a14:imgLayer>
                </a14:imgProps>
              </a:ext>
            </a:extLst>
          </a:blip>
          <a:stretch>
            <a:fillRect/>
          </a:stretch>
        </p:blipFill>
        <p:spPr>
          <a:xfrm>
            <a:off x="5715000" y="3841528"/>
            <a:ext cx="3747752" cy="27432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743200" y="3765328"/>
            <a:ext cx="3568735" cy="25908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2254" b="89577" l="9651" r="97125"/>
                    </a14:imgEffect>
                  </a14:imgLayer>
                </a14:imgProps>
              </a:ext>
            </a:extLst>
          </a:blip>
          <a:stretch>
            <a:fillRect/>
          </a:stretch>
        </p:blipFill>
        <p:spPr>
          <a:xfrm>
            <a:off x="2819400" y="1326928"/>
            <a:ext cx="3200400" cy="2332941"/>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2266" b="89802" l="9816" r="96933"/>
                    </a14:imgEffect>
                  </a14:imgLayer>
                </a14:imgProps>
              </a:ext>
            </a:extLst>
          </a:blip>
          <a:stretch>
            <a:fillRect/>
          </a:stretch>
        </p:blipFill>
        <p:spPr>
          <a:xfrm>
            <a:off x="5633322" y="1326928"/>
            <a:ext cx="3494946" cy="2522937"/>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6200" y="1250728"/>
            <a:ext cx="3270738" cy="2362200"/>
          </a:xfrm>
          <a:prstGeom prst="rect">
            <a:avLst/>
          </a:prstGeom>
        </p:spPr>
      </p:pic>
      <p:pic>
        <p:nvPicPr>
          <p:cNvPr id="12" name="Picture 11"/>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52400" y="4070128"/>
            <a:ext cx="927100" cy="444500"/>
          </a:xfrm>
          <a:prstGeom prst="rect">
            <a:avLst/>
          </a:prstGeom>
        </p:spPr>
      </p:pic>
      <p:sp>
        <p:nvSpPr>
          <p:cNvPr id="13" name="Rectangle 12"/>
          <p:cNvSpPr/>
          <p:nvPr/>
        </p:nvSpPr>
        <p:spPr>
          <a:xfrm>
            <a:off x="152400" y="1174528"/>
            <a:ext cx="8839200" cy="5181600"/>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4" name="Straight Connector 13"/>
          <p:cNvCxnSpPr/>
          <p:nvPr/>
        </p:nvCxnSpPr>
        <p:spPr>
          <a:xfrm>
            <a:off x="2971800" y="1174528"/>
            <a:ext cx="0" cy="5181600"/>
          </a:xfrm>
          <a:prstGeom prst="line">
            <a:avLst/>
          </a:prstGeom>
          <a:ln w="666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19800" y="1174528"/>
            <a:ext cx="0" cy="5181600"/>
          </a:xfrm>
          <a:prstGeom prst="line">
            <a:avLst/>
          </a:prstGeom>
          <a:ln w="666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3" idx="1"/>
          </p:cNvCxnSpPr>
          <p:nvPr/>
        </p:nvCxnSpPr>
        <p:spPr>
          <a:xfrm>
            <a:off x="152400" y="3765328"/>
            <a:ext cx="8839200" cy="0"/>
          </a:xfrm>
          <a:prstGeom prst="line">
            <a:avLst/>
          </a:prstGeom>
          <a:ln w="666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14400" y="6584728"/>
            <a:ext cx="82296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Images from: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16"/>
              </a:rPr>
              <a:t>http://</a:t>
            </a:r>
            <a:r>
              <a:rPr kumimoji="1" lang="en-US" altLang="ja-JP" sz="12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16"/>
              </a:rPr>
              <a:t>highered.mcgraw-hill.com</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hlinkClick r:id="rId16"/>
              </a:rPr>
              <a:t>/sites/0072495855/student_view0/chapter2/animation__</a:t>
            </a:r>
            <a:r>
              <a:rPr kumimoji="1" lang="en-US" altLang="ja-JP" sz="12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hlinkClick r:id="rId16"/>
              </a:rPr>
              <a:t>phagocytosis.html</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9564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sp>
        <p:nvSpPr>
          <p:cNvPr id="6" name="TextBox 5"/>
          <p:cNvSpPr txBox="1"/>
          <p:nvPr/>
        </p:nvSpPr>
        <p:spPr>
          <a:xfrm>
            <a:off x="0" y="331304"/>
            <a:ext cx="58674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Phago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cytic</a:t>
            </a:r>
            <a:r>
              <a:rPr kumimoji="1" lang="en-US" altLang="ja-JP" sz="4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44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Leuco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cytes</a:t>
            </a:r>
            <a:endParaRPr kumimoji="1" lang="ja-JP" altLang="en-US"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endParaRPr>
          </a:p>
        </p:txBody>
      </p:sp>
      <p:sp>
        <p:nvSpPr>
          <p:cNvPr id="7" name="TextBox 6"/>
          <p:cNvSpPr txBox="1"/>
          <p:nvPr/>
        </p:nvSpPr>
        <p:spPr>
          <a:xfrm>
            <a:off x="76200" y="940904"/>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eating</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Box 7"/>
          <p:cNvSpPr txBox="1"/>
          <p:nvPr/>
        </p:nvSpPr>
        <p:spPr>
          <a:xfrm>
            <a:off x="2362200" y="940904"/>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white blood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cells</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Box 8"/>
          <p:cNvSpPr txBox="1"/>
          <p:nvPr/>
        </p:nvSpPr>
        <p:spPr>
          <a:xfrm>
            <a:off x="76200" y="1398104"/>
            <a:ext cx="827109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In summary phagocytosis involves a phagocyte:</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Detecting and moving towards a foreign material* using </a:t>
            </a:r>
            <a:r>
              <a:rPr kumimoji="1" lang="en-US" altLang="ja-JP" sz="2000" b="1" i="0" u="none" strike="noStrike" kern="1200" cap="none" spc="0" normalizeH="0" baseline="0" noProof="0" dirty="0" err="1">
                <a:ln>
                  <a:noFill/>
                </a:ln>
                <a:solidFill>
                  <a:srgbClr val="FF0000"/>
                </a:solidFill>
                <a:effectLst/>
                <a:uLnTx/>
                <a:uFillTx/>
                <a:latin typeface="Calibri"/>
                <a:ea typeface="ＭＳ Ｐゴシック" panose="020B0600070205080204" pitchFamily="34" charset="-128"/>
                <a:cs typeface="+mn-cs"/>
              </a:rPr>
              <a:t>chemotaxis</a:t>
            </a:r>
            <a:endPar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foreign material is ingested by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endocytosis</a:t>
            </a:r>
          </a:p>
        </p:txBody>
      </p:sp>
      <p:pic>
        <p:nvPicPr>
          <p:cNvPr id="14" name="Picture 3">
            <a:hlinkClick r:id="rId2"/>
          </p:cNvPr>
          <p:cNvPicPr>
            <a:picLocks noChangeAspect="1" noChangeArrowheads="1"/>
          </p:cNvPicPr>
          <p:nvPr/>
        </p:nvPicPr>
        <p:blipFill>
          <a:blip r:embed="rId3" cstate="print"/>
          <a:srcRect/>
          <a:stretch>
            <a:fillRect/>
          </a:stretch>
        </p:blipFill>
        <p:spPr bwMode="auto">
          <a:xfrm>
            <a:off x="3518765" y="2578549"/>
            <a:ext cx="5387002" cy="3860251"/>
          </a:xfrm>
          <a:prstGeom prst="rect">
            <a:avLst/>
          </a:prstGeom>
          <a:noFill/>
          <a:ln w="9525">
            <a:solidFill>
              <a:schemeClr val="tx1"/>
            </a:solidFill>
            <a:miter lim="800000"/>
            <a:headEnd/>
            <a:tailEnd/>
          </a:ln>
          <a:effectLst/>
        </p:spPr>
      </p:pic>
      <p:sp>
        <p:nvSpPr>
          <p:cNvPr id="2" name="Rectangle 1"/>
          <p:cNvSpPr/>
          <p:nvPr/>
        </p:nvSpPr>
        <p:spPr>
          <a:xfrm>
            <a:off x="3518765" y="6153058"/>
            <a:ext cx="5387002" cy="285335"/>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http://www.microbelibrary.org/images/tterry/anim/phago053.html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88530" y="2341660"/>
            <a:ext cx="3215825"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Lysosomes</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attach to the ingested vesicle (which encloses the foreign material) and release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enzymes</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into it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enzymes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digest/breakdown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foreign material</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remains of the foreign material are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expelled</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from the phagocyte</a:t>
            </a:r>
          </a:p>
        </p:txBody>
      </p:sp>
      <p:sp>
        <p:nvSpPr>
          <p:cNvPr id="16" name="Rectangle 15"/>
          <p:cNvSpPr/>
          <p:nvPr/>
        </p:nvSpPr>
        <p:spPr>
          <a:xfrm>
            <a:off x="88530" y="5798923"/>
            <a:ext cx="3339122"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GB" altLang="ja-JP" sz="1500" b="0" i="0" u="none" strike="noStrike" kern="1200" cap="none" spc="0" normalizeH="0" baseline="0" dirty="0">
                <a:ln>
                  <a:noFill/>
                </a:ln>
                <a:solidFill>
                  <a:prstClr val="black"/>
                </a:solidFill>
                <a:effectLst/>
                <a:uLnTx/>
                <a:uFillTx/>
                <a:latin typeface="Calibri"/>
                <a:ea typeface="ＭＳ Ｐゴシック" panose="020B0600070205080204" pitchFamily="34" charset="-128"/>
                <a:cs typeface="+mn-cs"/>
              </a:rPr>
              <a:t>foreign</a:t>
            </a:r>
            <a:r>
              <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material is commonly a pathogen but can be other things such as dust, dirt, pollen and other allergens</a:t>
            </a:r>
          </a:p>
        </p:txBody>
      </p:sp>
      <p:sp>
        <p:nvSpPr>
          <p:cNvPr id="17" name="TextBox 16"/>
          <p:cNvSpPr txBox="1"/>
          <p:nvPr/>
        </p:nvSpPr>
        <p:spPr>
          <a:xfrm>
            <a:off x="5400401" y="636199"/>
            <a:ext cx="3623860" cy="923330"/>
          </a:xfrm>
          <a:prstGeom prst="rect">
            <a:avLst/>
          </a:prstGeom>
          <a:noFill/>
          <a:ln>
            <a:solidFill>
              <a:srgbClr val="0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Q – can you suggest how phagocytes expelling the digested foreign material benefits humans?</a:t>
            </a:r>
          </a:p>
        </p:txBody>
      </p:sp>
      <p:sp>
        <p:nvSpPr>
          <p:cNvPr id="18" name="Rectangle 17"/>
          <p:cNvSpPr/>
          <p:nvPr/>
        </p:nvSpPr>
        <p:spPr>
          <a:xfrm>
            <a:off x="2125714" y="6581001"/>
            <a:ext cx="701828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Edited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http://www.slideshare.net/gurustip/defense-against-infectious-disease-core-presentation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96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6.3.U5 Ingestion of pathogens by phagocytic white blood cells gives non-specific immunity to diseases. </a:t>
            </a:r>
          </a:p>
        </p:txBody>
      </p:sp>
      <p:sp>
        <p:nvSpPr>
          <p:cNvPr id="6" name="TextBox 5"/>
          <p:cNvSpPr txBox="1"/>
          <p:nvPr/>
        </p:nvSpPr>
        <p:spPr>
          <a:xfrm>
            <a:off x="0" y="331304"/>
            <a:ext cx="58674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Phago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cytic</a:t>
            </a:r>
            <a:r>
              <a:rPr kumimoji="1" lang="en-US" altLang="ja-JP" sz="4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44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Leuco</a:t>
            </a:r>
            <a:r>
              <a:rPr kumimoji="1" lang="en-US" altLang="ja-JP"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cytes</a:t>
            </a:r>
            <a:endParaRPr kumimoji="1" lang="ja-JP" altLang="en-US" sz="44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endParaRPr>
          </a:p>
        </p:txBody>
      </p:sp>
      <p:sp>
        <p:nvSpPr>
          <p:cNvPr id="7" name="TextBox 6"/>
          <p:cNvSpPr txBox="1"/>
          <p:nvPr/>
        </p:nvSpPr>
        <p:spPr>
          <a:xfrm>
            <a:off x="76200" y="940904"/>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9BBB59"/>
                </a:solidFill>
                <a:effectLst/>
                <a:uLnTx/>
                <a:uFillTx/>
                <a:latin typeface="Calibri"/>
                <a:ea typeface="ＭＳ Ｐゴシック" panose="020B0600070205080204" pitchFamily="34" charset="-128"/>
                <a:cs typeface="+mn-cs"/>
              </a:rPr>
              <a:t>eating</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Box 7"/>
          <p:cNvSpPr txBox="1"/>
          <p:nvPr/>
        </p:nvSpPr>
        <p:spPr>
          <a:xfrm>
            <a:off x="2362200" y="940904"/>
            <a:ext cx="2514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dirty="0">
                <a:ln>
                  <a:noFill/>
                </a:ln>
                <a:solidFill>
                  <a:srgbClr val="1F497D"/>
                </a:solidFill>
                <a:effectLst/>
                <a:uLnTx/>
                <a:uFillTx/>
                <a:latin typeface="Calibri"/>
                <a:ea typeface="ＭＳ Ｐゴシック" panose="020B0600070205080204" pitchFamily="34" charset="-128"/>
                <a:cs typeface="+mn-cs"/>
              </a:rPr>
              <a:t>white blood </a:t>
            </a:r>
            <a:r>
              <a:rPr kumimoji="1" lang="en-US" altLang="ja-JP" sz="1800" b="0" i="0" u="none" strike="noStrike" kern="1200" cap="none" spc="0" normalizeH="0" baseline="0" noProof="0" dirty="0">
                <a:ln>
                  <a:noFill/>
                </a:ln>
                <a:solidFill>
                  <a:srgbClr val="C0504D"/>
                </a:solidFill>
                <a:effectLst/>
                <a:uLnTx/>
                <a:uFillTx/>
                <a:latin typeface="Calibri"/>
                <a:ea typeface="ＭＳ Ｐゴシック" panose="020B0600070205080204" pitchFamily="34" charset="-128"/>
                <a:cs typeface="+mn-cs"/>
              </a:rPr>
              <a:t>cells</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Box 8"/>
          <p:cNvSpPr txBox="1"/>
          <p:nvPr/>
        </p:nvSpPr>
        <p:spPr>
          <a:xfrm>
            <a:off x="76200" y="1398104"/>
            <a:ext cx="827109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In summary phagocytosis involves a phagocyte:</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Detecting and moving towards a foreign material* using </a:t>
            </a:r>
            <a:r>
              <a:rPr kumimoji="1" lang="en-US" altLang="ja-JP" sz="2000" b="1" i="0" u="none" strike="noStrike" kern="1200" cap="none" spc="0" normalizeH="0" baseline="0" noProof="0" dirty="0" err="1">
                <a:ln>
                  <a:noFill/>
                </a:ln>
                <a:solidFill>
                  <a:srgbClr val="FF0000"/>
                </a:solidFill>
                <a:effectLst/>
                <a:uLnTx/>
                <a:uFillTx/>
                <a:latin typeface="Calibri"/>
                <a:ea typeface="ＭＳ Ｐゴシック" panose="020B0600070205080204" pitchFamily="34" charset="-128"/>
                <a:cs typeface="+mn-cs"/>
              </a:rPr>
              <a:t>chemotaxis</a:t>
            </a:r>
            <a:endPar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foreign material is ingested by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endocytosis</a:t>
            </a:r>
          </a:p>
        </p:txBody>
      </p:sp>
      <p:pic>
        <p:nvPicPr>
          <p:cNvPr id="14" name="Picture 3">
            <a:hlinkClick r:id="rId2"/>
          </p:cNvPr>
          <p:cNvPicPr>
            <a:picLocks noChangeAspect="1" noChangeArrowheads="1"/>
          </p:cNvPicPr>
          <p:nvPr/>
        </p:nvPicPr>
        <p:blipFill>
          <a:blip r:embed="rId3" cstate="print"/>
          <a:srcRect/>
          <a:stretch>
            <a:fillRect/>
          </a:stretch>
        </p:blipFill>
        <p:spPr bwMode="auto">
          <a:xfrm>
            <a:off x="3518765" y="2578549"/>
            <a:ext cx="5387002" cy="3860251"/>
          </a:xfrm>
          <a:prstGeom prst="rect">
            <a:avLst/>
          </a:prstGeom>
          <a:noFill/>
          <a:ln w="9525">
            <a:solidFill>
              <a:schemeClr val="tx1"/>
            </a:solidFill>
            <a:miter lim="800000"/>
            <a:headEnd/>
            <a:tailEnd/>
          </a:ln>
          <a:effectLst/>
        </p:spPr>
      </p:pic>
      <p:sp>
        <p:nvSpPr>
          <p:cNvPr id="2" name="Rectangle 1"/>
          <p:cNvSpPr/>
          <p:nvPr/>
        </p:nvSpPr>
        <p:spPr>
          <a:xfrm>
            <a:off x="3518765" y="6153465"/>
            <a:ext cx="5387002" cy="285335"/>
          </a:xfrm>
          <a:prstGeom prst="rect">
            <a:avLst/>
          </a:prstGeom>
          <a:solidFill>
            <a:srgbClr val="FFFFFF"/>
          </a:solidFill>
          <a:ln>
            <a:solidFill>
              <a:srgbClr val="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http://www.microbelibrary.org/images/tterry/anim/phago053.html</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88530" y="2341660"/>
            <a:ext cx="3215825"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Lysosomes</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attach to the ingested vesicle (which encloses the foreign material) and release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enzymes</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into it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enzymes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digest/breakdown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foreign material</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remains of the foreign material are </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expelled</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from the phagocyte</a:t>
            </a:r>
          </a:p>
        </p:txBody>
      </p:sp>
      <p:sp>
        <p:nvSpPr>
          <p:cNvPr id="16" name="Rectangle 15"/>
          <p:cNvSpPr/>
          <p:nvPr/>
        </p:nvSpPr>
        <p:spPr>
          <a:xfrm>
            <a:off x="88530" y="5798923"/>
            <a:ext cx="3339122"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*foreign material is commonly a pathogen but can be other things such as dust, dirt, pollen and other allergens</a:t>
            </a:r>
          </a:p>
        </p:txBody>
      </p:sp>
      <p:sp>
        <p:nvSpPr>
          <p:cNvPr id="17" name="TextBox 16"/>
          <p:cNvSpPr txBox="1"/>
          <p:nvPr/>
        </p:nvSpPr>
        <p:spPr>
          <a:xfrm>
            <a:off x="5400401" y="636199"/>
            <a:ext cx="3623860" cy="923330"/>
          </a:xfrm>
          <a:prstGeom prst="rect">
            <a:avLst/>
          </a:prstGeom>
          <a:noFill/>
          <a:ln>
            <a:solidFill>
              <a:srgbClr val="0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Q – can you suggest how phagocytes expelling the digested foreign material benefits humans?</a:t>
            </a:r>
          </a:p>
        </p:txBody>
      </p:sp>
      <p:sp>
        <p:nvSpPr>
          <p:cNvPr id="18" name="Rectangle 17"/>
          <p:cNvSpPr/>
          <p:nvPr/>
        </p:nvSpPr>
        <p:spPr>
          <a:xfrm>
            <a:off x="2125714" y="6581001"/>
            <a:ext cx="701828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Edited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http://www.slideshare.net/gurustip/defense-against-infectious-disease-core-presentation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rot="21292060">
            <a:off x="627943" y="2596106"/>
            <a:ext cx="7360358" cy="1631216"/>
          </a:xfrm>
          <a:prstGeom prst="rect">
            <a:avLst/>
          </a:prstGeom>
          <a:solidFill>
            <a:srgbClr val="FFFF00"/>
          </a:solidFill>
          <a:ln w="38100" cmpd="sng">
            <a:solidFill>
              <a:srgbClr val="008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8000"/>
                </a:solidFill>
                <a:effectLst/>
                <a:uLnTx/>
                <a:uFillTx/>
                <a:latin typeface="Calibri"/>
                <a:ea typeface="+mn-ea"/>
                <a:cs typeface="+mn-cs"/>
              </a:rPr>
              <a:t>Phagocytes</a:t>
            </a:r>
            <a:r>
              <a:rPr kumimoji="0" lang="en-US" sz="2000" b="0" i="0" u="none" strike="noStrike" kern="1200" cap="none" spc="0" normalizeH="0" baseline="0" noProof="0" dirty="0">
                <a:ln>
                  <a:noFill/>
                </a:ln>
                <a:solidFill>
                  <a:prstClr val="black"/>
                </a:solidFill>
                <a:effectLst/>
                <a:uLnTx/>
                <a:uFillTx/>
                <a:latin typeface="Calibri"/>
                <a:ea typeface="+mn-ea"/>
                <a:cs typeface="+mn-cs"/>
              </a:rPr>
              <a:t> provide the body with a </a:t>
            </a:r>
            <a:r>
              <a:rPr kumimoji="0" lang="en-US" sz="2000" b="1" i="0" u="none" strike="noStrike" kern="1200" cap="none" spc="0" normalizeH="0" baseline="0" noProof="0" dirty="0">
                <a:ln>
                  <a:noFill/>
                </a:ln>
                <a:solidFill>
                  <a:srgbClr val="FF0000"/>
                </a:solidFill>
                <a:effectLst/>
                <a:uLnTx/>
                <a:uFillTx/>
                <a:latin typeface="Calibri"/>
                <a:ea typeface="+mn-ea"/>
                <a:cs typeface="+mn-cs"/>
              </a:rPr>
              <a:t>non-specific immune response </a:t>
            </a:r>
            <a:r>
              <a:rPr kumimoji="0" lang="en-US" sz="2000" b="0" i="0" u="none" strike="noStrike" kern="1200" cap="none" spc="0" normalizeH="0" baseline="0" noProof="0" dirty="0">
                <a:ln>
                  <a:noFill/>
                </a:ln>
                <a:solidFill>
                  <a:prstClr val="black"/>
                </a:solidFill>
                <a:effectLst/>
                <a:uLnTx/>
                <a:uFillTx/>
                <a:latin typeface="Calibri"/>
                <a:ea typeface="+mn-ea"/>
                <a:cs typeface="+mn-cs"/>
              </a:rPr>
              <a:t>to any material judged to be foreign. If the response is not enough and infection becomes widespread then lymphocytes, which control the specific immune response, are called into action – this is dealt with next</a:t>
            </a:r>
          </a:p>
        </p:txBody>
      </p:sp>
    </p:spTree>
    <p:extLst>
      <p:ext uri="{BB962C8B-B14F-4D97-AF65-F5344CB8AC3E}">
        <p14:creationId xmlns:p14="http://schemas.microsoft.com/office/powerpoint/2010/main" val="170882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6.3.U6 Production of antibodies by lymphocytes in response to particular pathogens gives specific immunity. </a:t>
            </a:r>
          </a:p>
        </p:txBody>
      </p:sp>
      <p:pic>
        <p:nvPicPr>
          <p:cNvPr id="4" name="Picture 2"/>
          <p:cNvPicPr>
            <a:picLocks noChangeAspect="1" noChangeArrowheads="1"/>
          </p:cNvPicPr>
          <p:nvPr/>
        </p:nvPicPr>
        <p:blipFill>
          <a:blip r:embed="rId2" cstate="print"/>
          <a:srcRect/>
          <a:stretch>
            <a:fillRect/>
          </a:stretch>
        </p:blipFill>
        <p:spPr bwMode="auto">
          <a:xfrm>
            <a:off x="63374" y="331304"/>
            <a:ext cx="9080627" cy="6332303"/>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4463358" y="3283858"/>
            <a:ext cx="4603035" cy="2793479"/>
          </a:xfrm>
          <a:prstGeom prst="rect">
            <a:avLst/>
          </a:prstGeom>
        </p:spPr>
      </p:pic>
      <p:sp>
        <p:nvSpPr>
          <p:cNvPr id="7" name="Rectangle 6"/>
          <p:cNvSpPr/>
          <p:nvPr/>
        </p:nvSpPr>
        <p:spPr>
          <a:xfrm>
            <a:off x="4551680" y="6067177"/>
            <a:ext cx="4514713" cy="461665"/>
          </a:xfrm>
          <a:prstGeom prst="rect">
            <a:avLst/>
          </a:prstGeom>
          <a:solidFill>
            <a:srgbClr val="FFFFFF"/>
          </a:solidFill>
          <a:ln>
            <a:no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http://www.ib.bioninja.com.au/_Media/abo_blood_groups_med.jpeg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2125714" y="6581001"/>
            <a:ext cx="701828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Edited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http://www.slideshare.net/gurustip/defense-against-infectious-disease-core-presentation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14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4762"/>
            <a:ext cx="9144000" cy="326542"/>
          </a:xfrm>
          <a:prstGeom prst="rect">
            <a:avLst/>
          </a:prstGeom>
          <a:solidFill>
            <a:srgbClr val="92D050">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j-ea"/>
                <a:cs typeface="Arial"/>
              </a:rPr>
              <a:t>6.3.U6 Production of antibodies by lymphocytes in response to particular pathogens gives specific immunity. </a:t>
            </a:r>
          </a:p>
        </p:txBody>
      </p:sp>
      <p:pic>
        <p:nvPicPr>
          <p:cNvPr id="4" name="Picture 2"/>
          <p:cNvPicPr>
            <a:picLocks noChangeAspect="1" noChangeArrowheads="1"/>
          </p:cNvPicPr>
          <p:nvPr/>
        </p:nvPicPr>
        <p:blipFill>
          <a:blip r:embed="rId2" cstate="print"/>
          <a:srcRect/>
          <a:stretch>
            <a:fillRect/>
          </a:stretch>
        </p:blipFill>
        <p:spPr bwMode="auto">
          <a:xfrm>
            <a:off x="76199" y="331304"/>
            <a:ext cx="8969393" cy="6419272"/>
          </a:xfrm>
          <a:prstGeom prst="rect">
            <a:avLst/>
          </a:prstGeom>
          <a:noFill/>
          <a:ln w="9525">
            <a:noFill/>
            <a:miter lim="800000"/>
            <a:headEnd/>
            <a:tailEnd/>
          </a:ln>
          <a:effectLst/>
        </p:spPr>
      </p:pic>
      <p:sp>
        <p:nvSpPr>
          <p:cNvPr id="2" name="Rectangle 1"/>
          <p:cNvSpPr/>
          <p:nvPr/>
        </p:nvSpPr>
        <p:spPr>
          <a:xfrm>
            <a:off x="5046088" y="6374230"/>
            <a:ext cx="3928384" cy="276999"/>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http://www.kscience.co.uk/animations/lymphocyte.htm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Screen Shot 2016-02-09 at 15.35.3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6088" y="4255130"/>
            <a:ext cx="3928384" cy="2142546"/>
          </a:xfrm>
          <a:prstGeom prst="rect">
            <a:avLst/>
          </a:prstGeom>
          <a:solidFill>
            <a:schemeClr val="bg1"/>
          </a:solidFill>
          <a:ln>
            <a:solidFill>
              <a:schemeClr val="tx1"/>
            </a:solidFill>
          </a:ln>
        </p:spPr>
      </p:pic>
      <p:sp>
        <p:nvSpPr>
          <p:cNvPr id="7" name="Rectangle 6"/>
          <p:cNvSpPr/>
          <p:nvPr/>
        </p:nvSpPr>
        <p:spPr>
          <a:xfrm>
            <a:off x="0" y="6581001"/>
            <a:ext cx="7018286"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Edited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http://www.slideshare.net/gurustip/defense-against-infectious-disease-core-presentation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5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itle 1"/>
          <p:cNvSpPr txBox="1">
            <a:spLocks/>
          </p:cNvSpPr>
          <p:nvPr/>
        </p:nvSpPr>
        <p:spPr>
          <a:xfrm>
            <a:off x="0" y="4761"/>
            <a:ext cx="9144000" cy="366231"/>
          </a:xfrm>
          <a:prstGeom prst="rect">
            <a:avLst/>
          </a:prstGeom>
          <a:solidFill>
            <a:srgbClr val="92D050"/>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mj-ea"/>
                <a:cs typeface="Arial"/>
              </a:rPr>
              <a:t>6.5.U7 Antibiotics block processes that occur in prokaryotic cells but not in eukaryotic cells. AND 6.3.U8 Viruses lack a metabolism and cannot therefore be treated with antibiotics.</a:t>
            </a:r>
          </a:p>
        </p:txBody>
      </p:sp>
      <p:sp>
        <p:nvSpPr>
          <p:cNvPr id="11" name="TextBox 10"/>
          <p:cNvSpPr txBox="1"/>
          <p:nvPr/>
        </p:nvSpPr>
        <p:spPr>
          <a:xfrm>
            <a:off x="-1" y="457088"/>
            <a:ext cx="8771353" cy="400110"/>
          </a:xfrm>
          <a:prstGeom prst="rect">
            <a:avLst/>
          </a:prstGeom>
          <a:solidFill>
            <a:srgbClr val="FFFFFF">
              <a:alpha val="97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Antibiotics</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are drugs used in the treatment and prevention of prokaryotic bacteria</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3" name="TextBox 12"/>
          <p:cNvSpPr txBox="1"/>
          <p:nvPr/>
        </p:nvSpPr>
        <p:spPr>
          <a:xfrm>
            <a:off x="1070308" y="5496116"/>
            <a:ext cx="7485047" cy="923330"/>
          </a:xfrm>
          <a:prstGeom prst="rect">
            <a:avLst/>
          </a:prstGeom>
          <a:solidFill>
            <a:srgbClr val="FFFFFF">
              <a:alpha val="97000"/>
            </a:srgb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Eukaryote (e.g. human) cells are also very different in structure and function to prokaryotes. Therefore drugs that inhibit prokaryotes often have little or no effect on eukaryotes</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5" name="TextBox 14"/>
          <p:cNvSpPr txBox="1"/>
          <p:nvPr/>
        </p:nvSpPr>
        <p:spPr>
          <a:xfrm>
            <a:off x="5591880" y="1002209"/>
            <a:ext cx="3552120" cy="3308599"/>
          </a:xfrm>
          <a:prstGeom prst="rect">
            <a:avLst/>
          </a:prstGeom>
          <a:solidFill>
            <a:srgbClr val="FFFFFF">
              <a:alpha val="97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Antibiotics are designed to disrupt structures or metabolic pathways in bacteria and fungi:</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cell walls and membranes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Protein synthesis (translation)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DNA/RNA synthesis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Other metabolic processes (e.g. enzyme 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These do not exist, or are very different, in viruses so antibiotics have no effect upon them. </a:t>
            </a:r>
          </a:p>
        </p:txBody>
      </p:sp>
      <p:sp>
        <p:nvSpPr>
          <p:cNvPr id="18" name="Rectangle 17"/>
          <p:cNvSpPr/>
          <p:nvPr/>
        </p:nvSpPr>
        <p:spPr>
          <a:xfrm>
            <a:off x="1041767" y="6581001"/>
            <a:ext cx="8102233"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http://www.wiley.com/college/pratt/0471393878/instructor/activities/bacterial_drug_resistance/antibiotic_targets_web.gif</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99896" y="997474"/>
            <a:ext cx="5216727" cy="4355967"/>
          </a:xfrm>
          <a:prstGeom prst="rect">
            <a:avLst/>
          </a:prstGeom>
        </p:spPr>
      </p:pic>
      <p:sp>
        <p:nvSpPr>
          <p:cNvPr id="4" name="Rectangle 3"/>
          <p:cNvSpPr/>
          <p:nvPr/>
        </p:nvSpPr>
        <p:spPr>
          <a:xfrm>
            <a:off x="4572000" y="6410215"/>
            <a:ext cx="4572000" cy="276999"/>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http://edge.alluremedia.com.au/m/l/2015/04/Pills.jpg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81403"/>
      </p:ext>
    </p:extLst>
  </p:cSld>
  <p:clrMapOvr>
    <a:masterClrMapping/>
  </p:clrMapOvr>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36</TotalTime>
  <Words>1954</Words>
  <Application>Microsoft Office PowerPoint</Application>
  <PresentationFormat>On-screen Show (4:3)</PresentationFormat>
  <Paragraphs>138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ＭＳ 明朝</vt:lpstr>
      <vt:lpstr>ＭＳ Ｐゴシック</vt:lpstr>
      <vt:lpstr>Arial</vt:lpstr>
      <vt:lpstr>Calibri</vt:lpstr>
      <vt:lpstr>IB DP Student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5.2.A2 Evolution of antibiotic resistance in bacteria.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Mcknight</dc:creator>
  <cp:lastModifiedBy>Victoria Mcknight</cp:lastModifiedBy>
  <cp:revision>5</cp:revision>
  <dcterms:created xsi:type="dcterms:W3CDTF">2017-01-12T05:20:46Z</dcterms:created>
  <dcterms:modified xsi:type="dcterms:W3CDTF">2017-01-12T06:04:54Z</dcterms:modified>
</cp:coreProperties>
</file>