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8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95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B7E91-159A-47A6-B9D1-9854D11D872A}" type="datetimeFigureOut">
              <a:rPr lang="en-US" smtClean="0"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D5785-A8B2-4660-878E-B6FB51A7C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bioknowledgy.weebly.com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326" y="6629401"/>
            <a:ext cx="2210860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http://www.ibdpbiohl.weebly.com</a:t>
            </a:r>
          </a:p>
        </p:txBody>
      </p:sp>
    </p:spTree>
    <p:extLst>
      <p:ext uri="{BB962C8B-B14F-4D97-AF65-F5344CB8AC3E}">
        <p14:creationId xmlns:p14="http://schemas.microsoft.com/office/powerpoint/2010/main" val="117772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6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67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1"/>
            <a:ext cx="2057400" cy="6324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52401"/>
            <a:ext cx="6019800" cy="6324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43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9387" y="5778101"/>
            <a:ext cx="3498035" cy="9002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By Chris Paine</a:t>
            </a:r>
          </a:p>
          <a:p>
            <a:pPr>
              <a:lnSpc>
                <a:spcPct val="150000"/>
              </a:lnSpc>
            </a:pPr>
            <a:r>
              <a:rPr lang="en-US" u="sng" dirty="0">
                <a:hlinkClick r:id="rId2"/>
              </a:rPr>
              <a:t>https://bioknowledgy.weebly.com/</a:t>
            </a:r>
            <a:r>
              <a:rPr lang="en-US" dirty="0"/>
              <a:t>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70682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 algn="ctr">
              <a:buNone/>
              <a:defRPr/>
            </a:lvl1pPr>
            <a:lvl2pPr marL="457178" indent="0" algn="ctr">
              <a:buNone/>
              <a:defRPr/>
            </a:lvl2pPr>
            <a:lvl3pPr marL="914355" indent="0" algn="ctr">
              <a:buNone/>
              <a:defRPr/>
            </a:lvl3pPr>
            <a:lvl4pPr marL="1371533" indent="0" algn="ctr">
              <a:buNone/>
              <a:defRPr/>
            </a:lvl4pPr>
            <a:lvl5pPr marL="1828710" indent="0" algn="ctr">
              <a:buNone/>
              <a:defRPr/>
            </a:lvl5pPr>
            <a:lvl6pPr marL="2285888" indent="0" algn="ctr">
              <a:buNone/>
              <a:defRPr/>
            </a:lvl6pPr>
            <a:lvl7pPr marL="2743065" indent="0" algn="ctr">
              <a:buNone/>
              <a:defRPr/>
            </a:lvl7pPr>
            <a:lvl8pPr marL="3200240" indent="0" algn="ctr">
              <a:buNone/>
              <a:defRPr/>
            </a:lvl8pPr>
            <a:lvl9pPr marL="365741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7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0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5" indent="0">
              <a:buNone/>
              <a:defRPr sz="1600"/>
            </a:lvl3pPr>
            <a:lvl4pPr marL="1371533" indent="0">
              <a:buNone/>
              <a:defRPr sz="1400"/>
            </a:lvl4pPr>
            <a:lvl5pPr marL="1828710" indent="0">
              <a:buNone/>
              <a:defRPr sz="1400"/>
            </a:lvl5pPr>
            <a:lvl6pPr marL="2285888" indent="0">
              <a:buNone/>
              <a:defRPr sz="1400"/>
            </a:lvl6pPr>
            <a:lvl7pPr marL="2743065" indent="0">
              <a:buNone/>
              <a:defRPr sz="1400"/>
            </a:lvl7pPr>
            <a:lvl8pPr marL="3200240" indent="0">
              <a:buNone/>
              <a:defRPr sz="1400"/>
            </a:lvl8pPr>
            <a:lvl9pPr marL="3657416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84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2" y="1600200"/>
            <a:ext cx="4038600" cy="452596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59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lIns="91436" tIns="45716" rIns="91436" bIns="45716"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3" indent="0">
              <a:buNone/>
              <a:defRPr sz="1600" b="1"/>
            </a:lvl4pPr>
            <a:lvl5pPr marL="1828710" indent="0">
              <a:buNone/>
              <a:defRPr sz="1600" b="1"/>
            </a:lvl5pPr>
            <a:lvl6pPr marL="2285888" indent="0">
              <a:buNone/>
              <a:defRPr sz="1600" b="1"/>
            </a:lvl6pPr>
            <a:lvl7pPr marL="2743065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6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5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2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85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  <a:prstGeom prst="rect">
            <a:avLst/>
          </a:prstGeom>
        </p:spPr>
        <p:txBody>
          <a:bodyPr lIns="91436" tIns="45716" rIns="91436" bIns="45716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3566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5" indent="0">
              <a:buNone/>
              <a:defRPr sz="2400"/>
            </a:lvl3pPr>
            <a:lvl4pPr marL="1371533" indent="0">
              <a:buNone/>
              <a:defRPr sz="2000"/>
            </a:lvl4pPr>
            <a:lvl5pPr marL="1828710" indent="0">
              <a:buNone/>
              <a:defRPr sz="2000"/>
            </a:lvl5pPr>
            <a:lvl6pPr marL="2285888" indent="0">
              <a:buNone/>
              <a:defRPr sz="2000"/>
            </a:lvl6pPr>
            <a:lvl7pPr marL="2743065" indent="0">
              <a:buNone/>
              <a:defRPr sz="2000"/>
            </a:lvl7pPr>
            <a:lvl8pPr marL="3200240" indent="0">
              <a:buNone/>
              <a:defRPr sz="2000"/>
            </a:lvl8pPr>
            <a:lvl9pPr marL="3657416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 lIns="91436" tIns="45716" rIns="91436" bIns="45716"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5" indent="0">
              <a:buNone/>
              <a:defRPr sz="1000"/>
            </a:lvl3pPr>
            <a:lvl4pPr marL="1371533" indent="0">
              <a:buNone/>
              <a:defRPr sz="900"/>
            </a:lvl4pPr>
            <a:lvl5pPr marL="1828710" indent="0">
              <a:buNone/>
              <a:defRPr sz="900"/>
            </a:lvl5pPr>
            <a:lvl6pPr marL="2285888" indent="0">
              <a:buNone/>
              <a:defRPr sz="900"/>
            </a:lvl6pPr>
            <a:lvl7pPr marL="2743065" indent="0">
              <a:buNone/>
              <a:defRPr sz="900"/>
            </a:lvl7pPr>
            <a:lvl8pPr marL="3200240" indent="0">
              <a:buNone/>
              <a:defRPr sz="900"/>
            </a:lvl8pPr>
            <a:lvl9pPr marL="3657416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50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804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0"/>
            <a:ext cx="6362700" cy="6126163"/>
          </a:xfrm>
          <a:prstGeom prst="rect">
            <a:avLst/>
          </a:prstGeom>
        </p:spPr>
        <p:txBody>
          <a:bodyPr vert="eaVert" lIns="91436" tIns="45716" rIns="91436" bIns="45716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4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76201" y="76201"/>
            <a:ext cx="8839200" cy="12192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130426"/>
            <a:ext cx="7086600" cy="1470025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60326" y="6629401"/>
            <a:ext cx="218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  <p:sp>
        <p:nvSpPr>
          <p:cNvPr id="9216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153150"/>
            <a:ext cx="9144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2170" name="Picture 10" descr="virtualschoolh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76201"/>
            <a:ext cx="88392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39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6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4478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2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9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2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7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52400"/>
            <a:ext cx="73914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6705601"/>
            <a:ext cx="91440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 rot="16200000">
            <a:off x="5638800" y="3352801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 anchor="ctr"/>
          <a:lstStyle/>
          <a:p>
            <a:endParaRPr lang="en-US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0326" y="6629401"/>
            <a:ext cx="2210860" cy="24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9" tIns="45719" rIns="91439" bIns="45719">
            <a:spAutoFit/>
          </a:bodyPr>
          <a:lstStyle/>
          <a:p>
            <a:r>
              <a:rPr lang="en-US" sz="1000" b="1" i="1" dirty="0">
                <a:solidFill>
                  <a:srgbClr val="009900"/>
                </a:solidFill>
              </a:rPr>
              <a:t>http://www.ibdpbiohl.weebly.com</a:t>
            </a:r>
          </a:p>
        </p:txBody>
      </p:sp>
      <p:sp>
        <p:nvSpPr>
          <p:cNvPr id="911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91145" name="Picture 9" descr="eye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1" y="76201"/>
            <a:ext cx="109855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091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196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391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587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782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A2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896" indent="-342896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2988" indent="-228597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184" indent="-228597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379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575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770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966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161" indent="-228597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4750" y="0"/>
            <a:ext cx="79692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7" rIns="91437" bIns="45717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endParaRPr lang="en-US"/>
          </a:p>
        </p:txBody>
      </p:sp>
      <p:pic>
        <p:nvPicPr>
          <p:cNvPr id="90116" name="Picture 4" descr="ey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3" y="76203"/>
            <a:ext cx="1098550" cy="1219200"/>
          </a:xfrm>
          <a:prstGeom prst="rect">
            <a:avLst/>
          </a:prstGeom>
          <a:noFill/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 rot="16200000">
            <a:off x="5675313" y="3379788"/>
            <a:ext cx="6858000" cy="152400"/>
          </a:xfrm>
          <a:prstGeom prst="rect">
            <a:avLst/>
          </a:prstGeom>
          <a:gradFill rotWithShape="1">
            <a:gsLst>
              <a:gs pos="0">
                <a:srgbClr val="00EE00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1828803" y="6705600"/>
            <a:ext cx="7199313" cy="17938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00EE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7" tIns="45717" rIns="91437" bIns="45717" anchor="ctr"/>
          <a:lstStyle/>
          <a:p>
            <a:endParaRPr lang="en-US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0" y="6669091"/>
            <a:ext cx="2184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1437" tIns="45717" rIns="91437" bIns="45717">
            <a:spAutoFit/>
          </a:bodyPr>
          <a:lstStyle/>
          <a:p>
            <a:pPr algn="ctr"/>
            <a:r>
              <a:rPr lang="en-US" sz="1000" b="1" i="1">
                <a:solidFill>
                  <a:srgbClr val="009900"/>
                </a:solidFill>
              </a:rPr>
              <a:t>http://www.virtualschoolhub.com</a:t>
            </a:r>
          </a:p>
        </p:txBody>
      </p:sp>
    </p:spTree>
    <p:extLst>
      <p:ext uri="{BB962C8B-B14F-4D97-AF65-F5344CB8AC3E}">
        <p14:creationId xmlns:p14="http://schemas.microsoft.com/office/powerpoint/2010/main" val="6270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187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373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56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746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00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889" indent="-342889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28" indent="-285741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2966" indent="-22859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152" indent="-22859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339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525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711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8897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083" indent="-22859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0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6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3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1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04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89" algn="l" defTabSz="91437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199489" y="3277615"/>
            <a:ext cx="72580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202745"/>
                </a:solidFill>
                <a:latin typeface="Calibri"/>
                <a:cs typeface="Calibri"/>
              </a:rPr>
              <a:t>Oxidation, reduction, </a:t>
            </a:r>
            <a:r>
              <a:rPr sz="2400" b="1" spc="-5" dirty="0">
                <a:solidFill>
                  <a:srgbClr val="202745"/>
                </a:solidFill>
                <a:latin typeface="Calibri"/>
                <a:cs typeface="Calibri"/>
              </a:rPr>
              <a:t>phosphorylation </a:t>
            </a:r>
            <a:r>
              <a:rPr sz="2400" b="1" dirty="0">
                <a:solidFill>
                  <a:srgbClr val="202745"/>
                </a:solidFill>
                <a:latin typeface="Calibri"/>
                <a:cs typeface="Calibri"/>
              </a:rPr>
              <a:t>&amp;</a:t>
            </a:r>
            <a:r>
              <a:rPr sz="2400" b="1" spc="60" dirty="0">
                <a:solidFill>
                  <a:srgbClr val="20274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02745"/>
                </a:solidFill>
                <a:latin typeface="Calibri"/>
                <a:cs typeface="Calibri"/>
              </a:rPr>
              <a:t>decarboxylation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23788" y="3777996"/>
            <a:ext cx="2414016" cy="27599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835908" y="5157215"/>
            <a:ext cx="1275588" cy="6964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52671" y="4224528"/>
            <a:ext cx="1078991" cy="6797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840992" y="4614671"/>
            <a:ext cx="1190244" cy="7909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0F744ED3-4555-455E-9049-CA522F82E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HL Respiration Introduction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87691"/>
              </p:ext>
            </p:extLst>
          </p:nvPr>
        </p:nvGraphicFramePr>
        <p:xfrm>
          <a:off x="101154" y="1478407"/>
          <a:ext cx="8661845" cy="4692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5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6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9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241300">
                        <a:lnSpc>
                          <a:spcPts val="2810"/>
                        </a:lnSpc>
                        <a:tabLst>
                          <a:tab pos="716280" algn="l"/>
                        </a:tabLst>
                      </a:pPr>
                      <a:r>
                        <a:rPr sz="2000" baseline="-10802" dirty="0">
                          <a:latin typeface="Trebuchet MS"/>
                          <a:cs typeface="Trebuchet MS"/>
                        </a:rPr>
                        <a:t>.	</a:t>
                      </a:r>
                      <a:r>
                        <a:rPr sz="2000" b="1" dirty="0">
                          <a:latin typeface="Trebuchet MS"/>
                          <a:cs typeface="Trebuchet MS"/>
                        </a:rPr>
                        <a:t>Reaction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2810"/>
                        </a:lnSpc>
                      </a:pPr>
                      <a:r>
                        <a:rPr sz="2000" b="1" spc="-5" dirty="0">
                          <a:latin typeface="Trebuchet MS"/>
                          <a:cs typeface="Trebuchet MS"/>
                        </a:rPr>
                        <a:t>Description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2810"/>
                        </a:lnSpc>
                      </a:pPr>
                      <a:r>
                        <a:rPr sz="2000" b="1" dirty="0">
                          <a:latin typeface="Trebuchet MS"/>
                          <a:cs typeface="Trebuchet MS"/>
                        </a:rPr>
                        <a:t>Example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5E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683260">
                        <a:lnSpc>
                          <a:spcPts val="2810"/>
                        </a:lnSpc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Oxidation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35915" marR="314325" indent="-1905" algn="ctr">
                        <a:lnSpc>
                          <a:spcPts val="2880"/>
                        </a:lnSpc>
                        <a:spcBef>
                          <a:spcPts val="25"/>
                        </a:spcBef>
                      </a:pPr>
                      <a:r>
                        <a:rPr sz="2000" dirty="0">
                          <a:latin typeface="Trebuchet MS"/>
                          <a:cs typeface="Trebuchet MS"/>
                        </a:rPr>
                        <a:t>Oxygen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is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added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Hydrogen is</a:t>
                      </a:r>
                      <a:r>
                        <a:rPr sz="2000" spc="-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removed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Loss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0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electrons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865505" indent="-847725">
                        <a:lnSpc>
                          <a:spcPts val="2880"/>
                        </a:lnSpc>
                        <a:spcBef>
                          <a:spcPts val="25"/>
                        </a:spcBef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Dehydrogenation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of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alcohol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3175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470">
                <a:tc>
                  <a:txBody>
                    <a:bodyPr/>
                    <a:lstStyle/>
                    <a:p>
                      <a:pPr marL="661670">
                        <a:lnSpc>
                          <a:spcPts val="2790"/>
                        </a:lnSpc>
                      </a:pPr>
                      <a:r>
                        <a:rPr sz="2000" spc="-20" dirty="0">
                          <a:latin typeface="Trebuchet MS"/>
                          <a:cs typeface="Trebuchet MS"/>
                        </a:rPr>
                        <a:t>Reduction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511175" marR="461009" indent="-27940" algn="just">
                        <a:lnSpc>
                          <a:spcPts val="288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Trebuchet MS"/>
                          <a:cs typeface="Trebuchet MS"/>
                        </a:rPr>
                        <a:t>Oxygen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is</a:t>
                      </a:r>
                      <a:r>
                        <a:rPr sz="2000" spc="-1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removed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Hydrogen is </a:t>
                      </a:r>
                      <a:r>
                        <a:rPr sz="2000" spc="-10" dirty="0">
                          <a:latin typeface="Trebuchet MS"/>
                          <a:cs typeface="Trebuchet MS"/>
                        </a:rPr>
                        <a:t>added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Gain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00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electrons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87400" marR="92075" indent="-675640">
                        <a:lnSpc>
                          <a:spcPts val="2880"/>
                        </a:lnSpc>
                        <a:spcBef>
                          <a:spcPts val="5"/>
                        </a:spcBef>
                      </a:pPr>
                      <a:r>
                        <a:rPr sz="2000" spc="-20" dirty="0">
                          <a:latin typeface="Trebuchet MS"/>
                          <a:cs typeface="Trebuchet MS"/>
                        </a:rPr>
                        <a:t>Reduction 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of NAD</a:t>
                      </a:r>
                      <a:r>
                        <a:rPr sz="2000" baseline="24305" dirty="0">
                          <a:latin typeface="Trebuchet MS"/>
                          <a:cs typeface="Trebuchet MS"/>
                        </a:rPr>
                        <a:t>+ 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0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NADH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635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589">
                <a:tc>
                  <a:txBody>
                    <a:bodyPr/>
                    <a:lstStyle/>
                    <a:p>
                      <a:pPr marL="256540">
                        <a:lnSpc>
                          <a:spcPts val="2785"/>
                        </a:lnSpc>
                      </a:pPr>
                      <a:r>
                        <a:rPr sz="2000" spc="-10" dirty="0">
                          <a:latin typeface="Trebuchet MS"/>
                          <a:cs typeface="Trebuchet MS"/>
                        </a:rPr>
                        <a:t>Phosphorylation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2785"/>
                        </a:lnSpc>
                      </a:pPr>
                      <a:r>
                        <a:rPr sz="2000" spc="-20" dirty="0">
                          <a:latin typeface="Trebuchet MS"/>
                          <a:cs typeface="Trebuchet MS"/>
                        </a:rPr>
                        <a:t>Phosphate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is</a:t>
                      </a:r>
                      <a:r>
                        <a:rPr sz="2000" spc="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000" spc="-5" dirty="0">
                          <a:latin typeface="Trebuchet MS"/>
                          <a:cs typeface="Trebuchet MS"/>
                        </a:rPr>
                        <a:t>added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ts val="2785"/>
                        </a:lnSpc>
                      </a:pPr>
                      <a:r>
                        <a:rPr sz="2000" dirty="0">
                          <a:latin typeface="Trebuchet MS"/>
                          <a:cs typeface="Trebuchet MS"/>
                        </a:rPr>
                        <a:t>ADP + </a:t>
                      </a:r>
                      <a:r>
                        <a:rPr sz="2000" spc="-6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000" spc="-89" baseline="-20833" dirty="0"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2000" dirty="0">
                          <a:latin typeface="Wingdings"/>
                          <a:cs typeface="Wingdings"/>
                        </a:rPr>
                        <a:t></a:t>
                      </a:r>
                      <a:r>
                        <a:rPr sz="2000" spc="-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80" dirty="0">
                          <a:latin typeface="Trebuchet MS"/>
                          <a:cs typeface="Trebuchet MS"/>
                        </a:rPr>
                        <a:t>ATP</a:t>
                      </a:r>
                      <a:endParaRPr sz="20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154305">
                        <a:lnSpc>
                          <a:spcPts val="2815"/>
                        </a:lnSpc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Decarbooxylation</a:t>
                      </a:r>
                      <a:endParaRPr sz="20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ts val="2815"/>
                        </a:lnSpc>
                      </a:pPr>
                      <a:r>
                        <a:rPr sz="2000" spc="-5" dirty="0">
                          <a:latin typeface="Trebuchet MS"/>
                          <a:cs typeface="Trebuchet MS"/>
                        </a:rPr>
                        <a:t>Carbon is</a:t>
                      </a:r>
                      <a:r>
                        <a:rPr sz="2000" dirty="0">
                          <a:latin typeface="Trebuchet MS"/>
                          <a:cs typeface="Trebuchet MS"/>
                        </a:rPr>
                        <a:t> removed</a:t>
                      </a: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E67C7"/>
                      </a:solidFill>
                      <a:prstDash val="solid"/>
                    </a:lnL>
                    <a:lnR w="12700">
                      <a:solidFill>
                        <a:srgbClr val="4E67C7"/>
                      </a:solidFill>
                      <a:prstDash val="solid"/>
                    </a:lnR>
                    <a:lnT w="12700">
                      <a:solidFill>
                        <a:srgbClr val="4E67C7"/>
                      </a:solidFill>
                      <a:prstDash val="solid"/>
                    </a:lnT>
                    <a:lnB w="12700">
                      <a:solidFill>
                        <a:srgbClr val="4E67C7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0D88960-4783-4112-A83A-A759A254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Four reactions </a:t>
            </a:r>
            <a:r>
              <a:rPr lang="en-GB" dirty="0"/>
              <a:t>to know: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11508F-E66C-429C-A582-EB3426B07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8991600" cy="54102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1213" y="243245"/>
            <a:ext cx="73914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GB" dirty="0"/>
              <a:t>Oxidation and Reduction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sz="half" idx="4294967295"/>
          </p:nvPr>
        </p:nvSpPr>
        <p:spPr>
          <a:xfrm>
            <a:off x="5181600" y="1671474"/>
            <a:ext cx="2895600" cy="374269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355604" indent="0">
              <a:lnSpc>
                <a:spcPct val="100000"/>
              </a:lnSpc>
              <a:spcBef>
                <a:spcPts val="105"/>
              </a:spcBef>
              <a:buNone/>
            </a:pPr>
            <a:r>
              <a:rPr sz="3600" spc="-15" dirty="0">
                <a:latin typeface="Calibri" panose="020F0502020204030204" pitchFamily="34" charset="0"/>
                <a:cs typeface="Calibri" panose="020F0502020204030204" pitchFamily="34" charset="0"/>
              </a:rPr>
              <a:t>R.I.G.</a:t>
            </a:r>
            <a:endParaRPr lang="en-GB" sz="3600" spc="-1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05"/>
              </a:spcBef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Reduction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gain of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spc="-15" dirty="0">
                <a:latin typeface="Calibri" panose="020F0502020204030204" pitchFamily="34" charset="0"/>
                <a:cs typeface="Calibri" panose="020F0502020204030204" pitchFamily="34" charset="0"/>
              </a:rPr>
              <a:t>Reduction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is taking</a:t>
            </a:r>
            <a:r>
              <a:rPr spc="-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away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pc="-5" dirty="0">
                <a:latin typeface="Calibri" panose="020F0502020204030204" pitchFamily="34" charset="0"/>
                <a:cs typeface="Calibri" panose="020F0502020204030204" pitchFamily="34" charset="0"/>
              </a:rPr>
              <a:t>oxygen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2200"/>
              </a:spcBef>
              <a:buFont typeface="Arial" panose="020B0604020202020204" pitchFamily="34" charset="0"/>
              <a:buChar char="•"/>
            </a:pPr>
            <a:r>
              <a:rPr sz="2400" spc="-1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 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400" spc="-5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adding  hydrogen</a:t>
            </a:r>
            <a:endParaRPr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671474"/>
            <a:ext cx="2752090" cy="3968394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3335" rIns="0" bIns="0" rtlCol="0">
            <a:spAutoFit/>
          </a:bodyPr>
          <a:lstStyle/>
          <a:p>
            <a:pPr marL="620395">
              <a:lnSpc>
                <a:spcPct val="100000"/>
              </a:lnSpc>
              <a:spcBef>
                <a:spcPts val="105"/>
              </a:spcBef>
            </a:pPr>
            <a:r>
              <a:rPr sz="3600" spc="-15" dirty="0">
                <a:latin typeface="Calibri" panose="020F0502020204030204" pitchFamily="34" charset="0"/>
                <a:cs typeface="Calibri" panose="020F0502020204030204" pitchFamily="34" charset="0"/>
              </a:rPr>
              <a:t>O.I.L</a:t>
            </a:r>
            <a:endParaRPr lang="en-GB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0395">
              <a:lnSpc>
                <a:spcPct val="100000"/>
              </a:lnSpc>
              <a:spcBef>
                <a:spcPts val="105"/>
              </a:spcBef>
            </a:pPr>
            <a:endParaRPr lang="en-GB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lang="en-US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xidation is</a:t>
            </a:r>
            <a:r>
              <a:rPr sz="2400" spc="-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loss of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10" dirty="0">
                <a:latin typeface="Calibri" panose="020F0502020204030204" pitchFamily="34" charset="0"/>
                <a:cs typeface="Calibri" panose="020F0502020204030204" pitchFamily="34" charset="0"/>
              </a:rPr>
              <a:t>electrons</a:t>
            </a:r>
            <a:endParaRPr lang="en-GB" sz="2400" spc="-1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Oxidation is also</a:t>
            </a:r>
            <a:r>
              <a:rPr sz="2400" spc="-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adding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 err="1">
                <a:latin typeface="Calibri" panose="020F0502020204030204" pitchFamily="34" charset="0"/>
                <a:cs typeface="Calibri" panose="020F0502020204030204" pitchFamily="34" charset="0"/>
              </a:rPr>
              <a:t>oxyge</a:t>
            </a:r>
            <a:r>
              <a:rPr lang="en-GB"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lang="en-GB" sz="2400" spc="-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Oxid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ati</a:t>
            </a:r>
            <a:r>
              <a:rPr sz="2400" spc="-1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</a:t>
            </a: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sz="2400" spc="-1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</a:t>
            </a: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sz="2400" spc="-5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  hydrogen</a:t>
            </a:r>
            <a:endParaRPr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96162" y="1587525"/>
            <a:ext cx="7062470" cy="1676400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NAD</a:t>
            </a:r>
            <a:r>
              <a:rPr sz="2775" spc="-7" baseline="25525" dirty="0">
                <a:solidFill>
                  <a:srgbClr val="404040"/>
                </a:solidFill>
                <a:latin typeface="Calibri"/>
                <a:cs typeface="Calibri"/>
              </a:rPr>
              <a:t>+ 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is a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“co-enzyme” </a:t>
            </a:r>
            <a:r>
              <a:rPr sz="2800" spc="-30" dirty="0">
                <a:solidFill>
                  <a:srgbClr val="404040"/>
                </a:solidFill>
                <a:latin typeface="Calibri"/>
                <a:cs typeface="Calibri"/>
              </a:rPr>
              <a:t>hydrogen</a:t>
            </a:r>
            <a:r>
              <a:rPr sz="2800" spc="-1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45" dirty="0">
                <a:solidFill>
                  <a:srgbClr val="404040"/>
                </a:solidFill>
                <a:latin typeface="Calibri"/>
                <a:cs typeface="Calibri"/>
              </a:rPr>
              <a:t>carrier.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It is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often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involved 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in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enzyme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catalysed</a:t>
            </a:r>
            <a:r>
              <a:rPr sz="2800" spc="8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reactions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2800" dirty="0">
                <a:solidFill>
                  <a:srgbClr val="404040"/>
                </a:solidFill>
                <a:latin typeface="Calibri"/>
                <a:cs typeface="Calibri"/>
              </a:rPr>
              <a:t>e.g. 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alcohol</a:t>
            </a:r>
            <a:r>
              <a:rPr sz="2800" spc="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dehydrogenase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05000" y="3717035"/>
            <a:ext cx="5334000" cy="1990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EB23212-4635-48B3-B28C-A597FD70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electron carrier – NAD</a:t>
            </a:r>
            <a:r>
              <a:rPr lang="en-GB" baseline="30000" dirty="0"/>
              <a:t>+</a:t>
            </a:r>
            <a:endParaRPr lang="en-US" baseline="30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056" y="3786066"/>
            <a:ext cx="8237855" cy="1417311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22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More fully</a:t>
            </a:r>
            <a:r>
              <a:rPr sz="2200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 </a:t>
            </a:r>
            <a:r>
              <a:rPr sz="2200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/>
                <a:cs typeface="Calibri"/>
              </a:rPr>
              <a:t>explained: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NAD+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removes two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hydrogen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atoms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from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the molecule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being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oxidized.</a:t>
            </a:r>
            <a:endParaRPr sz="2200" dirty="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780"/>
              </a:spcBef>
            </a:pP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It </a:t>
            </a:r>
            <a:r>
              <a:rPr sz="2200" spc="-10" dirty="0">
                <a:solidFill>
                  <a:srgbClr val="404040"/>
                </a:solidFill>
                <a:latin typeface="Calibri"/>
                <a:cs typeface="Calibri"/>
              </a:rPr>
              <a:t>picks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up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2200" spc="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spc="0" baseline="25641" dirty="0">
                <a:solidFill>
                  <a:srgbClr val="404040"/>
                </a:solidFill>
                <a:latin typeface="Calibri"/>
                <a:cs typeface="Calibri"/>
              </a:rPr>
              <a:t>-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ion and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becomes reduced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NAD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while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another H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atom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becomes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a  </a:t>
            </a:r>
            <a:r>
              <a:rPr sz="2200" spc="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spc="0" baseline="25641" dirty="0">
                <a:solidFill>
                  <a:srgbClr val="404040"/>
                </a:solidFill>
                <a:latin typeface="Calibri"/>
                <a:cs typeface="Calibri"/>
              </a:rPr>
              <a:t>+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ion which is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released </a:t>
            </a:r>
            <a:r>
              <a:rPr sz="2200" spc="-15" dirty="0">
                <a:solidFill>
                  <a:srgbClr val="404040"/>
                </a:solidFill>
                <a:latin typeface="Calibri"/>
                <a:cs typeface="Calibri"/>
              </a:rPr>
              <a:t>into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sz="2200" spc="-5" dirty="0">
                <a:solidFill>
                  <a:srgbClr val="404040"/>
                </a:solidFill>
                <a:latin typeface="Calibri"/>
                <a:cs typeface="Calibri"/>
              </a:rPr>
              <a:t>solution.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( NADH +</a:t>
            </a:r>
            <a:r>
              <a:rPr sz="2200" spc="-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H</a:t>
            </a:r>
            <a:r>
              <a:rPr sz="2200" baseline="25641" dirty="0">
                <a:solidFill>
                  <a:srgbClr val="404040"/>
                </a:solidFill>
                <a:latin typeface="Calibri"/>
                <a:cs typeface="Calibri"/>
              </a:rPr>
              <a:t>+</a:t>
            </a:r>
            <a:r>
              <a:rPr sz="2200" dirty="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79676" y="2636520"/>
            <a:ext cx="4137660" cy="1008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400" y="421253"/>
            <a:ext cx="7391400" cy="605294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en-GB" dirty="0"/>
              <a:t>Reduction of NAD +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051304" y="5157215"/>
            <a:ext cx="4727448" cy="10759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A91F3B-B776-4312-8F98-5B7D06691996}"/>
              </a:ext>
            </a:extLst>
          </p:cNvPr>
          <p:cNvSpPr/>
          <p:nvPr/>
        </p:nvSpPr>
        <p:spPr>
          <a:xfrm>
            <a:off x="685800" y="1427577"/>
            <a:ext cx="8108111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defTabSz="914400" fontAlgn="base">
              <a:spcBef>
                <a:spcPts val="400"/>
              </a:spcBef>
              <a:spcAft>
                <a:spcPct val="0"/>
              </a:spcAft>
            </a:pPr>
            <a:r>
              <a:rPr lang="en-US" sz="2200" u="heavy" kern="0" spc="-5" dirty="0">
                <a:uFill>
                  <a:solidFill>
                    <a:srgbClr val="404040"/>
                  </a:solidFill>
                </a:u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Explained </a:t>
            </a:r>
            <a:r>
              <a:rPr lang="en-US" sz="2200" u="heavy" kern="0" spc="-10" dirty="0">
                <a:uFill>
                  <a:solidFill>
                    <a:srgbClr val="404040"/>
                  </a:solidFill>
                </a:u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simply:</a:t>
            </a:r>
            <a:endParaRPr lang="en-US" sz="2200" kern="0" dirty="0"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12700" lvl="0" algn="ctr" defTabSz="914400" fontAlgn="base">
              <a:spcBef>
                <a:spcPts val="300"/>
              </a:spcBef>
              <a:spcAft>
                <a:spcPct val="0"/>
              </a:spcAft>
            </a:pPr>
            <a:r>
              <a:rPr lang="en-US" sz="2200" kern="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NAD</a:t>
            </a:r>
            <a:r>
              <a:rPr lang="en-US" sz="2175" kern="0" spc="-7" baseline="24904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 </a:t>
            </a:r>
            <a:r>
              <a:rPr lang="en-US" sz="2200" kern="0" spc="-1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picks </a:t>
            </a:r>
            <a:r>
              <a:rPr lang="en-US" sz="2200" kern="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up a </a:t>
            </a:r>
            <a:r>
              <a:rPr lang="en-US" sz="2200" kern="0" spc="-2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hydrogen </a:t>
            </a:r>
            <a:r>
              <a:rPr lang="en-US" sz="2200" kern="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ion </a:t>
            </a:r>
            <a:r>
              <a:rPr lang="en-US" sz="2200" kern="0" spc="-1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 becomes reduced </a:t>
            </a:r>
            <a:r>
              <a:rPr lang="en-US" sz="2200" kern="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NAD (or</a:t>
            </a:r>
            <a:r>
              <a:rPr lang="en-US" sz="2200" kern="0" spc="-20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en-US" sz="2200" kern="0" spc="-5" dirty="0"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NADH</a:t>
            </a:r>
            <a:r>
              <a:rPr lang="en-US" sz="2200" kern="0" spc="-5" dirty="0">
                <a:solidFill>
                  <a:srgbClr val="00A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7391400" cy="511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99"/>
              </a:lnSpc>
              <a:spcBef>
                <a:spcPts val="100"/>
              </a:spcBef>
            </a:pPr>
            <a:r>
              <a:rPr lang="en-GB" sz="2800" dirty="0"/>
              <a:t>An example of an oxidation-reduction reaction</a:t>
            </a:r>
            <a:endParaRPr sz="2800" dirty="0"/>
          </a:p>
        </p:txBody>
      </p:sp>
      <p:sp>
        <p:nvSpPr>
          <p:cNvPr id="5" name="object 5"/>
          <p:cNvSpPr/>
          <p:nvPr/>
        </p:nvSpPr>
        <p:spPr>
          <a:xfrm>
            <a:off x="859536" y="2648711"/>
            <a:ext cx="7097267" cy="39928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CAA690-5166-440E-B71C-F1AD2EE664AC}"/>
              </a:ext>
            </a:extLst>
          </p:cNvPr>
          <p:cNvSpPr/>
          <p:nvPr/>
        </p:nvSpPr>
        <p:spPr>
          <a:xfrm>
            <a:off x="1123384" y="1600200"/>
            <a:ext cx="685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NAD+ is reduced – it gains Hydrogen.  Ethanol is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oxidised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it loses hydrogen.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7200" y="1450340"/>
            <a:ext cx="8229600" cy="1369060"/>
          </a:xfrm>
          <a:prstGeom prst="rect">
            <a:avLst/>
          </a:prstGeom>
          <a:ln w="15240">
            <a:solidFill>
              <a:srgbClr val="1897C4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80"/>
              </a:spcBef>
            </a:pPr>
            <a:r>
              <a:rPr sz="2800" spc="-10" dirty="0">
                <a:latin typeface="Calibri"/>
                <a:cs typeface="Calibri"/>
              </a:rPr>
              <a:t>Phosphorylation </a:t>
            </a:r>
            <a:r>
              <a:rPr sz="2800" spc="-5" dirty="0">
                <a:latin typeface="Calibri"/>
                <a:cs typeface="Calibri"/>
              </a:rPr>
              <a:t>is </a:t>
            </a:r>
            <a:r>
              <a:rPr sz="2800" spc="-10" dirty="0">
                <a:latin typeface="Calibri"/>
                <a:cs typeface="Calibri"/>
              </a:rPr>
              <a:t>adding </a:t>
            </a:r>
            <a:r>
              <a:rPr sz="2800" spc="-15" dirty="0">
                <a:latin typeface="Calibri"/>
                <a:cs typeface="Calibri"/>
              </a:rPr>
              <a:t>phosphate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15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molecule.</a:t>
            </a:r>
            <a:endParaRPr sz="2800" dirty="0">
              <a:latin typeface="Calibri"/>
              <a:cs typeface="Calibri"/>
            </a:endParaRPr>
          </a:p>
          <a:p>
            <a:pPr marL="136525">
              <a:lnSpc>
                <a:spcPct val="100000"/>
              </a:lnSpc>
              <a:spcBef>
                <a:spcPts val="975"/>
              </a:spcBef>
            </a:pPr>
            <a:r>
              <a:rPr sz="2800" spc="-5" dirty="0">
                <a:latin typeface="Calibri"/>
                <a:cs typeface="Calibri"/>
              </a:rPr>
              <a:t>ADP is </a:t>
            </a:r>
            <a:r>
              <a:rPr sz="2800" spc="-10" dirty="0">
                <a:latin typeface="Calibri"/>
                <a:cs typeface="Calibri"/>
              </a:rPr>
              <a:t>phosphorylated </a:t>
            </a:r>
            <a:r>
              <a:rPr sz="2800" spc="-20" dirty="0">
                <a:latin typeface="Calibri"/>
                <a:cs typeface="Calibri"/>
              </a:rPr>
              <a:t>to </a:t>
            </a:r>
            <a:r>
              <a:rPr sz="2800" spc="-25" dirty="0">
                <a:latin typeface="Calibri"/>
                <a:cs typeface="Calibri"/>
              </a:rPr>
              <a:t>make</a:t>
            </a:r>
            <a:r>
              <a:rPr sz="2800" spc="90" dirty="0">
                <a:latin typeface="Calibri"/>
                <a:cs typeface="Calibri"/>
              </a:rPr>
              <a:t> </a:t>
            </a:r>
            <a:r>
              <a:rPr sz="2800" spc="-80" dirty="0">
                <a:latin typeface="Calibri"/>
                <a:cs typeface="Calibri"/>
              </a:rPr>
              <a:t>ATP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1583" y="2990088"/>
            <a:ext cx="3555491" cy="28773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25111" y="3916679"/>
            <a:ext cx="822960" cy="448309"/>
          </a:xfrm>
          <a:custGeom>
            <a:avLst/>
            <a:gdLst/>
            <a:ahLst/>
            <a:cxnLst/>
            <a:rect l="l" t="t" r="r" b="b"/>
            <a:pathLst>
              <a:path w="822960" h="448310">
                <a:moveTo>
                  <a:pt x="598932" y="0"/>
                </a:moveTo>
                <a:lnTo>
                  <a:pt x="598932" y="112014"/>
                </a:lnTo>
                <a:lnTo>
                  <a:pt x="0" y="112014"/>
                </a:lnTo>
                <a:lnTo>
                  <a:pt x="0" y="336042"/>
                </a:lnTo>
                <a:lnTo>
                  <a:pt x="598932" y="336042"/>
                </a:lnTo>
                <a:lnTo>
                  <a:pt x="598932" y="448056"/>
                </a:lnTo>
                <a:lnTo>
                  <a:pt x="822960" y="224028"/>
                </a:lnTo>
                <a:lnTo>
                  <a:pt x="598932" y="0"/>
                </a:lnTo>
                <a:close/>
              </a:path>
            </a:pathLst>
          </a:custGeom>
          <a:solidFill>
            <a:srgbClr val="4E67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25111" y="3916679"/>
            <a:ext cx="822960" cy="448309"/>
          </a:xfrm>
          <a:custGeom>
            <a:avLst/>
            <a:gdLst/>
            <a:ahLst/>
            <a:cxnLst/>
            <a:rect l="l" t="t" r="r" b="b"/>
            <a:pathLst>
              <a:path w="822960" h="448310">
                <a:moveTo>
                  <a:pt x="0" y="112014"/>
                </a:moveTo>
                <a:lnTo>
                  <a:pt x="598932" y="112014"/>
                </a:lnTo>
                <a:lnTo>
                  <a:pt x="598932" y="0"/>
                </a:lnTo>
                <a:lnTo>
                  <a:pt x="822960" y="224028"/>
                </a:lnTo>
                <a:lnTo>
                  <a:pt x="598932" y="448056"/>
                </a:lnTo>
                <a:lnTo>
                  <a:pt x="598932" y="336042"/>
                </a:lnTo>
                <a:lnTo>
                  <a:pt x="0" y="336042"/>
                </a:lnTo>
                <a:lnTo>
                  <a:pt x="0" y="112014"/>
                </a:lnTo>
                <a:close/>
              </a:path>
            </a:pathLst>
          </a:custGeom>
          <a:ln w="15240">
            <a:solidFill>
              <a:srgbClr val="1C2B6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41191" y="4477511"/>
            <a:ext cx="1418843" cy="13990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17464" y="2990088"/>
            <a:ext cx="3363467" cy="28773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18489" y="5913831"/>
            <a:ext cx="8005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the breakdown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glucose is used to form</a:t>
            </a:r>
            <a:r>
              <a:rPr sz="2400" spc="-4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80" dirty="0">
                <a:latin typeface="Calibri" panose="020F0502020204030204" pitchFamily="34" charset="0"/>
                <a:cs typeface="Calibri" panose="020F0502020204030204" pitchFamily="34" charset="0"/>
              </a:rPr>
              <a:t>ATP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C515142B-3F8D-42E0-A7E8-DC0FD66A0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Phosphorylation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79831" y="1352879"/>
            <a:ext cx="8856345" cy="1297305"/>
          </a:xfrm>
          <a:prstGeom prst="rect">
            <a:avLst/>
          </a:prstGeom>
          <a:ln w="15240">
            <a:solidFill>
              <a:srgbClr val="1897C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6525">
              <a:lnSpc>
                <a:spcPts val="2575"/>
              </a:lnSpc>
            </a:pPr>
            <a:r>
              <a:rPr sz="2400" spc="-10" dirty="0">
                <a:latin typeface="Calibri"/>
                <a:cs typeface="Calibri"/>
              </a:rPr>
              <a:t>Decarboxylation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15" dirty="0">
                <a:latin typeface="Calibri"/>
                <a:cs typeface="Calibri"/>
              </a:rPr>
              <a:t>removal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carbon </a:t>
            </a:r>
            <a:r>
              <a:rPr sz="2400" spc="-15" dirty="0">
                <a:latin typeface="Calibri"/>
                <a:cs typeface="Calibri"/>
              </a:rPr>
              <a:t>dioxide from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molecule.</a:t>
            </a:r>
            <a:endParaRPr sz="2400" dirty="0">
              <a:latin typeface="Calibri"/>
              <a:cs typeface="Calibri"/>
            </a:endParaRPr>
          </a:p>
          <a:p>
            <a:pPr marL="273685" marR="588645" indent="-137160">
              <a:lnSpc>
                <a:spcPct val="110400"/>
              </a:lnSpc>
              <a:tabLst>
                <a:tab pos="781050" algn="l"/>
              </a:tabLst>
            </a:pPr>
            <a:r>
              <a:rPr sz="2400" spc="-15" dirty="0">
                <a:latin typeface="Calibri"/>
                <a:cs typeface="Calibri"/>
              </a:rPr>
              <a:t>Many steps </a:t>
            </a:r>
            <a:r>
              <a:rPr sz="2400" dirty="0">
                <a:latin typeface="Calibri"/>
                <a:cs typeface="Calibri"/>
              </a:rPr>
              <a:t>in the </a:t>
            </a:r>
            <a:r>
              <a:rPr sz="2400" spc="-10" dirty="0">
                <a:latin typeface="Calibri"/>
                <a:cs typeface="Calibri"/>
              </a:rPr>
              <a:t>break down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glucose </a:t>
            </a:r>
            <a:r>
              <a:rPr sz="2400" spc="-20" dirty="0">
                <a:latin typeface="Calibri"/>
                <a:cs typeface="Calibri"/>
              </a:rPr>
              <a:t>involve </a:t>
            </a:r>
            <a:r>
              <a:rPr sz="2400" spc="-10" dirty="0">
                <a:latin typeface="Calibri"/>
                <a:cs typeface="Calibri"/>
              </a:rPr>
              <a:t>decarboxylation.  </a:t>
            </a:r>
            <a:r>
              <a:rPr sz="2400" spc="-5" dirty="0">
                <a:latin typeface="Calibri"/>
                <a:cs typeface="Calibri"/>
              </a:rPr>
              <a:t>eg.	The </a:t>
            </a:r>
            <a:r>
              <a:rPr sz="2400" spc="-15" dirty="0">
                <a:latin typeface="Calibri"/>
                <a:cs typeface="Calibri"/>
              </a:rPr>
              <a:t>conversion </a:t>
            </a:r>
            <a:r>
              <a:rPr sz="2400" spc="-5" dirty="0">
                <a:latin typeface="Calibri"/>
                <a:cs typeface="Calibri"/>
              </a:rPr>
              <a:t>or </a:t>
            </a:r>
            <a:r>
              <a:rPr sz="2400" spc="-15" dirty="0">
                <a:latin typeface="Calibri"/>
                <a:cs typeface="Calibri"/>
              </a:rPr>
              <a:t>pyruvate to </a:t>
            </a:r>
            <a:r>
              <a:rPr sz="2400" spc="-5" dirty="0">
                <a:latin typeface="Calibri"/>
                <a:cs typeface="Calibri"/>
              </a:rPr>
              <a:t>acetyl </a:t>
            </a:r>
            <a:r>
              <a:rPr sz="2400" dirty="0">
                <a:latin typeface="Calibri"/>
                <a:cs typeface="Calibri"/>
              </a:rPr>
              <a:t>in the link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reaction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7448" y="2659036"/>
            <a:ext cx="7385684" cy="1120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109" marR="5080" indent="-487045">
              <a:lnSpc>
                <a:spcPct val="128299"/>
              </a:lnSpc>
              <a:spcBef>
                <a:spcPts val="100"/>
              </a:spcBef>
              <a:tabLst>
                <a:tab pos="1316990" algn="l"/>
                <a:tab pos="2201545" algn="l"/>
                <a:tab pos="3608070" algn="l"/>
                <a:tab pos="3782060" algn="l"/>
                <a:tab pos="4662805" algn="l"/>
                <a:tab pos="5172075" algn="l"/>
                <a:tab pos="5777230" algn="l"/>
              </a:tabLst>
            </a:pP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Glucose	</a:t>
            </a:r>
            <a:r>
              <a:rPr sz="2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spc="-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404040"/>
                </a:solidFill>
                <a:latin typeface="Calibri"/>
                <a:cs typeface="Calibri"/>
              </a:rPr>
              <a:t>Pyruvate</a:t>
            </a:r>
            <a:r>
              <a:rPr sz="2800" spc="1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Acetyl	</a:t>
            </a:r>
            <a:r>
              <a:rPr sz="2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2800" spc="-5" dirty="0">
                <a:solidFill>
                  <a:srgbClr val="404040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Carbon </a:t>
            </a:r>
            <a:r>
              <a:rPr sz="2800" spc="-20" dirty="0">
                <a:solidFill>
                  <a:srgbClr val="404040"/>
                </a:solidFill>
                <a:latin typeface="Calibri"/>
                <a:cs typeface="Calibri"/>
              </a:rPr>
              <a:t>Dioxide  </a:t>
            </a:r>
            <a:r>
              <a:rPr sz="2800" spc="-5" dirty="0">
                <a:solidFill>
                  <a:srgbClr val="404040"/>
                </a:solidFill>
                <a:latin typeface="Calibri"/>
                <a:cs typeface="Calibri"/>
              </a:rPr>
              <a:t>6C		3C		2C			</a:t>
            </a:r>
            <a:r>
              <a:rPr sz="2800" spc="-10" dirty="0">
                <a:solidFill>
                  <a:srgbClr val="404040"/>
                </a:solidFill>
                <a:latin typeface="Calibri"/>
                <a:cs typeface="Calibri"/>
              </a:rPr>
              <a:t>1C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02992" y="3788664"/>
            <a:ext cx="4009644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4800" y="5833364"/>
            <a:ext cx="87313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Strictly speaking: decarboxylation removes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‘carboxyl’ group</a:t>
            </a:r>
            <a:r>
              <a:rPr sz="24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(COOH)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10" algn="ctr">
              <a:lnSpc>
                <a:spcPct val="100000"/>
              </a:lnSpc>
            </a:pP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which is replaced by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hydrogen </a:t>
            </a:r>
            <a:r>
              <a:rPr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releasing carbon dioxide</a:t>
            </a:r>
            <a:r>
              <a:rPr sz="24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(CO</a:t>
            </a:r>
            <a:r>
              <a:rPr sz="2400" spc="-7" baseline="-20833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sz="2400" spc="-5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DDEE0E82-0C5C-4347-993B-D507BF4EE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0"/>
            <a:ext cx="7391400" cy="1143000"/>
          </a:xfrm>
        </p:spPr>
        <p:txBody>
          <a:bodyPr/>
          <a:lstStyle/>
          <a:p>
            <a:r>
              <a:rPr lang="en-GB" dirty="0"/>
              <a:t>Decarboxylation in Respiration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3000" y="163169"/>
            <a:ext cx="75438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8105" marR="5080">
              <a:lnSpc>
                <a:spcPct val="100000"/>
              </a:lnSpc>
              <a:spcBef>
                <a:spcPts val="105"/>
              </a:spcBef>
            </a:pPr>
            <a:r>
              <a:rPr lang="en-GB" spc="-10" dirty="0"/>
              <a:t>Phosphorylation and decarboxylation in respiration</a:t>
            </a:r>
            <a:endParaRPr spc="-10" dirty="0"/>
          </a:p>
        </p:txBody>
      </p:sp>
      <p:sp>
        <p:nvSpPr>
          <p:cNvPr id="5" name="object 5"/>
          <p:cNvSpPr/>
          <p:nvPr/>
        </p:nvSpPr>
        <p:spPr>
          <a:xfrm>
            <a:off x="1043939" y="2421635"/>
            <a:ext cx="7127748" cy="414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65B0A-E2C1-4CDA-A1BF-0B19E90DB3C2}"/>
              </a:ext>
            </a:extLst>
          </p:cNvPr>
          <p:cNvSpPr/>
          <p:nvPr/>
        </p:nvSpPr>
        <p:spPr>
          <a:xfrm>
            <a:off x="304800" y="1600200"/>
            <a:ext cx="8381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Oxidation, reduction, phosphorylation and decarboxylation  are important types of reaction in respiration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jump">
  <a:themeElements>
    <a:clrScheme name="virtualschoolhu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rtualschoolhu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irtualschoolhu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rtualschoolhu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rtualschoolhu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school black">
  <a:themeElements>
    <a:clrScheme name="Vschool blac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school blac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school bl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school bl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school bl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classjump</Template>
  <TotalTime>31</TotalTime>
  <Words>328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Trebuchet MS</vt:lpstr>
      <vt:lpstr>Wingdings</vt:lpstr>
      <vt:lpstr>classjump</vt:lpstr>
      <vt:lpstr>Vschool black</vt:lpstr>
      <vt:lpstr>HL Respiration Introduction</vt:lpstr>
      <vt:lpstr>Four reactions to know:</vt:lpstr>
      <vt:lpstr>Oxidation and Reduction</vt:lpstr>
      <vt:lpstr>An electron carrier – NAD+</vt:lpstr>
      <vt:lpstr>Reduction of NAD +</vt:lpstr>
      <vt:lpstr>An example of an oxidation-reduction reaction</vt:lpstr>
      <vt:lpstr>What is Phosphorylation</vt:lpstr>
      <vt:lpstr>Decarboxylation in Respiration</vt:lpstr>
      <vt:lpstr>Phosphorylation and decarboxylation in respiration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 introduction</dc:title>
  <dc:creator>D Faure</dc:creator>
  <cp:lastModifiedBy>Victoria Mcknight</cp:lastModifiedBy>
  <cp:revision>5</cp:revision>
  <dcterms:created xsi:type="dcterms:W3CDTF">2017-11-03T03:37:48Z</dcterms:created>
  <dcterms:modified xsi:type="dcterms:W3CDTF">2017-11-03T04:17:25Z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2015-11-01T00:00:00Z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2017-11-03T00:00:00Z</vt:filetime>
  </property>
</Properties>
</file>