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60" r:id="rId2"/>
    <p:sldId id="831" r:id="rId3"/>
    <p:sldId id="832" r:id="rId4"/>
    <p:sldId id="833" r:id="rId5"/>
    <p:sldId id="834" r:id="rId6"/>
    <p:sldId id="835" r:id="rId7"/>
    <p:sldId id="836" r:id="rId8"/>
    <p:sldId id="794" r:id="rId9"/>
    <p:sldId id="821" r:id="rId10"/>
    <p:sldId id="823" r:id="rId11"/>
    <p:sldId id="877" r:id="rId12"/>
    <p:sldId id="878" r:id="rId13"/>
    <p:sldId id="879" r:id="rId1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EF53345-1A6E-7045-BD3D-5021CEFB7936}">
          <p14:sldIdLst>
            <p14:sldId id="260"/>
            <p14:sldId id="831"/>
            <p14:sldId id="832"/>
            <p14:sldId id="833"/>
            <p14:sldId id="834"/>
            <p14:sldId id="835"/>
            <p14:sldId id="836"/>
            <p14:sldId id="794"/>
            <p14:sldId id="821"/>
            <p14:sldId id="823"/>
            <p14:sldId id="877"/>
            <p14:sldId id="878"/>
            <p14:sldId id="879"/>
          </p14:sldIdLst>
        </p14:section>
      </p14:sectionLst>
    </p:ext>
    <p:ext uri="{EFAFB233-063F-42B5-8137-9DF3F51BA10A}">
      <p15:sldGuideLst xmlns:p15="http://schemas.microsoft.com/office/powerpoint/2012/main">
        <p15:guide id="1" orient="horz" pos="2934">
          <p15:clr>
            <a:srgbClr val="A4A3A4"/>
          </p15:clr>
        </p15:guide>
        <p15:guide id="2" pos="237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B4B5"/>
    <a:srgbClr val="FFFFAF"/>
    <a:srgbClr val="011E1F"/>
    <a:srgbClr val="203B70"/>
    <a:srgbClr val="FF6666"/>
    <a:srgbClr val="C6BF60"/>
    <a:srgbClr val="FFF400"/>
    <a:srgbClr val="F09CA0"/>
    <a:srgbClr val="B6DCC6"/>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623" autoAdjust="0"/>
    <p:restoredTop sz="96370" autoAdjust="0"/>
  </p:normalViewPr>
  <p:slideViewPr>
    <p:cSldViewPr snapToGrid="0" snapToObjects="1" showGuides="1">
      <p:cViewPr varScale="1">
        <p:scale>
          <a:sx n="65" d="100"/>
          <a:sy n="65" d="100"/>
        </p:scale>
        <p:origin x="1002" y="66"/>
      </p:cViewPr>
      <p:guideLst>
        <p:guide orient="horz" pos="2934"/>
        <p:guide pos="2377"/>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3313807-ED68-354E-B2A7-93262C600EB5}" type="datetimeFigureOut">
              <a:rPr lang="en-US" smtClean="0"/>
              <a:t>1/12/2017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1669C55-1A15-554C-B13A-F7A4EBB5AD2E}" type="slidenum">
              <a:rPr lang="en-US" smtClean="0"/>
              <a:t>‹#›</a:t>
            </a:fld>
            <a:endParaRPr lang="en-US"/>
          </a:p>
        </p:txBody>
      </p:sp>
    </p:spTree>
    <p:extLst>
      <p:ext uri="{BB962C8B-B14F-4D97-AF65-F5344CB8AC3E}">
        <p14:creationId xmlns:p14="http://schemas.microsoft.com/office/powerpoint/2010/main" val="22516238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7772400" cy="1470025"/>
          </a:xfrm>
        </p:spPr>
        <p:txBody>
          <a:bodyPr/>
          <a:lstStyle/>
          <a:p>
            <a:r>
              <a:rPr lang="en-US"/>
              <a:t>Click to edit Master title style</a:t>
            </a:r>
          </a:p>
        </p:txBody>
      </p:sp>
      <p:sp>
        <p:nvSpPr>
          <p:cNvPr id="3" name="Subtitle 2"/>
          <p:cNvSpPr>
            <a:spLocks noGrp="1"/>
          </p:cNvSpPr>
          <p:nvPr>
            <p:ph type="subTitle" idx="1"/>
          </p:nvPr>
        </p:nvSpPr>
        <p:spPr>
          <a:xfrm>
            <a:off x="231774" y="1676400"/>
            <a:ext cx="8744301" cy="1228725"/>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Text Placeholder 7"/>
          <p:cNvSpPr>
            <a:spLocks noGrp="1"/>
          </p:cNvSpPr>
          <p:nvPr>
            <p:ph type="body" sz="quarter" idx="10" hasCustomPrompt="1"/>
          </p:nvPr>
        </p:nvSpPr>
        <p:spPr>
          <a:xfrm>
            <a:off x="231775" y="3159125"/>
            <a:ext cx="8744300" cy="1889125"/>
          </a:xfrm>
        </p:spPr>
        <p:txBody>
          <a:bodyPr>
            <a:normAutofit/>
          </a:bodyPr>
          <a:lstStyle>
            <a:lvl1pPr marL="0" indent="0" algn="ctr" defTabSz="457200" rtl="0" eaLnBrk="1" latinLnBrk="0" hangingPunct="1">
              <a:spcBef>
                <a:spcPct val="20000"/>
              </a:spcBef>
              <a:buFont typeface="Arial"/>
              <a:buNone/>
              <a:defRPr lang="en-US" sz="2000" kern="1200" dirty="0">
                <a:solidFill>
                  <a:schemeClr val="tx1">
                    <a:tint val="75000"/>
                  </a:schemeClr>
                </a:solidFill>
                <a:latin typeface="+mn-lt"/>
                <a:ea typeface="+mn-ea"/>
                <a:cs typeface="+mn-cs"/>
              </a:defRPr>
            </a:lvl1pPr>
          </a:lstStyle>
          <a:p>
            <a:r>
              <a:rPr lang="en-US" dirty="0"/>
              <a:t>Click to edit Master subtitle style</a:t>
            </a:r>
          </a:p>
        </p:txBody>
      </p:sp>
    </p:spTree>
    <p:extLst>
      <p:ext uri="{BB962C8B-B14F-4D97-AF65-F5344CB8AC3E}">
        <p14:creationId xmlns:p14="http://schemas.microsoft.com/office/powerpoint/2010/main" val="1977496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3110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0" y="1147764"/>
            <a:ext cx="4495800" cy="57102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147764"/>
            <a:ext cx="4495800" cy="57102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6306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0" y="1167607"/>
            <a:ext cx="4497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0" y="1807368"/>
            <a:ext cx="4497388" cy="5050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67607"/>
            <a:ext cx="4498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807368"/>
            <a:ext cx="4498975" cy="5050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908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84668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6221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465513" cy="13017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0"/>
            <a:ext cx="5568950" cy="6858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0" y="1435100"/>
            <a:ext cx="3465513" cy="5422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99835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5443538"/>
            <a:ext cx="91440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0" y="0"/>
            <a:ext cx="9144000" cy="54435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0" y="6010276"/>
            <a:ext cx="9144000" cy="8477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06201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4763"/>
            <a:ext cx="9144000" cy="1143000"/>
          </a:xfrm>
          <a:prstGeom prst="rect">
            <a:avLst/>
          </a:prstGeom>
          <a:solidFill>
            <a:srgbClr val="B9CDE5">
              <a:alpha val="78000"/>
            </a:srgbClr>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0" y="1166018"/>
            <a:ext cx="9144000" cy="5691982"/>
          </a:xfrm>
          <a:prstGeom prst="rect">
            <a:avLst/>
          </a:prstGeom>
          <a:solidFill>
            <a:srgbClr val="B9CDE5">
              <a:alpha val="78000"/>
            </a:srgbClr>
          </a:solidFill>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3578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txStyles>
    <p:titleStyle>
      <a:lvl1pPr algn="l"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tissuegnostics.com/images/hemoquest_software/bloodcellsclases.jpg"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footprints-science.com/flash/Blood%20clotting.swf" TargetMode="External"/><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hyperlink" Target="http://www.medmovie.com/medialibrary/index.htm" TargetMode="External"/><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hyperlink" Target="http://www.hhmi.org/biointeractive/obesity/heart_attack.html" TargetMode="Externa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hyperlink" Target="http://www.medmovie.com/medialibrary/index.htm" TargetMode="External"/><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ki/File:Ericson_Type_II_Conjunctivitis.JPG" TargetMode="External"/><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1918_flu_pandemic" TargetMode="External"/><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Athlete's_foot" TargetMode="External"/><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Leishmaniasis" TargetMode="External"/><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hyperlink" Target="http://i-biology.net/"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commons.wikimedia.org/wiki/File:Bleeding_finger.jpg" TargetMode="External"/><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58586" y="1092037"/>
            <a:ext cx="6485414" cy="707886"/>
          </a:xfrm>
          <a:solidFill>
            <a:srgbClr val="FFFF00">
              <a:alpha val="78000"/>
            </a:srgbClr>
          </a:solidFill>
        </p:spPr>
        <p:txBody>
          <a:bodyPr wrap="square">
            <a:spAutoFit/>
          </a:bodyPr>
          <a:lstStyle/>
          <a:p>
            <a:pPr algn="l"/>
            <a:r>
              <a:rPr lang="en-US" sz="2000" dirty="0">
                <a:solidFill>
                  <a:schemeClr val="tx1"/>
                </a:solidFill>
              </a:rPr>
              <a:t>Essential idea: The human body has structures and processes that resist the continuous threat of invasion by pathogens.</a:t>
            </a:r>
          </a:p>
        </p:txBody>
      </p:sp>
      <p:sp>
        <p:nvSpPr>
          <p:cNvPr id="2" name="Title 1"/>
          <p:cNvSpPr>
            <a:spLocks noGrp="1"/>
          </p:cNvSpPr>
          <p:nvPr>
            <p:ph type="ctrTitle"/>
          </p:nvPr>
        </p:nvSpPr>
        <p:spPr>
          <a:xfrm>
            <a:off x="-3" y="1"/>
            <a:ext cx="6608711" cy="858648"/>
          </a:xfrm>
          <a:solidFill>
            <a:srgbClr val="92D050">
              <a:alpha val="78000"/>
            </a:srgbClr>
          </a:solidFill>
        </p:spPr>
        <p:txBody>
          <a:bodyPr>
            <a:normAutofit fontScale="90000"/>
          </a:bodyPr>
          <a:lstStyle/>
          <a:p>
            <a:r>
              <a:rPr lang="en-US" dirty="0"/>
              <a:t>6.3 Defense against infectious disease</a:t>
            </a:r>
          </a:p>
        </p:txBody>
      </p:sp>
      <p:sp>
        <p:nvSpPr>
          <p:cNvPr id="17" name="Rectangle 16"/>
          <p:cNvSpPr/>
          <p:nvPr/>
        </p:nvSpPr>
        <p:spPr>
          <a:xfrm>
            <a:off x="-2" y="5368901"/>
            <a:ext cx="4715567" cy="1015663"/>
          </a:xfrm>
          <a:prstGeom prst="rect">
            <a:avLst/>
          </a:prstGeom>
          <a:solidFill>
            <a:schemeClr val="accent1">
              <a:lumMod val="40000"/>
              <a:lumOff val="60000"/>
              <a:alpha val="78000"/>
            </a:schemeClr>
          </a:solidFill>
        </p:spPr>
        <p:txBody>
          <a:bodyPr vert="horz" wrap="square" lIns="91440" tIns="45720" rIns="91440" bIns="45720" rtlCol="0">
            <a:spAutoFit/>
          </a:bodyPr>
          <a:lstStyle/>
          <a:p>
            <a:r>
              <a:rPr lang="en-US" sz="1500" dirty="0"/>
              <a:t>Leukocytes are very varied in their structure and function. Beyond leukocytes the body has other mechanisms such mucous membranes and barriers, e.g. the skin which help resist the invasion of pathogens.</a:t>
            </a:r>
          </a:p>
        </p:txBody>
      </p:sp>
      <p:pic>
        <p:nvPicPr>
          <p:cNvPr id="4" name="Picture 3"/>
          <p:cNvPicPr>
            <a:picLocks noChangeAspect="1"/>
          </p:cNvPicPr>
          <p:nvPr/>
        </p:nvPicPr>
        <p:blipFill>
          <a:blip r:embed="rId2"/>
          <a:stretch>
            <a:fillRect/>
          </a:stretch>
        </p:blipFill>
        <p:spPr>
          <a:xfrm>
            <a:off x="0" y="1799923"/>
            <a:ext cx="9144000" cy="3390694"/>
          </a:xfrm>
          <a:prstGeom prst="rect">
            <a:avLst/>
          </a:prstGeom>
        </p:spPr>
      </p:pic>
      <p:sp>
        <p:nvSpPr>
          <p:cNvPr id="5" name="Rectangle 4"/>
          <p:cNvSpPr/>
          <p:nvPr/>
        </p:nvSpPr>
        <p:spPr>
          <a:xfrm>
            <a:off x="-2" y="6581001"/>
            <a:ext cx="5807280" cy="276999"/>
          </a:xfrm>
          <a:prstGeom prst="rect">
            <a:avLst/>
          </a:prstGeom>
        </p:spPr>
        <p:txBody>
          <a:bodyPr wrap="square">
            <a:spAutoFit/>
          </a:bodyPr>
          <a:lstStyle/>
          <a:p>
            <a:r>
              <a:rPr lang="en-US" sz="1200" dirty="0">
                <a:hlinkClick r:id="rId3"/>
              </a:rPr>
              <a:t>http://www.tissuegnostics.com/images/hemoquest_software/bloodcellsclases.jpg</a:t>
            </a:r>
            <a:endParaRPr lang="en-US" sz="1200" dirty="0"/>
          </a:p>
        </p:txBody>
      </p:sp>
    </p:spTree>
    <p:extLst>
      <p:ext uri="{BB962C8B-B14F-4D97-AF65-F5344CB8AC3E}">
        <p14:creationId xmlns:p14="http://schemas.microsoft.com/office/powerpoint/2010/main" val="954357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4762"/>
            <a:ext cx="9144000" cy="326542"/>
          </a:xfrm>
          <a:prstGeom prst="rect">
            <a:avLst/>
          </a:prstGeom>
          <a:solidFill>
            <a:srgbClr val="92D050">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400" dirty="0">
                <a:latin typeface="Arial"/>
                <a:cs typeface="Arial"/>
              </a:rPr>
              <a:t>6.3.U4 The cascade results in the rapid conversion of fibrinogen to fibrin by thrombin. </a:t>
            </a:r>
          </a:p>
        </p:txBody>
      </p:sp>
      <p:pic>
        <p:nvPicPr>
          <p:cNvPr id="4" name="Picture 2"/>
          <p:cNvPicPr>
            <a:picLocks noChangeAspect="1" noChangeArrowheads="1"/>
          </p:cNvPicPr>
          <p:nvPr/>
        </p:nvPicPr>
        <p:blipFill>
          <a:blip r:embed="rId2" cstate="print"/>
          <a:srcRect/>
          <a:stretch>
            <a:fillRect/>
          </a:stretch>
        </p:blipFill>
        <p:spPr bwMode="auto">
          <a:xfrm>
            <a:off x="3354" y="331304"/>
            <a:ext cx="9140646" cy="6611112"/>
          </a:xfrm>
          <a:prstGeom prst="rect">
            <a:avLst/>
          </a:prstGeom>
          <a:noFill/>
          <a:ln w="9525">
            <a:noFill/>
            <a:miter lim="800000"/>
            <a:headEnd/>
            <a:tailEnd/>
          </a:ln>
        </p:spPr>
      </p:pic>
      <p:pic>
        <p:nvPicPr>
          <p:cNvPr id="5" name="Picture 3">
            <a:hlinkClick r:id="rId3"/>
          </p:cNvPr>
          <p:cNvPicPr>
            <a:picLocks noChangeAspect="1" noChangeArrowheads="1"/>
          </p:cNvPicPr>
          <p:nvPr/>
        </p:nvPicPr>
        <p:blipFill>
          <a:blip r:embed="rId4" cstate="print"/>
          <a:srcRect/>
          <a:stretch>
            <a:fillRect/>
          </a:stretch>
        </p:blipFill>
        <p:spPr bwMode="auto">
          <a:xfrm>
            <a:off x="63500" y="4041966"/>
            <a:ext cx="3849703" cy="2753735"/>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 name="Rectangle 1"/>
          <p:cNvSpPr/>
          <p:nvPr/>
        </p:nvSpPr>
        <p:spPr>
          <a:xfrm>
            <a:off x="63500" y="6334037"/>
            <a:ext cx="3819957" cy="461665"/>
          </a:xfrm>
          <a:prstGeom prst="rect">
            <a:avLst/>
          </a:prstGeom>
          <a:solidFill>
            <a:schemeClr val="bg1"/>
          </a:solidFill>
        </p:spPr>
        <p:txBody>
          <a:bodyPr wrap="square">
            <a:spAutoFit/>
          </a:bodyPr>
          <a:lstStyle/>
          <a:p>
            <a:r>
              <a:rPr lang="en-US" sz="1200" dirty="0">
                <a:hlinkClick r:id="rId3"/>
              </a:rPr>
              <a:t>http://www.footprints-science.com/flash/Blood%20clotting.swf</a:t>
            </a:r>
            <a:endParaRPr lang="en-US" sz="1200" dirty="0"/>
          </a:p>
        </p:txBody>
      </p:sp>
    </p:spTree>
    <p:extLst>
      <p:ext uri="{BB962C8B-B14F-4D97-AF65-F5344CB8AC3E}">
        <p14:creationId xmlns:p14="http://schemas.microsoft.com/office/powerpoint/2010/main" val="3861899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1560" y="346046"/>
            <a:ext cx="8894763"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065160" y="3529631"/>
            <a:ext cx="2895600" cy="3267075"/>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hlinkClick r:id="rId5"/>
          </p:cNvPr>
          <p:cNvPicPr>
            <a:picLocks noChangeAspect="1"/>
          </p:cNvPicPr>
          <p:nvPr/>
        </p:nvPicPr>
        <p:blipFill>
          <a:blip r:embed="rId6"/>
          <a:stretch>
            <a:fillRect/>
          </a:stretch>
        </p:blipFill>
        <p:spPr>
          <a:xfrm>
            <a:off x="5574967" y="3529631"/>
            <a:ext cx="3385794" cy="2805411"/>
          </a:xfrm>
          <a:prstGeom prst="rect">
            <a:avLst/>
          </a:prstGeom>
          <a:ln>
            <a:solidFill>
              <a:srgbClr val="000000"/>
            </a:solidFill>
          </a:ln>
          <a:effectLst>
            <a:outerShdw blurRad="50800" dist="38100" dir="2700000" algn="tl" rotWithShape="0">
              <a:srgbClr val="000000">
                <a:alpha val="43000"/>
              </a:srgbClr>
            </a:outerShdw>
          </a:effectLst>
        </p:spPr>
      </p:pic>
      <p:sp>
        <p:nvSpPr>
          <p:cNvPr id="11" name="Rectangle 10">
            <a:hlinkClick r:id="rId5"/>
          </p:cNvPr>
          <p:cNvSpPr/>
          <p:nvPr/>
        </p:nvSpPr>
        <p:spPr>
          <a:xfrm>
            <a:off x="5574968" y="6335041"/>
            <a:ext cx="3385794" cy="461665"/>
          </a:xfrm>
          <a:prstGeom prst="rect">
            <a:avLst/>
          </a:prstGeom>
          <a:solidFill>
            <a:srgbClr val="FFFFFF"/>
          </a:solidFill>
          <a:ln>
            <a:solidFill>
              <a:srgbClr val="000000"/>
            </a:solidFill>
          </a:ln>
        </p:spPr>
        <p:txBody>
          <a:bodyPr wrap="square">
            <a:spAutoFit/>
          </a:bodyPr>
          <a:lstStyle/>
          <a:p>
            <a:r>
              <a:rPr lang="en-US" altLang="ja-JP" sz="1200" dirty="0">
                <a:hlinkClick r:id="rId5"/>
              </a:rPr>
              <a:t>http://www.hhmi.org/biointeractive/obesity/heart_attack.html</a:t>
            </a:r>
            <a:endParaRPr lang="ja-JP" altLang="en-US" sz="1200" dirty="0"/>
          </a:p>
        </p:txBody>
      </p:sp>
      <p:sp>
        <p:nvSpPr>
          <p:cNvPr id="3" name="Title 1"/>
          <p:cNvSpPr txBox="1">
            <a:spLocks/>
          </p:cNvSpPr>
          <p:nvPr/>
        </p:nvSpPr>
        <p:spPr>
          <a:xfrm>
            <a:off x="0" y="4762"/>
            <a:ext cx="9144000" cy="408712"/>
          </a:xfrm>
          <a:prstGeom prst="rect">
            <a:avLst/>
          </a:prstGeom>
          <a:solidFill>
            <a:srgbClr val="92D050">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300" dirty="0">
                <a:latin typeface="Arial"/>
                <a:cs typeface="Arial"/>
              </a:rPr>
              <a:t>6.3.A1 Causes and consequences of blood clot formation in coronary arteries AND Review: 6.2.A3 Causes and consequences of occlusion of the coronary arteries.</a:t>
            </a:r>
          </a:p>
        </p:txBody>
      </p:sp>
    </p:spTree>
    <p:extLst>
      <p:ext uri="{BB962C8B-B14F-4D97-AF65-F5344CB8AC3E}">
        <p14:creationId xmlns:p14="http://schemas.microsoft.com/office/powerpoint/2010/main" val="710408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200" y="457200"/>
            <a:ext cx="8913813"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486400" y="352594"/>
            <a:ext cx="3457575" cy="6438900"/>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0" y="4762"/>
            <a:ext cx="9144000" cy="408712"/>
          </a:xfrm>
          <a:prstGeom prst="rect">
            <a:avLst/>
          </a:prstGeom>
          <a:solidFill>
            <a:srgbClr val="92D050">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300" dirty="0">
                <a:latin typeface="Arial"/>
                <a:cs typeface="Arial"/>
              </a:rPr>
              <a:t>6.3.A1 Causes and consequences of blood clot formation in coronary arteries AND Review: 6.2.A3 Causes and consequences of occlusion of the coronary arteries.</a:t>
            </a:r>
          </a:p>
        </p:txBody>
      </p:sp>
    </p:spTree>
    <p:extLst>
      <p:ext uri="{BB962C8B-B14F-4D97-AF65-F5344CB8AC3E}">
        <p14:creationId xmlns:p14="http://schemas.microsoft.com/office/powerpoint/2010/main" val="3266573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413474"/>
            <a:ext cx="8967788" cy="6444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0" y="4762"/>
            <a:ext cx="9144000" cy="408712"/>
          </a:xfrm>
          <a:prstGeom prst="rect">
            <a:avLst/>
          </a:prstGeom>
          <a:solidFill>
            <a:srgbClr val="92D050">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300" dirty="0">
                <a:latin typeface="Arial"/>
                <a:cs typeface="Arial"/>
              </a:rPr>
              <a:t>6.3.A1 Causes and consequences of blood clot formation in coronary arteries AND Review: 6.2.A3 Causes and consequences of occlusion of the coronary arteries.</a:t>
            </a:r>
          </a:p>
        </p:txBody>
      </p:sp>
    </p:spTree>
    <p:extLst>
      <p:ext uri="{BB962C8B-B14F-4D97-AF65-F5344CB8AC3E}">
        <p14:creationId xmlns:p14="http://schemas.microsoft.com/office/powerpoint/2010/main" val="852580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91440" y="82297"/>
            <a:ext cx="8942832" cy="6545552"/>
          </a:xfrm>
          <a:prstGeom prst="rect">
            <a:avLst/>
          </a:prstGeom>
          <a:noFill/>
          <a:ln w="9525">
            <a:noFill/>
            <a:miter lim="800000"/>
            <a:headEnd/>
            <a:tailEnd/>
          </a:ln>
          <a:effectLst/>
        </p:spPr>
      </p:pic>
    </p:spTree>
    <p:extLst>
      <p:ext uri="{BB962C8B-B14F-4D97-AF65-F5344CB8AC3E}">
        <p14:creationId xmlns:p14="http://schemas.microsoft.com/office/powerpoint/2010/main" val="832653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3342"/>
            <a:ext cx="9144000" cy="6871341"/>
          </a:xfrm>
          <a:prstGeom prst="rect">
            <a:avLst/>
          </a:prstGeom>
        </p:spPr>
      </p:pic>
      <p:sp>
        <p:nvSpPr>
          <p:cNvPr id="3" name="TextBox 2"/>
          <p:cNvSpPr txBox="1"/>
          <p:nvPr/>
        </p:nvSpPr>
        <p:spPr>
          <a:xfrm>
            <a:off x="29554" y="0"/>
            <a:ext cx="7467600" cy="1384995"/>
          </a:xfrm>
          <a:prstGeom prst="rect">
            <a:avLst/>
          </a:prstGeom>
          <a:solidFill>
            <a:srgbClr val="FFFF00"/>
          </a:solidFill>
        </p:spPr>
        <p:txBody>
          <a:bodyPr wrap="square" rtlCol="0">
            <a:spAutoFit/>
          </a:bodyPr>
          <a:lstStyle/>
          <a:p>
            <a:r>
              <a:rPr kumimoji="1" lang="en-US" altLang="ja-JP" sz="2800" b="1" dirty="0"/>
              <a:t>Bacteria</a:t>
            </a:r>
          </a:p>
          <a:p>
            <a:pPr marL="742950" lvl="1" indent="-285750">
              <a:buFont typeface="Arial"/>
              <a:buChar char="•"/>
            </a:pPr>
            <a:r>
              <a:rPr kumimoji="1" lang="en-US" altLang="ja-JP" sz="2800" dirty="0"/>
              <a:t>Prokaryotes  (no real nucleus)</a:t>
            </a:r>
          </a:p>
          <a:p>
            <a:pPr marL="742950" lvl="1" indent="-285750">
              <a:buFont typeface="Arial"/>
              <a:buChar char="•"/>
            </a:pPr>
            <a:r>
              <a:rPr kumimoji="1" lang="en-US" altLang="ja-JP" sz="2800" dirty="0"/>
              <a:t>Divide by binary fission</a:t>
            </a:r>
            <a:endParaRPr kumimoji="1" lang="ja-JP" altLang="en-US" sz="2800" dirty="0"/>
          </a:p>
        </p:txBody>
      </p:sp>
      <p:sp>
        <p:nvSpPr>
          <p:cNvPr id="5" name="TextBox 4"/>
          <p:cNvSpPr txBox="1"/>
          <p:nvPr/>
        </p:nvSpPr>
        <p:spPr>
          <a:xfrm>
            <a:off x="0" y="5030420"/>
            <a:ext cx="7467600" cy="1815882"/>
          </a:xfrm>
          <a:prstGeom prst="rect">
            <a:avLst/>
          </a:prstGeom>
          <a:solidFill>
            <a:srgbClr val="FFFF00"/>
          </a:solidFill>
        </p:spPr>
        <p:txBody>
          <a:bodyPr wrap="square" rtlCol="0">
            <a:spAutoFit/>
          </a:bodyPr>
          <a:lstStyle/>
          <a:p>
            <a:r>
              <a:rPr kumimoji="1" lang="en-US" altLang="ja-JP" sz="2800" b="1" dirty="0"/>
              <a:t>Can cause:</a:t>
            </a:r>
          </a:p>
          <a:p>
            <a:pPr marL="742950" lvl="1" indent="-285750">
              <a:buFont typeface="Arial"/>
              <a:buChar char="•"/>
            </a:pPr>
            <a:r>
              <a:rPr kumimoji="1" lang="en-US" altLang="ja-JP" sz="2800" dirty="0"/>
              <a:t>Food poisoning (e.g. Salmonella)</a:t>
            </a:r>
          </a:p>
          <a:p>
            <a:pPr marL="742950" lvl="1" indent="-285750">
              <a:buFont typeface="Arial"/>
              <a:buChar char="•"/>
            </a:pPr>
            <a:r>
              <a:rPr kumimoji="1" lang="en-US" altLang="ja-JP" sz="2800" dirty="0"/>
              <a:t>Ear and eye infections</a:t>
            </a:r>
          </a:p>
          <a:p>
            <a:pPr marL="742950" lvl="1" indent="-285750">
              <a:buFont typeface="Arial"/>
              <a:buChar char="•"/>
            </a:pPr>
            <a:r>
              <a:rPr kumimoji="1" lang="en-US" altLang="ja-JP" sz="2800" dirty="0"/>
              <a:t>Cholera, diarrhea</a:t>
            </a:r>
            <a:endParaRPr kumimoji="1" lang="ja-JP" altLang="en-US" sz="2800" dirty="0"/>
          </a:p>
        </p:txBody>
      </p:sp>
      <p:sp>
        <p:nvSpPr>
          <p:cNvPr id="4" name="Rectangle 3">
            <a:hlinkClick r:id="rId3"/>
          </p:cNvPr>
          <p:cNvSpPr/>
          <p:nvPr/>
        </p:nvSpPr>
        <p:spPr>
          <a:xfrm>
            <a:off x="3187263" y="6591189"/>
            <a:ext cx="4572000" cy="276999"/>
          </a:xfrm>
          <a:prstGeom prst="rect">
            <a:avLst/>
          </a:prstGeom>
        </p:spPr>
        <p:txBody>
          <a:bodyPr>
            <a:spAutoFit/>
          </a:bodyPr>
          <a:lstStyle/>
          <a:p>
            <a:pPr algn="r"/>
            <a:r>
              <a:rPr lang="en-US" altLang="ja-JP" sz="1200" dirty="0">
                <a:hlinkClick r:id="rId3"/>
              </a:rPr>
              <a:t>http://</a:t>
            </a:r>
            <a:r>
              <a:rPr lang="en-US" altLang="ja-JP" sz="1200" dirty="0" err="1">
                <a:hlinkClick r:id="rId3"/>
              </a:rPr>
              <a:t>en.wikipedia.org</a:t>
            </a:r>
            <a:r>
              <a:rPr lang="en-US" altLang="ja-JP" sz="1200" dirty="0">
                <a:hlinkClick r:id="rId3"/>
              </a:rPr>
              <a:t>/wiki/</a:t>
            </a:r>
            <a:r>
              <a:rPr lang="en-US" altLang="ja-JP" sz="1200" dirty="0" err="1">
                <a:hlinkClick r:id="rId3"/>
              </a:rPr>
              <a:t>File:Ericson_Type_II_Conjunctivitis.JPG</a:t>
            </a:r>
            <a:endParaRPr lang="ja-JP" altLang="en-US" sz="1200" dirty="0"/>
          </a:p>
        </p:txBody>
      </p:sp>
    </p:spTree>
    <p:extLst>
      <p:ext uri="{BB962C8B-B14F-4D97-AF65-F5344CB8AC3E}">
        <p14:creationId xmlns:p14="http://schemas.microsoft.com/office/powerpoint/2010/main" val="64427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5400"/>
            <a:ext cx="9144000" cy="6832600"/>
          </a:xfrm>
          <a:prstGeom prst="rect">
            <a:avLst/>
          </a:prstGeom>
        </p:spPr>
      </p:pic>
      <p:sp>
        <p:nvSpPr>
          <p:cNvPr id="3" name="Rectangle 2"/>
          <p:cNvSpPr/>
          <p:nvPr/>
        </p:nvSpPr>
        <p:spPr>
          <a:xfrm>
            <a:off x="0" y="5867526"/>
            <a:ext cx="5638800" cy="646331"/>
          </a:xfrm>
          <a:prstGeom prst="rect">
            <a:avLst/>
          </a:prstGeom>
          <a:solidFill>
            <a:schemeClr val="bg1">
              <a:lumMod val="65000"/>
            </a:schemeClr>
          </a:solidFill>
        </p:spPr>
        <p:txBody>
          <a:bodyPr wrap="square">
            <a:spAutoFit/>
          </a:bodyPr>
          <a:lstStyle/>
          <a:p>
            <a:r>
              <a:rPr lang="en-US" altLang="ja-JP" dirty="0">
                <a:solidFill>
                  <a:srgbClr val="F2F2F2"/>
                </a:solidFill>
              </a:rPr>
              <a:t>The 1918 flu epidemic killed between 50 and 130 </a:t>
            </a:r>
            <a:r>
              <a:rPr lang="en-US" altLang="ja-JP" u="sng" dirty="0">
                <a:solidFill>
                  <a:srgbClr val="F2F2F2"/>
                </a:solidFill>
              </a:rPr>
              <a:t>million</a:t>
            </a:r>
            <a:r>
              <a:rPr lang="en-US" altLang="ja-JP" dirty="0">
                <a:solidFill>
                  <a:srgbClr val="F2F2F2"/>
                </a:solidFill>
              </a:rPr>
              <a:t> people.</a:t>
            </a:r>
            <a:r>
              <a:rPr lang="en-US" altLang="ja-JP" dirty="0">
                <a:solidFill>
                  <a:srgbClr val="F2F2F2"/>
                </a:solidFill>
                <a:hlinkClick r:id="rId3"/>
              </a:rPr>
              <a:t> http://</a:t>
            </a:r>
            <a:r>
              <a:rPr lang="en-US" altLang="ja-JP" dirty="0" err="1">
                <a:solidFill>
                  <a:srgbClr val="F2F2F2"/>
                </a:solidFill>
                <a:hlinkClick r:id="rId3"/>
              </a:rPr>
              <a:t>en.wikipedia.org</a:t>
            </a:r>
            <a:r>
              <a:rPr lang="en-US" altLang="ja-JP" dirty="0">
                <a:solidFill>
                  <a:srgbClr val="F2F2F2"/>
                </a:solidFill>
                <a:hlinkClick r:id="rId3"/>
              </a:rPr>
              <a:t>/wiki/1918_flu_pandemic</a:t>
            </a:r>
            <a:endParaRPr lang="ja-JP" altLang="en-US" dirty="0">
              <a:solidFill>
                <a:srgbClr val="F2F2F2"/>
              </a:solidFill>
            </a:endParaRPr>
          </a:p>
        </p:txBody>
      </p:sp>
      <p:sp>
        <p:nvSpPr>
          <p:cNvPr id="4" name="TextBox 3"/>
          <p:cNvSpPr txBox="1"/>
          <p:nvPr/>
        </p:nvSpPr>
        <p:spPr>
          <a:xfrm>
            <a:off x="0" y="9634"/>
            <a:ext cx="7851228" cy="2308324"/>
          </a:xfrm>
          <a:prstGeom prst="rect">
            <a:avLst/>
          </a:prstGeom>
          <a:solidFill>
            <a:srgbClr val="FFFF00"/>
          </a:solidFill>
        </p:spPr>
        <p:txBody>
          <a:bodyPr wrap="square" rtlCol="0">
            <a:spAutoFit/>
          </a:bodyPr>
          <a:lstStyle/>
          <a:p>
            <a:r>
              <a:rPr kumimoji="1" lang="en-US" altLang="ja-JP" sz="2400" dirty="0"/>
              <a:t>Viruses</a:t>
            </a:r>
          </a:p>
          <a:p>
            <a:pPr marL="742950" lvl="1" indent="-285750">
              <a:buFont typeface="Arial"/>
              <a:buChar char="•"/>
            </a:pPr>
            <a:r>
              <a:rPr kumimoji="1" lang="en-US" altLang="ja-JP" sz="2400" dirty="0" err="1"/>
              <a:t>Acellular</a:t>
            </a:r>
            <a:r>
              <a:rPr kumimoji="1" lang="en-US" altLang="ja-JP" sz="2400" dirty="0"/>
              <a:t> (non-living?)</a:t>
            </a:r>
          </a:p>
          <a:p>
            <a:pPr marL="742950" lvl="1" indent="-285750">
              <a:buFont typeface="Arial"/>
              <a:buChar char="•"/>
            </a:pPr>
            <a:r>
              <a:rPr kumimoji="1" lang="en-US" altLang="ja-JP" sz="2400" dirty="0"/>
              <a:t>Need a ‘host’ cell to carry out functions of life, including reproduction</a:t>
            </a:r>
          </a:p>
          <a:p>
            <a:pPr marL="742950" lvl="1" indent="-285750">
              <a:buFont typeface="Arial"/>
              <a:buChar char="•"/>
            </a:pPr>
            <a:r>
              <a:rPr kumimoji="1" lang="en-US" altLang="ja-JP" sz="2400" dirty="0"/>
              <a:t>Can have DNA or RNA</a:t>
            </a:r>
          </a:p>
          <a:p>
            <a:pPr marL="742950" lvl="1" indent="-285750">
              <a:buFont typeface="Arial"/>
              <a:buChar char="•"/>
            </a:pPr>
            <a:r>
              <a:rPr kumimoji="1" lang="en-US" altLang="ja-JP" sz="2400" dirty="0"/>
              <a:t>Mutate, evolve and recombine quickly</a:t>
            </a:r>
          </a:p>
        </p:txBody>
      </p:sp>
      <p:sp>
        <p:nvSpPr>
          <p:cNvPr id="6" name="TextBox 5"/>
          <p:cNvSpPr txBox="1"/>
          <p:nvPr/>
        </p:nvSpPr>
        <p:spPr>
          <a:xfrm>
            <a:off x="3216166" y="4464352"/>
            <a:ext cx="5922587" cy="1200329"/>
          </a:xfrm>
          <a:prstGeom prst="rect">
            <a:avLst/>
          </a:prstGeom>
          <a:solidFill>
            <a:srgbClr val="92D050"/>
          </a:solidFill>
        </p:spPr>
        <p:txBody>
          <a:bodyPr wrap="square" rtlCol="0">
            <a:spAutoFit/>
          </a:bodyPr>
          <a:lstStyle/>
          <a:p>
            <a:r>
              <a:rPr kumimoji="1" lang="en-US" altLang="ja-JP" sz="2400" dirty="0"/>
              <a:t>Cause:</a:t>
            </a:r>
          </a:p>
          <a:p>
            <a:pPr marL="742950" lvl="1" indent="-285750">
              <a:buFont typeface="Arial"/>
              <a:buChar char="•"/>
            </a:pPr>
            <a:r>
              <a:rPr kumimoji="1" lang="en-US" altLang="ja-JP" sz="2400" dirty="0"/>
              <a:t>Flu, HIV/AIDS, smallpox, measles, common cold, herpes, Ebola </a:t>
            </a:r>
          </a:p>
        </p:txBody>
      </p:sp>
    </p:spTree>
    <p:extLst>
      <p:ext uri="{BB962C8B-B14F-4D97-AF65-F5344CB8AC3E}">
        <p14:creationId xmlns:p14="http://schemas.microsoft.com/office/powerpoint/2010/main" val="3882312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04" y="0"/>
            <a:ext cx="9143095" cy="6858000"/>
          </a:xfrm>
          <a:prstGeom prst="rect">
            <a:avLst/>
          </a:prstGeom>
        </p:spPr>
      </p:pic>
      <p:sp>
        <p:nvSpPr>
          <p:cNvPr id="3" name="TextBox 2"/>
          <p:cNvSpPr txBox="1"/>
          <p:nvPr/>
        </p:nvSpPr>
        <p:spPr>
          <a:xfrm>
            <a:off x="0" y="4166139"/>
            <a:ext cx="5715000" cy="2677656"/>
          </a:xfrm>
          <a:prstGeom prst="rect">
            <a:avLst/>
          </a:prstGeom>
          <a:solidFill>
            <a:srgbClr val="FFFF00">
              <a:alpha val="82000"/>
            </a:srgbClr>
          </a:solidFill>
        </p:spPr>
        <p:txBody>
          <a:bodyPr wrap="square" rtlCol="0">
            <a:spAutoFit/>
          </a:bodyPr>
          <a:lstStyle/>
          <a:p>
            <a:r>
              <a:rPr kumimoji="1" lang="en-US" altLang="ja-JP" sz="2400" b="1" dirty="0"/>
              <a:t>Fungi</a:t>
            </a:r>
          </a:p>
          <a:p>
            <a:pPr marL="285750" indent="-285750">
              <a:buFont typeface="Arial"/>
              <a:buChar char="•"/>
            </a:pPr>
            <a:r>
              <a:rPr kumimoji="1" lang="en-US" altLang="ja-JP" sz="2400" b="1" dirty="0"/>
              <a:t>Eukaryotes, reproduce with spores</a:t>
            </a:r>
          </a:p>
          <a:p>
            <a:endParaRPr kumimoji="1" lang="en-US" altLang="ja-JP" sz="2400" b="1" dirty="0"/>
          </a:p>
          <a:p>
            <a:r>
              <a:rPr kumimoji="1" lang="en-US" altLang="ja-JP" sz="2400" b="1" dirty="0"/>
              <a:t>Cause: </a:t>
            </a:r>
          </a:p>
          <a:p>
            <a:pPr marL="285750" indent="-285750">
              <a:buFont typeface="Arial"/>
              <a:buChar char="•"/>
            </a:pPr>
            <a:r>
              <a:rPr kumimoji="1" lang="en-US" altLang="ja-JP" sz="2400" b="1" dirty="0"/>
              <a:t>Athlete’s foot, </a:t>
            </a:r>
            <a:r>
              <a:rPr kumimoji="1" lang="en-GB" altLang="ja-JP" sz="2400" b="1" dirty="0"/>
              <a:t>mould</a:t>
            </a:r>
            <a:r>
              <a:rPr kumimoji="1" lang="en-US" altLang="ja-JP" sz="2400" b="1" dirty="0"/>
              <a:t>, ringworm</a:t>
            </a:r>
          </a:p>
          <a:p>
            <a:pPr marL="285750" indent="-285750">
              <a:buFont typeface="Arial"/>
              <a:buChar char="•"/>
            </a:pPr>
            <a:r>
              <a:rPr kumimoji="1" lang="en-US" altLang="ja-JP" sz="2400" b="1" dirty="0"/>
              <a:t>Allergic reactions and respiratory problems</a:t>
            </a:r>
          </a:p>
        </p:txBody>
      </p:sp>
      <p:sp>
        <p:nvSpPr>
          <p:cNvPr id="4" name="Rectangle 3"/>
          <p:cNvSpPr/>
          <p:nvPr/>
        </p:nvSpPr>
        <p:spPr>
          <a:xfrm>
            <a:off x="3892369" y="6599160"/>
            <a:ext cx="3866894" cy="276999"/>
          </a:xfrm>
          <a:prstGeom prst="rect">
            <a:avLst/>
          </a:prstGeom>
        </p:spPr>
        <p:txBody>
          <a:bodyPr wrap="square">
            <a:spAutoFit/>
          </a:bodyPr>
          <a:lstStyle/>
          <a:p>
            <a:pPr algn="r"/>
            <a:r>
              <a:rPr lang="en-US" altLang="ja-JP" sz="1200" dirty="0"/>
              <a:t>Image from: </a:t>
            </a:r>
            <a:r>
              <a:rPr lang="en-US" altLang="ja-JP" sz="1200" dirty="0">
                <a:hlinkClick r:id="rId3"/>
              </a:rPr>
              <a:t>http://en.wikipedia.org/wiki/Athlete's_foot</a:t>
            </a:r>
            <a:endParaRPr lang="ja-JP" altLang="en-US" sz="1200" dirty="0"/>
          </a:p>
        </p:txBody>
      </p:sp>
    </p:spTree>
    <p:extLst>
      <p:ext uri="{BB962C8B-B14F-4D97-AF65-F5344CB8AC3E}">
        <p14:creationId xmlns:p14="http://schemas.microsoft.com/office/powerpoint/2010/main" val="1866513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5867400" y="0"/>
            <a:ext cx="3276600" cy="3108544"/>
          </a:xfrm>
          <a:prstGeom prst="rect">
            <a:avLst/>
          </a:prstGeom>
          <a:solidFill>
            <a:srgbClr val="FFFF00">
              <a:alpha val="70000"/>
            </a:srgbClr>
          </a:solidFill>
        </p:spPr>
        <p:txBody>
          <a:bodyPr wrap="square" rtlCol="0">
            <a:spAutoFit/>
          </a:bodyPr>
          <a:lstStyle/>
          <a:p>
            <a:r>
              <a:rPr kumimoji="1" lang="en-US" altLang="ja-JP" sz="2800" dirty="0"/>
              <a:t>Protozoa</a:t>
            </a:r>
          </a:p>
          <a:p>
            <a:pPr marL="285750" indent="-285750">
              <a:buFont typeface="Arial"/>
              <a:buChar char="•"/>
            </a:pPr>
            <a:r>
              <a:rPr kumimoji="1" lang="en-US" altLang="ja-JP" sz="2800" dirty="0"/>
              <a:t>Simple parasites</a:t>
            </a:r>
          </a:p>
          <a:p>
            <a:endParaRPr kumimoji="1" lang="en-US" altLang="ja-JP" sz="2800" dirty="0"/>
          </a:p>
          <a:p>
            <a:r>
              <a:rPr kumimoji="1" lang="en-US" altLang="ja-JP" sz="2800" dirty="0"/>
              <a:t>Cause:</a:t>
            </a:r>
          </a:p>
          <a:p>
            <a:pPr marL="457200" indent="-457200">
              <a:buFont typeface="Arial"/>
              <a:buChar char="•"/>
            </a:pPr>
            <a:r>
              <a:rPr kumimoji="1" lang="en-US" altLang="ja-JP" sz="2800" dirty="0"/>
              <a:t>Malaria</a:t>
            </a:r>
          </a:p>
          <a:p>
            <a:pPr marL="457200" indent="-457200">
              <a:buFont typeface="Arial"/>
              <a:buChar char="•"/>
            </a:pPr>
            <a:r>
              <a:rPr kumimoji="1" lang="en-US" altLang="ja-JP" sz="2800" dirty="0" err="1"/>
              <a:t>Leishmaniasis</a:t>
            </a:r>
            <a:endParaRPr kumimoji="1" lang="en-US" altLang="ja-JP" sz="2800" dirty="0"/>
          </a:p>
          <a:p>
            <a:pPr marL="457200" indent="-457200">
              <a:buFont typeface="Arial"/>
              <a:buChar char="•"/>
            </a:pPr>
            <a:r>
              <a:rPr kumimoji="1" lang="en-US" altLang="ja-JP" sz="2800" dirty="0"/>
              <a:t>Toxoplasmosis</a:t>
            </a:r>
          </a:p>
        </p:txBody>
      </p:sp>
      <p:sp>
        <p:nvSpPr>
          <p:cNvPr id="4" name="Rectangle 3"/>
          <p:cNvSpPr/>
          <p:nvPr/>
        </p:nvSpPr>
        <p:spPr>
          <a:xfrm>
            <a:off x="-28301" y="6211669"/>
            <a:ext cx="4218034" cy="646331"/>
          </a:xfrm>
          <a:prstGeom prst="rect">
            <a:avLst/>
          </a:prstGeom>
        </p:spPr>
        <p:txBody>
          <a:bodyPr wrap="none">
            <a:spAutoFit/>
          </a:bodyPr>
          <a:lstStyle/>
          <a:p>
            <a:r>
              <a:rPr lang="en-US" altLang="ja-JP" dirty="0" err="1">
                <a:solidFill>
                  <a:schemeClr val="bg1">
                    <a:lumMod val="95000"/>
                  </a:schemeClr>
                </a:solidFill>
              </a:rPr>
              <a:t>Leishmaniasis</a:t>
            </a:r>
            <a:r>
              <a:rPr lang="en-US" altLang="ja-JP" dirty="0">
                <a:solidFill>
                  <a:schemeClr val="bg1">
                    <a:lumMod val="95000"/>
                  </a:schemeClr>
                </a:solidFill>
              </a:rPr>
              <a:t> image from: </a:t>
            </a:r>
          </a:p>
          <a:p>
            <a:r>
              <a:rPr lang="en-US" altLang="ja-JP" dirty="0">
                <a:solidFill>
                  <a:schemeClr val="bg1">
                    <a:lumMod val="95000"/>
                  </a:schemeClr>
                </a:solidFill>
                <a:hlinkClick r:id="rId3"/>
              </a:rPr>
              <a:t>http://</a:t>
            </a:r>
            <a:r>
              <a:rPr lang="en-US" altLang="ja-JP" dirty="0" err="1">
                <a:solidFill>
                  <a:schemeClr val="bg1">
                    <a:lumMod val="95000"/>
                  </a:schemeClr>
                </a:solidFill>
                <a:hlinkClick r:id="rId3"/>
              </a:rPr>
              <a:t>en.wikipedia.org</a:t>
            </a:r>
            <a:r>
              <a:rPr lang="en-US" altLang="ja-JP" dirty="0">
                <a:solidFill>
                  <a:schemeClr val="bg1">
                    <a:lumMod val="95000"/>
                  </a:schemeClr>
                </a:solidFill>
                <a:hlinkClick r:id="rId3"/>
              </a:rPr>
              <a:t>/wiki/</a:t>
            </a:r>
            <a:r>
              <a:rPr lang="en-US" altLang="ja-JP" dirty="0" err="1">
                <a:solidFill>
                  <a:schemeClr val="bg1">
                    <a:lumMod val="95000"/>
                  </a:schemeClr>
                </a:solidFill>
                <a:hlinkClick r:id="rId3"/>
              </a:rPr>
              <a:t>Leishmaniasis</a:t>
            </a:r>
            <a:endParaRPr lang="ja-JP" altLang="en-US" dirty="0">
              <a:solidFill>
                <a:schemeClr val="bg1">
                  <a:lumMod val="95000"/>
                </a:schemeClr>
              </a:solidFill>
            </a:endParaRPr>
          </a:p>
        </p:txBody>
      </p:sp>
      <p:pic>
        <p:nvPicPr>
          <p:cNvPr id="5" name="Picture 4">
            <a:hlinkClick r:id="rId4"/>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59263" y="6526211"/>
            <a:ext cx="1384737" cy="331789"/>
          </a:xfrm>
          <a:prstGeom prst="rect">
            <a:avLst/>
          </a:prstGeom>
        </p:spPr>
      </p:pic>
    </p:spTree>
    <p:extLst>
      <p:ext uri="{BB962C8B-B14F-4D97-AF65-F5344CB8AC3E}">
        <p14:creationId xmlns:p14="http://schemas.microsoft.com/office/powerpoint/2010/main" val="2351323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2"/>
            <a:ext cx="9144000" cy="6857998"/>
          </a:xfrm>
          <a:prstGeom prst="rect">
            <a:avLst/>
          </a:prstGeom>
          <a:noFill/>
          <a:ln w="9525">
            <a:noFill/>
            <a:miter lim="800000"/>
            <a:headEnd/>
            <a:tailEnd/>
          </a:ln>
        </p:spPr>
      </p:pic>
    </p:spTree>
    <p:extLst>
      <p:ext uri="{BB962C8B-B14F-4D97-AF65-F5344CB8AC3E}">
        <p14:creationId xmlns:p14="http://schemas.microsoft.com/office/powerpoint/2010/main" val="1697346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4762"/>
            <a:ext cx="9144000" cy="439738"/>
          </a:xfrm>
          <a:prstGeom prst="rect">
            <a:avLst/>
          </a:prstGeom>
          <a:solidFill>
            <a:srgbClr val="92D050">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400" dirty="0">
                <a:latin typeface="Arial"/>
                <a:cs typeface="Arial"/>
              </a:rPr>
              <a:t>6.3.U1 The skin and mucous membranes form a primary </a:t>
            </a:r>
            <a:r>
              <a:rPr lang="en-US" sz="1400" dirty="0" err="1">
                <a:latin typeface="Arial"/>
                <a:cs typeface="Arial"/>
              </a:rPr>
              <a:t>defence</a:t>
            </a:r>
            <a:r>
              <a:rPr lang="en-US" sz="1400" dirty="0">
                <a:latin typeface="Arial"/>
                <a:cs typeface="Arial"/>
              </a:rPr>
              <a:t> against pathogens that cause infectious disease.</a:t>
            </a:r>
          </a:p>
        </p:txBody>
      </p:sp>
      <p:pic>
        <p:nvPicPr>
          <p:cNvPr id="7" name="Picture 2"/>
          <p:cNvPicPr>
            <a:picLocks noChangeAspect="1" noChangeArrowheads="1"/>
          </p:cNvPicPr>
          <p:nvPr/>
        </p:nvPicPr>
        <p:blipFill>
          <a:blip r:embed="rId2" cstate="print"/>
          <a:srcRect/>
          <a:stretch>
            <a:fillRect/>
          </a:stretch>
        </p:blipFill>
        <p:spPr bwMode="auto">
          <a:xfrm>
            <a:off x="0" y="444500"/>
            <a:ext cx="9143999" cy="6555390"/>
          </a:xfrm>
          <a:prstGeom prst="rect">
            <a:avLst/>
          </a:prstGeom>
          <a:noFill/>
          <a:ln w="9525">
            <a:noFill/>
            <a:miter lim="800000"/>
            <a:headEnd/>
            <a:tailEnd/>
          </a:ln>
        </p:spPr>
      </p:pic>
    </p:spTree>
    <p:extLst>
      <p:ext uri="{BB962C8B-B14F-4D97-AF65-F5344CB8AC3E}">
        <p14:creationId xmlns:p14="http://schemas.microsoft.com/office/powerpoint/2010/main" val="1386901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43713"/>
          </a:xfrm>
          <a:prstGeom prst="rect">
            <a:avLst/>
          </a:prstGeom>
        </p:spPr>
      </p:pic>
      <p:sp>
        <p:nvSpPr>
          <p:cNvPr id="3" name="Title 1"/>
          <p:cNvSpPr txBox="1">
            <a:spLocks/>
          </p:cNvSpPr>
          <p:nvPr/>
        </p:nvSpPr>
        <p:spPr>
          <a:xfrm>
            <a:off x="0" y="4762"/>
            <a:ext cx="9144000" cy="326542"/>
          </a:xfrm>
          <a:prstGeom prst="rect">
            <a:avLst/>
          </a:prstGeom>
          <a:solidFill>
            <a:srgbClr val="92D050"/>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400" dirty="0">
                <a:latin typeface="Arial"/>
                <a:cs typeface="Arial"/>
              </a:rPr>
              <a:t>6.3.U2 Cuts in the skin are sealed by blood clotting. AND 6.3.U3 Clotting factors are released from platelets.</a:t>
            </a:r>
          </a:p>
        </p:txBody>
      </p:sp>
      <p:sp>
        <p:nvSpPr>
          <p:cNvPr id="2" name="Rectangle 1"/>
          <p:cNvSpPr/>
          <p:nvPr/>
        </p:nvSpPr>
        <p:spPr>
          <a:xfrm>
            <a:off x="4572000" y="6561049"/>
            <a:ext cx="4572000" cy="276999"/>
          </a:xfrm>
          <a:prstGeom prst="rect">
            <a:avLst/>
          </a:prstGeom>
        </p:spPr>
        <p:txBody>
          <a:bodyPr>
            <a:spAutoFit/>
          </a:bodyPr>
          <a:lstStyle/>
          <a:p>
            <a:pPr algn="r"/>
            <a:r>
              <a:rPr lang="en-US" sz="1200" dirty="0">
                <a:hlinkClick r:id="rId3"/>
              </a:rPr>
              <a:t>https://commons.wikimedia.org/wiki/File:Bleeding_finger.jpg</a:t>
            </a:r>
            <a:endParaRPr lang="en-US" sz="1200" dirty="0"/>
          </a:p>
        </p:txBody>
      </p:sp>
      <p:sp>
        <p:nvSpPr>
          <p:cNvPr id="6" name="TextBox 5"/>
          <p:cNvSpPr txBox="1"/>
          <p:nvPr/>
        </p:nvSpPr>
        <p:spPr>
          <a:xfrm>
            <a:off x="1" y="715524"/>
            <a:ext cx="4031805" cy="923330"/>
          </a:xfrm>
          <a:prstGeom prst="rect">
            <a:avLst/>
          </a:prstGeom>
          <a:solidFill>
            <a:schemeClr val="bg1">
              <a:alpha val="87000"/>
            </a:schemeClr>
          </a:solidFill>
        </p:spPr>
        <p:txBody>
          <a:bodyPr wrap="square" rtlCol="0">
            <a:spAutoFit/>
          </a:bodyPr>
          <a:lstStyle/>
          <a:p>
            <a:r>
              <a:rPr lang="en-US" dirty="0"/>
              <a:t>Wounds such as cuts to the skin causes opening through which pathogens can potentially enter the body </a:t>
            </a:r>
          </a:p>
        </p:txBody>
      </p:sp>
      <p:sp>
        <p:nvSpPr>
          <p:cNvPr id="7" name="TextBox 6"/>
          <p:cNvSpPr txBox="1"/>
          <p:nvPr/>
        </p:nvSpPr>
        <p:spPr>
          <a:xfrm>
            <a:off x="4826000" y="1315688"/>
            <a:ext cx="4318000" cy="646331"/>
          </a:xfrm>
          <a:prstGeom prst="rect">
            <a:avLst/>
          </a:prstGeom>
          <a:solidFill>
            <a:schemeClr val="bg1">
              <a:alpha val="87000"/>
            </a:schemeClr>
          </a:solidFill>
        </p:spPr>
        <p:txBody>
          <a:bodyPr wrap="square" rtlCol="0">
            <a:spAutoFit/>
          </a:bodyPr>
          <a:lstStyle/>
          <a:p>
            <a:r>
              <a:rPr lang="en-US" dirty="0"/>
              <a:t>Blood clots at the site of a wound to prevent blood loss and the entry of pathogens.</a:t>
            </a:r>
          </a:p>
        </p:txBody>
      </p:sp>
      <p:sp>
        <p:nvSpPr>
          <p:cNvPr id="8" name="Rectangle 7"/>
          <p:cNvSpPr/>
          <p:nvPr/>
        </p:nvSpPr>
        <p:spPr>
          <a:xfrm>
            <a:off x="0" y="2221527"/>
            <a:ext cx="3415322" cy="1200329"/>
          </a:xfrm>
          <a:prstGeom prst="rect">
            <a:avLst/>
          </a:prstGeom>
          <a:solidFill>
            <a:schemeClr val="bg1">
              <a:alpha val="87000"/>
            </a:schemeClr>
          </a:solidFill>
        </p:spPr>
        <p:txBody>
          <a:bodyPr wrap="square" rtlCol="0">
            <a:spAutoFit/>
          </a:bodyPr>
          <a:lstStyle/>
          <a:p>
            <a:r>
              <a:rPr lang="en-US" dirty="0"/>
              <a:t>Platelets (small cell fragments) along with damaged tissue release clotting factors in response to a wound. </a:t>
            </a:r>
          </a:p>
        </p:txBody>
      </p:sp>
      <p:sp>
        <p:nvSpPr>
          <p:cNvPr id="9" name="Rectangle 8"/>
          <p:cNvSpPr/>
          <p:nvPr/>
        </p:nvSpPr>
        <p:spPr>
          <a:xfrm>
            <a:off x="0" y="3780979"/>
            <a:ext cx="3082420" cy="1200329"/>
          </a:xfrm>
          <a:prstGeom prst="rect">
            <a:avLst/>
          </a:prstGeom>
          <a:solidFill>
            <a:schemeClr val="bg1">
              <a:alpha val="87000"/>
            </a:schemeClr>
          </a:solidFill>
        </p:spPr>
        <p:txBody>
          <a:bodyPr wrap="square" rtlCol="0">
            <a:spAutoFit/>
          </a:bodyPr>
          <a:lstStyle/>
          <a:p>
            <a:r>
              <a:rPr lang="en-US" dirty="0"/>
              <a:t>Clotting factors cause a series of reactions which end with fibrin (a protein) </a:t>
            </a:r>
            <a:r>
              <a:rPr lang="en-US" dirty="0" err="1"/>
              <a:t>fibres</a:t>
            </a:r>
            <a:r>
              <a:rPr lang="en-US" dirty="0"/>
              <a:t> forming a mesh across the wound site.</a:t>
            </a:r>
          </a:p>
        </p:txBody>
      </p:sp>
      <p:sp>
        <p:nvSpPr>
          <p:cNvPr id="10" name="Rectangle 9"/>
          <p:cNvSpPr/>
          <p:nvPr/>
        </p:nvSpPr>
        <p:spPr>
          <a:xfrm>
            <a:off x="0" y="5360720"/>
            <a:ext cx="3933168" cy="1200329"/>
          </a:xfrm>
          <a:prstGeom prst="rect">
            <a:avLst/>
          </a:prstGeom>
          <a:solidFill>
            <a:schemeClr val="bg1">
              <a:alpha val="87000"/>
            </a:schemeClr>
          </a:solidFill>
        </p:spPr>
        <p:txBody>
          <a:bodyPr wrap="square" rtlCol="0">
            <a:spAutoFit/>
          </a:bodyPr>
          <a:lstStyle/>
          <a:p>
            <a:r>
              <a:rPr lang="en-US" dirty="0"/>
              <a:t>The fibrin </a:t>
            </a:r>
            <a:r>
              <a:rPr lang="en-US" dirty="0" err="1"/>
              <a:t>fibres</a:t>
            </a:r>
            <a:r>
              <a:rPr lang="en-US" dirty="0"/>
              <a:t> capture blood cells and platelets forming a clot. In the presence of air the clot dries to form a scab with shields the healing tissues underneath</a:t>
            </a:r>
          </a:p>
        </p:txBody>
      </p:sp>
    </p:spTree>
    <p:extLst>
      <p:ext uri="{BB962C8B-B14F-4D97-AF65-F5344CB8AC3E}">
        <p14:creationId xmlns:p14="http://schemas.microsoft.com/office/powerpoint/2010/main" val="3861899441"/>
      </p:ext>
    </p:extLst>
  </p:cSld>
  <p:clrMapOvr>
    <a:masterClrMapping/>
  </p:clrMapOvr>
</p:sld>
</file>

<file path=ppt/theme/theme1.xml><?xml version="1.0" encoding="utf-8"?>
<a:theme xmlns:a="http://schemas.openxmlformats.org/drawingml/2006/main" name="IB DP Student Not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IB DP Student Notes.potx</Template>
  <TotalTime>44759</TotalTime>
  <Words>568</Words>
  <Application>Microsoft Office PowerPoint</Application>
  <PresentationFormat>On-screen Show (4:3)</PresentationFormat>
  <Paragraphs>50</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ＭＳ Ｐゴシック</vt:lpstr>
      <vt:lpstr>Arial</vt:lpstr>
      <vt:lpstr>Calibri</vt:lpstr>
      <vt:lpstr>IB DP Student Notes</vt:lpstr>
      <vt:lpstr>6.3 Defense against infectious disease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V.McKnight</dc:creator>
  <cp:lastModifiedBy>Victoria Mcknight</cp:lastModifiedBy>
  <cp:revision>834</cp:revision>
  <cp:lastPrinted>2017-01-12T01:38:04Z</cp:lastPrinted>
  <dcterms:created xsi:type="dcterms:W3CDTF">2014-04-26T01:56:54Z</dcterms:created>
  <dcterms:modified xsi:type="dcterms:W3CDTF">2017-01-12T05:23:25Z</dcterms:modified>
</cp:coreProperties>
</file>