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bioknowledgy.weebly.com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201" y="76201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6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2170" name="Picture 10" descr="virtualschool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1"/>
            <a:ext cx="8839200" cy="1219200"/>
          </a:xfrm>
          <a:prstGeom prst="rect">
            <a:avLst/>
          </a:prstGeom>
          <a:noFill/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326" y="6629401"/>
            <a:ext cx="2719012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>
                <a:solidFill>
                  <a:srgbClr val="009900"/>
                </a:solidFill>
              </a:rPr>
              <a:t>http://www.classjump.com/v/vicimcknight</a:t>
            </a:r>
          </a:p>
        </p:txBody>
      </p:sp>
    </p:spTree>
    <p:extLst>
      <p:ext uri="{BB962C8B-B14F-4D97-AF65-F5344CB8AC3E}">
        <p14:creationId xmlns:p14="http://schemas.microsoft.com/office/powerpoint/2010/main" val="327191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5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46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1"/>
            <a:ext cx="205740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52401"/>
            <a:ext cx="6019800" cy="632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94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1676400"/>
            <a:ext cx="8744301" cy="12287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9387" y="5778101"/>
            <a:ext cx="3498035" cy="9002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By Chris Paine</a:t>
            </a:r>
          </a:p>
          <a:p>
            <a:pPr>
              <a:lnSpc>
                <a:spcPct val="150000"/>
              </a:lnSpc>
            </a:pPr>
            <a:r>
              <a:rPr lang="en-US" u="sng" dirty="0">
                <a:hlinkClick r:id="rId2"/>
              </a:rPr>
              <a:t>https://bioknowledgy.weebly.com/</a:t>
            </a:r>
            <a:r>
              <a:rPr lang="en-US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31775" y="3159125"/>
            <a:ext cx="8744300" cy="18891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90751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5" indent="0" algn="ctr">
              <a:buNone/>
              <a:defRPr/>
            </a:lvl3pPr>
            <a:lvl4pPr marL="1371533" indent="0" algn="ctr">
              <a:buNone/>
              <a:defRPr/>
            </a:lvl4pPr>
            <a:lvl5pPr marL="1828710" indent="0" algn="ctr">
              <a:buNone/>
              <a:defRPr/>
            </a:lvl5pPr>
            <a:lvl6pPr marL="2285888" indent="0" algn="ctr">
              <a:buNone/>
              <a:defRPr/>
            </a:lvl6pPr>
            <a:lvl7pPr marL="2743065" indent="0" algn="ctr">
              <a:buNone/>
              <a:defRPr/>
            </a:lvl7pPr>
            <a:lvl8pPr marL="3200240" indent="0" algn="ctr">
              <a:buNone/>
              <a:defRPr/>
            </a:lvl8pPr>
            <a:lvl9pPr marL="365741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45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28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5" indent="0">
              <a:buNone/>
              <a:defRPr sz="1600"/>
            </a:lvl3pPr>
            <a:lvl4pPr marL="1371533" indent="0">
              <a:buNone/>
              <a:defRPr sz="1400"/>
            </a:lvl4pPr>
            <a:lvl5pPr marL="1828710" indent="0">
              <a:buNone/>
              <a:defRPr sz="1400"/>
            </a:lvl5pPr>
            <a:lvl6pPr marL="2285888" indent="0">
              <a:buNone/>
              <a:defRPr sz="1400"/>
            </a:lvl6pPr>
            <a:lvl7pPr marL="2743065" indent="0">
              <a:buNone/>
              <a:defRPr sz="1400"/>
            </a:lvl7pPr>
            <a:lvl8pPr marL="3200240" indent="0">
              <a:buNone/>
              <a:defRPr sz="1400"/>
            </a:lvl8pPr>
            <a:lvl9pPr marL="3657416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79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600200"/>
            <a:ext cx="40386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35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5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6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5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6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7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5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57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34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5" indent="0">
              <a:buNone/>
              <a:defRPr sz="900"/>
            </a:lvl7pPr>
            <a:lvl8pPr marL="3200240" indent="0">
              <a:buNone/>
              <a:defRPr sz="900"/>
            </a:lvl8pPr>
            <a:lvl9pPr marL="3657416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3" indent="0">
              <a:buNone/>
              <a:defRPr sz="2000"/>
            </a:lvl4pPr>
            <a:lvl5pPr marL="1828710" indent="0">
              <a:buNone/>
              <a:defRPr sz="2000"/>
            </a:lvl5pPr>
            <a:lvl6pPr marL="2285888" indent="0">
              <a:buNone/>
              <a:defRPr sz="2000"/>
            </a:lvl6pPr>
            <a:lvl7pPr marL="2743065" indent="0">
              <a:buNone/>
              <a:defRPr sz="2000"/>
            </a:lvl7pPr>
            <a:lvl8pPr marL="3200240" indent="0">
              <a:buNone/>
              <a:defRPr sz="2000"/>
            </a:lvl8pPr>
            <a:lvl9pPr marL="3657416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5" indent="0">
              <a:buNone/>
              <a:defRPr sz="900"/>
            </a:lvl7pPr>
            <a:lvl8pPr marL="3200240" indent="0">
              <a:buNone/>
              <a:defRPr sz="900"/>
            </a:lvl8pPr>
            <a:lvl9pPr marL="3657416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59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9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0"/>
            <a:ext cx="6362700" cy="6126163"/>
          </a:xfrm>
          <a:prstGeom prst="rect">
            <a:avLst/>
          </a:prstGeom>
        </p:spPr>
        <p:txBody>
          <a:bodyPr vert="eaVert"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201" y="76201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6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60326" y="6629401"/>
            <a:ext cx="218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>
                <a:solidFill>
                  <a:srgbClr val="009900"/>
                </a:solidFill>
              </a:rPr>
              <a:t>http://www.virtualschoolhub.com</a:t>
            </a: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2170" name="Picture 10" descr="virtualschool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1"/>
            <a:ext cx="88392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757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4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1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6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5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391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0326" y="6629401"/>
            <a:ext cx="2719012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>
                <a:solidFill>
                  <a:srgbClr val="009900"/>
                </a:solidFill>
              </a:rPr>
              <a:t>http://www.classjump.com/v/vicimcknight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1145" name="Picture 9" descr="ey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1" y="76201"/>
            <a:ext cx="109855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188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196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391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587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782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896" indent="-342896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2988" indent="-228597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184" indent="-228597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379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575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770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8966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161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4750" y="0"/>
            <a:ext cx="79692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endParaRPr lang="en-US"/>
          </a:p>
        </p:txBody>
      </p:sp>
      <p:pic>
        <p:nvPicPr>
          <p:cNvPr id="90116" name="Picture 4" descr="ey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3" y="76203"/>
            <a:ext cx="1098550" cy="1219200"/>
          </a:xfrm>
          <a:prstGeom prst="rect">
            <a:avLst/>
          </a:prstGeom>
          <a:noFill/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 rot="16200000">
            <a:off x="5675313" y="3379788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7" tIns="45717" rIns="91437" bIns="45717" anchor="ctr"/>
          <a:lstStyle/>
          <a:p>
            <a:endParaRPr 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828803" y="6705600"/>
            <a:ext cx="7199313" cy="1793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7" tIns="45717" rIns="91437" bIns="45717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0" y="6669091"/>
            <a:ext cx="2184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7" tIns="45717" rIns="91437" bIns="45717">
            <a:spAutoFit/>
          </a:bodyPr>
          <a:lstStyle/>
          <a:p>
            <a:pPr algn="ctr"/>
            <a:r>
              <a:rPr lang="en-US" sz="1000" b="1" i="1">
                <a:solidFill>
                  <a:srgbClr val="009900"/>
                </a:solidFill>
              </a:rPr>
              <a:t>http://www.virtualschoolhub.com</a:t>
            </a:r>
          </a:p>
        </p:txBody>
      </p:sp>
    </p:spTree>
    <p:extLst>
      <p:ext uri="{BB962C8B-B14F-4D97-AF65-F5344CB8AC3E}">
        <p14:creationId xmlns:p14="http://schemas.microsoft.com/office/powerpoint/2010/main" val="239544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187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373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56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746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889" indent="-342889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8" indent="-285741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66" indent="-2285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52" indent="-2285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39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25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11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897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083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6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9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4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xfrm>
            <a:off x="1028700" y="1828800"/>
            <a:ext cx="70866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4000" dirty="0">
                <a:latin typeface="Calibri"/>
                <a:cs typeface="Calibri"/>
              </a:rPr>
              <a:t>Glycolysis and the Link Reaction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D43E393-9B96-4C24-A5FA-7EA61C30B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71799"/>
            <a:ext cx="6400800" cy="1752600"/>
          </a:xfrm>
        </p:spPr>
        <p:txBody>
          <a:bodyPr/>
          <a:lstStyle/>
          <a:p>
            <a:r>
              <a:rPr lang="en-US" dirty="0"/>
              <a:t>Diagrams and simple explanations</a:t>
            </a:r>
          </a:p>
        </p:txBody>
      </p:sp>
      <p:sp>
        <p:nvSpPr>
          <p:cNvPr id="9" name="object 9"/>
          <p:cNvSpPr/>
          <p:nvPr/>
        </p:nvSpPr>
        <p:spPr>
          <a:xfrm>
            <a:off x="5923788" y="3777996"/>
            <a:ext cx="2414016" cy="2759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5908" y="5157215"/>
            <a:ext cx="1275588" cy="6964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52671" y="4224528"/>
            <a:ext cx="1078991" cy="679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40992" y="4614671"/>
            <a:ext cx="1190244" cy="790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8600" y="3786066"/>
            <a:ext cx="8565311" cy="141731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More fully</a:t>
            </a:r>
            <a:r>
              <a:rPr sz="22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22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explained: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NAD+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removes two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hydrogen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atoms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from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the molecule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being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oxidized.</a:t>
            </a:r>
            <a:endParaRPr sz="2200" dirty="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780"/>
              </a:spcBef>
            </a:pP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It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picks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up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200" spc="0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200" spc="0" baseline="25641" dirty="0">
                <a:solidFill>
                  <a:srgbClr val="404040"/>
                </a:solidFill>
                <a:latin typeface="Calibri"/>
                <a:cs typeface="Calibri"/>
              </a:rPr>
              <a:t>-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ion and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becomes reduced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NAD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while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another H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atom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becomes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a  </a:t>
            </a:r>
            <a:r>
              <a:rPr sz="2200" spc="0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200" spc="0" baseline="25641" dirty="0">
                <a:solidFill>
                  <a:srgbClr val="404040"/>
                </a:solidFill>
                <a:latin typeface="Calibri"/>
                <a:cs typeface="Calibri"/>
              </a:rPr>
              <a:t>+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ion which is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released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into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solution.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( NADH +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200" baseline="25641" dirty="0">
                <a:solidFill>
                  <a:srgbClr val="404040"/>
                </a:solidFill>
                <a:latin typeface="Calibri"/>
                <a:cs typeface="Calibri"/>
              </a:rPr>
              <a:t>+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6732" y="2564892"/>
            <a:ext cx="4139184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3000" y="43409"/>
            <a:ext cx="7391400" cy="66684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400"/>
              </a:spcBef>
            </a:pPr>
            <a:r>
              <a:rPr lang="en-GB" sz="4000" dirty="0"/>
              <a:t>Reduction of NAD+</a:t>
            </a:r>
            <a:endParaRPr sz="4000" dirty="0"/>
          </a:p>
        </p:txBody>
      </p:sp>
      <p:sp>
        <p:nvSpPr>
          <p:cNvPr id="7" name="object 7"/>
          <p:cNvSpPr/>
          <p:nvPr/>
        </p:nvSpPr>
        <p:spPr>
          <a:xfrm>
            <a:off x="2051304" y="5157215"/>
            <a:ext cx="4727448" cy="1075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0F1A9F-A7EA-4750-A873-9A2321045672}"/>
              </a:ext>
            </a:extLst>
          </p:cNvPr>
          <p:cNvSpPr/>
          <p:nvPr/>
        </p:nvSpPr>
        <p:spPr>
          <a:xfrm>
            <a:off x="108204" y="1427751"/>
            <a:ext cx="8502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Explained simply: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NAD+ picks up a hydrogen ion and becomes reduced NAD (or NADH)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676400" y="2908547"/>
            <a:ext cx="5571744" cy="3447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5400" y="501724"/>
            <a:ext cx="739140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lang="en-GB" sz="2800" dirty="0">
                <a:cs typeface="Times New Roman"/>
              </a:rPr>
              <a:t>Five stages of respiration to remember</a:t>
            </a:r>
            <a:endParaRPr sz="2800" dirty="0">
              <a:cs typeface="Times New Roman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25BE17-B886-41D6-89F0-7CAE0B1FB190}"/>
              </a:ext>
            </a:extLst>
          </p:cNvPr>
          <p:cNvSpPr/>
          <p:nvPr/>
        </p:nvSpPr>
        <p:spPr>
          <a:xfrm>
            <a:off x="0" y="14478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lvl="0" algn="ctr" defTabSz="914400" fontAlgn="base">
              <a:spcBef>
                <a:spcPts val="105"/>
              </a:spcBef>
              <a:spcAft>
                <a:spcPct val="0"/>
              </a:spcAft>
            </a:pPr>
            <a:r>
              <a:rPr lang="en-US" sz="2800" kern="0" spc="-1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Glycolysis </a:t>
            </a:r>
            <a:r>
              <a:rPr lang="en-US" sz="2800" kern="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/>
                <a:ea typeface="+mj-ea"/>
                <a:cs typeface="Wingdings"/>
              </a:rPr>
              <a:t></a:t>
            </a:r>
            <a:r>
              <a:rPr lang="en-US" sz="2800" kern="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+mj-ea"/>
                <a:cs typeface="Times New Roman"/>
              </a:rPr>
              <a:t> </a:t>
            </a:r>
            <a:r>
              <a:rPr lang="en-US" sz="2800" kern="0" spc="-5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Link reaction </a:t>
            </a:r>
            <a:r>
              <a:rPr lang="en-US" sz="2800" kern="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/>
                <a:ea typeface="+mj-ea"/>
                <a:cs typeface="Wingdings"/>
              </a:rPr>
              <a:t></a:t>
            </a:r>
            <a:r>
              <a:rPr lang="en-US" sz="2800" kern="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+mj-ea"/>
                <a:cs typeface="Times New Roman"/>
              </a:rPr>
              <a:t> </a:t>
            </a:r>
            <a:r>
              <a:rPr lang="en-US" sz="2800" kern="0" spc="-2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Krebs </a:t>
            </a:r>
            <a:r>
              <a:rPr lang="en-US" sz="2800" kern="0" spc="-1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cycle</a:t>
            </a:r>
            <a:r>
              <a:rPr lang="en-US" sz="2800" kern="0" spc="-229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kern="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/>
                <a:ea typeface="+mj-ea"/>
                <a:cs typeface="Wingdings"/>
              </a:rPr>
              <a:t></a:t>
            </a:r>
          </a:p>
          <a:p>
            <a:pPr lvl="0" algn="ctr" defTabSz="914400" fontAlgn="base">
              <a:spcBef>
                <a:spcPts val="15"/>
              </a:spcBef>
              <a:spcAft>
                <a:spcPct val="0"/>
              </a:spcAft>
            </a:pPr>
            <a:r>
              <a:rPr lang="en-US" sz="2800" kern="0" spc="-15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Electron transport </a:t>
            </a:r>
            <a:r>
              <a:rPr lang="en-US" sz="2800" kern="0" spc="-5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chain </a:t>
            </a:r>
            <a:r>
              <a:rPr lang="en-US" sz="2800" kern="0" spc="-5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/>
                <a:ea typeface="+mj-ea"/>
                <a:cs typeface="Wingdings"/>
              </a:rPr>
              <a:t></a:t>
            </a:r>
            <a:r>
              <a:rPr lang="en-US" sz="2800" kern="0" spc="-5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+mj-ea"/>
                <a:cs typeface="Times New Roman"/>
              </a:rPr>
              <a:t> </a:t>
            </a:r>
            <a:r>
              <a:rPr lang="en-US" sz="2800" kern="0" spc="-15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Oxidative</a:t>
            </a:r>
            <a:r>
              <a:rPr lang="en-US" sz="2800" kern="0" spc="75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kern="0" spc="-10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phosphorylation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220080" y="1929206"/>
            <a:ext cx="3695320" cy="1095375"/>
          </a:xfrm>
          <a:custGeom>
            <a:avLst/>
            <a:gdLst/>
            <a:ahLst/>
            <a:cxnLst/>
            <a:rect l="l" t="t" r="r" b="b"/>
            <a:pathLst>
              <a:path w="3780154" h="1095375">
                <a:moveTo>
                  <a:pt x="0" y="1095044"/>
                </a:moveTo>
                <a:lnTo>
                  <a:pt x="3779901" y="1095044"/>
                </a:lnTo>
                <a:lnTo>
                  <a:pt x="3779901" y="0"/>
                </a:lnTo>
                <a:lnTo>
                  <a:pt x="0" y="0"/>
                </a:lnTo>
                <a:lnTo>
                  <a:pt x="0" y="1095044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20080" y="3024200"/>
            <a:ext cx="3695320" cy="1095375"/>
          </a:xfrm>
          <a:custGeom>
            <a:avLst/>
            <a:gdLst/>
            <a:ahLst/>
            <a:cxnLst/>
            <a:rect l="l" t="t" r="r" b="b"/>
            <a:pathLst>
              <a:path w="3780154" h="1095375">
                <a:moveTo>
                  <a:pt x="0" y="1095044"/>
                </a:moveTo>
                <a:lnTo>
                  <a:pt x="3779901" y="1095044"/>
                </a:lnTo>
                <a:lnTo>
                  <a:pt x="3779901" y="0"/>
                </a:lnTo>
                <a:lnTo>
                  <a:pt x="0" y="0"/>
                </a:lnTo>
                <a:lnTo>
                  <a:pt x="0" y="1095044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20080" y="4119194"/>
            <a:ext cx="3695320" cy="1095375"/>
          </a:xfrm>
          <a:custGeom>
            <a:avLst/>
            <a:gdLst/>
            <a:ahLst/>
            <a:cxnLst/>
            <a:rect l="l" t="t" r="r" b="b"/>
            <a:pathLst>
              <a:path w="3780154" h="1095375">
                <a:moveTo>
                  <a:pt x="0" y="1095044"/>
                </a:moveTo>
                <a:lnTo>
                  <a:pt x="3779901" y="1095044"/>
                </a:lnTo>
                <a:lnTo>
                  <a:pt x="3779901" y="0"/>
                </a:lnTo>
                <a:lnTo>
                  <a:pt x="0" y="0"/>
                </a:lnTo>
                <a:lnTo>
                  <a:pt x="0" y="1095044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20080" y="5214277"/>
            <a:ext cx="3695320" cy="1095375"/>
          </a:xfrm>
          <a:custGeom>
            <a:avLst/>
            <a:gdLst/>
            <a:ahLst/>
            <a:cxnLst/>
            <a:rect l="l" t="t" r="r" b="b"/>
            <a:pathLst>
              <a:path w="3780154" h="1095375">
                <a:moveTo>
                  <a:pt x="0" y="1095044"/>
                </a:moveTo>
                <a:lnTo>
                  <a:pt x="3779901" y="1095044"/>
                </a:lnTo>
                <a:lnTo>
                  <a:pt x="3779901" y="0"/>
                </a:lnTo>
                <a:lnTo>
                  <a:pt x="0" y="0"/>
                </a:lnTo>
                <a:lnTo>
                  <a:pt x="0" y="1095044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41034"/>
              </p:ext>
            </p:extLst>
          </p:nvPr>
        </p:nvGraphicFramePr>
        <p:xfrm>
          <a:off x="101154" y="1478407"/>
          <a:ext cx="8814245" cy="5194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4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068">
                <a:tc>
                  <a:txBody>
                    <a:bodyPr/>
                    <a:lstStyle/>
                    <a:p>
                      <a:pPr marL="12065" algn="ctr">
                        <a:lnSpc>
                          <a:spcPts val="2810"/>
                        </a:lnSpc>
                      </a:pPr>
                      <a:r>
                        <a:rPr sz="2400" b="1" dirty="0">
                          <a:latin typeface="Trebuchet MS"/>
                          <a:cs typeface="Trebuchet MS"/>
                        </a:rPr>
                        <a:t>Reaction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5ECCF3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2810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Description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5ECCF3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2810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Glycolysis</a:t>
                      </a:r>
                      <a:r>
                        <a:rPr sz="24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dirty="0">
                          <a:latin typeface="Trebuchet MS"/>
                          <a:cs typeface="Trebuchet MS"/>
                        </a:rPr>
                        <a:t>example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5E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231">
                <a:tc>
                  <a:txBody>
                    <a:bodyPr/>
                    <a:lstStyle/>
                    <a:p>
                      <a:pPr marL="10795" algn="ctr">
                        <a:lnSpc>
                          <a:spcPts val="2275"/>
                        </a:lnSpc>
                      </a:pPr>
                      <a:endParaRPr lang="en-GB" sz="2000" spc="-5" dirty="0">
                        <a:latin typeface="Calibri"/>
                        <a:cs typeface="Calibri"/>
                      </a:endParaRPr>
                    </a:p>
                    <a:p>
                      <a:pPr marL="10795" algn="ctr">
                        <a:lnSpc>
                          <a:spcPts val="2275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Oxidation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275"/>
                        </a:lnSpc>
                      </a:pPr>
                      <a:endParaRPr lang="en-GB" sz="2000" spc="-10" dirty="0">
                        <a:latin typeface="Calibri"/>
                        <a:cs typeface="Calibri"/>
                      </a:endParaRPr>
                    </a:p>
                    <a:p>
                      <a:pPr marL="11430" algn="ctr">
                        <a:lnSpc>
                          <a:spcPts val="2275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Hydrogen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removed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2045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Oxydation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of triose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phosphate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231">
                <a:tc>
                  <a:txBody>
                    <a:bodyPr/>
                    <a:lstStyle/>
                    <a:p>
                      <a:pPr marL="10795" algn="ctr">
                        <a:lnSpc>
                          <a:spcPts val="2275"/>
                        </a:lnSpc>
                      </a:pPr>
                      <a:endParaRPr lang="en-GB" sz="2000" spc="-5" dirty="0">
                        <a:latin typeface="Calibri"/>
                        <a:cs typeface="Calibri"/>
                      </a:endParaRPr>
                    </a:p>
                    <a:p>
                      <a:pPr marL="10795" algn="ctr">
                        <a:lnSpc>
                          <a:spcPts val="2275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Reduction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2275"/>
                        </a:lnSpc>
                      </a:pPr>
                      <a:endParaRPr lang="en-GB" sz="2000" spc="-10" dirty="0">
                        <a:latin typeface="Calibri"/>
                        <a:cs typeface="Calibri"/>
                      </a:endParaRPr>
                    </a:p>
                    <a:p>
                      <a:pPr marL="12065" algn="ctr">
                        <a:lnSpc>
                          <a:spcPts val="2275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Hydrogen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added</a:t>
                      </a: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2275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Reduction of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NAD</a:t>
                      </a:r>
                      <a:r>
                        <a:rPr sz="1950" baseline="25641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to make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NADH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9231">
                <a:tc>
                  <a:txBody>
                    <a:bodyPr/>
                    <a:lstStyle/>
                    <a:p>
                      <a:pPr marL="10795" algn="ctr">
                        <a:lnSpc>
                          <a:spcPts val="2280"/>
                        </a:lnSpc>
                      </a:pPr>
                      <a:endParaRPr lang="en-GB" sz="2000" dirty="0">
                        <a:latin typeface="Calibri"/>
                        <a:cs typeface="Calibri"/>
                      </a:endParaRPr>
                    </a:p>
                    <a:p>
                      <a:pPr marL="10795" algn="ctr">
                        <a:lnSpc>
                          <a:spcPts val="228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Phosphorylation</a:t>
                      </a: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320">
                        <a:lnSpc>
                          <a:spcPts val="228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Phosphate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added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93345" marR="71755" algn="ctr">
                        <a:lnSpc>
                          <a:spcPct val="100699"/>
                        </a:lnSpc>
                        <a:spcBef>
                          <a:spcPts val="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(Phosphate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comes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the reaction  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ATP </a:t>
                      </a:r>
                      <a:r>
                        <a:rPr sz="20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ADP +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2000" baseline="-21604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228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Phosphorylation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of Glucose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make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glucose-1,6-bisphosphate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9231">
                <a:tc>
                  <a:txBody>
                    <a:bodyPr/>
                    <a:lstStyle/>
                    <a:p>
                      <a:pPr marL="10795" algn="ctr">
                        <a:lnSpc>
                          <a:spcPts val="2280"/>
                        </a:lnSpc>
                      </a:pPr>
                      <a:endParaRPr lang="en-US" sz="2000" spc="-5" dirty="0">
                        <a:latin typeface="Calibri"/>
                        <a:cs typeface="Calibri"/>
                      </a:endParaRPr>
                    </a:p>
                    <a:p>
                      <a:pPr marL="10795" algn="ctr">
                        <a:lnSpc>
                          <a:spcPts val="2280"/>
                        </a:lnSpc>
                      </a:pPr>
                      <a:r>
                        <a:rPr lang="en-GB" sz="2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lang="en-US" sz="2000" spc="-5" dirty="0" err="1">
                          <a:latin typeface="Calibri"/>
                          <a:cs typeface="Calibri"/>
                        </a:rPr>
                        <a:t>ephosphorylation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2280"/>
                        </a:lnSpc>
                      </a:pPr>
                      <a:endParaRPr lang="en-GB" sz="2000" spc="-5" dirty="0">
                        <a:latin typeface="Calibri"/>
                        <a:cs typeface="Calibri"/>
                      </a:endParaRPr>
                    </a:p>
                    <a:p>
                      <a:pPr marL="13335" algn="ctr">
                        <a:lnSpc>
                          <a:spcPts val="228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Phosphate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removed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228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Dephosphorylation of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Triose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phosphate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6263640" y="3424428"/>
            <a:ext cx="1757171" cy="428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12179" y="4915330"/>
            <a:ext cx="2119883" cy="458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67400" y="2180844"/>
            <a:ext cx="2708148" cy="826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34000" y="6055387"/>
            <a:ext cx="3581400" cy="5532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E1310392-B13B-4C36-8A54-063562E4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glycolysis reactions to know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5135879" y="3415284"/>
            <a:ext cx="632460" cy="502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39384" y="3826764"/>
            <a:ext cx="3153156" cy="961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121" y="3742182"/>
            <a:ext cx="1166495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</a:t>
            </a:r>
            <a:r>
              <a:rPr sz="2200" spc="-2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200" spc="-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2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ose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2800" y="3717797"/>
            <a:ext cx="1589531" cy="612347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45720">
              <a:lnSpc>
                <a:spcPts val="2160"/>
              </a:lnSpc>
              <a:spcBef>
                <a:spcPts val="375"/>
              </a:spcBef>
            </a:pPr>
            <a:r>
              <a:rPr sz="22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Glucose-1,6-  bisphosp</a:t>
            </a:r>
            <a:r>
              <a:rPr sz="2200" spc="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200" spc="-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2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90054" y="3007867"/>
            <a:ext cx="1295400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Pyru</a:t>
            </a:r>
            <a:r>
              <a:rPr sz="2200" spc="-5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200" spc="-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00" spc="-3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00" spc="-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96787" y="2901188"/>
            <a:ext cx="1208813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2200" spc="-25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Triose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200" spc="-1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phosphate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37403" y="2432305"/>
            <a:ext cx="451105" cy="434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74807" y="2081911"/>
            <a:ext cx="2095773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80" dirty="0"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sz="2200" spc="-60" dirty="0">
                <a:latin typeface="Calibri" panose="020F0502020204030204" pitchFamily="34" charset="0"/>
                <a:cs typeface="Calibri" panose="020F0502020204030204" pitchFamily="34" charset="0"/>
              </a:rPr>
              <a:t>ATP </a:t>
            </a:r>
            <a:r>
              <a:rPr sz="2200" spc="-5" dirty="0">
                <a:latin typeface="Calibri" panose="020F0502020204030204" pitchFamily="34" charset="0"/>
                <a:cs typeface="Calibri" panose="020F0502020204030204" pitchFamily="34" charset="0"/>
              </a:rPr>
              <a:t>molecules  </a:t>
            </a:r>
            <a:r>
              <a:rPr sz="2200" spc="-10" dirty="0"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sz="2200" spc="-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2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phosphate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2200" y="5257291"/>
            <a:ext cx="2867533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 panose="020F0502020204030204" pitchFamily="34" charset="0"/>
                <a:cs typeface="Calibri" panose="020F0502020204030204" pitchFamily="34" charset="0"/>
              </a:rPr>
              <a:t>Four </a:t>
            </a:r>
            <a:r>
              <a:rPr sz="2200" spc="-60" dirty="0">
                <a:latin typeface="Calibri" panose="020F0502020204030204" pitchFamily="34" charset="0"/>
                <a:cs typeface="Calibri" panose="020F0502020204030204" pitchFamily="34" charset="0"/>
              </a:rPr>
              <a:t>ATP </a:t>
            </a:r>
            <a:r>
              <a:rPr sz="2200" spc="-5" dirty="0">
                <a:latin typeface="Calibri" panose="020F0502020204030204" pitchFamily="34" charset="0"/>
                <a:cs typeface="Calibri" panose="020F0502020204030204" pitchFamily="34" charset="0"/>
              </a:rPr>
              <a:t>molecules are  formed during</a:t>
            </a:r>
            <a:r>
              <a:rPr sz="22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00" spc="-5" dirty="0">
                <a:latin typeface="Calibri" panose="020F0502020204030204" pitchFamily="34" charset="0"/>
                <a:cs typeface="Calibri" panose="020F0502020204030204" pitchFamily="34" charset="0"/>
              </a:rPr>
              <a:t>glycolysis.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alibri" panose="020F0502020204030204" pitchFamily="34" charset="0"/>
                <a:cs typeface="Calibri" panose="020F0502020204030204" pitchFamily="34" charset="0"/>
              </a:rPr>
              <a:t>A net gain of </a:t>
            </a:r>
            <a:r>
              <a:rPr sz="2200" spc="-1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sz="2200" spc="-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00" spc="-125" dirty="0">
                <a:latin typeface="Calibri" panose="020F0502020204030204" pitchFamily="34" charset="0"/>
                <a:cs typeface="Calibri" panose="020F0502020204030204" pitchFamily="34" charset="0"/>
              </a:rPr>
              <a:t>ATP.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88508" y="1921764"/>
            <a:ext cx="3151632" cy="963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0080" y="2705100"/>
            <a:ext cx="4187952" cy="903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F7136AB-7FBD-4103-9A7F-464EC628E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Glycolysis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81000" y="1447800"/>
            <a:ext cx="8184515" cy="4960973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lang="en-GB" sz="2200" spc="-10" dirty="0">
                <a:solidFill>
                  <a:srgbClr val="404040"/>
                </a:solidFill>
                <a:latin typeface="Calibri"/>
                <a:cs typeface="Calibri"/>
              </a:rPr>
              <a:t>Glycolysis takes place in the cytoplasm.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lang="en-GB" sz="2200" spc="-10" dirty="0">
                <a:solidFill>
                  <a:srgbClr val="404040"/>
                </a:solidFill>
                <a:latin typeface="Calibri"/>
                <a:cs typeface="Calibri"/>
              </a:rPr>
              <a:t>Glucose is broken down into pyruvate.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endParaRPr lang="en-GB" sz="2200" spc="-1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Glucose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phosphorylated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making it</a:t>
            </a:r>
            <a:r>
              <a:rPr sz="2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unstable.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Glucose-1,6-bishosphate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broken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into two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triose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phosphate</a:t>
            </a:r>
            <a:r>
              <a:rPr sz="2200" spc="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molecules.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4"/>
              </a:spcBef>
            </a:pP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Oxidation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of triose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phosphate removes</a:t>
            </a:r>
            <a:r>
              <a:rPr sz="22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0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175" spc="0" baseline="24904" dirty="0">
                <a:solidFill>
                  <a:srgbClr val="404040"/>
                </a:solidFill>
                <a:latin typeface="Calibri"/>
                <a:cs typeface="Calibri"/>
              </a:rPr>
              <a:t>+</a:t>
            </a:r>
            <a:endParaRPr sz="2175" baseline="24904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NADH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(reduced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NAD</a:t>
            </a:r>
            <a:r>
              <a:rPr sz="2175" spc="-7" baseline="24904" dirty="0">
                <a:solidFill>
                  <a:srgbClr val="404040"/>
                </a:solidFill>
                <a:latin typeface="Calibri"/>
                <a:cs typeface="Calibri"/>
              </a:rPr>
              <a:t>+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) is</a:t>
            </a:r>
            <a:r>
              <a:rPr sz="22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produced.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Triose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phosphate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22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dephosphorylated.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There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is a small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net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yield of </a:t>
            </a:r>
            <a:r>
              <a:rPr sz="2200" spc="-65" dirty="0">
                <a:solidFill>
                  <a:srgbClr val="404040"/>
                </a:solidFill>
                <a:latin typeface="Calibri"/>
                <a:cs typeface="Calibri"/>
              </a:rPr>
              <a:t>ATP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(2 molecules) without use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2200" spc="2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oxygen.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594B24-3642-4BE6-A450-BDF36C596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Glycolysis in words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8204" y="1381453"/>
            <a:ext cx="8856345" cy="1297305"/>
          </a:xfrm>
          <a:prstGeom prst="rect">
            <a:avLst/>
          </a:prstGeom>
          <a:solidFill>
            <a:srgbClr val="FFFF00"/>
          </a:solidFill>
          <a:ln w="15240">
            <a:solidFill>
              <a:srgbClr val="1897C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2575"/>
              </a:lnSpc>
            </a:pPr>
            <a:r>
              <a:rPr sz="2400" spc="-10" dirty="0">
                <a:latin typeface="Calibri"/>
                <a:cs typeface="Calibri"/>
              </a:rPr>
              <a:t>Decarboxylation </a:t>
            </a:r>
            <a:r>
              <a:rPr sz="2400" dirty="0">
                <a:latin typeface="Calibri"/>
                <a:cs typeface="Calibri"/>
              </a:rPr>
              <a:t>is the </a:t>
            </a:r>
            <a:r>
              <a:rPr sz="2400" spc="-15" dirty="0">
                <a:latin typeface="Calibri"/>
                <a:cs typeface="Calibri"/>
              </a:rPr>
              <a:t>removal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carbon </a:t>
            </a:r>
            <a:r>
              <a:rPr sz="2400" spc="-15" dirty="0">
                <a:latin typeface="Calibri"/>
                <a:cs typeface="Calibri"/>
              </a:rPr>
              <a:t>dioxide from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molecule.</a:t>
            </a:r>
            <a:endParaRPr sz="2400" dirty="0">
              <a:latin typeface="Calibri"/>
              <a:cs typeface="Calibri"/>
            </a:endParaRPr>
          </a:p>
          <a:p>
            <a:pPr marL="273685" marR="588645" indent="-137160">
              <a:lnSpc>
                <a:spcPct val="110400"/>
              </a:lnSpc>
              <a:tabLst>
                <a:tab pos="781050" algn="l"/>
              </a:tabLst>
            </a:pPr>
            <a:r>
              <a:rPr sz="2400" spc="-15" dirty="0">
                <a:latin typeface="Calibri"/>
                <a:cs typeface="Calibri"/>
              </a:rPr>
              <a:t>Many steps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0" dirty="0">
                <a:latin typeface="Calibri"/>
                <a:cs typeface="Calibri"/>
              </a:rPr>
              <a:t>break down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glucose </a:t>
            </a:r>
            <a:r>
              <a:rPr sz="2400" spc="-20" dirty="0">
                <a:latin typeface="Calibri"/>
                <a:cs typeface="Calibri"/>
              </a:rPr>
              <a:t>involve </a:t>
            </a:r>
            <a:r>
              <a:rPr sz="2400" spc="-10" dirty="0">
                <a:latin typeface="Calibri"/>
                <a:cs typeface="Calibri"/>
              </a:rPr>
              <a:t>decarboxylation.  </a:t>
            </a:r>
            <a:r>
              <a:rPr sz="2400" spc="-5" dirty="0">
                <a:latin typeface="Calibri"/>
                <a:cs typeface="Calibri"/>
              </a:rPr>
              <a:t>eg.	The </a:t>
            </a:r>
            <a:r>
              <a:rPr sz="2400" spc="-15" dirty="0">
                <a:latin typeface="Calibri"/>
                <a:cs typeface="Calibri"/>
              </a:rPr>
              <a:t>conversion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5" dirty="0">
                <a:latin typeface="Calibri"/>
                <a:cs typeface="Calibri"/>
              </a:rPr>
              <a:t>pyruvate to </a:t>
            </a:r>
            <a:r>
              <a:rPr sz="2400" spc="-5" dirty="0">
                <a:latin typeface="Calibri"/>
                <a:cs typeface="Calibri"/>
              </a:rPr>
              <a:t>acetyl </a:t>
            </a:r>
            <a:r>
              <a:rPr sz="2400" dirty="0">
                <a:latin typeface="Calibri"/>
                <a:cs typeface="Calibri"/>
              </a:rPr>
              <a:t>in the link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reaction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917" y="2700881"/>
            <a:ext cx="7373417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8475" marR="5080" indent="-486409">
              <a:lnSpc>
                <a:spcPct val="128200"/>
              </a:lnSpc>
              <a:spcBef>
                <a:spcPts val="100"/>
              </a:spcBef>
              <a:tabLst>
                <a:tab pos="1316990" algn="l"/>
                <a:tab pos="2200910" algn="l"/>
                <a:tab pos="3608070" algn="l"/>
                <a:tab pos="3781425" algn="l"/>
                <a:tab pos="4662805" algn="l"/>
                <a:tab pos="5001260" algn="l"/>
                <a:tab pos="5777230" algn="l"/>
              </a:tabLst>
            </a:pP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Glucose	</a:t>
            </a:r>
            <a:r>
              <a:rPr sz="2800" spc="-5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Calibri"/>
                <a:cs typeface="Calibri"/>
              </a:rPr>
              <a:t>Pyruvate</a:t>
            </a:r>
            <a:r>
              <a:rPr sz="28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Acetyl	+	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Carbon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Dioxide  </a:t>
            </a: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6C		3C		2C			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1C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55748" y="3776471"/>
            <a:ext cx="4009644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11123" y="5833364"/>
            <a:ext cx="719200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Strictly speaking: decarboxylation removes </a:t>
            </a:r>
            <a:r>
              <a:rPr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‘carboxyl’ group</a:t>
            </a:r>
            <a:r>
              <a:rPr sz="18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(COOH)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10" algn="ctr">
              <a:lnSpc>
                <a:spcPct val="100000"/>
              </a:lnSpc>
            </a:pP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which is replaced by </a:t>
            </a:r>
            <a:r>
              <a:rPr sz="1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hydrogen </a:t>
            </a:r>
            <a:r>
              <a:rPr sz="18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releasing carbon dioxide</a:t>
            </a:r>
            <a:r>
              <a:rPr sz="18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(CO</a:t>
            </a:r>
            <a:r>
              <a:rPr sz="1800" spc="-7" baseline="-2083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895DDA4-244C-4A20-A176-D4A65656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7391400" cy="1143000"/>
          </a:xfrm>
        </p:spPr>
        <p:txBody>
          <a:bodyPr/>
          <a:lstStyle/>
          <a:p>
            <a:r>
              <a:rPr lang="en-GB" dirty="0"/>
              <a:t>Decarboxylation in the link reaction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7863" y="142512"/>
            <a:ext cx="7391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3200" dirty="0"/>
              <a:t>Summary of the Link Reaction</a:t>
            </a:r>
            <a:endParaRPr sz="3200" dirty="0"/>
          </a:p>
        </p:txBody>
      </p:sp>
      <p:sp>
        <p:nvSpPr>
          <p:cNvPr id="5" name="object 5"/>
          <p:cNvSpPr/>
          <p:nvPr/>
        </p:nvSpPr>
        <p:spPr>
          <a:xfrm>
            <a:off x="755904" y="2564892"/>
            <a:ext cx="7833359" cy="3104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45B61-87A0-4162-B605-8B5940EDA886}"/>
              </a:ext>
            </a:extLst>
          </p:cNvPr>
          <p:cNvSpPr/>
          <p:nvPr/>
        </p:nvSpPr>
        <p:spPr>
          <a:xfrm>
            <a:off x="228600" y="14478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Pyruvate is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oxidised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decarboxylated and attached to co-enzyme 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8157" y="1602944"/>
            <a:ext cx="7693659" cy="43311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100"/>
              </a:spcBef>
            </a:pP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aerobic respiration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the link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reaction </a:t>
            </a:r>
            <a:r>
              <a:rPr sz="2600" spc="-20" dirty="0">
                <a:solidFill>
                  <a:srgbClr val="404040"/>
                </a:solidFill>
                <a:latin typeface="Calibri"/>
                <a:cs typeface="Calibri"/>
              </a:rPr>
              <a:t>follows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glycolysis.  Pyruvate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converted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into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acetyl-CoA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in the link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reaction.  Acetyl-CoA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enters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600" spc="-20" dirty="0">
                <a:solidFill>
                  <a:srgbClr val="404040"/>
                </a:solidFill>
                <a:latin typeface="Calibri"/>
                <a:cs typeface="Calibri"/>
              </a:rPr>
              <a:t>Krebs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cycle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in the</a:t>
            </a:r>
            <a:r>
              <a:rPr sz="26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mitochondria.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12700" marR="2242185">
              <a:lnSpc>
                <a:spcPct val="109600"/>
              </a:lnSpc>
            </a:pP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Pyruvate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decarboxylated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oxidized. 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NAD+ is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reduced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forming</a:t>
            </a:r>
            <a:r>
              <a:rPr sz="2600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NADH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One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molecule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CO</a:t>
            </a:r>
            <a:r>
              <a:rPr sz="2550" spc="-15" baseline="-21241" dirty="0">
                <a:solidFill>
                  <a:srgbClr val="404040"/>
                </a:solidFill>
                <a:latin typeface="Calibri"/>
                <a:cs typeface="Calibri"/>
              </a:rPr>
              <a:t>2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2600" spc="-2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produced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2700" marR="130175">
              <a:lnSpc>
                <a:spcPct val="80000"/>
              </a:lnSpc>
            </a:pP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The acetyl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compound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attached to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coenzyme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600" spc="-20" dirty="0">
                <a:solidFill>
                  <a:srgbClr val="404040"/>
                </a:solidFill>
                <a:latin typeface="Calibri"/>
                <a:cs typeface="Calibri"/>
              </a:rPr>
              <a:t>form 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acetyl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coenzyme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26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(acetyl-CoA)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5376F41-5F41-49B3-B307-2AAF3469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in words….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7200" y="1332688"/>
            <a:ext cx="8229600" cy="1369060"/>
          </a:xfrm>
          <a:prstGeom prst="rect">
            <a:avLst/>
          </a:prstGeom>
          <a:ln w="15240">
            <a:solidFill>
              <a:srgbClr val="1897C4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80"/>
              </a:spcBef>
            </a:pPr>
            <a:r>
              <a:rPr sz="2800" spc="-10" dirty="0">
                <a:latin typeface="Calibri"/>
                <a:cs typeface="Calibri"/>
              </a:rPr>
              <a:t>Phosphorylation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adding </a:t>
            </a:r>
            <a:r>
              <a:rPr sz="2800" spc="-15" dirty="0">
                <a:latin typeface="Calibri"/>
                <a:cs typeface="Calibri"/>
              </a:rPr>
              <a:t>phosphate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molecule.</a:t>
            </a:r>
            <a:endParaRPr sz="2800" dirty="0">
              <a:latin typeface="Calibri"/>
              <a:cs typeface="Calibri"/>
            </a:endParaRPr>
          </a:p>
          <a:p>
            <a:pPr marL="136525">
              <a:lnSpc>
                <a:spcPct val="100000"/>
              </a:lnSpc>
              <a:spcBef>
                <a:spcPts val="975"/>
              </a:spcBef>
            </a:pPr>
            <a:r>
              <a:rPr sz="2800" spc="-5" dirty="0">
                <a:latin typeface="Calibri"/>
                <a:cs typeface="Calibri"/>
              </a:rPr>
              <a:t>ADP is </a:t>
            </a:r>
            <a:r>
              <a:rPr sz="2800" spc="-10" dirty="0">
                <a:latin typeface="Calibri"/>
                <a:cs typeface="Calibri"/>
              </a:rPr>
              <a:t>phosphorylated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25" dirty="0">
                <a:latin typeface="Calibri"/>
                <a:cs typeface="Calibri"/>
              </a:rPr>
              <a:t>make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ATP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1583" y="2740151"/>
            <a:ext cx="3555491" cy="2877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5111" y="3916679"/>
            <a:ext cx="822960" cy="448309"/>
          </a:xfrm>
          <a:custGeom>
            <a:avLst/>
            <a:gdLst/>
            <a:ahLst/>
            <a:cxnLst/>
            <a:rect l="l" t="t" r="r" b="b"/>
            <a:pathLst>
              <a:path w="822960" h="448310">
                <a:moveTo>
                  <a:pt x="598932" y="0"/>
                </a:moveTo>
                <a:lnTo>
                  <a:pt x="598932" y="112014"/>
                </a:lnTo>
                <a:lnTo>
                  <a:pt x="0" y="112014"/>
                </a:lnTo>
                <a:lnTo>
                  <a:pt x="0" y="336042"/>
                </a:lnTo>
                <a:lnTo>
                  <a:pt x="598932" y="336042"/>
                </a:lnTo>
                <a:lnTo>
                  <a:pt x="598932" y="448056"/>
                </a:lnTo>
                <a:lnTo>
                  <a:pt x="822960" y="224028"/>
                </a:lnTo>
                <a:lnTo>
                  <a:pt x="598932" y="0"/>
                </a:lnTo>
                <a:close/>
              </a:path>
            </a:pathLst>
          </a:custGeom>
          <a:solidFill>
            <a:srgbClr val="4E6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25111" y="3916679"/>
            <a:ext cx="822960" cy="448309"/>
          </a:xfrm>
          <a:custGeom>
            <a:avLst/>
            <a:gdLst/>
            <a:ahLst/>
            <a:cxnLst/>
            <a:rect l="l" t="t" r="r" b="b"/>
            <a:pathLst>
              <a:path w="822960" h="448310">
                <a:moveTo>
                  <a:pt x="0" y="112014"/>
                </a:moveTo>
                <a:lnTo>
                  <a:pt x="598932" y="112014"/>
                </a:lnTo>
                <a:lnTo>
                  <a:pt x="598932" y="0"/>
                </a:lnTo>
                <a:lnTo>
                  <a:pt x="822960" y="224028"/>
                </a:lnTo>
                <a:lnTo>
                  <a:pt x="598932" y="448056"/>
                </a:lnTo>
                <a:lnTo>
                  <a:pt x="598932" y="336042"/>
                </a:lnTo>
                <a:lnTo>
                  <a:pt x="0" y="336042"/>
                </a:lnTo>
                <a:lnTo>
                  <a:pt x="0" y="112014"/>
                </a:lnTo>
                <a:close/>
              </a:path>
            </a:pathLst>
          </a:custGeom>
          <a:ln w="15240">
            <a:solidFill>
              <a:srgbClr val="1C2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1191" y="4477511"/>
            <a:ext cx="1418843" cy="1399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17464" y="2740151"/>
            <a:ext cx="3363467" cy="2877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8489" y="5913831"/>
            <a:ext cx="8005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Energy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the breakdown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glucose is used to form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0149E3B-329D-423A-9A5A-0CE9AFB69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Phosphorylation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jump">
  <a:themeElements>
    <a:clrScheme name="virtualschoolhu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tualschoolhu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rtualschoolhu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school black">
  <a:themeElements>
    <a:clrScheme name="Vschool bl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school blac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school bl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classjump</Template>
  <TotalTime>40</TotalTime>
  <Words>422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Trebuchet MS</vt:lpstr>
      <vt:lpstr>Wingdings</vt:lpstr>
      <vt:lpstr>classjump</vt:lpstr>
      <vt:lpstr>Vschool black</vt:lpstr>
      <vt:lpstr>Glycolysis and the Link Reaction</vt:lpstr>
      <vt:lpstr>Five stages of respiration to remember</vt:lpstr>
      <vt:lpstr>Four glycolysis reactions to know</vt:lpstr>
      <vt:lpstr>Summary of Glycolysis</vt:lpstr>
      <vt:lpstr>Glycolysis in words</vt:lpstr>
      <vt:lpstr>Decarboxylation in the link reaction</vt:lpstr>
      <vt:lpstr>Summary of the Link Reaction</vt:lpstr>
      <vt:lpstr>and in words….</vt:lpstr>
      <vt:lpstr>What is Phosphorylation</vt:lpstr>
      <vt:lpstr>Reduction of NAD+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respiration introduction</dc:title>
  <dc:creator>D Faure</dc:creator>
  <cp:lastModifiedBy>Victoria Mcknight</cp:lastModifiedBy>
  <cp:revision>4</cp:revision>
  <dcterms:created xsi:type="dcterms:W3CDTF">2017-11-03T05:18:18Z</dcterms:created>
  <dcterms:modified xsi:type="dcterms:W3CDTF">2017-11-03T06:00:14Z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2017-11-03T00:00:00Z</vt:filetime>
  </property>
</Properties>
</file>