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0" r:id="rId2"/>
    <p:sldId id="834" r:id="rId3"/>
    <p:sldId id="835" r:id="rId4"/>
    <p:sldId id="823" r:id="rId5"/>
    <p:sldId id="833" r:id="rId6"/>
    <p:sldId id="836" r:id="rId7"/>
    <p:sldId id="824" r:id="rId8"/>
    <p:sldId id="832" r:id="rId9"/>
    <p:sldId id="839" r:id="rId10"/>
    <p:sldId id="837" r:id="rId11"/>
    <p:sldId id="840" r:id="rId12"/>
    <p:sldId id="826" r:id="rId13"/>
    <p:sldId id="842" r:id="rId14"/>
    <p:sldId id="831" r:id="rId15"/>
    <p:sldId id="843" r:id="rId16"/>
    <p:sldId id="830" r:id="rId17"/>
    <p:sldId id="82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834"/>
            <p14:sldId id="835"/>
            <p14:sldId id="823"/>
            <p14:sldId id="833"/>
            <p14:sldId id="836"/>
            <p14:sldId id="824"/>
            <p14:sldId id="832"/>
            <p14:sldId id="839"/>
            <p14:sldId id="837"/>
            <p14:sldId id="840"/>
            <p14:sldId id="826"/>
            <p14:sldId id="842"/>
            <p14:sldId id="831"/>
            <p14:sldId id="843"/>
            <p14:sldId id="830"/>
            <p14:sldId id="829"/>
          </p14:sldIdLst>
        </p14:section>
      </p14:sectionLst>
    </p:ext>
    <p:ext uri="{EFAFB233-063F-42B5-8137-9DF3F51BA10A}">
      <p15:sldGuideLst xmlns:p15="http://schemas.microsoft.com/office/powerpoint/2012/main">
        <p15:guide id="1" orient="horz" pos="2023">
          <p15:clr>
            <a:srgbClr val="A4A3A4"/>
          </p15:clr>
        </p15:guide>
        <p15:guide id="2" pos="43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1E5E1"/>
    <a:srgbClr val="CFCFC7"/>
    <a:srgbClr val="CFCFFF"/>
    <a:srgbClr val="400080"/>
    <a:srgbClr val="008000"/>
    <a:srgbClr val="0000B0"/>
    <a:srgbClr val="0000D0"/>
    <a:srgbClr val="13404A"/>
    <a:srgbClr val="2036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44" autoAdjust="0"/>
    <p:restoredTop sz="99319" autoAdjust="0"/>
  </p:normalViewPr>
  <p:slideViewPr>
    <p:cSldViewPr snapToGrid="0" snapToObjects="1" showGuides="1">
      <p:cViewPr varScale="1">
        <p:scale>
          <a:sx n="69" d="100"/>
          <a:sy n="69" d="100"/>
        </p:scale>
        <p:origin x="918" y="54"/>
      </p:cViewPr>
      <p:guideLst>
        <p:guide orient="horz" pos="2023"/>
        <p:guide pos="4357"/>
      </p:guideLst>
    </p:cSldViewPr>
  </p:slideViewPr>
  <p:notesTextViewPr>
    <p:cViewPr>
      <p:scale>
        <a:sx n="100" d="100"/>
        <a:sy n="100" d="100"/>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5/17/2017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a:t>Click to edit Master title style</a:t>
            </a:r>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a:t>Click to edit Master subtitle style</a:t>
            </a:r>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sf.gov/news/mmg/media/images/Sel-lower1_70363.jp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lantphys.info/plant_physiology/images/stemvb.jp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mp.byui.edu/wellerg/Roots%20and%20Shoots%20Lab/Images/Zea%20Mays%20Stem%20P.jp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rajkumarbiology.weebly.com/uploads/9/6/4/2/9642700/431153986.jpg?368" TargetMode="External"/><Relationship Id="rId4" Type="http://schemas.openxmlformats.org/officeDocument/2006/relationships/hyperlink" Target="http://www.bbc.co.uk/staticarchive/441a940349a662c2e000ee46215e29024262e92c.gi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www.findel-international.com/netalogue/zoom/H24920.jp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ib.bioninja.com.au/standard-level/topic-3-chemicals-of-life/31-chemical-elements-and.html"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commons.wikimedia.org/wiki/File:GemeineFichte.jpg" TargetMode="External"/><Relationship Id="rId5" Type="http://schemas.openxmlformats.org/officeDocument/2006/relationships/image" Target="../media/image6.png"/><Relationship Id="rId4" Type="http://schemas.openxmlformats.org/officeDocument/2006/relationships/hyperlink" Target="http://click4biology.info/c4b/9/plant9.2.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biology.ualberta.ca/facilities/multimedia/uploads/alberta/transport.sw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slideshare.net/gurustip/transport-in-angiospermophyt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passel.unl.edu/pages/animation.php?a=transpiration.swf&amp;b=109466716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sf.gov/news/mmg/media/images/Sel-lower1_70363.jp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www.slideshare.net/gurustip/transport-in-angiospermophyte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8420696"/>
          </a:xfrm>
          <a:prstGeom prst="rect">
            <a:avLst/>
          </a:prstGeom>
        </p:spPr>
      </p:pic>
      <p:sp>
        <p:nvSpPr>
          <p:cNvPr id="3" name="Subtitle 2"/>
          <p:cNvSpPr>
            <a:spLocks noGrp="1"/>
          </p:cNvSpPr>
          <p:nvPr>
            <p:ph type="subTitle" idx="1"/>
          </p:nvPr>
        </p:nvSpPr>
        <p:spPr>
          <a:xfrm>
            <a:off x="3905593" y="1303976"/>
            <a:ext cx="5238407" cy="890655"/>
          </a:xfrm>
          <a:solidFill>
            <a:srgbClr val="FFFF00"/>
          </a:solidFill>
        </p:spPr>
        <p:txBody>
          <a:bodyPr>
            <a:noAutofit/>
          </a:bodyPr>
          <a:lstStyle/>
          <a:p>
            <a:pPr algn="l"/>
            <a:r>
              <a:rPr lang="en-US" sz="2400" dirty="0">
                <a:solidFill>
                  <a:schemeClr val="tx1"/>
                </a:solidFill>
              </a:rPr>
              <a:t>Essential idea: structure and function are correlated in the xylem of plants.</a:t>
            </a:r>
          </a:p>
        </p:txBody>
      </p:sp>
      <p:sp>
        <p:nvSpPr>
          <p:cNvPr id="2" name="Title 1"/>
          <p:cNvSpPr>
            <a:spLocks noGrp="1"/>
          </p:cNvSpPr>
          <p:nvPr>
            <p:ph type="ctrTitle"/>
          </p:nvPr>
        </p:nvSpPr>
        <p:spPr>
          <a:xfrm>
            <a:off x="-1" y="1"/>
            <a:ext cx="7966932" cy="858648"/>
          </a:xfrm>
          <a:solidFill>
            <a:srgbClr val="92D050"/>
          </a:solidFill>
        </p:spPr>
        <p:txBody>
          <a:bodyPr>
            <a:noAutofit/>
          </a:bodyPr>
          <a:lstStyle/>
          <a:p>
            <a:r>
              <a:rPr lang="en-US" dirty="0"/>
              <a:t>9.1 Transport in the xylem of plants AHL</a:t>
            </a:r>
          </a:p>
        </p:txBody>
      </p:sp>
      <p:sp>
        <p:nvSpPr>
          <p:cNvPr id="13" name="Rectangle 12"/>
          <p:cNvSpPr/>
          <p:nvPr/>
        </p:nvSpPr>
        <p:spPr>
          <a:xfrm>
            <a:off x="0" y="4242492"/>
            <a:ext cx="7553739" cy="1437872"/>
          </a:xfrm>
          <a:prstGeom prst="rect">
            <a:avLst/>
          </a:prstGeom>
          <a:solidFill>
            <a:schemeClr val="accent1">
              <a:lumMod val="40000"/>
              <a:lumOff val="60000"/>
              <a:alpha val="78000"/>
            </a:schemeClr>
          </a:solidFill>
        </p:spPr>
        <p:txBody>
          <a:bodyPr vert="horz" lIns="91440" tIns="45720" rIns="91440" bIns="45720" rtlCol="0">
            <a:noAutofit/>
          </a:bodyPr>
          <a:lstStyle/>
          <a:p>
            <a:pPr>
              <a:spcBef>
                <a:spcPct val="20000"/>
              </a:spcBef>
              <a:buFont typeface="Arial"/>
              <a:buNone/>
            </a:pPr>
            <a:r>
              <a:rPr lang="en-US" sz="2000" dirty="0"/>
              <a:t>One of the key structural features of xylem is the rings of lignin (seen in the lower power scanning EM image). The lignified walls of xylem help them to withstand the very low pressure inside the xylem which drives the transpiration pull.</a:t>
            </a:r>
          </a:p>
        </p:txBody>
      </p:sp>
      <p:sp>
        <p:nvSpPr>
          <p:cNvPr id="5" name="Rectangle 4"/>
          <p:cNvSpPr/>
          <p:nvPr/>
        </p:nvSpPr>
        <p:spPr>
          <a:xfrm>
            <a:off x="0" y="6581001"/>
            <a:ext cx="4572000" cy="276999"/>
          </a:xfrm>
          <a:prstGeom prst="rect">
            <a:avLst/>
          </a:prstGeom>
        </p:spPr>
        <p:txBody>
          <a:bodyPr>
            <a:spAutoFit/>
          </a:bodyPr>
          <a:lstStyle/>
          <a:p>
            <a:r>
              <a:rPr lang="en-US" sz="1200" dirty="0">
                <a:hlinkClick r:id="rId3"/>
              </a:rPr>
              <a:t>http://www.nsf.gov/news/mmg/media/images/Sel-lower1_70363.jpg</a:t>
            </a:r>
            <a:endParaRPr lang="en-US" sz="1200" dirty="0"/>
          </a:p>
        </p:txBody>
      </p:sp>
    </p:spTree>
    <p:extLst>
      <p:ext uri="{BB962C8B-B14F-4D97-AF65-F5344CB8AC3E}">
        <p14:creationId xmlns:p14="http://schemas.microsoft.com/office/powerpoint/2010/main" val="95435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5E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9.1.S1 Drawing the structure of primary xylem vessels in sections of stems based on microscope images.</a:t>
            </a:r>
          </a:p>
        </p:txBody>
      </p:sp>
      <p:pic>
        <p:nvPicPr>
          <p:cNvPr id="6" name="Picture 5"/>
          <p:cNvPicPr>
            <a:picLocks noChangeAspect="1"/>
          </p:cNvPicPr>
          <p:nvPr/>
        </p:nvPicPr>
        <p:blipFill>
          <a:blip r:embed="rId2"/>
          <a:stretch>
            <a:fillRect/>
          </a:stretch>
        </p:blipFill>
        <p:spPr>
          <a:xfrm>
            <a:off x="1395606" y="965200"/>
            <a:ext cx="6296205" cy="5666585"/>
          </a:xfrm>
          <a:prstGeom prst="rect">
            <a:avLst/>
          </a:prstGeom>
        </p:spPr>
      </p:pic>
      <p:sp>
        <p:nvSpPr>
          <p:cNvPr id="16" name="Rectangle 15"/>
          <p:cNvSpPr/>
          <p:nvPr/>
        </p:nvSpPr>
        <p:spPr>
          <a:xfrm>
            <a:off x="0" y="306866"/>
            <a:ext cx="3517900" cy="923330"/>
          </a:xfrm>
          <a:prstGeom prst="rect">
            <a:avLst/>
          </a:prstGeom>
          <a:solidFill>
            <a:srgbClr val="FFFFFF">
              <a:alpha val="40000"/>
            </a:srgbClr>
          </a:solidFill>
        </p:spPr>
        <p:txBody>
          <a:bodyPr wrap="square">
            <a:spAutoFit/>
          </a:bodyPr>
          <a:lstStyle/>
          <a:p>
            <a:r>
              <a:rPr lang="en-US" b="1" dirty="0"/>
              <a:t>Task: </a:t>
            </a:r>
            <a:r>
              <a:rPr lang="en-US" dirty="0"/>
              <a:t>draw tissue diagrams of the light micrograph and label the different tissues you can identify.</a:t>
            </a:r>
          </a:p>
        </p:txBody>
      </p:sp>
      <p:sp>
        <p:nvSpPr>
          <p:cNvPr id="18" name="Rectangle 17"/>
          <p:cNvSpPr/>
          <p:nvPr/>
        </p:nvSpPr>
        <p:spPr>
          <a:xfrm>
            <a:off x="4572000" y="6606385"/>
            <a:ext cx="4572000" cy="276999"/>
          </a:xfrm>
          <a:prstGeom prst="rect">
            <a:avLst/>
          </a:prstGeom>
        </p:spPr>
        <p:txBody>
          <a:bodyPr>
            <a:spAutoFit/>
          </a:bodyPr>
          <a:lstStyle/>
          <a:p>
            <a:pPr algn="r"/>
            <a:r>
              <a:rPr lang="en-US" sz="1200" dirty="0">
                <a:hlinkClick r:id="rId3"/>
              </a:rPr>
              <a:t>http://plantphys.info/plant_physiology/images/stemvb.jpg</a:t>
            </a:r>
            <a:endParaRPr lang="en-US" sz="1200" dirty="0"/>
          </a:p>
        </p:txBody>
      </p:sp>
      <p:sp>
        <p:nvSpPr>
          <p:cNvPr id="19" name="Rectangle 18"/>
          <p:cNvSpPr/>
          <p:nvPr/>
        </p:nvSpPr>
        <p:spPr>
          <a:xfrm>
            <a:off x="6079269" y="1045530"/>
            <a:ext cx="1795183" cy="369332"/>
          </a:xfrm>
          <a:prstGeom prst="rect">
            <a:avLst/>
          </a:prstGeom>
        </p:spPr>
        <p:txBody>
          <a:bodyPr wrap="none">
            <a:spAutoFit/>
          </a:bodyPr>
          <a:lstStyle/>
          <a:p>
            <a:r>
              <a:rPr lang="en-US" dirty="0"/>
              <a:t>Species unknown</a:t>
            </a:r>
          </a:p>
        </p:txBody>
      </p:sp>
    </p:spTree>
    <p:extLst>
      <p:ext uri="{BB962C8B-B14F-4D97-AF65-F5344CB8AC3E}">
        <p14:creationId xmlns:p14="http://schemas.microsoft.com/office/powerpoint/2010/main" val="17733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101" y="1274130"/>
            <a:ext cx="7078134" cy="5308600"/>
          </a:xfrm>
          <a:prstGeom prst="rect">
            <a:avLst/>
          </a:prstGeom>
        </p:spPr>
      </p:pic>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9.1.S1 Drawing the structure of primary xylem vessels in sections of stems based on microscope images.</a:t>
            </a:r>
          </a:p>
        </p:txBody>
      </p:sp>
      <p:sp>
        <p:nvSpPr>
          <p:cNvPr id="9" name="Rectangle 8"/>
          <p:cNvSpPr/>
          <p:nvPr/>
        </p:nvSpPr>
        <p:spPr>
          <a:xfrm>
            <a:off x="0" y="306866"/>
            <a:ext cx="3517900" cy="923330"/>
          </a:xfrm>
          <a:prstGeom prst="rect">
            <a:avLst/>
          </a:prstGeom>
          <a:solidFill>
            <a:srgbClr val="FFFFFF">
              <a:alpha val="40000"/>
            </a:srgbClr>
          </a:solidFill>
        </p:spPr>
        <p:txBody>
          <a:bodyPr wrap="square">
            <a:spAutoFit/>
          </a:bodyPr>
          <a:lstStyle/>
          <a:p>
            <a:r>
              <a:rPr lang="en-US" b="1" dirty="0"/>
              <a:t>Task: </a:t>
            </a:r>
            <a:r>
              <a:rPr lang="en-US" dirty="0"/>
              <a:t>draw tissue diagrams of the light micrograph and label the different tissues you can identify.</a:t>
            </a:r>
          </a:p>
        </p:txBody>
      </p:sp>
      <p:sp>
        <p:nvSpPr>
          <p:cNvPr id="3" name="Rectangle 2"/>
          <p:cNvSpPr/>
          <p:nvPr/>
        </p:nvSpPr>
        <p:spPr>
          <a:xfrm>
            <a:off x="6079269" y="1045530"/>
            <a:ext cx="2217862" cy="369332"/>
          </a:xfrm>
          <a:prstGeom prst="rect">
            <a:avLst/>
          </a:prstGeom>
        </p:spPr>
        <p:txBody>
          <a:bodyPr wrap="none">
            <a:spAutoFit/>
          </a:bodyPr>
          <a:lstStyle/>
          <a:p>
            <a:r>
              <a:rPr lang="en-US" i="1" dirty="0" err="1"/>
              <a:t>Zea</a:t>
            </a:r>
            <a:r>
              <a:rPr lang="en-US" i="1" dirty="0"/>
              <a:t> mays </a:t>
            </a:r>
            <a:r>
              <a:rPr lang="en-US" dirty="0"/>
              <a:t>(Corn) stem</a:t>
            </a:r>
          </a:p>
        </p:txBody>
      </p:sp>
      <p:sp>
        <p:nvSpPr>
          <p:cNvPr id="5" name="Rectangle 4"/>
          <p:cNvSpPr/>
          <p:nvPr/>
        </p:nvSpPr>
        <p:spPr>
          <a:xfrm>
            <a:off x="1803400" y="6581001"/>
            <a:ext cx="7340600" cy="276999"/>
          </a:xfrm>
          <a:prstGeom prst="rect">
            <a:avLst/>
          </a:prstGeom>
        </p:spPr>
        <p:txBody>
          <a:bodyPr wrap="square">
            <a:spAutoFit/>
          </a:bodyPr>
          <a:lstStyle/>
          <a:p>
            <a:pPr algn="r"/>
            <a:r>
              <a:rPr lang="en-US" sz="1200" dirty="0">
                <a:hlinkClick r:id="rId3"/>
              </a:rPr>
              <a:t>http://emp.byui.edu/wellerg/Roots%20and%20Shoots%20Lab/Images/Zea%20Mays%20Stem%20P.jpg</a:t>
            </a:r>
            <a:endParaRPr lang="en-US" sz="1200" dirty="0"/>
          </a:p>
        </p:txBody>
      </p:sp>
    </p:spTree>
    <p:extLst>
      <p:ext uri="{BB962C8B-B14F-4D97-AF65-F5344CB8AC3E}">
        <p14:creationId xmlns:p14="http://schemas.microsoft.com/office/powerpoint/2010/main" val="3025541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9.1.A1 Adaptations of plants in deserts and in saline soils for water conservation.</a:t>
            </a:r>
          </a:p>
        </p:txBody>
      </p:sp>
      <p:pic>
        <p:nvPicPr>
          <p:cNvPr id="2" name="Picture 1" descr="transport-in-angiospermophytes-1216269581538668-9_Page_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 y="298174"/>
            <a:ext cx="9139047" cy="6858000"/>
          </a:xfrm>
          <a:prstGeom prst="rect">
            <a:avLst/>
          </a:prstGeom>
        </p:spPr>
      </p:pic>
    </p:spTree>
    <p:extLst>
      <p:ext uri="{BB962C8B-B14F-4D97-AF65-F5344CB8AC3E}">
        <p14:creationId xmlns:p14="http://schemas.microsoft.com/office/powerpoint/2010/main" val="218128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10943" y="298174"/>
            <a:ext cx="3233057" cy="3452694"/>
          </a:xfrm>
          <a:prstGeom prst="rect">
            <a:avLst/>
          </a:prstGeom>
        </p:spPr>
      </p:pic>
      <p:pic>
        <p:nvPicPr>
          <p:cNvPr id="3" name="Picture 2"/>
          <p:cNvPicPr>
            <a:picLocks noChangeAspect="1"/>
          </p:cNvPicPr>
          <p:nvPr/>
        </p:nvPicPr>
        <p:blipFill>
          <a:blip r:embed="rId3"/>
          <a:stretch>
            <a:fillRect/>
          </a:stretch>
        </p:blipFill>
        <p:spPr>
          <a:xfrm>
            <a:off x="336550" y="2380253"/>
            <a:ext cx="5041900" cy="3998748"/>
          </a:xfrm>
          <a:prstGeom prst="rect">
            <a:avLst/>
          </a:prstGeom>
        </p:spPr>
      </p:pic>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9.1.U5 Active uptake of mineral ions in the roots causes absorption of water by osmosis.</a:t>
            </a:r>
            <a:endParaRPr lang="en-US" sz="1600" dirty="0"/>
          </a:p>
        </p:txBody>
      </p:sp>
      <p:sp>
        <p:nvSpPr>
          <p:cNvPr id="2" name="Rectangle 1"/>
          <p:cNvSpPr/>
          <p:nvPr/>
        </p:nvSpPr>
        <p:spPr>
          <a:xfrm>
            <a:off x="114300" y="377041"/>
            <a:ext cx="6540500" cy="400110"/>
          </a:xfrm>
          <a:prstGeom prst="rect">
            <a:avLst/>
          </a:prstGeom>
        </p:spPr>
        <p:txBody>
          <a:bodyPr wrap="square">
            <a:spAutoFit/>
          </a:bodyPr>
          <a:lstStyle/>
          <a:p>
            <a:r>
              <a:rPr lang="en-US" sz="2000" dirty="0">
                <a:solidFill>
                  <a:srgbClr val="0000FF"/>
                </a:solidFill>
              </a:rPr>
              <a:t>Water enters the root hair cells by </a:t>
            </a:r>
            <a:r>
              <a:rPr lang="en-US" sz="2000" b="1" dirty="0">
                <a:solidFill>
                  <a:srgbClr val="0000FF"/>
                </a:solidFill>
              </a:rPr>
              <a:t>osmosis</a:t>
            </a:r>
          </a:p>
        </p:txBody>
      </p:sp>
      <p:sp>
        <p:nvSpPr>
          <p:cNvPr id="5" name="Rectangle 4"/>
          <p:cNvSpPr/>
          <p:nvPr/>
        </p:nvSpPr>
        <p:spPr>
          <a:xfrm>
            <a:off x="3149600" y="6379001"/>
            <a:ext cx="6007100" cy="276999"/>
          </a:xfrm>
          <a:prstGeom prst="rect">
            <a:avLst/>
          </a:prstGeom>
        </p:spPr>
        <p:txBody>
          <a:bodyPr wrap="square">
            <a:spAutoFit/>
          </a:bodyPr>
          <a:lstStyle/>
          <a:p>
            <a:pPr algn="r"/>
            <a:r>
              <a:rPr lang="nl-NL" sz="1200" dirty="0">
                <a:hlinkClick r:id="rId4"/>
              </a:rPr>
              <a:t>http://www.bbc.co.uk/staticarchive/441a940349a662c2e000ee46215e29024262e92c.gif</a:t>
            </a:r>
            <a:endParaRPr lang="en-US" sz="1200" dirty="0"/>
          </a:p>
        </p:txBody>
      </p:sp>
      <p:sp>
        <p:nvSpPr>
          <p:cNvPr id="7" name="Rectangle 6"/>
          <p:cNvSpPr/>
          <p:nvPr/>
        </p:nvSpPr>
        <p:spPr>
          <a:xfrm>
            <a:off x="2857500" y="6581001"/>
            <a:ext cx="6299200" cy="276999"/>
          </a:xfrm>
          <a:prstGeom prst="rect">
            <a:avLst/>
          </a:prstGeom>
        </p:spPr>
        <p:txBody>
          <a:bodyPr wrap="square">
            <a:spAutoFit/>
          </a:bodyPr>
          <a:lstStyle/>
          <a:p>
            <a:pPr algn="r"/>
            <a:r>
              <a:rPr lang="en-US" sz="1200" dirty="0">
                <a:hlinkClick r:id="rId5"/>
              </a:rPr>
              <a:t>http://rajkumarbiology.weebly.com/uploads/9/6/4/2/9642700/431153986.jpg?368</a:t>
            </a:r>
            <a:endParaRPr lang="en-US" sz="1200" dirty="0"/>
          </a:p>
        </p:txBody>
      </p:sp>
      <p:sp>
        <p:nvSpPr>
          <p:cNvPr id="8" name="Rectangle 7"/>
          <p:cNvSpPr/>
          <p:nvPr/>
        </p:nvSpPr>
        <p:spPr>
          <a:xfrm>
            <a:off x="5378451" y="4019636"/>
            <a:ext cx="3663950" cy="1077218"/>
          </a:xfrm>
          <a:prstGeom prst="rect">
            <a:avLst/>
          </a:prstGeom>
        </p:spPr>
        <p:txBody>
          <a:bodyPr wrap="square">
            <a:spAutoFit/>
          </a:bodyPr>
          <a:lstStyle/>
          <a:p>
            <a:r>
              <a:rPr lang="en-US" sz="1600" dirty="0"/>
              <a:t>Plants take up water and essential minerals via their roots and thus need a large surface area in order to </a:t>
            </a:r>
            <a:r>
              <a:rPr lang="en-US" sz="1600" dirty="0" err="1"/>
              <a:t>optimise</a:t>
            </a:r>
            <a:r>
              <a:rPr lang="en-US" sz="1600" dirty="0"/>
              <a:t> this uptake.</a:t>
            </a:r>
          </a:p>
        </p:txBody>
      </p:sp>
      <p:sp>
        <p:nvSpPr>
          <p:cNvPr id="9" name="Rectangle 8"/>
          <p:cNvSpPr/>
          <p:nvPr/>
        </p:nvSpPr>
        <p:spPr>
          <a:xfrm>
            <a:off x="5378450" y="5236554"/>
            <a:ext cx="3663951" cy="830997"/>
          </a:xfrm>
          <a:prstGeom prst="rect">
            <a:avLst/>
          </a:prstGeom>
        </p:spPr>
        <p:txBody>
          <a:bodyPr wrap="square">
            <a:spAutoFit/>
          </a:bodyPr>
          <a:lstStyle/>
          <a:p>
            <a:r>
              <a:rPr lang="en-US" sz="1600" dirty="0"/>
              <a:t>The root epidermis may have extensions called root hairs which increase surface area for mineral and water absorption</a:t>
            </a:r>
          </a:p>
        </p:txBody>
      </p:sp>
      <p:sp>
        <p:nvSpPr>
          <p:cNvPr id="10" name="Rectangle 9"/>
          <p:cNvSpPr/>
          <p:nvPr/>
        </p:nvSpPr>
        <p:spPr>
          <a:xfrm>
            <a:off x="114300" y="779336"/>
            <a:ext cx="6311900" cy="1569660"/>
          </a:xfrm>
          <a:prstGeom prst="rect">
            <a:avLst/>
          </a:prstGeom>
        </p:spPr>
        <p:txBody>
          <a:bodyPr wrap="square">
            <a:spAutoFit/>
          </a:bodyPr>
          <a:lstStyle/>
          <a:p>
            <a:r>
              <a:rPr lang="en-US" sz="1600" dirty="0"/>
              <a:t>For </a:t>
            </a:r>
            <a:r>
              <a:rPr lang="en-US" sz="1600" dirty="0">
                <a:solidFill>
                  <a:srgbClr val="0000FF"/>
                </a:solidFill>
              </a:rPr>
              <a:t>osmosis</a:t>
            </a:r>
            <a:r>
              <a:rPr lang="en-US" sz="1600" dirty="0"/>
              <a:t> to occur there must be a </a:t>
            </a:r>
            <a:r>
              <a:rPr lang="en-US" sz="1600" dirty="0">
                <a:solidFill>
                  <a:srgbClr val="800000"/>
                </a:solidFill>
              </a:rPr>
              <a:t>higher concentration</a:t>
            </a:r>
            <a:r>
              <a:rPr lang="en-US" sz="1600" dirty="0"/>
              <a:t> of </a:t>
            </a:r>
            <a:r>
              <a:rPr lang="en-US" sz="1600" dirty="0">
                <a:solidFill>
                  <a:srgbClr val="800000"/>
                </a:solidFill>
              </a:rPr>
              <a:t>solutes</a:t>
            </a:r>
            <a:r>
              <a:rPr lang="en-US" sz="1600" dirty="0"/>
              <a:t>, e.g. </a:t>
            </a:r>
            <a:r>
              <a:rPr lang="en-US" sz="1600" dirty="0">
                <a:solidFill>
                  <a:srgbClr val="800000"/>
                </a:solidFill>
              </a:rPr>
              <a:t>mineral ions</a:t>
            </a:r>
            <a:r>
              <a:rPr lang="en-US" sz="1600" dirty="0"/>
              <a:t> inside the cell than in the soil water surrounding the roots.</a:t>
            </a:r>
          </a:p>
          <a:p>
            <a:r>
              <a:rPr lang="en-US" sz="1600" dirty="0"/>
              <a:t>A high concentration of solutes means a there is a </a:t>
            </a:r>
            <a:r>
              <a:rPr lang="en-US" sz="1600" dirty="0">
                <a:solidFill>
                  <a:srgbClr val="0000FF"/>
                </a:solidFill>
              </a:rPr>
              <a:t>low concentration</a:t>
            </a:r>
            <a:r>
              <a:rPr lang="en-US" sz="1600" dirty="0"/>
              <a:t> of </a:t>
            </a:r>
            <a:r>
              <a:rPr lang="en-US" sz="1600" dirty="0">
                <a:solidFill>
                  <a:srgbClr val="0000FF"/>
                </a:solidFill>
              </a:rPr>
              <a:t>water</a:t>
            </a:r>
            <a:r>
              <a:rPr lang="en-US" sz="1600" dirty="0"/>
              <a:t> in the </a:t>
            </a:r>
            <a:r>
              <a:rPr lang="en-US" sz="1600" dirty="0">
                <a:solidFill>
                  <a:srgbClr val="008000"/>
                </a:solidFill>
              </a:rPr>
              <a:t>root hair cells </a:t>
            </a:r>
            <a:r>
              <a:rPr lang="en-US" sz="1600" dirty="0"/>
              <a:t>compared to the soil water.</a:t>
            </a:r>
          </a:p>
          <a:p>
            <a:r>
              <a:rPr lang="en-US" sz="1600" dirty="0"/>
              <a:t>Therefore water moves </a:t>
            </a:r>
            <a:r>
              <a:rPr lang="en-US" sz="1600" dirty="0">
                <a:solidFill>
                  <a:srgbClr val="0000FF"/>
                </a:solidFill>
              </a:rPr>
              <a:t>down the concentration gradient</a:t>
            </a:r>
            <a:r>
              <a:rPr lang="en-US" sz="1600" dirty="0"/>
              <a:t> and enters the root hair cells.</a:t>
            </a:r>
          </a:p>
        </p:txBody>
      </p:sp>
      <p:sp>
        <p:nvSpPr>
          <p:cNvPr id="11" name="TextBox 10"/>
          <p:cNvSpPr txBox="1"/>
          <p:nvPr/>
        </p:nvSpPr>
        <p:spPr>
          <a:xfrm>
            <a:off x="88900" y="3148568"/>
            <a:ext cx="1301750" cy="553998"/>
          </a:xfrm>
          <a:prstGeom prst="rect">
            <a:avLst/>
          </a:prstGeom>
          <a:solidFill>
            <a:schemeClr val="bg1">
              <a:alpha val="41000"/>
            </a:schemeClr>
          </a:solidFill>
        </p:spPr>
        <p:txBody>
          <a:bodyPr wrap="square" rtlCol="0">
            <a:spAutoFit/>
          </a:bodyPr>
          <a:lstStyle/>
          <a:p>
            <a:r>
              <a:rPr lang="en-US" sz="1500" dirty="0">
                <a:solidFill>
                  <a:srgbClr val="0000FF"/>
                </a:solidFill>
              </a:rPr>
              <a:t>Higher water concentration</a:t>
            </a:r>
          </a:p>
        </p:txBody>
      </p:sp>
      <p:sp>
        <p:nvSpPr>
          <p:cNvPr id="12" name="TextBox 11"/>
          <p:cNvSpPr txBox="1"/>
          <p:nvPr/>
        </p:nvSpPr>
        <p:spPr>
          <a:xfrm>
            <a:off x="2206625" y="3501767"/>
            <a:ext cx="1301750" cy="553998"/>
          </a:xfrm>
          <a:prstGeom prst="rect">
            <a:avLst/>
          </a:prstGeom>
          <a:solidFill>
            <a:schemeClr val="bg1">
              <a:alpha val="41000"/>
            </a:schemeClr>
          </a:solidFill>
        </p:spPr>
        <p:txBody>
          <a:bodyPr wrap="square" rtlCol="0">
            <a:spAutoFit/>
          </a:bodyPr>
          <a:lstStyle/>
          <a:p>
            <a:r>
              <a:rPr lang="en-US" sz="1500" dirty="0">
                <a:solidFill>
                  <a:srgbClr val="0000FF"/>
                </a:solidFill>
              </a:rPr>
              <a:t>Lower water concentration</a:t>
            </a:r>
          </a:p>
        </p:txBody>
      </p:sp>
    </p:spTree>
    <p:extLst>
      <p:ext uri="{BB962C8B-B14F-4D97-AF65-F5344CB8AC3E}">
        <p14:creationId xmlns:p14="http://schemas.microsoft.com/office/powerpoint/2010/main" val="395613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port-in-angiospermophytes-1216269581538668-9_Page_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5" y="298174"/>
            <a:ext cx="8746435" cy="6559826"/>
          </a:xfrm>
          <a:prstGeom prst="rect">
            <a:avLst/>
          </a:prstGeom>
        </p:spPr>
      </p:pic>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9.1.U5 Active uptake of mineral ions in the roots causes absorption of water by osmosis.</a:t>
            </a:r>
            <a:endParaRPr lang="en-US" sz="1600" dirty="0"/>
          </a:p>
        </p:txBody>
      </p:sp>
      <p:sp>
        <p:nvSpPr>
          <p:cNvPr id="5" name="Rectangle 4"/>
          <p:cNvSpPr/>
          <p:nvPr/>
        </p:nvSpPr>
        <p:spPr>
          <a:xfrm>
            <a:off x="203200" y="5963840"/>
            <a:ext cx="6591300" cy="646331"/>
          </a:xfrm>
          <a:prstGeom prst="rect">
            <a:avLst/>
          </a:prstGeom>
          <a:solidFill>
            <a:schemeClr val="bg1"/>
          </a:solidFill>
        </p:spPr>
        <p:txBody>
          <a:bodyPr wrap="square">
            <a:spAutoFit/>
          </a:bodyPr>
          <a:lstStyle/>
          <a:p>
            <a:r>
              <a:rPr lang="en-US" b="1" dirty="0"/>
              <a:t>Active uptake </a:t>
            </a:r>
            <a:r>
              <a:rPr lang="en-US" dirty="0"/>
              <a:t>of </a:t>
            </a:r>
            <a:r>
              <a:rPr lang="en-US" b="1" dirty="0"/>
              <a:t>mineral ions </a:t>
            </a:r>
            <a:r>
              <a:rPr lang="en-US" dirty="0"/>
              <a:t>results in a </a:t>
            </a:r>
            <a:r>
              <a:rPr lang="en-US" b="1" dirty="0"/>
              <a:t>higher concentration </a:t>
            </a:r>
            <a:r>
              <a:rPr lang="en-US" dirty="0"/>
              <a:t>of minerals </a:t>
            </a:r>
            <a:r>
              <a:rPr lang="en-US" b="1" dirty="0"/>
              <a:t>in plants </a:t>
            </a:r>
            <a:r>
              <a:rPr lang="en-US" dirty="0"/>
              <a:t>than in the surrounding soil </a:t>
            </a:r>
          </a:p>
        </p:txBody>
      </p:sp>
      <p:sp>
        <p:nvSpPr>
          <p:cNvPr id="7" name="Rectangle 6"/>
          <p:cNvSpPr/>
          <p:nvPr/>
        </p:nvSpPr>
        <p:spPr>
          <a:xfrm>
            <a:off x="60817" y="1747440"/>
            <a:ext cx="1590184" cy="1569660"/>
          </a:xfrm>
          <a:prstGeom prst="rect">
            <a:avLst/>
          </a:prstGeom>
          <a:noFill/>
        </p:spPr>
        <p:txBody>
          <a:bodyPr wrap="square">
            <a:spAutoFit/>
          </a:bodyPr>
          <a:lstStyle/>
          <a:p>
            <a:r>
              <a:rPr lang="en-US" sz="1600" dirty="0"/>
              <a:t>The use of </a:t>
            </a:r>
            <a:r>
              <a:rPr lang="en-US" sz="1600" b="1" dirty="0"/>
              <a:t>ATP</a:t>
            </a:r>
            <a:r>
              <a:rPr lang="en-US" sz="1600" dirty="0"/>
              <a:t> means that cell must </a:t>
            </a:r>
            <a:r>
              <a:rPr lang="en-US" sz="1600" b="1" dirty="0"/>
              <a:t>respire (aerobically) </a:t>
            </a:r>
            <a:r>
              <a:rPr lang="en-US" sz="1600" dirty="0"/>
              <a:t>to carry out active transport.</a:t>
            </a:r>
          </a:p>
        </p:txBody>
      </p:sp>
    </p:spTree>
    <p:extLst>
      <p:ext uri="{BB962C8B-B14F-4D97-AF65-F5344CB8AC3E}">
        <p14:creationId xmlns:p14="http://schemas.microsoft.com/office/powerpoint/2010/main" val="218128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port-in-angiospermophytes-1216269581538668-9_Page_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5" y="298174"/>
            <a:ext cx="8746435" cy="6559826"/>
          </a:xfrm>
          <a:prstGeom prst="rect">
            <a:avLst/>
          </a:prstGeom>
        </p:spPr>
      </p:pic>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9.1.U5 Active uptake of mineral ions in the roots causes absorption of water by osmosis.</a:t>
            </a:r>
            <a:endParaRPr lang="en-US" sz="1600" dirty="0"/>
          </a:p>
        </p:txBody>
      </p:sp>
      <p:sp>
        <p:nvSpPr>
          <p:cNvPr id="5" name="Rectangle 4"/>
          <p:cNvSpPr/>
          <p:nvPr/>
        </p:nvSpPr>
        <p:spPr>
          <a:xfrm>
            <a:off x="203200" y="5963840"/>
            <a:ext cx="6591300" cy="646331"/>
          </a:xfrm>
          <a:prstGeom prst="rect">
            <a:avLst/>
          </a:prstGeom>
          <a:solidFill>
            <a:schemeClr val="bg1"/>
          </a:solidFill>
        </p:spPr>
        <p:txBody>
          <a:bodyPr wrap="square">
            <a:spAutoFit/>
          </a:bodyPr>
          <a:lstStyle/>
          <a:p>
            <a:r>
              <a:rPr lang="en-US" b="1" dirty="0"/>
              <a:t>Active uptake </a:t>
            </a:r>
            <a:r>
              <a:rPr lang="en-US" dirty="0"/>
              <a:t>of </a:t>
            </a:r>
            <a:r>
              <a:rPr lang="en-US" b="1" dirty="0"/>
              <a:t>mineral ions </a:t>
            </a:r>
            <a:r>
              <a:rPr lang="en-US" dirty="0"/>
              <a:t>results in a </a:t>
            </a:r>
            <a:r>
              <a:rPr lang="en-US" b="1" dirty="0"/>
              <a:t>higher concentration </a:t>
            </a:r>
            <a:r>
              <a:rPr lang="en-US" dirty="0"/>
              <a:t>of minerals </a:t>
            </a:r>
            <a:r>
              <a:rPr lang="en-US" b="1" dirty="0"/>
              <a:t>in plants </a:t>
            </a:r>
            <a:r>
              <a:rPr lang="en-US" dirty="0"/>
              <a:t>than in the surrounding soil </a:t>
            </a:r>
          </a:p>
        </p:txBody>
      </p:sp>
      <p:sp>
        <p:nvSpPr>
          <p:cNvPr id="6" name="Rectangle 5"/>
          <p:cNvSpPr/>
          <p:nvPr/>
        </p:nvSpPr>
        <p:spPr>
          <a:xfrm rot="21100694">
            <a:off x="3028951" y="3157141"/>
            <a:ext cx="3390900" cy="923330"/>
          </a:xfrm>
          <a:prstGeom prst="rect">
            <a:avLst/>
          </a:prstGeom>
          <a:solidFill>
            <a:srgbClr val="FFFF00"/>
          </a:solidFill>
          <a:ln w="38100" cmpd="sng">
            <a:solidFill>
              <a:srgbClr val="008000"/>
            </a:solidFill>
          </a:ln>
        </p:spPr>
        <p:txBody>
          <a:bodyPr wrap="square">
            <a:spAutoFit/>
          </a:bodyPr>
          <a:lstStyle/>
          <a:p>
            <a:r>
              <a:rPr lang="en-US" b="1" dirty="0"/>
              <a:t>You should not need to know the detailed process by which plant cells acquire mineral ions.</a:t>
            </a:r>
          </a:p>
        </p:txBody>
      </p:sp>
      <p:sp>
        <p:nvSpPr>
          <p:cNvPr id="7" name="Rectangle 6"/>
          <p:cNvSpPr/>
          <p:nvPr/>
        </p:nvSpPr>
        <p:spPr>
          <a:xfrm>
            <a:off x="60817" y="1747440"/>
            <a:ext cx="1590184" cy="1569660"/>
          </a:xfrm>
          <a:prstGeom prst="rect">
            <a:avLst/>
          </a:prstGeom>
          <a:noFill/>
        </p:spPr>
        <p:txBody>
          <a:bodyPr wrap="square">
            <a:spAutoFit/>
          </a:bodyPr>
          <a:lstStyle/>
          <a:p>
            <a:r>
              <a:rPr lang="en-US" sz="1600" dirty="0"/>
              <a:t>The use of </a:t>
            </a:r>
            <a:r>
              <a:rPr lang="en-US" sz="1600" b="1" dirty="0"/>
              <a:t>ATP</a:t>
            </a:r>
            <a:r>
              <a:rPr lang="en-US" sz="1600" dirty="0"/>
              <a:t> means that cell must </a:t>
            </a:r>
            <a:r>
              <a:rPr lang="en-US" sz="1600" b="1" dirty="0"/>
              <a:t>respire (aerobically) </a:t>
            </a:r>
            <a:r>
              <a:rPr lang="en-US" sz="1600" dirty="0"/>
              <a:t>to carry out active transport.</a:t>
            </a:r>
          </a:p>
        </p:txBody>
      </p:sp>
    </p:spTree>
    <p:extLst>
      <p:ext uri="{BB962C8B-B14F-4D97-AF65-F5344CB8AC3E}">
        <p14:creationId xmlns:p14="http://schemas.microsoft.com/office/powerpoint/2010/main" val="1546546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507486"/>
          </a:xfrm>
          <a:solidFill>
            <a:srgbClr val="B9CDE5">
              <a:alpha val="78000"/>
            </a:srgbClr>
          </a:solidFill>
        </p:spPr>
        <p:txBody>
          <a:bodyPr vert="horz" lIns="91440" tIns="45720" rIns="91440" bIns="45720" rtlCol="0" anchor="ctr">
            <a:normAutofit fontScale="90000"/>
          </a:bodyPr>
          <a:lstStyle/>
          <a:p>
            <a:r>
              <a:rPr lang="en-GB" sz="1600" dirty="0">
                <a:solidFill>
                  <a:srgbClr val="000000"/>
                </a:solidFill>
                <a:latin typeface="Arial"/>
                <a:ea typeface="ＭＳ 明朝"/>
                <a:cs typeface="Arial"/>
              </a:rPr>
              <a:t>9.1.A2 </a:t>
            </a:r>
            <a:r>
              <a:rPr lang="en-US" sz="1600" dirty="0">
                <a:solidFill>
                  <a:srgbClr val="000000"/>
                </a:solidFill>
                <a:latin typeface="Arial"/>
                <a:ea typeface="ＭＳ 明朝"/>
                <a:cs typeface="Arial"/>
              </a:rPr>
              <a:t>Models of water transport in xylem using simple apparatus including blotting or filter paper, porous pots and capillary tubing.</a:t>
            </a:r>
          </a:p>
        </p:txBody>
      </p:sp>
      <p:pic>
        <p:nvPicPr>
          <p:cNvPr id="2" name="Picture 1"/>
          <p:cNvPicPr>
            <a:picLocks noChangeAspect="1"/>
          </p:cNvPicPr>
          <p:nvPr/>
        </p:nvPicPr>
        <p:blipFill>
          <a:blip r:embed="rId2"/>
          <a:stretch>
            <a:fillRect/>
          </a:stretch>
        </p:blipFill>
        <p:spPr>
          <a:xfrm>
            <a:off x="152400" y="1673627"/>
            <a:ext cx="2159000" cy="4820526"/>
          </a:xfrm>
          <a:prstGeom prst="rect">
            <a:avLst/>
          </a:prstGeom>
        </p:spPr>
      </p:pic>
      <p:pic>
        <p:nvPicPr>
          <p:cNvPr id="5" name="Picture 4" descr="Screen Shot 2015-09-23 at 21.0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247" y="2898769"/>
            <a:ext cx="2023759" cy="3634061"/>
          </a:xfrm>
          <a:prstGeom prst="rect">
            <a:avLst/>
          </a:prstGeom>
        </p:spPr>
      </p:pic>
      <p:sp>
        <p:nvSpPr>
          <p:cNvPr id="6" name="TextBox 5"/>
          <p:cNvSpPr txBox="1"/>
          <p:nvPr/>
        </p:nvSpPr>
        <p:spPr>
          <a:xfrm>
            <a:off x="482200" y="1104324"/>
            <a:ext cx="3022600" cy="584776"/>
          </a:xfrm>
          <a:prstGeom prst="rect">
            <a:avLst/>
          </a:prstGeom>
          <a:noFill/>
        </p:spPr>
        <p:txBody>
          <a:bodyPr wrap="square" rtlCol="0">
            <a:spAutoFit/>
          </a:bodyPr>
          <a:lstStyle/>
          <a:p>
            <a:r>
              <a:rPr lang="en-US" sz="1600" dirty="0">
                <a:solidFill>
                  <a:schemeClr val="tx1">
                    <a:lumMod val="50000"/>
                    <a:lumOff val="50000"/>
                  </a:schemeClr>
                </a:solidFill>
              </a:rPr>
              <a:t>Water evaporates from the surface of the porous pot</a:t>
            </a:r>
          </a:p>
        </p:txBody>
      </p:sp>
      <p:sp>
        <p:nvSpPr>
          <p:cNvPr id="7" name="TextBox 6"/>
          <p:cNvSpPr txBox="1"/>
          <p:nvPr/>
        </p:nvSpPr>
        <p:spPr>
          <a:xfrm>
            <a:off x="1443154" y="3066667"/>
            <a:ext cx="1477846" cy="2062103"/>
          </a:xfrm>
          <a:prstGeom prst="rect">
            <a:avLst/>
          </a:prstGeom>
          <a:noFill/>
        </p:spPr>
        <p:txBody>
          <a:bodyPr wrap="square" rtlCol="0">
            <a:spAutoFit/>
          </a:bodyPr>
          <a:lstStyle/>
          <a:p>
            <a:r>
              <a:rPr lang="en-US" sz="1600" dirty="0">
                <a:solidFill>
                  <a:schemeClr val="tx1">
                    <a:lumMod val="50000"/>
                    <a:lumOff val="50000"/>
                  </a:schemeClr>
                </a:solidFill>
              </a:rPr>
              <a:t>Water is lost from the trough as water moves up the tube to replace water lost from the pot</a:t>
            </a:r>
          </a:p>
        </p:txBody>
      </p:sp>
      <p:grpSp>
        <p:nvGrpSpPr>
          <p:cNvPr id="12" name="Group 11"/>
          <p:cNvGrpSpPr/>
          <p:nvPr/>
        </p:nvGrpSpPr>
        <p:grpSpPr>
          <a:xfrm>
            <a:off x="2977950" y="1790700"/>
            <a:ext cx="1689100" cy="4665930"/>
            <a:chOff x="4127500" y="1866900"/>
            <a:chExt cx="1689100" cy="4665930"/>
          </a:xfrm>
        </p:grpSpPr>
        <p:pic>
          <p:nvPicPr>
            <p:cNvPr id="3" name="Picture 2"/>
            <p:cNvPicPr>
              <a:picLocks noChangeAspect="1"/>
            </p:cNvPicPr>
            <p:nvPr/>
          </p:nvPicPr>
          <p:blipFill>
            <a:blip r:embed="rId4"/>
            <a:stretch>
              <a:fillRect/>
            </a:stretch>
          </p:blipFill>
          <p:spPr>
            <a:xfrm>
              <a:off x="4127500" y="1866900"/>
              <a:ext cx="1689100" cy="4665930"/>
            </a:xfrm>
            <a:prstGeom prst="rect">
              <a:avLst/>
            </a:prstGeom>
          </p:spPr>
        </p:pic>
        <p:sp>
          <p:nvSpPr>
            <p:cNvPr id="9" name="TextBox 8"/>
            <p:cNvSpPr txBox="1"/>
            <p:nvPr/>
          </p:nvSpPr>
          <p:spPr>
            <a:xfrm>
              <a:off x="4216400" y="4305300"/>
              <a:ext cx="603050" cy="369332"/>
            </a:xfrm>
            <a:prstGeom prst="rect">
              <a:avLst/>
            </a:prstGeom>
            <a:solidFill>
              <a:srgbClr val="FFFFFF"/>
            </a:solidFill>
          </p:spPr>
          <p:txBody>
            <a:bodyPr wrap="none" rtlCol="0">
              <a:spAutoFit/>
            </a:bodyPr>
            <a:lstStyle/>
            <a:p>
              <a:r>
                <a:rPr lang="en-US" dirty="0"/>
                <a:t>10m</a:t>
              </a:r>
            </a:p>
          </p:txBody>
        </p:sp>
      </p:grpSp>
      <p:sp>
        <p:nvSpPr>
          <p:cNvPr id="10" name="TextBox 9"/>
          <p:cNvSpPr txBox="1"/>
          <p:nvPr/>
        </p:nvSpPr>
        <p:spPr>
          <a:xfrm>
            <a:off x="7315199" y="3066667"/>
            <a:ext cx="1422401" cy="2800766"/>
          </a:xfrm>
          <a:prstGeom prst="rect">
            <a:avLst/>
          </a:prstGeom>
          <a:noFill/>
        </p:spPr>
        <p:txBody>
          <a:bodyPr wrap="square" rtlCol="0">
            <a:spAutoFit/>
          </a:bodyPr>
          <a:lstStyle/>
          <a:p>
            <a:r>
              <a:rPr lang="en-US" sz="1600" dirty="0">
                <a:solidFill>
                  <a:schemeClr val="tx1">
                    <a:lumMod val="50000"/>
                    <a:lumOff val="50000"/>
                  </a:schemeClr>
                </a:solidFill>
              </a:rPr>
              <a:t>Place the end of a strip of filter paper in water and the water will gradually move up the paper. What material is paper made from?</a:t>
            </a:r>
          </a:p>
        </p:txBody>
      </p:sp>
      <p:sp>
        <p:nvSpPr>
          <p:cNvPr id="11" name="TextBox 10"/>
          <p:cNvSpPr txBox="1"/>
          <p:nvPr/>
        </p:nvSpPr>
        <p:spPr>
          <a:xfrm>
            <a:off x="76200" y="573049"/>
            <a:ext cx="3487854" cy="461665"/>
          </a:xfrm>
          <a:prstGeom prst="rect">
            <a:avLst/>
          </a:prstGeom>
          <a:noFill/>
        </p:spPr>
        <p:txBody>
          <a:bodyPr wrap="none" rtlCol="0">
            <a:spAutoFit/>
          </a:bodyPr>
          <a:lstStyle/>
          <a:p>
            <a:r>
              <a:rPr lang="en-GB" sz="2400" dirty="0"/>
              <a:t>Modelling </a:t>
            </a:r>
            <a:r>
              <a:rPr lang="en-GB" sz="2400" dirty="0">
                <a:solidFill>
                  <a:srgbClr val="0000FF"/>
                </a:solidFill>
              </a:rPr>
              <a:t>water transport</a:t>
            </a:r>
          </a:p>
        </p:txBody>
      </p:sp>
      <p:sp>
        <p:nvSpPr>
          <p:cNvPr id="8" name="TextBox 7"/>
          <p:cNvSpPr txBox="1"/>
          <p:nvPr/>
        </p:nvSpPr>
        <p:spPr>
          <a:xfrm>
            <a:off x="4142633" y="3064927"/>
            <a:ext cx="1496167" cy="2062103"/>
          </a:xfrm>
          <a:prstGeom prst="rect">
            <a:avLst/>
          </a:prstGeom>
          <a:noFill/>
        </p:spPr>
        <p:txBody>
          <a:bodyPr wrap="square" rtlCol="0">
            <a:spAutoFit/>
          </a:bodyPr>
          <a:lstStyle>
            <a:defPPr>
              <a:defRPr lang="en-US"/>
            </a:defPPr>
            <a:lvl1pPr>
              <a:defRPr sz="1600">
                <a:solidFill>
                  <a:schemeClr val="tx1">
                    <a:lumMod val="50000"/>
                    <a:lumOff val="50000"/>
                  </a:schemeClr>
                </a:solidFill>
              </a:defRPr>
            </a:lvl1pPr>
          </a:lstStyle>
          <a:p>
            <a:r>
              <a:rPr lang="en-US" dirty="0"/>
              <a:t>Place a capillary tube in water and the water moves up the tube - the thinner the tube the higher the water rises.</a:t>
            </a:r>
          </a:p>
        </p:txBody>
      </p:sp>
      <p:sp>
        <p:nvSpPr>
          <p:cNvPr id="13" name="TextBox 12"/>
          <p:cNvSpPr txBox="1"/>
          <p:nvPr/>
        </p:nvSpPr>
        <p:spPr>
          <a:xfrm>
            <a:off x="3797301" y="611114"/>
            <a:ext cx="5346700" cy="1200329"/>
          </a:xfrm>
          <a:prstGeom prst="rect">
            <a:avLst/>
          </a:prstGeom>
          <a:noFill/>
        </p:spPr>
        <p:txBody>
          <a:bodyPr wrap="square" rtlCol="0">
            <a:spAutoFit/>
          </a:bodyPr>
          <a:lstStyle/>
          <a:p>
            <a:r>
              <a:rPr lang="en-US" i="1" dirty="0"/>
              <a:t>Setup each model to see it working. For each model discuss both how it models water transport in plants and what its limitations as a model are; when does it cease to be a good representation?</a:t>
            </a:r>
          </a:p>
        </p:txBody>
      </p:sp>
      <p:sp>
        <p:nvSpPr>
          <p:cNvPr id="14" name="TextBox 13"/>
          <p:cNvSpPr txBox="1"/>
          <p:nvPr/>
        </p:nvSpPr>
        <p:spPr>
          <a:xfrm>
            <a:off x="0" y="6347132"/>
            <a:ext cx="8636000" cy="523220"/>
          </a:xfrm>
          <a:prstGeom prst="rect">
            <a:avLst/>
          </a:prstGeom>
          <a:noFill/>
        </p:spPr>
        <p:txBody>
          <a:bodyPr wrap="square" rtlCol="0">
            <a:spAutoFit/>
          </a:bodyPr>
          <a:lstStyle/>
          <a:p>
            <a:r>
              <a:rPr lang="en-US" sz="1400" i="1" dirty="0">
                <a:solidFill>
                  <a:schemeClr val="tx1">
                    <a:lumMod val="50000"/>
                    <a:lumOff val="50000"/>
                  </a:schemeClr>
                </a:solidFill>
              </a:rPr>
              <a:t>For the </a:t>
            </a:r>
            <a:r>
              <a:rPr lang="en-US" sz="1400" b="1" i="1" dirty="0">
                <a:solidFill>
                  <a:schemeClr val="tx1">
                    <a:lumMod val="50000"/>
                    <a:lumOff val="50000"/>
                  </a:schemeClr>
                </a:solidFill>
              </a:rPr>
              <a:t>porous pot</a:t>
            </a:r>
            <a:r>
              <a:rPr lang="en-US" sz="1400" i="1" dirty="0">
                <a:solidFill>
                  <a:schemeClr val="tx1">
                    <a:lumMod val="50000"/>
                    <a:lumOff val="50000"/>
                  </a:schemeClr>
                </a:solidFill>
              </a:rPr>
              <a:t> to work there must be an airtight seal between the porous pot and the tube. Additionally allow an air bubble to enter the tube to see water movement more clearly.</a:t>
            </a:r>
          </a:p>
        </p:txBody>
      </p:sp>
      <p:sp>
        <p:nvSpPr>
          <p:cNvPr id="15" name="Rectangle 14"/>
          <p:cNvSpPr/>
          <p:nvPr/>
        </p:nvSpPr>
        <p:spPr>
          <a:xfrm>
            <a:off x="4495801" y="1917198"/>
            <a:ext cx="4572000" cy="954107"/>
          </a:xfrm>
          <a:prstGeom prst="rect">
            <a:avLst/>
          </a:prstGeom>
        </p:spPr>
        <p:txBody>
          <a:bodyPr>
            <a:spAutoFit/>
          </a:bodyPr>
          <a:lstStyle/>
          <a:p>
            <a:r>
              <a:rPr lang="en-US" sz="1400" b="1" i="1" dirty="0"/>
              <a:t>Nature of Science:</a:t>
            </a:r>
            <a:r>
              <a:rPr lang="en-US" sz="1400" i="1" dirty="0"/>
              <a:t> Use models as representations of the real world- mechanisms involved in water transport in the xylem can be investigated using apparatus and materials that show similarities in structure to plant tissues. (1.10)</a:t>
            </a:r>
          </a:p>
        </p:txBody>
      </p:sp>
    </p:spTree>
    <p:extLst>
      <p:ext uri="{BB962C8B-B14F-4D97-AF65-F5344CB8AC3E}">
        <p14:creationId xmlns:p14="http://schemas.microsoft.com/office/powerpoint/2010/main" val="218128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5005" y="490905"/>
            <a:ext cx="6367095" cy="6367095"/>
          </a:xfrm>
          <a:prstGeom prst="rect">
            <a:avLst/>
          </a:prstGeom>
        </p:spPr>
      </p:pic>
      <p:sp>
        <p:nvSpPr>
          <p:cNvPr id="4" name="Title 1"/>
          <p:cNvSpPr>
            <a:spLocks noGrp="1"/>
          </p:cNvSpPr>
          <p:nvPr>
            <p:ph type="title"/>
          </p:nvPr>
        </p:nvSpPr>
        <p:spPr>
          <a:xfrm>
            <a:off x="0" y="4763"/>
            <a:ext cx="9144000" cy="486142"/>
          </a:xfrm>
        </p:spPr>
        <p:txBody>
          <a:bodyPr>
            <a:normAutofit fontScale="90000"/>
          </a:bodyPr>
          <a:lstStyle/>
          <a:p>
            <a:r>
              <a:rPr lang="en-GB" sz="1600" dirty="0">
                <a:solidFill>
                  <a:srgbClr val="000000"/>
                </a:solidFill>
                <a:latin typeface="Arial"/>
                <a:ea typeface="ＭＳ 明朝"/>
                <a:cs typeface="Arial"/>
              </a:rPr>
              <a:t>9.1.S2 Measurement of transpiration rates using </a:t>
            </a:r>
            <a:r>
              <a:rPr lang="en-GB" sz="1600" dirty="0" err="1">
                <a:solidFill>
                  <a:srgbClr val="000000"/>
                </a:solidFill>
                <a:latin typeface="Arial"/>
                <a:ea typeface="ＭＳ 明朝"/>
                <a:cs typeface="Arial"/>
              </a:rPr>
              <a:t>potometers</a:t>
            </a:r>
            <a:r>
              <a:rPr lang="en-GB" sz="1600" dirty="0">
                <a:solidFill>
                  <a:srgbClr val="000000"/>
                </a:solidFill>
                <a:latin typeface="Arial"/>
                <a:ea typeface="ＭＳ 明朝"/>
                <a:cs typeface="Arial"/>
              </a:rPr>
              <a:t>. (Practical 7) AND 9.1.S3 Design of an experiment to test hypotheses about the effect of temperature or humidity on transpiration rates. </a:t>
            </a:r>
          </a:p>
        </p:txBody>
      </p:sp>
      <p:sp>
        <p:nvSpPr>
          <p:cNvPr id="5" name="Rectangle 4"/>
          <p:cNvSpPr/>
          <p:nvPr/>
        </p:nvSpPr>
        <p:spPr>
          <a:xfrm>
            <a:off x="0" y="490905"/>
            <a:ext cx="8267700" cy="707886"/>
          </a:xfrm>
          <a:prstGeom prst="rect">
            <a:avLst/>
          </a:prstGeom>
          <a:solidFill>
            <a:srgbClr val="FFFFFF">
              <a:alpha val="68000"/>
            </a:srgbClr>
          </a:solidFill>
        </p:spPr>
        <p:txBody>
          <a:bodyPr wrap="square">
            <a:spAutoFit/>
          </a:bodyPr>
          <a:lstStyle/>
          <a:p>
            <a:r>
              <a:rPr lang="en-US" sz="2000" b="1" dirty="0"/>
              <a:t>Design of an experiment</a:t>
            </a:r>
            <a:r>
              <a:rPr lang="en-US" sz="2000" dirty="0"/>
              <a:t> to test hypotheses about the effect of </a:t>
            </a:r>
            <a:r>
              <a:rPr lang="en-US" sz="2000" dirty="0">
                <a:solidFill>
                  <a:srgbClr val="FF0000"/>
                </a:solidFill>
              </a:rPr>
              <a:t>temperature</a:t>
            </a:r>
            <a:r>
              <a:rPr lang="en-US" sz="2000" dirty="0"/>
              <a:t> or </a:t>
            </a:r>
            <a:r>
              <a:rPr lang="en-US" sz="2000" dirty="0">
                <a:solidFill>
                  <a:srgbClr val="0000FF"/>
                </a:solidFill>
              </a:rPr>
              <a:t>humidity</a:t>
            </a:r>
            <a:r>
              <a:rPr lang="en-US" sz="2000" dirty="0"/>
              <a:t> on </a:t>
            </a:r>
            <a:r>
              <a:rPr lang="en-US" sz="2000" dirty="0">
                <a:solidFill>
                  <a:srgbClr val="800000"/>
                </a:solidFill>
              </a:rPr>
              <a:t>transpiration rates</a:t>
            </a:r>
            <a:r>
              <a:rPr lang="en-US" sz="2000" dirty="0"/>
              <a:t>.</a:t>
            </a:r>
          </a:p>
        </p:txBody>
      </p:sp>
      <p:sp>
        <p:nvSpPr>
          <p:cNvPr id="6" name="TextBox 5"/>
          <p:cNvSpPr txBox="1"/>
          <p:nvPr/>
        </p:nvSpPr>
        <p:spPr>
          <a:xfrm>
            <a:off x="0" y="1565176"/>
            <a:ext cx="2908300" cy="1200329"/>
          </a:xfrm>
          <a:prstGeom prst="rect">
            <a:avLst/>
          </a:prstGeom>
          <a:solidFill>
            <a:srgbClr val="FFFFFF">
              <a:alpha val="68000"/>
            </a:srgbClr>
          </a:solidFill>
        </p:spPr>
        <p:txBody>
          <a:bodyPr wrap="square" rtlCol="0">
            <a:spAutoFit/>
          </a:bodyPr>
          <a:lstStyle/>
          <a:p>
            <a:r>
              <a:rPr lang="en-US" dirty="0" err="1"/>
              <a:t>Potometers</a:t>
            </a:r>
            <a:r>
              <a:rPr lang="en-US" dirty="0"/>
              <a:t> vary in design, but all </a:t>
            </a:r>
            <a:r>
              <a:rPr lang="en-US" b="1" dirty="0"/>
              <a:t>measure transpiration indirectly</a:t>
            </a:r>
            <a:r>
              <a:rPr lang="en-US" dirty="0"/>
              <a:t> by looking at the </a:t>
            </a:r>
            <a:r>
              <a:rPr lang="en-US" b="1" dirty="0"/>
              <a:t>water uptake</a:t>
            </a:r>
            <a:r>
              <a:rPr lang="en-US" dirty="0"/>
              <a:t>.</a:t>
            </a:r>
          </a:p>
        </p:txBody>
      </p:sp>
      <p:sp>
        <p:nvSpPr>
          <p:cNvPr id="7" name="TextBox 6"/>
          <p:cNvSpPr txBox="1"/>
          <p:nvPr/>
        </p:nvSpPr>
        <p:spPr>
          <a:xfrm>
            <a:off x="0" y="4740890"/>
            <a:ext cx="2908300" cy="1200329"/>
          </a:xfrm>
          <a:prstGeom prst="rect">
            <a:avLst/>
          </a:prstGeom>
          <a:solidFill>
            <a:srgbClr val="FFFFFF">
              <a:alpha val="68000"/>
            </a:srgbClr>
          </a:solidFill>
        </p:spPr>
        <p:txBody>
          <a:bodyPr wrap="square" rtlCol="0">
            <a:spAutoFit/>
          </a:bodyPr>
          <a:lstStyle/>
          <a:p>
            <a:r>
              <a:rPr lang="en-US" b="1" dirty="0"/>
              <a:t>Dependent variable: </a:t>
            </a:r>
            <a:r>
              <a:rPr lang="en-US" dirty="0"/>
              <a:t>detail how you will measure transpiration in order that you can calculate a rate.</a:t>
            </a:r>
          </a:p>
        </p:txBody>
      </p:sp>
      <p:sp>
        <p:nvSpPr>
          <p:cNvPr id="8" name="Rectangle 7"/>
          <p:cNvSpPr/>
          <p:nvPr/>
        </p:nvSpPr>
        <p:spPr>
          <a:xfrm>
            <a:off x="6121400" y="1494708"/>
            <a:ext cx="3022600" cy="1477328"/>
          </a:xfrm>
          <a:prstGeom prst="rect">
            <a:avLst/>
          </a:prstGeom>
          <a:solidFill>
            <a:srgbClr val="FFFFFF">
              <a:alpha val="68000"/>
            </a:srgbClr>
          </a:solidFill>
        </p:spPr>
        <p:txBody>
          <a:bodyPr wrap="square">
            <a:spAutoFit/>
          </a:bodyPr>
          <a:lstStyle/>
          <a:p>
            <a:r>
              <a:rPr lang="en-US" b="1" dirty="0"/>
              <a:t>Independent variable:</a:t>
            </a:r>
            <a:r>
              <a:rPr lang="en-US" dirty="0"/>
              <a:t> will it be temperature or humidity? How will this be varied and what range of values will you use? </a:t>
            </a:r>
          </a:p>
        </p:txBody>
      </p:sp>
      <p:sp>
        <p:nvSpPr>
          <p:cNvPr id="9" name="Rectangle 8"/>
          <p:cNvSpPr/>
          <p:nvPr/>
        </p:nvSpPr>
        <p:spPr>
          <a:xfrm>
            <a:off x="6121400" y="3359477"/>
            <a:ext cx="3022600" cy="1200329"/>
          </a:xfrm>
          <a:prstGeom prst="rect">
            <a:avLst/>
          </a:prstGeom>
          <a:solidFill>
            <a:srgbClr val="FFFFFF">
              <a:alpha val="68000"/>
            </a:srgbClr>
          </a:solidFill>
        </p:spPr>
        <p:txBody>
          <a:bodyPr wrap="square">
            <a:spAutoFit/>
          </a:bodyPr>
          <a:lstStyle/>
          <a:p>
            <a:r>
              <a:rPr lang="en-US" b="1" dirty="0"/>
              <a:t>control variables: </a:t>
            </a:r>
            <a:r>
              <a:rPr lang="en-US" dirty="0"/>
              <a:t>What factors could affects the investigation and hence need to be kept constant?</a:t>
            </a:r>
          </a:p>
        </p:txBody>
      </p:sp>
      <p:sp>
        <p:nvSpPr>
          <p:cNvPr id="10" name="Rectangle 9"/>
          <p:cNvSpPr/>
          <p:nvPr/>
        </p:nvSpPr>
        <p:spPr>
          <a:xfrm>
            <a:off x="6121400" y="5069195"/>
            <a:ext cx="3022600" cy="1477328"/>
          </a:xfrm>
          <a:prstGeom prst="rect">
            <a:avLst/>
          </a:prstGeom>
          <a:solidFill>
            <a:srgbClr val="FFFFFF">
              <a:alpha val="68000"/>
            </a:srgbClr>
          </a:solidFill>
        </p:spPr>
        <p:txBody>
          <a:bodyPr wrap="square">
            <a:spAutoFit/>
          </a:bodyPr>
          <a:lstStyle/>
          <a:p>
            <a:r>
              <a:rPr lang="en-US" b="1" dirty="0"/>
              <a:t>Reliability: </a:t>
            </a:r>
            <a:r>
              <a:rPr lang="en-US" dirty="0"/>
              <a:t>how many repetitions do you need? Before answering the question consider how you intend to </a:t>
            </a:r>
            <a:r>
              <a:rPr lang="en-US" dirty="0" err="1"/>
              <a:t>analyse</a:t>
            </a:r>
            <a:r>
              <a:rPr lang="en-US" dirty="0"/>
              <a:t> the data.</a:t>
            </a:r>
          </a:p>
        </p:txBody>
      </p:sp>
      <p:sp>
        <p:nvSpPr>
          <p:cNvPr id="3" name="Rectangle 2"/>
          <p:cNvSpPr/>
          <p:nvPr/>
        </p:nvSpPr>
        <p:spPr>
          <a:xfrm>
            <a:off x="4572000" y="6581001"/>
            <a:ext cx="4572000" cy="276999"/>
          </a:xfrm>
          <a:prstGeom prst="rect">
            <a:avLst/>
          </a:prstGeom>
        </p:spPr>
        <p:txBody>
          <a:bodyPr>
            <a:spAutoFit/>
          </a:bodyPr>
          <a:lstStyle/>
          <a:p>
            <a:pPr algn="r"/>
            <a:r>
              <a:rPr lang="en-US" sz="1200" dirty="0">
                <a:hlinkClick r:id="rId3"/>
              </a:rPr>
              <a:t>http://www.findel-international.com/netalogue/zoom/H24920.jpg</a:t>
            </a:r>
            <a:endParaRPr lang="en-US" sz="1200" dirty="0"/>
          </a:p>
        </p:txBody>
      </p:sp>
      <p:sp>
        <p:nvSpPr>
          <p:cNvPr id="11" name="TextBox 10"/>
          <p:cNvSpPr txBox="1"/>
          <p:nvPr/>
        </p:nvSpPr>
        <p:spPr>
          <a:xfrm>
            <a:off x="-10745" y="3027995"/>
            <a:ext cx="2908300" cy="1477328"/>
          </a:xfrm>
          <a:prstGeom prst="rect">
            <a:avLst/>
          </a:prstGeom>
          <a:solidFill>
            <a:srgbClr val="FFFFFF">
              <a:alpha val="68000"/>
            </a:srgbClr>
          </a:solidFill>
        </p:spPr>
        <p:txBody>
          <a:bodyPr wrap="square" rtlCol="0">
            <a:spAutoFit/>
          </a:bodyPr>
          <a:lstStyle/>
          <a:p>
            <a:r>
              <a:rPr lang="en-US" dirty="0"/>
              <a:t>As transpiration occurs a </a:t>
            </a:r>
            <a:r>
              <a:rPr lang="en-US" b="1" dirty="0"/>
              <a:t>bubble of air</a:t>
            </a:r>
            <a:r>
              <a:rPr lang="en-US" dirty="0"/>
              <a:t> </a:t>
            </a:r>
            <a:r>
              <a:rPr lang="en-US" b="1" dirty="0"/>
              <a:t>moves</a:t>
            </a:r>
            <a:r>
              <a:rPr lang="en-US" dirty="0"/>
              <a:t> into the tube and </a:t>
            </a:r>
            <a:r>
              <a:rPr lang="en-US" b="1" dirty="0"/>
              <a:t>towards the plant </a:t>
            </a:r>
            <a:r>
              <a:rPr lang="en-US" dirty="0"/>
              <a:t>(to replace the volume of water transpired). </a:t>
            </a:r>
          </a:p>
        </p:txBody>
      </p:sp>
      <p:cxnSp>
        <p:nvCxnSpPr>
          <p:cNvPr id="13" name="Straight Connector 12"/>
          <p:cNvCxnSpPr>
            <a:stCxn id="11" idx="3"/>
          </p:cNvCxnSpPr>
          <p:nvPr/>
        </p:nvCxnSpPr>
        <p:spPr>
          <a:xfrm>
            <a:off x="2897555" y="3766659"/>
            <a:ext cx="747345" cy="4497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287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74504"/>
          </a:xfrm>
        </p:spPr>
        <p:txBody>
          <a:bodyPr>
            <a:noAutofit/>
          </a:bodyPr>
          <a:lstStyle/>
          <a:p>
            <a:pPr fontAlgn="b"/>
            <a:r>
              <a:rPr lang="en-US" sz="1400" b="1" dirty="0">
                <a:latin typeface="Arial"/>
                <a:cs typeface="Arial"/>
              </a:rPr>
              <a:t>Review </a:t>
            </a:r>
            <a:r>
              <a:rPr lang="en-US" sz="1400" dirty="0">
                <a:latin typeface="Arial"/>
                <a:cs typeface="Arial"/>
              </a:rPr>
              <a:t>2.2.U2 </a:t>
            </a:r>
            <a:r>
              <a:rPr lang="en-US" sz="1400" dirty="0">
                <a:solidFill>
                  <a:srgbClr val="000000"/>
                </a:solidFill>
                <a:latin typeface="Arial"/>
                <a:cs typeface="Arial"/>
              </a:rPr>
              <a:t>Hydrogen bonding and </a:t>
            </a:r>
            <a:r>
              <a:rPr lang="en-US" sz="1400" dirty="0" err="1">
                <a:solidFill>
                  <a:srgbClr val="000000"/>
                </a:solidFill>
                <a:latin typeface="Arial"/>
                <a:cs typeface="Arial"/>
              </a:rPr>
              <a:t>dipolarity</a:t>
            </a:r>
            <a:r>
              <a:rPr lang="en-US" sz="1400" dirty="0">
                <a:solidFill>
                  <a:srgbClr val="000000"/>
                </a:solidFill>
                <a:latin typeface="Arial"/>
                <a:cs typeface="Arial"/>
              </a:rPr>
              <a:t> explain the cohesive, adhesive, thermal and solvent properties of water.</a:t>
            </a:r>
          </a:p>
        </p:txBody>
      </p:sp>
      <p:sp>
        <p:nvSpPr>
          <p:cNvPr id="13" name="Content Placeholder 2"/>
          <p:cNvSpPr>
            <a:spLocks noGrp="1"/>
          </p:cNvSpPr>
          <p:nvPr>
            <p:ph idx="1"/>
          </p:nvPr>
        </p:nvSpPr>
        <p:spPr>
          <a:xfrm>
            <a:off x="190500" y="608374"/>
            <a:ext cx="8731827" cy="706984"/>
          </a:xfrm>
        </p:spPr>
        <p:txBody>
          <a:bodyPr>
            <a:normAutofit fontScale="70000" lnSpcReduction="20000"/>
          </a:bodyPr>
          <a:lstStyle/>
          <a:p>
            <a:pPr marL="0" indent="0">
              <a:buNone/>
            </a:pPr>
            <a:r>
              <a:rPr lang="en-US" sz="2000" b="1" dirty="0"/>
              <a:t>Nature of science:</a:t>
            </a:r>
          </a:p>
          <a:p>
            <a:pPr marL="0" indent="0">
              <a:buNone/>
            </a:pPr>
            <a:r>
              <a:rPr lang="en-US" sz="2000" dirty="0"/>
              <a:t>Use theories to explain natural phenomena—the theory that hydrogen bonds form between water molecules explains the properties of water. (2.2)</a:t>
            </a:r>
          </a:p>
        </p:txBody>
      </p:sp>
      <p:sp>
        <p:nvSpPr>
          <p:cNvPr id="7" name="Content Placeholder 2"/>
          <p:cNvSpPr txBox="1">
            <a:spLocks/>
          </p:cNvSpPr>
          <p:nvPr/>
        </p:nvSpPr>
        <p:spPr>
          <a:xfrm>
            <a:off x="185467" y="1444466"/>
            <a:ext cx="5566672" cy="2708431"/>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t>Cohesion:</a:t>
            </a:r>
            <a:endParaRPr lang="en-US" sz="1800" dirty="0"/>
          </a:p>
          <a:p>
            <a:r>
              <a:rPr lang="en-US" sz="1800" dirty="0"/>
              <a:t>This property occurs as a result of the polarity of a water molecule and its ability to form hydrogen bonds</a:t>
            </a:r>
            <a:endParaRPr lang="en-US" sz="1800" b="1" dirty="0"/>
          </a:p>
          <a:p>
            <a:r>
              <a:rPr lang="en-US" sz="1800" dirty="0"/>
              <a:t>Although hydrogen bonds are weak the large number of bonds present (each water molecule bonds to four others in a tetrahedral arrangement) gives cohesive forces great strength</a:t>
            </a:r>
          </a:p>
          <a:p>
            <a:r>
              <a:rPr lang="en-US" sz="1800" dirty="0"/>
              <a:t>Water molecules are strongly cohesive (they tend to stick to one another)</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 y="4364182"/>
            <a:ext cx="2125956" cy="1909618"/>
          </a:xfrm>
          <a:prstGeom prst="rect">
            <a:avLst/>
          </a:prstGeom>
        </p:spPr>
      </p:pic>
      <p:sp>
        <p:nvSpPr>
          <p:cNvPr id="6" name="TextBox 5"/>
          <p:cNvSpPr txBox="1"/>
          <p:nvPr/>
        </p:nvSpPr>
        <p:spPr>
          <a:xfrm>
            <a:off x="71167" y="6248401"/>
            <a:ext cx="2430733" cy="553998"/>
          </a:xfrm>
          <a:prstGeom prst="rect">
            <a:avLst/>
          </a:prstGeom>
          <a:noFill/>
        </p:spPr>
        <p:txBody>
          <a:bodyPr wrap="square" rtlCol="0">
            <a:spAutoFit/>
          </a:bodyPr>
          <a:lstStyle/>
          <a:p>
            <a:r>
              <a:rPr lang="hr-HR" sz="1000" dirty="0">
                <a:hlinkClick r:id="rId3"/>
              </a:rPr>
              <a:t>http://ib.bioninja.com.au/standard-level/topic-3-chemicals-of-life/31-chemical-elements-and.html</a:t>
            </a:r>
            <a:endParaRPr lang="en-US" sz="1000" dirty="0"/>
          </a:p>
        </p:txBody>
      </p:sp>
      <p:grpSp>
        <p:nvGrpSpPr>
          <p:cNvPr id="16" name="Group 15"/>
          <p:cNvGrpSpPr/>
          <p:nvPr/>
        </p:nvGrpSpPr>
        <p:grpSpPr>
          <a:xfrm>
            <a:off x="2501900" y="4267199"/>
            <a:ext cx="3250240" cy="2420899"/>
            <a:chOff x="2501900" y="3855999"/>
            <a:chExt cx="3250240" cy="2895600"/>
          </a:xfrm>
        </p:grpSpPr>
        <p:pic>
          <p:nvPicPr>
            <p:cNvPr id="11" name="Picture 10" descr="Bali 03-2010-3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900" y="3855999"/>
              <a:ext cx="1929646" cy="2895600"/>
            </a:xfrm>
            <a:prstGeom prst="rect">
              <a:avLst/>
            </a:prstGeom>
          </p:spPr>
        </p:pic>
        <p:sp>
          <p:nvSpPr>
            <p:cNvPr id="10" name="Content Placeholder 2"/>
            <p:cNvSpPr txBox="1">
              <a:spLocks/>
            </p:cNvSpPr>
            <p:nvPr/>
          </p:nvSpPr>
          <p:spPr>
            <a:xfrm>
              <a:off x="4414446" y="3855999"/>
              <a:ext cx="1337694" cy="2895600"/>
            </a:xfrm>
            <a:prstGeom prst="rect">
              <a:avLst/>
            </a:prstGeom>
            <a:solidFill>
              <a:srgbClr val="B9CDE5">
                <a:alpha val="78000"/>
              </a:srgbClr>
            </a:solid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Water droplets form because the cohesive forces are trying to pull the water into the smallest possible volume, a sphere.</a:t>
              </a:r>
            </a:p>
          </p:txBody>
        </p:sp>
      </p:grpSp>
      <p:grpSp>
        <p:nvGrpSpPr>
          <p:cNvPr id="15" name="Group 14"/>
          <p:cNvGrpSpPr/>
          <p:nvPr/>
        </p:nvGrpSpPr>
        <p:grpSpPr>
          <a:xfrm>
            <a:off x="5937583" y="1444466"/>
            <a:ext cx="2984744" cy="3598589"/>
            <a:chOff x="5824538" y="910169"/>
            <a:chExt cx="2816048" cy="3598589"/>
          </a:xfrm>
        </p:grpSpPr>
        <p:sp>
          <p:nvSpPr>
            <p:cNvPr id="12" name="Content Placeholder 2"/>
            <p:cNvSpPr txBox="1">
              <a:spLocks/>
            </p:cNvSpPr>
            <p:nvPr/>
          </p:nvSpPr>
          <p:spPr>
            <a:xfrm>
              <a:off x="5824538" y="2857500"/>
              <a:ext cx="2816048" cy="1651258"/>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Surface tension is caused by the cohesive hydrogen bonding resisting an object trying to penetrate the surface.</a:t>
              </a:r>
            </a:p>
          </p:txBody>
        </p:sp>
        <p:pic>
          <p:nvPicPr>
            <p:cNvPr id="14" name="Picture 13" descr="IMG_6341 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4538" y="910169"/>
              <a:ext cx="2816048" cy="1944833"/>
            </a:xfrm>
            <a:prstGeom prst="rect">
              <a:avLst/>
            </a:prstGeom>
          </p:spPr>
        </p:pic>
      </p:grpSp>
      <p:sp>
        <p:nvSpPr>
          <p:cNvPr id="18" name="Content Placeholder 2"/>
          <p:cNvSpPr txBox="1">
            <a:spLocks/>
          </p:cNvSpPr>
          <p:nvPr/>
        </p:nvSpPr>
        <p:spPr>
          <a:xfrm>
            <a:off x="5976938" y="5854700"/>
            <a:ext cx="2816048" cy="833399"/>
          </a:xfrm>
          <a:prstGeom prst="rect">
            <a:avLst/>
          </a:prstGeom>
          <a:solidFill>
            <a:srgbClr val="B9CDE5">
              <a:alpha val="78000"/>
            </a:srgbClr>
          </a:solidFill>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i="1" dirty="0" err="1"/>
              <a:t>n.b.</a:t>
            </a:r>
            <a:r>
              <a:rPr lang="en-US" sz="2000" i="1" dirty="0"/>
              <a:t> capillary action involves cohesion and adhesion and so dealt with under adhesion.</a:t>
            </a:r>
          </a:p>
        </p:txBody>
      </p:sp>
    </p:spTree>
    <p:extLst>
      <p:ext uri="{BB962C8B-B14F-4D97-AF65-F5344CB8AC3E}">
        <p14:creationId xmlns:p14="http://schemas.microsoft.com/office/powerpoint/2010/main" val="143546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86486"/>
          </a:xfrm>
          <a:solidFill>
            <a:srgbClr val="B9CDE5">
              <a:alpha val="78000"/>
            </a:srgbClr>
          </a:solidFill>
        </p:spPr>
        <p:txBody>
          <a:bodyPr vert="horz" lIns="91440" tIns="45720" rIns="91440" bIns="45720" rtlCol="0" anchor="ctr">
            <a:noAutofit/>
          </a:bodyPr>
          <a:lstStyle/>
          <a:p>
            <a:pPr fontAlgn="b"/>
            <a:r>
              <a:rPr lang="en-US" sz="1400" b="1" dirty="0">
                <a:latin typeface="Arial"/>
                <a:cs typeface="Arial"/>
              </a:rPr>
              <a:t>Review </a:t>
            </a:r>
            <a:r>
              <a:rPr lang="en-US" sz="1400" dirty="0">
                <a:latin typeface="Arial"/>
                <a:cs typeface="Arial"/>
              </a:rPr>
              <a:t>2.2.U2 Hydrogen bonding and </a:t>
            </a:r>
            <a:r>
              <a:rPr lang="en-US" sz="1400" dirty="0" err="1">
                <a:latin typeface="Arial"/>
                <a:cs typeface="Arial"/>
              </a:rPr>
              <a:t>dipolarity</a:t>
            </a:r>
            <a:r>
              <a:rPr lang="en-US" sz="1400" dirty="0">
                <a:latin typeface="Arial"/>
                <a:cs typeface="Arial"/>
              </a:rPr>
              <a:t> explain the cohesive, adhesive, thermal and solvent properties of water.</a:t>
            </a:r>
          </a:p>
        </p:txBody>
      </p:sp>
      <p:sp>
        <p:nvSpPr>
          <p:cNvPr id="8" name="Content Placeholder 2"/>
          <p:cNvSpPr txBox="1">
            <a:spLocks/>
          </p:cNvSpPr>
          <p:nvPr/>
        </p:nvSpPr>
        <p:spPr>
          <a:xfrm>
            <a:off x="113885" y="612957"/>
            <a:ext cx="5429727" cy="3322805"/>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t>Adhesion:</a:t>
            </a:r>
            <a:endParaRPr lang="en-US" sz="2000" dirty="0"/>
          </a:p>
          <a:p>
            <a:r>
              <a:rPr lang="en-US" sz="2000" dirty="0"/>
              <a:t>This property occurs as a result of the polarity of a water molecule and its ability to form hydrogen bonds</a:t>
            </a:r>
          </a:p>
          <a:p>
            <a:r>
              <a:rPr lang="en-US" sz="2000" dirty="0"/>
              <a:t>Water molecules tend to stick to other molecules that are charged or polar for similar reasons that they stick to each other </a:t>
            </a:r>
          </a:p>
          <a:p>
            <a:r>
              <a:rPr lang="en-US" sz="2000" dirty="0"/>
              <a:t>Again similarly individual hydrogen bonds are weak, but large number of bonds gives adhesive forces great strength</a:t>
            </a:r>
          </a:p>
        </p:txBody>
      </p:sp>
      <p:grpSp>
        <p:nvGrpSpPr>
          <p:cNvPr id="9" name="Group 8"/>
          <p:cNvGrpSpPr/>
          <p:nvPr/>
        </p:nvGrpSpPr>
        <p:grpSpPr>
          <a:xfrm>
            <a:off x="5733694" y="679637"/>
            <a:ext cx="3250240" cy="2895600"/>
            <a:chOff x="2501900" y="3855999"/>
            <a:chExt cx="3250240" cy="2895600"/>
          </a:xfrm>
        </p:grpSpPr>
        <p:pic>
          <p:nvPicPr>
            <p:cNvPr id="10" name="Picture 9" descr="Bali 03-2010-3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1900" y="3855999"/>
              <a:ext cx="1929646" cy="2895600"/>
            </a:xfrm>
            <a:prstGeom prst="rect">
              <a:avLst/>
            </a:prstGeom>
          </p:spPr>
        </p:pic>
        <p:sp>
          <p:nvSpPr>
            <p:cNvPr id="11" name="Content Placeholder 2"/>
            <p:cNvSpPr txBox="1">
              <a:spLocks/>
            </p:cNvSpPr>
            <p:nvPr/>
          </p:nvSpPr>
          <p:spPr>
            <a:xfrm>
              <a:off x="4414446" y="3855999"/>
              <a:ext cx="1337694" cy="2895600"/>
            </a:xfrm>
            <a:prstGeom prst="rect">
              <a:avLst/>
            </a:prstGeom>
            <a:solidFill>
              <a:srgbClr val="B9CDE5">
                <a:alpha val="78000"/>
              </a:srgbClr>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Water droplets stick to surface and seem to defy gravity because of form because the adhesive forces that bond them to the surface of the grass blade.</a:t>
              </a:r>
            </a:p>
          </p:txBody>
        </p:sp>
      </p:gr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967" y="4039950"/>
            <a:ext cx="2680713" cy="2390126"/>
          </a:xfrm>
          <a:prstGeom prst="rect">
            <a:avLst/>
          </a:prstGeom>
        </p:spPr>
      </p:pic>
      <p:sp>
        <p:nvSpPr>
          <p:cNvPr id="14" name="TextBox 13"/>
          <p:cNvSpPr txBox="1"/>
          <p:nvPr/>
        </p:nvSpPr>
        <p:spPr>
          <a:xfrm>
            <a:off x="248967" y="6462707"/>
            <a:ext cx="2755900" cy="246221"/>
          </a:xfrm>
          <a:prstGeom prst="rect">
            <a:avLst/>
          </a:prstGeom>
          <a:noFill/>
        </p:spPr>
        <p:txBody>
          <a:bodyPr wrap="square" rtlCol="0">
            <a:spAutoFit/>
          </a:bodyPr>
          <a:lstStyle/>
          <a:p>
            <a:r>
              <a:rPr lang="pl-PL" sz="1000" dirty="0">
                <a:hlinkClick r:id="rId4"/>
              </a:rPr>
              <a:t>http://click4biology.info/c4b/9/plant9.2.htm</a:t>
            </a:r>
            <a:endParaRPr lang="en-US" sz="1000" dirty="0"/>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2628" y="4039950"/>
            <a:ext cx="1941306" cy="2426633"/>
          </a:xfrm>
          <a:prstGeom prst="rect">
            <a:avLst/>
          </a:prstGeom>
        </p:spPr>
      </p:pic>
      <p:sp>
        <p:nvSpPr>
          <p:cNvPr id="15" name="Content Placeholder 2"/>
          <p:cNvSpPr txBox="1">
            <a:spLocks/>
          </p:cNvSpPr>
          <p:nvPr/>
        </p:nvSpPr>
        <p:spPr>
          <a:xfrm>
            <a:off x="3097967" y="4039949"/>
            <a:ext cx="3869474" cy="2568669"/>
          </a:xfrm>
          <a:prstGeom prst="rect">
            <a:avLst/>
          </a:prstGeom>
          <a:solidFill>
            <a:srgbClr val="B9CDE5">
              <a:alpha val="78000"/>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Capillary action is caused by the combination of adhesive forces causing water to bond to a surface, e.g. the sides of a xylem vessel and the cohesive forces bonding water molecules together. Capillary action is helpful in the movement of water during transpiration and also when you drink using a straw.</a:t>
            </a:r>
          </a:p>
        </p:txBody>
      </p:sp>
      <p:sp>
        <p:nvSpPr>
          <p:cNvPr id="16" name="TextBox 15"/>
          <p:cNvSpPr txBox="1"/>
          <p:nvPr/>
        </p:nvSpPr>
        <p:spPr>
          <a:xfrm>
            <a:off x="3792267" y="6466583"/>
            <a:ext cx="3789633" cy="246221"/>
          </a:xfrm>
          <a:prstGeom prst="rect">
            <a:avLst/>
          </a:prstGeom>
          <a:noFill/>
        </p:spPr>
        <p:txBody>
          <a:bodyPr wrap="square" rtlCol="0">
            <a:spAutoFit/>
          </a:bodyPr>
          <a:lstStyle/>
          <a:p>
            <a:r>
              <a:rPr lang="de-DE" sz="1000" dirty="0">
                <a:hlinkClick r:id="rId6"/>
              </a:rPr>
              <a:t>http://</a:t>
            </a:r>
            <a:r>
              <a:rPr lang="de-DE" sz="1000" dirty="0" err="1">
                <a:hlinkClick r:id="rId6"/>
              </a:rPr>
              <a:t>commons.wikimedia.org</a:t>
            </a:r>
            <a:r>
              <a:rPr lang="de-DE" sz="1000" dirty="0">
                <a:hlinkClick r:id="rId6"/>
              </a:rPr>
              <a:t>/</a:t>
            </a:r>
            <a:r>
              <a:rPr lang="de-DE" sz="1000" dirty="0" err="1">
                <a:hlinkClick r:id="rId6"/>
              </a:rPr>
              <a:t>wiki</a:t>
            </a:r>
            <a:r>
              <a:rPr lang="de-DE" sz="1000" dirty="0">
                <a:hlinkClick r:id="rId6"/>
              </a:rPr>
              <a:t>/</a:t>
            </a:r>
            <a:r>
              <a:rPr lang="de-DE" sz="1000" dirty="0" err="1">
                <a:hlinkClick r:id="rId6"/>
              </a:rPr>
              <a:t>File:GemeineFichte.jpg</a:t>
            </a:r>
            <a:endParaRPr lang="en-US" sz="1000" dirty="0"/>
          </a:p>
        </p:txBody>
      </p:sp>
    </p:spTree>
    <p:extLst>
      <p:ext uri="{BB962C8B-B14F-4D97-AF65-F5344CB8AC3E}">
        <p14:creationId xmlns:p14="http://schemas.microsoft.com/office/powerpoint/2010/main" val="341198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port-in-angiospermophytes-1216269581538668-9_Page_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451"/>
            <a:ext cx="9144000" cy="6858000"/>
          </a:xfrm>
          <a:prstGeom prst="rect">
            <a:avLst/>
          </a:prstGeom>
        </p:spPr>
      </p:pic>
      <p:sp>
        <p:nvSpPr>
          <p:cNvPr id="4" name="Title 1"/>
          <p:cNvSpPr>
            <a:spLocks noGrp="1"/>
          </p:cNvSpPr>
          <p:nvPr>
            <p:ph type="title"/>
          </p:nvPr>
        </p:nvSpPr>
        <p:spPr>
          <a:xfrm>
            <a:off x="0" y="4762"/>
            <a:ext cx="9144000" cy="414595"/>
          </a:xfrm>
          <a:solidFill>
            <a:srgbClr val="B9CDE5">
              <a:alpha val="78000"/>
            </a:srgbClr>
          </a:solidFill>
        </p:spPr>
        <p:txBody>
          <a:bodyPr vert="horz" lIns="91440" tIns="45720" rIns="91440" bIns="45720" rtlCol="0" anchor="ctr">
            <a:normAutofit fontScale="90000"/>
          </a:bodyPr>
          <a:lstStyle/>
          <a:p>
            <a:r>
              <a:rPr lang="en-GB" sz="1600" dirty="0">
                <a:solidFill>
                  <a:srgbClr val="000000"/>
                </a:solidFill>
                <a:latin typeface="Arial"/>
                <a:ea typeface="ＭＳ 明朝"/>
                <a:cs typeface="Arial"/>
              </a:rPr>
              <a:t>9.1.U2 </a:t>
            </a:r>
            <a:r>
              <a:rPr lang="en-US" sz="1600" dirty="0">
                <a:solidFill>
                  <a:srgbClr val="000000"/>
                </a:solidFill>
                <a:latin typeface="Arial"/>
                <a:ea typeface="ＭＳ 明朝"/>
                <a:cs typeface="Arial"/>
              </a:rPr>
              <a:t>Plants transport water from the roots to the leaves to replace losses from transpiration. AND 9.1.U3 </a:t>
            </a:r>
            <a:r>
              <a:rPr lang="en-US" sz="1600" dirty="0">
                <a:solidFill>
                  <a:srgbClr val="000000"/>
                </a:solidFill>
                <a:latin typeface="Arial"/>
                <a:cs typeface="Arial"/>
              </a:rPr>
              <a:t>The cohesive property of water and the structure of the xylem vessels allow transport under tension.</a:t>
            </a:r>
            <a:endParaRPr lang="en-US" sz="1600" dirty="0">
              <a:solidFill>
                <a:srgbClr val="000000"/>
              </a:solidFill>
              <a:latin typeface="Arial"/>
              <a:ea typeface="ＭＳ 明朝"/>
              <a:cs typeface="Arial"/>
            </a:endParaRPr>
          </a:p>
        </p:txBody>
      </p:sp>
    </p:spTree>
    <p:extLst>
      <p:ext uri="{BB962C8B-B14F-4D97-AF65-F5344CB8AC3E}">
        <p14:creationId xmlns:p14="http://schemas.microsoft.com/office/powerpoint/2010/main" val="185333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nsport-in-angiospermophytes-1216269581538668-9_Page_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469"/>
            <a:ext cx="9139125" cy="6858000"/>
          </a:xfrm>
          <a:prstGeom prst="rect">
            <a:avLst/>
          </a:prstGeom>
        </p:spPr>
      </p:pic>
      <p:sp>
        <p:nvSpPr>
          <p:cNvPr id="6" name="Rectangle 5"/>
          <p:cNvSpPr/>
          <p:nvPr/>
        </p:nvSpPr>
        <p:spPr>
          <a:xfrm>
            <a:off x="4418502" y="3388002"/>
            <a:ext cx="4572000" cy="246221"/>
          </a:xfrm>
          <a:prstGeom prst="rect">
            <a:avLst/>
          </a:prstGeom>
          <a:solidFill>
            <a:srgbClr val="FFFFFF"/>
          </a:solidFill>
        </p:spPr>
        <p:txBody>
          <a:bodyPr>
            <a:spAutoFit/>
          </a:bodyPr>
          <a:lstStyle/>
          <a:p>
            <a:r>
              <a:rPr lang="en-US" sz="1000" dirty="0">
                <a:hlinkClick r:id="rId3"/>
              </a:rPr>
              <a:t>http://www.biology.ualberta.ca/facilities/multimedia/uploads/alberta/transport.swf</a:t>
            </a:r>
            <a:endParaRPr lang="en-US" sz="1000" dirty="0"/>
          </a:p>
        </p:txBody>
      </p:sp>
      <p:sp>
        <p:nvSpPr>
          <p:cNvPr id="8" name="Title 1"/>
          <p:cNvSpPr>
            <a:spLocks noGrp="1"/>
          </p:cNvSpPr>
          <p:nvPr>
            <p:ph type="title"/>
          </p:nvPr>
        </p:nvSpPr>
        <p:spPr>
          <a:xfrm>
            <a:off x="0" y="4762"/>
            <a:ext cx="9144000" cy="414595"/>
          </a:xfrm>
          <a:solidFill>
            <a:srgbClr val="B9CDE5">
              <a:alpha val="78000"/>
            </a:srgbClr>
          </a:solidFill>
        </p:spPr>
        <p:txBody>
          <a:bodyPr vert="horz" lIns="91440" tIns="45720" rIns="91440" bIns="45720" rtlCol="0" anchor="ctr">
            <a:normAutofit fontScale="90000"/>
          </a:bodyPr>
          <a:lstStyle/>
          <a:p>
            <a:r>
              <a:rPr lang="en-GB" sz="1600" dirty="0">
                <a:solidFill>
                  <a:srgbClr val="000000"/>
                </a:solidFill>
                <a:latin typeface="Arial"/>
                <a:ea typeface="ＭＳ 明朝"/>
                <a:cs typeface="Arial"/>
              </a:rPr>
              <a:t>9.1.U2 </a:t>
            </a:r>
            <a:r>
              <a:rPr lang="en-US" sz="1600" dirty="0">
                <a:solidFill>
                  <a:srgbClr val="000000"/>
                </a:solidFill>
                <a:latin typeface="Arial"/>
                <a:ea typeface="ＭＳ 明朝"/>
                <a:cs typeface="Arial"/>
              </a:rPr>
              <a:t>Plants transport water from the roots to the leaves to replace losses from transpiration. AND 9.1.U3 </a:t>
            </a:r>
            <a:r>
              <a:rPr lang="en-US" sz="1600" dirty="0">
                <a:solidFill>
                  <a:srgbClr val="000000"/>
                </a:solidFill>
                <a:latin typeface="Arial"/>
                <a:cs typeface="Arial"/>
              </a:rPr>
              <a:t>The cohesive property of water and the structure of the xylem vessels allow transport under tension.</a:t>
            </a:r>
            <a:endParaRPr lang="en-US" sz="1600" dirty="0">
              <a:solidFill>
                <a:srgbClr val="000000"/>
              </a:solidFill>
              <a:latin typeface="Arial"/>
              <a:ea typeface="ＭＳ 明朝"/>
              <a:cs typeface="Arial"/>
            </a:endParaRPr>
          </a:p>
        </p:txBody>
      </p:sp>
      <p:sp>
        <p:nvSpPr>
          <p:cNvPr id="9" name="Rectangle 8"/>
          <p:cNvSpPr/>
          <p:nvPr/>
        </p:nvSpPr>
        <p:spPr>
          <a:xfrm>
            <a:off x="3919249" y="6231711"/>
            <a:ext cx="4324309" cy="553998"/>
          </a:xfrm>
          <a:prstGeom prst="rect">
            <a:avLst/>
          </a:prstGeom>
          <a:solidFill>
            <a:srgbClr val="FFFFFF"/>
          </a:solidFill>
        </p:spPr>
        <p:txBody>
          <a:bodyPr wrap="square">
            <a:spAutoFit/>
          </a:bodyPr>
          <a:lstStyle/>
          <a:p>
            <a:pPr marL="72000"/>
            <a:r>
              <a:rPr lang="en-US" sz="1500" dirty="0">
                <a:solidFill>
                  <a:schemeClr val="tx1">
                    <a:lumMod val="65000"/>
                    <a:lumOff val="35000"/>
                  </a:schemeClr>
                </a:solidFill>
              </a:rPr>
              <a:t>This attraction allows water ‘stick’ to the xylem vessel and hence move upwards.</a:t>
            </a:r>
          </a:p>
        </p:txBody>
      </p:sp>
    </p:spTree>
    <p:extLst>
      <p:ext uri="{BB962C8B-B14F-4D97-AF65-F5344CB8AC3E}">
        <p14:creationId xmlns:p14="http://schemas.microsoft.com/office/powerpoint/2010/main" val="165946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port-in-angiospermophytes-1216269581538668-9_Page_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9" y="359451"/>
            <a:ext cx="9144000" cy="6858000"/>
          </a:xfrm>
          <a:prstGeom prst="rect">
            <a:avLst/>
          </a:prstGeom>
        </p:spPr>
      </p:pic>
      <p:sp>
        <p:nvSpPr>
          <p:cNvPr id="4" name="Title 1"/>
          <p:cNvSpPr>
            <a:spLocks noGrp="1"/>
          </p:cNvSpPr>
          <p:nvPr>
            <p:ph type="title"/>
          </p:nvPr>
        </p:nvSpPr>
        <p:spPr>
          <a:xfrm>
            <a:off x="0" y="4763"/>
            <a:ext cx="9144000" cy="251362"/>
          </a:xfrm>
          <a:solidFill>
            <a:srgbClr val="B9CDE5">
              <a:alpha val="78000"/>
            </a:srgbClr>
          </a:solidFill>
        </p:spPr>
        <p:txBody>
          <a:bodyPr vert="horz" lIns="91440" tIns="45720" rIns="91440" bIns="45720" rtlCol="0" anchor="ctr">
            <a:normAutofit fontScale="90000"/>
          </a:bodyPr>
          <a:lstStyle/>
          <a:p>
            <a:r>
              <a:rPr lang="en-US" sz="1600" dirty="0">
                <a:solidFill>
                  <a:srgbClr val="000000"/>
                </a:solidFill>
                <a:latin typeface="Arial"/>
                <a:ea typeface="ＭＳ 明朝"/>
                <a:cs typeface="Arial"/>
              </a:rPr>
              <a:t>9.1.U4 The adhesive property of water and evaporation generate tension forces in leaf cell walls.</a:t>
            </a:r>
          </a:p>
        </p:txBody>
      </p:sp>
      <p:sp>
        <p:nvSpPr>
          <p:cNvPr id="5" name="TextBox 4"/>
          <p:cNvSpPr txBox="1"/>
          <p:nvPr/>
        </p:nvSpPr>
        <p:spPr>
          <a:xfrm>
            <a:off x="213458" y="4535536"/>
            <a:ext cx="8783791" cy="2134373"/>
          </a:xfrm>
          <a:prstGeom prst="rect">
            <a:avLst/>
          </a:prstGeom>
          <a:solidFill>
            <a:srgbClr val="FFFFFF"/>
          </a:solid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900" b="1" dirty="0">
                <a:solidFill>
                  <a:schemeClr val="tx1"/>
                </a:solidFill>
              </a:rPr>
              <a:t>In Summary:</a:t>
            </a:r>
          </a:p>
          <a:p>
            <a:pPr marL="285750" indent="-285750" algn="l">
              <a:buFont typeface="Arial"/>
              <a:buChar char="•"/>
            </a:pPr>
            <a:r>
              <a:rPr lang="en-US" sz="1900" dirty="0">
                <a:solidFill>
                  <a:schemeClr val="tx1"/>
                </a:solidFill>
              </a:rPr>
              <a:t>The loss of water from the top of xylem vessels due to </a:t>
            </a:r>
            <a:r>
              <a:rPr lang="en-US" sz="1900" b="1" dirty="0">
                <a:solidFill>
                  <a:srgbClr val="008000"/>
                </a:solidFill>
              </a:rPr>
              <a:t>evaporation</a:t>
            </a:r>
            <a:r>
              <a:rPr lang="en-US" sz="1900" dirty="0">
                <a:solidFill>
                  <a:schemeClr val="tx1"/>
                </a:solidFill>
              </a:rPr>
              <a:t> lowers the pressure inside the vessel and pulls more water into the vessel due to </a:t>
            </a:r>
            <a:r>
              <a:rPr lang="en-US" sz="1900" b="1" dirty="0">
                <a:solidFill>
                  <a:srgbClr val="800000"/>
                </a:solidFill>
              </a:rPr>
              <a:t>cohesion</a:t>
            </a:r>
          </a:p>
          <a:p>
            <a:pPr marL="285750" indent="-285750" algn="l">
              <a:buFont typeface="Arial"/>
              <a:buChar char="•"/>
            </a:pPr>
            <a:r>
              <a:rPr lang="en-US" sz="1900" b="1" dirty="0">
                <a:solidFill>
                  <a:srgbClr val="800000"/>
                </a:solidFill>
              </a:rPr>
              <a:t>Adhesion</a:t>
            </a:r>
            <a:r>
              <a:rPr lang="en-US" sz="1900" dirty="0">
                <a:solidFill>
                  <a:schemeClr val="tx1"/>
                </a:solidFill>
              </a:rPr>
              <a:t> attracts water molecules to the walls of xylem and vice versa.</a:t>
            </a:r>
          </a:p>
          <a:p>
            <a:pPr marL="285750" indent="-285750" algn="l">
              <a:buFont typeface="Arial"/>
              <a:buChar char="•"/>
            </a:pPr>
            <a:r>
              <a:rPr lang="en-US" sz="1900" dirty="0">
                <a:solidFill>
                  <a:schemeClr val="tx1"/>
                </a:solidFill>
              </a:rPr>
              <a:t>Therefore as the water moving upwards (similarly to cohesion) it pulls inward on the walls of the xylem vessels generating </a:t>
            </a:r>
            <a:r>
              <a:rPr lang="en-US" sz="1900" b="1" dirty="0">
                <a:solidFill>
                  <a:schemeClr val="accent4">
                    <a:lumMod val="75000"/>
                  </a:schemeClr>
                </a:solidFill>
              </a:rPr>
              <a:t>tension - </a:t>
            </a:r>
            <a:r>
              <a:rPr lang="en-US" sz="1900" dirty="0">
                <a:solidFill>
                  <a:schemeClr val="tx1"/>
                </a:solidFill>
              </a:rPr>
              <a:t>try sucking on a straw when the bottom end is closed.</a:t>
            </a:r>
          </a:p>
        </p:txBody>
      </p:sp>
      <p:sp>
        <p:nvSpPr>
          <p:cNvPr id="3" name="Rectangle 2"/>
          <p:cNvSpPr/>
          <p:nvPr/>
        </p:nvSpPr>
        <p:spPr>
          <a:xfrm>
            <a:off x="3517900" y="6584610"/>
            <a:ext cx="5626100" cy="276999"/>
          </a:xfrm>
          <a:prstGeom prst="rect">
            <a:avLst/>
          </a:prstGeom>
        </p:spPr>
        <p:txBody>
          <a:bodyPr wrap="square">
            <a:spAutoFit/>
          </a:bodyPr>
          <a:lstStyle/>
          <a:p>
            <a:pPr algn="r"/>
            <a:r>
              <a:rPr lang="en-US" sz="1200" dirty="0"/>
              <a:t>Edited from: </a:t>
            </a:r>
            <a:r>
              <a:rPr lang="en-US" sz="1200" dirty="0">
                <a:hlinkClick r:id="rId3"/>
              </a:rPr>
              <a:t>http://www.slideshare.net/gurustip/transport-in-angiospermophytes</a:t>
            </a:r>
            <a:endParaRPr lang="en-US" sz="1200" dirty="0"/>
          </a:p>
        </p:txBody>
      </p:sp>
    </p:spTree>
    <p:extLst>
      <p:ext uri="{BB962C8B-B14F-4D97-AF65-F5344CB8AC3E}">
        <p14:creationId xmlns:p14="http://schemas.microsoft.com/office/powerpoint/2010/main" val="415235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9.1.U1 Transpiration is the inevitable consequence of gas exchange in the leaf.</a:t>
            </a:r>
            <a:endParaRPr lang="en-US" sz="1600" dirty="0"/>
          </a:p>
        </p:txBody>
      </p:sp>
      <p:pic>
        <p:nvPicPr>
          <p:cNvPr id="2" name="Picture 1" descr="transport-in-angiospermophytes-1216269581538668-9_Page_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74"/>
            <a:ext cx="9139125" cy="6858000"/>
          </a:xfrm>
          <a:prstGeom prst="rect">
            <a:avLst/>
          </a:prstGeom>
        </p:spPr>
      </p:pic>
      <p:sp>
        <p:nvSpPr>
          <p:cNvPr id="3" name="Rectangle 2"/>
          <p:cNvSpPr/>
          <p:nvPr/>
        </p:nvSpPr>
        <p:spPr>
          <a:xfrm>
            <a:off x="237359" y="6506759"/>
            <a:ext cx="3979722" cy="400110"/>
          </a:xfrm>
          <a:prstGeom prst="rect">
            <a:avLst/>
          </a:prstGeom>
          <a:solidFill>
            <a:schemeClr val="bg1"/>
          </a:solidFill>
        </p:spPr>
        <p:txBody>
          <a:bodyPr wrap="square">
            <a:spAutoFit/>
          </a:bodyPr>
          <a:lstStyle/>
          <a:p>
            <a:pPr algn="r"/>
            <a:r>
              <a:rPr lang="en-US" sz="1000" dirty="0">
                <a:hlinkClick r:id="rId3"/>
              </a:rPr>
              <a:t>http://passel.unl.edu/pages/animation.php?a=transpiration.swf&amp;b=1094667161</a:t>
            </a:r>
            <a:endParaRPr lang="en-US" sz="1000" dirty="0"/>
          </a:p>
        </p:txBody>
      </p:sp>
    </p:spTree>
    <p:extLst>
      <p:ext uri="{BB962C8B-B14F-4D97-AF65-F5344CB8AC3E}">
        <p14:creationId xmlns:p14="http://schemas.microsoft.com/office/powerpoint/2010/main" val="218128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0" cy="8420696"/>
          </a:xfrm>
          <a:prstGeom prst="rect">
            <a:avLst/>
          </a:prstGeom>
        </p:spPr>
      </p:pic>
      <p:sp>
        <p:nvSpPr>
          <p:cNvPr id="5" name="Rectangle 4"/>
          <p:cNvSpPr/>
          <p:nvPr/>
        </p:nvSpPr>
        <p:spPr>
          <a:xfrm>
            <a:off x="0" y="6581001"/>
            <a:ext cx="4572000" cy="276999"/>
          </a:xfrm>
          <a:prstGeom prst="rect">
            <a:avLst/>
          </a:prstGeom>
        </p:spPr>
        <p:txBody>
          <a:bodyPr>
            <a:spAutoFit/>
          </a:bodyPr>
          <a:lstStyle/>
          <a:p>
            <a:r>
              <a:rPr lang="en-US" sz="1200" dirty="0">
                <a:hlinkClick r:id="rId3"/>
              </a:rPr>
              <a:t>http://www.nsf.gov/news/mmg/media/images/Sel-lower1_70363.jpg</a:t>
            </a:r>
            <a:endParaRPr lang="en-US" sz="1200" dirty="0"/>
          </a:p>
        </p:txBody>
      </p:sp>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9.1.U3 The cohesive property of water and the structure of the xylem vessels allow transport under tension.</a:t>
            </a:r>
          </a:p>
        </p:txBody>
      </p:sp>
      <p:pic>
        <p:nvPicPr>
          <p:cNvPr id="6" name="Picture 5"/>
          <p:cNvPicPr>
            <a:picLocks noChangeAspect="1"/>
          </p:cNvPicPr>
          <p:nvPr/>
        </p:nvPicPr>
        <p:blipFill>
          <a:blip r:embed="rId4"/>
          <a:stretch>
            <a:fillRect/>
          </a:stretch>
        </p:blipFill>
        <p:spPr>
          <a:xfrm>
            <a:off x="3867895" y="443582"/>
            <a:ext cx="5130800" cy="4178300"/>
          </a:xfrm>
          <a:prstGeom prst="rect">
            <a:avLst/>
          </a:prstGeom>
        </p:spPr>
      </p:pic>
      <p:sp>
        <p:nvSpPr>
          <p:cNvPr id="7" name="Rectangle 6"/>
          <p:cNvSpPr/>
          <p:nvPr/>
        </p:nvSpPr>
        <p:spPr>
          <a:xfrm>
            <a:off x="181160" y="2171375"/>
            <a:ext cx="3447624" cy="584776"/>
          </a:xfrm>
          <a:prstGeom prst="rect">
            <a:avLst/>
          </a:prstGeom>
          <a:solidFill>
            <a:srgbClr val="FFFFFF">
              <a:alpha val="79000"/>
            </a:srgbClr>
          </a:solidFill>
        </p:spPr>
        <p:txBody>
          <a:bodyPr wrap="square">
            <a:spAutoFit/>
          </a:bodyPr>
          <a:lstStyle/>
          <a:p>
            <a:r>
              <a:rPr lang="en-US" sz="1600" dirty="0"/>
              <a:t>Cell walls are thickened to make them stronger</a:t>
            </a:r>
          </a:p>
        </p:txBody>
      </p:sp>
      <p:sp>
        <p:nvSpPr>
          <p:cNvPr id="8" name="Rectangle 7"/>
          <p:cNvSpPr/>
          <p:nvPr/>
        </p:nvSpPr>
        <p:spPr>
          <a:xfrm>
            <a:off x="181160" y="2860232"/>
            <a:ext cx="3447623" cy="830997"/>
          </a:xfrm>
          <a:prstGeom prst="rect">
            <a:avLst/>
          </a:prstGeom>
          <a:solidFill>
            <a:srgbClr val="FFFFFF">
              <a:alpha val="79000"/>
            </a:srgbClr>
          </a:solidFill>
        </p:spPr>
        <p:txBody>
          <a:bodyPr wrap="square">
            <a:spAutoFit/>
          </a:bodyPr>
          <a:lstStyle/>
          <a:p>
            <a:r>
              <a:rPr lang="en-US" sz="1600" dirty="0"/>
              <a:t>Wall are impregnated with lignin*. Lignin may be deposited in different ways, such as spirals or rings.</a:t>
            </a:r>
          </a:p>
        </p:txBody>
      </p:sp>
      <p:sp>
        <p:nvSpPr>
          <p:cNvPr id="9" name="Rectangle 8"/>
          <p:cNvSpPr/>
          <p:nvPr/>
        </p:nvSpPr>
        <p:spPr>
          <a:xfrm>
            <a:off x="4643953" y="6317799"/>
            <a:ext cx="4500046" cy="523220"/>
          </a:xfrm>
          <a:prstGeom prst="rect">
            <a:avLst/>
          </a:prstGeom>
          <a:solidFill>
            <a:srgbClr val="FFFFFF">
              <a:alpha val="49000"/>
            </a:srgbClr>
          </a:solidFill>
        </p:spPr>
        <p:txBody>
          <a:bodyPr wrap="square">
            <a:spAutoFit/>
          </a:bodyPr>
          <a:lstStyle/>
          <a:p>
            <a:r>
              <a:rPr lang="en-US" sz="1400" i="1" dirty="0"/>
              <a:t>*Lignin is a complex fibrous organic polymer which is strong and rigid. It makes plant stems woody.</a:t>
            </a:r>
          </a:p>
        </p:txBody>
      </p:sp>
      <p:sp>
        <p:nvSpPr>
          <p:cNvPr id="11" name="Rectangle 10"/>
          <p:cNvSpPr/>
          <p:nvPr/>
        </p:nvSpPr>
        <p:spPr>
          <a:xfrm>
            <a:off x="181160" y="3790885"/>
            <a:ext cx="3447624" cy="830997"/>
          </a:xfrm>
          <a:prstGeom prst="rect">
            <a:avLst/>
          </a:prstGeom>
          <a:solidFill>
            <a:srgbClr val="FFFFFF">
              <a:alpha val="79000"/>
            </a:srgbClr>
          </a:solidFill>
        </p:spPr>
        <p:txBody>
          <a:bodyPr wrap="square">
            <a:spAutoFit/>
          </a:bodyPr>
          <a:lstStyle/>
          <a:p>
            <a:r>
              <a:rPr lang="en-US" sz="1600" i="1" dirty="0"/>
              <a:t>Strengthened xylem walls can withstand very low internal pressures without collapsing.</a:t>
            </a:r>
          </a:p>
        </p:txBody>
      </p:sp>
      <p:sp>
        <p:nvSpPr>
          <p:cNvPr id="13" name="Rectangle 12"/>
          <p:cNvSpPr/>
          <p:nvPr/>
        </p:nvSpPr>
        <p:spPr>
          <a:xfrm>
            <a:off x="4044354" y="4837004"/>
            <a:ext cx="4013684" cy="1077218"/>
          </a:xfrm>
          <a:prstGeom prst="rect">
            <a:avLst/>
          </a:prstGeom>
          <a:solidFill>
            <a:srgbClr val="FFFFFF">
              <a:alpha val="79000"/>
            </a:srgbClr>
          </a:solidFill>
        </p:spPr>
        <p:txBody>
          <a:bodyPr wrap="square">
            <a:spAutoFit/>
          </a:bodyPr>
          <a:lstStyle/>
          <a:p>
            <a:r>
              <a:rPr lang="en-US" sz="1600" dirty="0"/>
              <a:t>Xylem cells are arranged end to end to form continuous vessels. The reduction of the walls between cells in a vessel makes it easier for water to move between cells</a:t>
            </a:r>
          </a:p>
        </p:txBody>
      </p:sp>
      <p:sp>
        <p:nvSpPr>
          <p:cNvPr id="14" name="Rectangle 13"/>
          <p:cNvSpPr/>
          <p:nvPr/>
        </p:nvSpPr>
        <p:spPr>
          <a:xfrm>
            <a:off x="181159" y="402273"/>
            <a:ext cx="3447624" cy="1631216"/>
          </a:xfrm>
          <a:prstGeom prst="rect">
            <a:avLst/>
          </a:prstGeom>
          <a:solidFill>
            <a:srgbClr val="FFFFFF">
              <a:alpha val="79000"/>
            </a:srgbClr>
          </a:solidFill>
        </p:spPr>
        <p:txBody>
          <a:bodyPr wrap="square">
            <a:spAutoFit/>
          </a:bodyPr>
          <a:lstStyle/>
          <a:p>
            <a:r>
              <a:rPr lang="en-US" sz="2000" b="1" dirty="0"/>
              <a:t>Xylem</a:t>
            </a:r>
            <a:r>
              <a:rPr lang="en-US" sz="1600" dirty="0"/>
              <a:t> cells contain no cytoplasm this provides a larger lumen making water transport more efficient. However because the cells are are non-living water transport must be a passive process.</a:t>
            </a:r>
          </a:p>
        </p:txBody>
      </p:sp>
      <p:cxnSp>
        <p:nvCxnSpPr>
          <p:cNvPr id="16" name="Straight Connector 15"/>
          <p:cNvCxnSpPr>
            <a:stCxn id="14" idx="3"/>
          </p:cNvCxnSpPr>
          <p:nvPr/>
        </p:nvCxnSpPr>
        <p:spPr>
          <a:xfrm flipV="1">
            <a:off x="3628783" y="1029180"/>
            <a:ext cx="457200" cy="18870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3"/>
          </p:cNvCxnSpPr>
          <p:nvPr/>
        </p:nvCxnSpPr>
        <p:spPr>
          <a:xfrm flipV="1">
            <a:off x="3628783" y="2171375"/>
            <a:ext cx="710370" cy="110435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7" idx="3"/>
          </p:cNvCxnSpPr>
          <p:nvPr/>
        </p:nvCxnSpPr>
        <p:spPr>
          <a:xfrm flipV="1">
            <a:off x="3628784" y="1659692"/>
            <a:ext cx="943216" cy="80407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643953" y="4215382"/>
            <a:ext cx="0" cy="62162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81160" y="5215475"/>
            <a:ext cx="3447623" cy="584776"/>
          </a:xfrm>
          <a:prstGeom prst="rect">
            <a:avLst/>
          </a:prstGeom>
          <a:solidFill>
            <a:srgbClr val="FFFFFF">
              <a:alpha val="79000"/>
            </a:srgbClr>
          </a:solidFill>
        </p:spPr>
        <p:txBody>
          <a:bodyPr wrap="square">
            <a:spAutoFit/>
          </a:bodyPr>
          <a:lstStyle/>
          <a:p>
            <a:r>
              <a:rPr lang="en-US" sz="1600" dirty="0"/>
              <a:t>Can you suggest a function of the pits in the cell walls?</a:t>
            </a:r>
          </a:p>
        </p:txBody>
      </p:sp>
      <p:cxnSp>
        <p:nvCxnSpPr>
          <p:cNvPr id="44" name="Elbow Connector 43"/>
          <p:cNvCxnSpPr/>
          <p:nvPr/>
        </p:nvCxnSpPr>
        <p:spPr>
          <a:xfrm rot="5400000">
            <a:off x="3767360" y="3137226"/>
            <a:ext cx="1611278" cy="1057289"/>
          </a:xfrm>
          <a:prstGeom prst="bentConnector3">
            <a:avLst>
              <a:gd name="adj1" fmla="val 18871"/>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8" idx="3"/>
          </p:cNvCxnSpPr>
          <p:nvPr/>
        </p:nvCxnSpPr>
        <p:spPr>
          <a:xfrm flipV="1">
            <a:off x="3628783" y="4471507"/>
            <a:ext cx="415571" cy="103635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28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structure-and-growth-1214371835254243-9_Page_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47" y="138094"/>
            <a:ext cx="8529872" cy="6400817"/>
          </a:xfrm>
          <a:prstGeom prst="rect">
            <a:avLst/>
          </a:prstGeom>
        </p:spPr>
      </p:pic>
      <p:sp>
        <p:nvSpPr>
          <p:cNvPr id="4" name="Title 1"/>
          <p:cNvSpPr>
            <a:spLocks noGrp="1"/>
          </p:cNvSpPr>
          <p:nvPr>
            <p:ph type="title"/>
          </p:nvPr>
        </p:nvSpPr>
        <p:spPr>
          <a:xfrm>
            <a:off x="0" y="4763"/>
            <a:ext cx="9144000" cy="293411"/>
          </a:xfrm>
        </p:spPr>
        <p:txBody>
          <a:bodyPr>
            <a:normAutofit fontScale="90000"/>
          </a:bodyPr>
          <a:lstStyle/>
          <a:p>
            <a:r>
              <a:rPr lang="en-GB" sz="1600" dirty="0">
                <a:solidFill>
                  <a:srgbClr val="000000"/>
                </a:solidFill>
                <a:latin typeface="Arial"/>
                <a:ea typeface="ＭＳ 明朝"/>
                <a:cs typeface="Arial"/>
              </a:rPr>
              <a:t>9.1.S1 Drawing the structure of primary xylem vessels in sections of stems based on microscope images.</a:t>
            </a:r>
          </a:p>
        </p:txBody>
      </p:sp>
      <p:sp>
        <p:nvSpPr>
          <p:cNvPr id="3" name="Rectangle 2"/>
          <p:cNvSpPr/>
          <p:nvPr/>
        </p:nvSpPr>
        <p:spPr>
          <a:xfrm>
            <a:off x="213457" y="1454876"/>
            <a:ext cx="5821894" cy="1077218"/>
          </a:xfrm>
          <a:prstGeom prst="rect">
            <a:avLst/>
          </a:prstGeom>
        </p:spPr>
        <p:txBody>
          <a:bodyPr wrap="square">
            <a:spAutoFit/>
          </a:bodyPr>
          <a:lstStyle/>
          <a:p>
            <a:r>
              <a:rPr lang="en-US" sz="1600" dirty="0"/>
              <a:t>In a cross section (transverse section, TS) of a stem each </a:t>
            </a:r>
            <a:r>
              <a:rPr lang="en-US" sz="1600" b="1" dirty="0">
                <a:solidFill>
                  <a:schemeClr val="accent3">
                    <a:lumMod val="50000"/>
                  </a:schemeClr>
                </a:solidFill>
              </a:rPr>
              <a:t>vascular bundle</a:t>
            </a:r>
            <a:r>
              <a:rPr lang="en-US" sz="1600" dirty="0"/>
              <a:t> consists of large </a:t>
            </a:r>
            <a:r>
              <a:rPr lang="en-US" sz="1600" b="1" dirty="0">
                <a:solidFill>
                  <a:srgbClr val="0000FF"/>
                </a:solidFill>
              </a:rPr>
              <a:t>xylem vessels</a:t>
            </a:r>
            <a:r>
              <a:rPr lang="en-US" sz="1600" dirty="0"/>
              <a:t> toward the inside and smaller </a:t>
            </a:r>
            <a:r>
              <a:rPr lang="en-US" sz="1600" b="1" dirty="0">
                <a:solidFill>
                  <a:srgbClr val="800000"/>
                </a:solidFill>
              </a:rPr>
              <a:t>phloem cells</a:t>
            </a:r>
            <a:r>
              <a:rPr lang="en-US" sz="1600" dirty="0"/>
              <a:t> toward the outside. Xylem vessels can be identified by their </a:t>
            </a:r>
            <a:r>
              <a:rPr lang="en-US" sz="1600" b="1" dirty="0">
                <a:solidFill>
                  <a:srgbClr val="0000FF"/>
                </a:solidFill>
              </a:rPr>
              <a:t>large empty lumens</a:t>
            </a:r>
            <a:r>
              <a:rPr lang="en-US" sz="1600" dirty="0"/>
              <a:t> and the </a:t>
            </a:r>
            <a:r>
              <a:rPr lang="en-US" sz="1600" b="1" dirty="0">
                <a:solidFill>
                  <a:srgbClr val="0000FF"/>
                </a:solidFill>
              </a:rPr>
              <a:t>thickened cell walls</a:t>
            </a:r>
            <a:r>
              <a:rPr lang="en-US" sz="1600" dirty="0">
                <a:solidFill>
                  <a:srgbClr val="000000"/>
                </a:solidFill>
              </a:rPr>
              <a:t>.</a:t>
            </a:r>
          </a:p>
        </p:txBody>
      </p:sp>
      <p:sp>
        <p:nvSpPr>
          <p:cNvPr id="14" name="Rectangle 13"/>
          <p:cNvSpPr/>
          <p:nvPr/>
        </p:nvSpPr>
        <p:spPr>
          <a:xfrm>
            <a:off x="108728" y="6009128"/>
            <a:ext cx="8832485" cy="523220"/>
          </a:xfrm>
          <a:prstGeom prst="rect">
            <a:avLst/>
          </a:prstGeom>
          <a:solidFill>
            <a:srgbClr val="FFFFFF">
              <a:alpha val="83000"/>
            </a:srgbClr>
          </a:solidFill>
        </p:spPr>
        <p:txBody>
          <a:bodyPr wrap="square">
            <a:spAutoFit/>
          </a:bodyPr>
          <a:lstStyle/>
          <a:p>
            <a:r>
              <a:rPr lang="en-US" sz="1400" i="1" dirty="0" err="1"/>
              <a:t>n.b.</a:t>
            </a:r>
            <a:r>
              <a:rPr lang="en-US" sz="1400" i="1" dirty="0"/>
              <a:t> Some plant stems, such as monocotyledons, do not possess a cambium and so it is not easy to distinguish between the cortex and pith (both are usually labeled together). In these stems the vascular bundles are not arranged in a ring.</a:t>
            </a:r>
          </a:p>
        </p:txBody>
      </p:sp>
      <p:sp>
        <p:nvSpPr>
          <p:cNvPr id="7" name="Rectangle 6"/>
          <p:cNvSpPr/>
          <p:nvPr/>
        </p:nvSpPr>
        <p:spPr>
          <a:xfrm>
            <a:off x="3517900" y="6584610"/>
            <a:ext cx="5626100" cy="276999"/>
          </a:xfrm>
          <a:prstGeom prst="rect">
            <a:avLst/>
          </a:prstGeom>
        </p:spPr>
        <p:txBody>
          <a:bodyPr wrap="square">
            <a:spAutoFit/>
          </a:bodyPr>
          <a:lstStyle/>
          <a:p>
            <a:pPr algn="r"/>
            <a:r>
              <a:rPr lang="en-US" sz="1200" dirty="0"/>
              <a:t>Edited from: </a:t>
            </a:r>
            <a:r>
              <a:rPr lang="en-US" sz="1200" dirty="0">
                <a:hlinkClick r:id="rId3"/>
              </a:rPr>
              <a:t>http://www.slideshare.net/gurustip/transport-in-angiospermophytes</a:t>
            </a:r>
            <a:endParaRPr lang="en-US" sz="1200" dirty="0"/>
          </a:p>
        </p:txBody>
      </p:sp>
    </p:spTree>
    <p:extLst>
      <p:ext uri="{BB962C8B-B14F-4D97-AF65-F5344CB8AC3E}">
        <p14:creationId xmlns:p14="http://schemas.microsoft.com/office/powerpoint/2010/main" val="3507686522"/>
      </p:ext>
    </p:extLst>
  </p:cSld>
  <p:clrMapOvr>
    <a:masterClrMapping/>
  </p:clrMapOvr>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38428</TotalTime>
  <Words>1898</Words>
  <Application>Microsoft Office PowerPoint</Application>
  <PresentationFormat>On-screen Show (4:3)</PresentationFormat>
  <Paragraphs>95</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ＭＳ 明朝</vt:lpstr>
      <vt:lpstr>Arial</vt:lpstr>
      <vt:lpstr>Calibri</vt:lpstr>
      <vt:lpstr>IB DP Student Notes</vt:lpstr>
      <vt:lpstr>9.1 Transport in the xylem of plants AHL</vt:lpstr>
      <vt:lpstr>Review 2.2.U2 Hydrogen bonding and dipolarity explain the cohesive, adhesive, thermal and solvent properties of water.</vt:lpstr>
      <vt:lpstr>Review 2.2.U2 Hydrogen bonding and dipolarity explain the cohesive, adhesive, thermal and solvent properties of water.</vt:lpstr>
      <vt:lpstr>9.1.U2 Plants transport water from the roots to the leaves to replace losses from transpiration. AND 9.1.U3 The cohesive property of water and the structure of the xylem vessels allow transport under tension.</vt:lpstr>
      <vt:lpstr>9.1.U2 Plants transport water from the roots to the leaves to replace losses from transpiration. AND 9.1.U3 The cohesive property of water and the structure of the xylem vessels allow transport under tension.</vt:lpstr>
      <vt:lpstr>9.1.U4 The adhesive property of water and evaporation generate tension forces in leaf cell walls.</vt:lpstr>
      <vt:lpstr>9.1.U1 Transpiration is the inevitable consequence of gas exchange in the leaf.</vt:lpstr>
      <vt:lpstr>9.1.U3 The cohesive property of water and the structure of the xylem vessels allow transport under tension.</vt:lpstr>
      <vt:lpstr>9.1.S1 Drawing the structure of primary xylem vessels in sections of stems based on microscope images.</vt:lpstr>
      <vt:lpstr>9.1.S1 Drawing the structure of primary xylem vessels in sections of stems based on microscope images.</vt:lpstr>
      <vt:lpstr>9.1.S1 Drawing the structure of primary xylem vessels in sections of stems based on microscope images.</vt:lpstr>
      <vt:lpstr>9.1.A1 Adaptations of plants in deserts and in saline soils for water conservation.</vt:lpstr>
      <vt:lpstr>9.1.U5 Active uptake of mineral ions in the roots causes absorption of water by osmosis.</vt:lpstr>
      <vt:lpstr>9.1.U5 Active uptake of mineral ions in the roots causes absorption of water by osmosis.</vt:lpstr>
      <vt:lpstr>9.1.U5 Active uptake of mineral ions in the roots causes absorption of water by osmosis.</vt:lpstr>
      <vt:lpstr>9.1.A2 Models of water transport in xylem using simple apparatus including blotting or filter paper, porous pots and capillary tubing.</vt:lpstr>
      <vt:lpstr>9.1.S2 Measurement of transpiration rates using potometers. (Practical 7) AND 9.1.S3 Design of an experiment to test hypotheses about the effect of temperature or humidity on transpiration rates.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Victoria Mcknight</cp:lastModifiedBy>
  <cp:revision>956</cp:revision>
  <dcterms:created xsi:type="dcterms:W3CDTF">2014-04-26T01:56:54Z</dcterms:created>
  <dcterms:modified xsi:type="dcterms:W3CDTF">2017-05-17T05:24:25Z</dcterms:modified>
</cp:coreProperties>
</file>