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72" r:id="rId7"/>
    <p:sldId id="275" r:id="rId8"/>
    <p:sldId id="271" r:id="rId9"/>
    <p:sldId id="282" r:id="rId10"/>
    <p:sldId id="263" r:id="rId11"/>
    <p:sldId id="264" r:id="rId12"/>
    <p:sldId id="273" r:id="rId13"/>
    <p:sldId id="274" r:id="rId14"/>
    <p:sldId id="276" r:id="rId15"/>
    <p:sldId id="267" r:id="rId16"/>
    <p:sldId id="269" r:id="rId17"/>
    <p:sldId id="280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FFFFCC"/>
    <a:srgbClr val="0066FF"/>
    <a:srgbClr val="FFFF00"/>
    <a:srgbClr val="00CC00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1D20E-470F-40AA-BC43-F069BD3FD27E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0B76-1C3A-4BF1-AF92-7BA772E088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842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F50CA-75CF-4BE1-9D9C-EC6346044809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C7AC-3F95-4CCE-A217-154F5820B4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6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BE93-C027-414A-B896-18BE654ABA91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B9CC-4EB5-4667-928A-BA08ACCEE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43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71FF-D3E4-4D5D-A4A6-716349B405DE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9D4B1-C47F-411E-AC65-DF8867786D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85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C5164-9F17-4E33-8575-D67FD6092F2B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1A77-D540-4F52-ACD6-F665D21EA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A01D-BE67-4A36-A841-1DB5511EE88C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EAFDF-8551-4041-AB50-A0A5FBF078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491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CAF66-BB88-4561-8C43-565EEA492696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0FFA-B784-49C9-ABCF-36989E41C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7A028-16D3-4116-B5FF-BD5A660C7968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75C4-087D-40C9-B04B-A8BA22CCCD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91AEF-E761-4B8D-AF89-992975290DE2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03138-0425-4F01-84D1-16E2D45A09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92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3BD59-54AB-4F39-AE4A-7C664AD80BB7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AEC5-46E1-40F5-AA1B-DB2D3145B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82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5468-C591-478B-A443-D1098DBDF3B6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7F8E-6869-4DD6-8B40-88E7A5AFC8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9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81B72-D59F-4E5B-905A-596705679C6F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39DB-047E-4455-A620-C84B957770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09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E71C10-2E7A-4CE7-8D49-9D89086B3D99}" type="datetimeFigureOut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10C49C-101D-4306-921F-F3F15B88A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0" r:id="rId2"/>
    <p:sldLayoutId id="2147483827" r:id="rId3"/>
    <p:sldLayoutId id="2147483821" r:id="rId4"/>
    <p:sldLayoutId id="2147483822" r:id="rId5"/>
    <p:sldLayoutId id="2147483823" r:id="rId6"/>
    <p:sldLayoutId id="2147483828" r:id="rId7"/>
    <p:sldLayoutId id="2147483829" r:id="rId8"/>
    <p:sldLayoutId id="2147483830" r:id="rId9"/>
    <p:sldLayoutId id="2147483824" r:id="rId10"/>
    <p:sldLayoutId id="2147483831" r:id="rId11"/>
    <p:sldLayoutId id="21474838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  <a:t>Enzymes</a:t>
            </a:r>
            <a:endParaRPr lang="en-GB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4213" y="1844675"/>
            <a:ext cx="8077200" cy="1500188"/>
          </a:xfrm>
        </p:spPr>
        <p:txBody>
          <a:bodyPr/>
          <a:lstStyle/>
          <a:p>
            <a:pPr eaLnBrk="1" hangingPunct="1"/>
            <a:r>
              <a:rPr lang="en-GB" altLang="en-US" smtClean="0"/>
              <a:t>Biological catalysts</a:t>
            </a:r>
          </a:p>
        </p:txBody>
      </p:sp>
      <p:sp>
        <p:nvSpPr>
          <p:cNvPr id="8196" name="Oval 6"/>
          <p:cNvSpPr>
            <a:spLocks noChangeArrowheads="1"/>
          </p:cNvSpPr>
          <p:nvPr/>
        </p:nvSpPr>
        <p:spPr bwMode="auto">
          <a:xfrm>
            <a:off x="4716463" y="1557338"/>
            <a:ext cx="3240087" cy="295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8197" name="Group 14"/>
          <p:cNvGrpSpPr>
            <a:grpSpLocks/>
          </p:cNvGrpSpPr>
          <p:nvPr/>
        </p:nvGrpSpPr>
        <p:grpSpPr bwMode="auto">
          <a:xfrm>
            <a:off x="4787900" y="1412875"/>
            <a:ext cx="936625" cy="1800225"/>
            <a:chOff x="3016" y="890"/>
            <a:chExt cx="590" cy="1091"/>
          </a:xfrm>
        </p:grpSpPr>
        <p:grpSp>
          <p:nvGrpSpPr>
            <p:cNvPr id="8201" name="Group 10"/>
            <p:cNvGrpSpPr>
              <a:grpSpLocks/>
            </p:cNvGrpSpPr>
            <p:nvPr/>
          </p:nvGrpSpPr>
          <p:grpSpPr bwMode="auto">
            <a:xfrm rot="7935360">
              <a:off x="2765" y="1141"/>
              <a:ext cx="1091" cy="590"/>
              <a:chOff x="1066" y="663"/>
              <a:chExt cx="1091" cy="590"/>
            </a:xfrm>
          </p:grpSpPr>
          <p:sp>
            <p:nvSpPr>
              <p:cNvPr id="8203" name="AutoShape 11"/>
              <p:cNvSpPr>
                <a:spLocks noChangeArrowheads="1"/>
              </p:cNvSpPr>
              <p:nvPr/>
            </p:nvSpPr>
            <p:spPr bwMode="auto">
              <a:xfrm>
                <a:off x="1066" y="663"/>
                <a:ext cx="544" cy="590"/>
              </a:xfrm>
              <a:prstGeom prst="pentagon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altLang="en-US"/>
              </a:p>
            </p:txBody>
          </p:sp>
          <p:sp>
            <p:nvSpPr>
              <p:cNvPr id="8204" name="AutoShape 12"/>
              <p:cNvSpPr>
                <a:spLocks noChangeArrowheads="1"/>
              </p:cNvSpPr>
              <p:nvPr/>
            </p:nvSpPr>
            <p:spPr bwMode="auto">
              <a:xfrm>
                <a:off x="1613" y="663"/>
                <a:ext cx="544" cy="590"/>
              </a:xfrm>
              <a:prstGeom prst="pentagon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altLang="en-US"/>
              </a:p>
            </p:txBody>
          </p:sp>
        </p:grpSp>
        <p:sp>
          <p:nvSpPr>
            <p:cNvPr id="8202" name="Rectangle 13"/>
            <p:cNvSpPr>
              <a:spLocks noChangeArrowheads="1"/>
            </p:cNvSpPr>
            <p:nvPr/>
          </p:nvSpPr>
          <p:spPr bwMode="auto">
            <a:xfrm rot="-2800019">
              <a:off x="3038" y="1230"/>
              <a:ext cx="36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8198" name="Group 9"/>
          <p:cNvGrpSpPr>
            <a:grpSpLocks/>
          </p:cNvGrpSpPr>
          <p:nvPr/>
        </p:nvGrpSpPr>
        <p:grpSpPr bwMode="auto">
          <a:xfrm rot="7935360">
            <a:off x="4280694" y="1791494"/>
            <a:ext cx="1731963" cy="936625"/>
            <a:chOff x="1066" y="663"/>
            <a:chExt cx="1091" cy="590"/>
          </a:xfrm>
        </p:grpSpPr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1208087"/>
          </a:xfrm>
        </p:spPr>
        <p:txBody>
          <a:bodyPr/>
          <a:lstStyle/>
          <a:p>
            <a:r>
              <a:rPr lang="en-GB" altLang="en-US" sz="2400" smtClean="0"/>
              <a:t>The </a:t>
            </a:r>
            <a:r>
              <a:rPr lang="en-GB" altLang="en-US" sz="2400" b="1" smtClean="0"/>
              <a:t>lock and key hypothesis</a:t>
            </a:r>
            <a:r>
              <a:rPr lang="en-GB" altLang="en-US" sz="2400" smtClean="0"/>
              <a:t> states that the active site specifically matches the </a:t>
            </a:r>
            <a:r>
              <a:rPr lang="en-GB" altLang="en-US" sz="2400" b="1" smtClean="0"/>
              <a:t>shape</a:t>
            </a:r>
            <a:r>
              <a:rPr lang="en-GB" altLang="en-US" sz="2400" smtClean="0"/>
              <a:t> of the substrate molecule</a:t>
            </a:r>
          </a:p>
        </p:txBody>
      </p:sp>
      <p:sp>
        <p:nvSpPr>
          <p:cNvPr id="17411" name="Oval 13"/>
          <p:cNvSpPr>
            <a:spLocks noChangeArrowheads="1"/>
          </p:cNvSpPr>
          <p:nvPr/>
        </p:nvSpPr>
        <p:spPr bwMode="auto">
          <a:xfrm>
            <a:off x="4643438" y="31416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enzyme</a:t>
            </a:r>
          </a:p>
        </p:txBody>
      </p:sp>
      <p:grpSp>
        <p:nvGrpSpPr>
          <p:cNvPr id="17412" name="Group 17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17420" name="AutoShape 18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7421" name="AutoShape 19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7413" name="Rectangle 20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 rot="7935360">
            <a:off x="1005682" y="3466306"/>
            <a:ext cx="1731962" cy="936625"/>
            <a:chOff x="1066" y="663"/>
            <a:chExt cx="1091" cy="590"/>
          </a:xfrm>
        </p:grpSpPr>
        <p:sp>
          <p:nvSpPr>
            <p:cNvPr id="17418" name="AutoShape 15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7419" name="AutoShape 16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7415" name="Text Box 21"/>
          <p:cNvSpPr txBox="1">
            <a:spLocks noChangeArrowheads="1"/>
          </p:cNvSpPr>
          <p:nvPr/>
        </p:nvSpPr>
        <p:spPr bwMode="auto">
          <a:xfrm>
            <a:off x="0" y="37306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Each enzyme is specific to one substrate molecule or type of molecule</a:t>
            </a:r>
          </a:p>
        </p:txBody>
      </p:sp>
      <p:sp>
        <p:nvSpPr>
          <p:cNvPr id="17416" name="Line 22"/>
          <p:cNvSpPr>
            <a:spLocks noChangeShapeType="1"/>
          </p:cNvSpPr>
          <p:nvPr/>
        </p:nvSpPr>
        <p:spPr bwMode="auto">
          <a:xfrm flipV="1">
            <a:off x="4140200" y="4508500"/>
            <a:ext cx="719138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417" name="Text Box 23"/>
          <p:cNvSpPr txBox="1">
            <a:spLocks noChangeArrowheads="1"/>
          </p:cNvSpPr>
          <p:nvPr/>
        </p:nvSpPr>
        <p:spPr bwMode="auto">
          <a:xfrm>
            <a:off x="3203575" y="5229225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latin typeface="Arial" pitchFamily="34" charset="0"/>
              </a:rPr>
              <a:t>active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 0.00625 C 0.02725 0.00533 0.03906 0.00463 0.05503 -0.00069 C 0.06267 -0.00741 0.07239 -0.01065 0.08107 -0.01458 C 0.09062 -0.01875 0.09913 -0.02569 0.1092 -0.02847 C 0.12309 -0.03773 0.14305 -0.0368 0.15816 -0.03819 C 0.17309 -0.04491 0.20399 -0.04005 0.21441 -0.03958 C 0.24114 -0.03079 0.27014 -0.03796 0.29774 -0.03542 C 0.31562 -0.03773 0.34514 -0.04398 0.35712 -0.02014 C 0.35833 -0.01319 0.35816 -0.01643 0.35816 -0.01042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1654175"/>
          </a:xfrm>
        </p:spPr>
        <p:txBody>
          <a:bodyPr/>
          <a:lstStyle/>
          <a:p>
            <a:r>
              <a:rPr lang="en-GB" altLang="en-US" sz="2400" smtClean="0"/>
              <a:t>At low temperatures enzyme controlled reactions go slowly because the molecules have low kinetic energy.</a:t>
            </a:r>
          </a:p>
        </p:txBody>
      </p:sp>
      <p:sp>
        <p:nvSpPr>
          <p:cNvPr id="18435" name="Oval 10"/>
          <p:cNvSpPr>
            <a:spLocks noChangeArrowheads="1"/>
          </p:cNvSpPr>
          <p:nvPr/>
        </p:nvSpPr>
        <p:spPr bwMode="auto">
          <a:xfrm>
            <a:off x="4643438" y="33702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18436" name="Group 11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18442" name="AutoShape 12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8443" name="AutoShape 13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8437" name="Rectangle 14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 rot="7935360">
            <a:off x="1005682" y="3694906"/>
            <a:ext cx="1731962" cy="936625"/>
            <a:chOff x="1066" y="663"/>
            <a:chExt cx="1091" cy="590"/>
          </a:xfrm>
        </p:grpSpPr>
        <p:sp>
          <p:nvSpPr>
            <p:cNvPr id="18440" name="AutoShape 16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8441" name="AutoShape 17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8439" name="Text Box 19"/>
          <p:cNvSpPr txBox="1">
            <a:spLocks noChangeArrowheads="1"/>
          </p:cNvSpPr>
          <p:nvPr/>
        </p:nvSpPr>
        <p:spPr bwMode="auto">
          <a:xfrm>
            <a:off x="376238" y="333375"/>
            <a:ext cx="772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The rate of an enzyme controlled reaction is </a:t>
            </a:r>
          </a:p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affected by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708 C 0.02205 -0.028 0.03385 -0.0287 0.04982 -0.03402 C 0.05746 -0.04074 0.06719 -0.04398 0.07587 -0.04791 C 0.08541 -0.05208 0.09392 -0.05902 0.10399 -0.0618 C 0.11788 -0.07106 0.13784 -0.07013 0.15295 -0.07152 C 0.16788 -0.07824 0.19878 -0.07338 0.2092 -0.07291 C 0.23594 -0.06412 0.26493 -0.07129 0.29253 -0.06875 C 0.31041 -0.07106 0.33993 -0.07731 0.35191 -0.05347 C 0.35312 -0.04652 0.35295 -0.04976 0.35295 -0.04375 " pathEditMode="relative" rAng="0" ptsTypes="ffffffffA">
                                      <p:cBhvr>
                                        <p:cTn id="6" dur="3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3"/>
          <p:cNvSpPr>
            <a:spLocks noChangeArrowheads="1"/>
          </p:cNvSpPr>
          <p:nvPr/>
        </p:nvSpPr>
        <p:spPr bwMode="auto">
          <a:xfrm>
            <a:off x="4643438" y="33702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19459" name="Group 4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19467" name="AutoShape 5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9468" name="AutoShape 6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 rot="7935360">
            <a:off x="1005682" y="3694906"/>
            <a:ext cx="1731962" cy="936625"/>
            <a:chOff x="1066" y="663"/>
            <a:chExt cx="1091" cy="590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9466" name="AutoShape 10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84213" y="2060575"/>
            <a:ext cx="4248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solidFill>
                  <a:srgbClr val="FF0000"/>
                </a:solidFill>
                <a:latin typeface="Arial" pitchFamily="34" charset="0"/>
              </a:rPr>
              <a:t>But this only occurs up to the </a:t>
            </a:r>
            <a:r>
              <a:rPr lang="en-GB" altLang="en-US" sz="2400" b="1">
                <a:solidFill>
                  <a:srgbClr val="FF0000"/>
                </a:solidFill>
                <a:latin typeface="Arial" pitchFamily="34" charset="0"/>
              </a:rPr>
              <a:t>optimum temperature </a:t>
            </a:r>
            <a:r>
              <a:rPr lang="en-GB" altLang="en-US" sz="2400">
                <a:solidFill>
                  <a:srgbClr val="FF0000"/>
                </a:solidFill>
                <a:latin typeface="Arial" pitchFamily="34" charset="0"/>
              </a:rPr>
              <a:t>(usually about 40</a:t>
            </a:r>
            <a:r>
              <a:rPr lang="en-GB" altLang="en-US" sz="2400" baseline="30000">
                <a:solidFill>
                  <a:srgbClr val="FF0000"/>
                </a:solidFill>
                <a:latin typeface="Arial" pitchFamily="34" charset="0"/>
              </a:rPr>
              <a:t>o</a:t>
            </a:r>
            <a:r>
              <a:rPr lang="en-GB" altLang="en-US" sz="2400">
                <a:solidFill>
                  <a:srgbClr val="FF0000"/>
                </a:solidFill>
                <a:latin typeface="Arial" pitchFamily="34" charset="0"/>
              </a:rPr>
              <a:t>C)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84213" y="4292600"/>
            <a:ext cx="3816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latin typeface="Arial" pitchFamily="34" charset="0"/>
              </a:rPr>
              <a:t>The temperature at which the rate of reaction is </a:t>
            </a:r>
          </a:p>
          <a:p>
            <a:r>
              <a:rPr lang="en-GB" altLang="en-US" sz="2400">
                <a:latin typeface="Arial" pitchFamily="34" charset="0"/>
              </a:rPr>
              <a:t>fastest is known as the optimum temperature</a:t>
            </a:r>
          </a:p>
        </p:txBody>
      </p:sp>
      <p:sp>
        <p:nvSpPr>
          <p:cNvPr id="19464" name="Text Box 14"/>
          <p:cNvSpPr txBox="1">
            <a:spLocks noChangeArrowheads="1"/>
          </p:cNvSpPr>
          <p:nvPr/>
        </p:nvSpPr>
        <p:spPr bwMode="auto">
          <a:xfrm>
            <a:off x="0" y="188913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700" b="1">
                <a:solidFill>
                  <a:schemeClr val="accent1"/>
                </a:solidFill>
                <a:latin typeface="Arial" pitchFamily="34" charset="0"/>
              </a:rPr>
              <a:t>When temperature increases the reaction also increases as the molecules have more 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708 C 0.02205 -0.028 0.03385 -0.0287 0.04982 -0.03402 C 0.05746 -0.04074 0.06719 -0.04398 0.07587 -0.04791 C 0.08541 -0.05208 0.09392 -0.05902 0.10399 -0.0618 C 0.11788 -0.07106 0.13784 -0.07013 0.15295 -0.07152 C 0.16788 -0.07824 0.19878 -0.07338 0.2092 -0.07291 C 0.23594 -0.06412 0.26493 -0.07129 0.29253 -0.06875 C 0.31041 -0.07106 0.33993 -0.07731 0.35191 -0.05347 C 0.35312 -0.04652 0.35295 -0.04976 0.35295 -0.04375 " pathEditMode="relative" rAng="0" ptsTypes="ffffffffA">
                                      <p:cBhvr>
                                        <p:cTn id="6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/>
      <p:bldP spid="368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3"/>
          <p:cNvSpPr>
            <a:spLocks noChangeArrowheads="1"/>
          </p:cNvSpPr>
          <p:nvPr/>
        </p:nvSpPr>
        <p:spPr bwMode="auto">
          <a:xfrm>
            <a:off x="4643438" y="33702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20492" name="AutoShape 5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0493" name="AutoShape 6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20484" name="Rectangle 7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376238" y="3333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endParaRPr lang="en-GB" altLang="en-US" sz="2800" b="1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376238" y="333375"/>
            <a:ext cx="8588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After the optimum temperature the heat causes the enzyme to denature</a:t>
            </a:r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 rot="-3431773">
            <a:off x="4180681" y="3825082"/>
            <a:ext cx="2232025" cy="8651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 rot="7935360">
            <a:off x="1005682" y="3694906"/>
            <a:ext cx="1731962" cy="936625"/>
            <a:chOff x="1066" y="663"/>
            <a:chExt cx="1091" cy="590"/>
          </a:xfrm>
        </p:grpSpPr>
        <p:sp>
          <p:nvSpPr>
            <p:cNvPr id="20490" name="AutoShape 9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0491" name="AutoShape 10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20489" name="Content Placeholder 2"/>
          <p:cNvSpPr>
            <a:spLocks/>
          </p:cNvSpPr>
          <p:nvPr/>
        </p:nvSpPr>
        <p:spPr bwMode="auto">
          <a:xfrm>
            <a:off x="0" y="1557338"/>
            <a:ext cx="91440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GB" altLang="en-US" sz="2400">
                <a:latin typeface="Corbel" pitchFamily="34" charset="0"/>
              </a:rPr>
              <a:t>The enzyme changes </a:t>
            </a:r>
            <a:r>
              <a:rPr lang="en-GB" altLang="en-US" sz="2400" b="1">
                <a:latin typeface="Corbel" pitchFamily="34" charset="0"/>
              </a:rPr>
              <a:t>shape</a:t>
            </a:r>
            <a:r>
              <a:rPr lang="en-GB" altLang="en-US" sz="2400">
                <a:latin typeface="Corbel" pitchFamily="34" charset="0"/>
              </a:rPr>
              <a:t> and the active site no longer matches the shape of the substrate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708 C 0.02205 -0.028 0.03385 -0.0287 0.04982 -0.03402 C 0.05746 -0.04074 0.06719 -0.04398 0.07587 -0.04791 C 0.08541 -0.05208 0.09392 -0.05902 0.10399 -0.0618 C 0.11788 -0.07106 0.13784 -0.07013 0.15295 -0.07152 C 0.16788 -0.07824 0.19878 -0.07338 0.2092 -0.07291 C 0.23594 -0.06412 0.26493 -0.07129 0.29253 -0.06875 C 0.31041 -0.07106 0.33993 -0.07731 0.35191 -0.05347 C 0.35312 -0.04652 0.35295 -0.04976 0.35295 -0.04375 " pathEditMode="relative" rAng="0" ptsTypes="ffffffffA">
                                      <p:cBhvr>
                                        <p:cTn id="11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91440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smtClean="0"/>
              <a:t>Rates of enzyme reactions can be measured by recording the time for a substrate to disappear or a product appears</a:t>
            </a:r>
          </a:p>
        </p:txBody>
      </p:sp>
      <p:grpSp>
        <p:nvGrpSpPr>
          <p:cNvPr id="21507" name="Group 7"/>
          <p:cNvGrpSpPr>
            <a:grpSpLocks/>
          </p:cNvGrpSpPr>
          <p:nvPr/>
        </p:nvGrpSpPr>
        <p:grpSpPr bwMode="auto">
          <a:xfrm>
            <a:off x="882650" y="1773238"/>
            <a:ext cx="1512888" cy="3457575"/>
            <a:chOff x="748" y="1616"/>
            <a:chExt cx="953" cy="2178"/>
          </a:xfrm>
        </p:grpSpPr>
        <p:sp>
          <p:nvSpPr>
            <p:cNvPr id="21524" name="AutoShape 4"/>
            <p:cNvSpPr>
              <a:spLocks noChangeArrowheads="1"/>
            </p:cNvSpPr>
            <p:nvPr/>
          </p:nvSpPr>
          <p:spPr bwMode="auto">
            <a:xfrm>
              <a:off x="884" y="1752"/>
              <a:ext cx="726" cy="204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1525" name="Rectangle 5"/>
            <p:cNvSpPr>
              <a:spLocks noChangeArrowheads="1"/>
            </p:cNvSpPr>
            <p:nvPr/>
          </p:nvSpPr>
          <p:spPr bwMode="auto">
            <a:xfrm>
              <a:off x="748" y="1616"/>
              <a:ext cx="95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21508" name="Group 10"/>
          <p:cNvGrpSpPr>
            <a:grpSpLocks/>
          </p:cNvGrpSpPr>
          <p:nvPr/>
        </p:nvGrpSpPr>
        <p:grpSpPr bwMode="auto">
          <a:xfrm>
            <a:off x="1123950" y="2998788"/>
            <a:ext cx="1104900" cy="2209800"/>
            <a:chOff x="1172" y="2206"/>
            <a:chExt cx="696" cy="1392"/>
          </a:xfrm>
        </p:grpSpPr>
        <p:sp>
          <p:nvSpPr>
            <p:cNvPr id="21522" name="AutoShape 8"/>
            <p:cNvSpPr>
              <a:spLocks noChangeArrowheads="1"/>
            </p:cNvSpPr>
            <p:nvPr/>
          </p:nvSpPr>
          <p:spPr bwMode="auto">
            <a:xfrm>
              <a:off x="1172" y="2237"/>
              <a:ext cx="696" cy="136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1523" name="Rectangle 9"/>
            <p:cNvSpPr>
              <a:spLocks noChangeArrowheads="1"/>
            </p:cNvSpPr>
            <p:nvPr/>
          </p:nvSpPr>
          <p:spPr bwMode="auto">
            <a:xfrm>
              <a:off x="1175" y="2206"/>
              <a:ext cx="6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1123950" y="2997200"/>
            <a:ext cx="1104900" cy="2209800"/>
            <a:chOff x="1172" y="2206"/>
            <a:chExt cx="696" cy="1392"/>
          </a:xfrm>
        </p:grpSpPr>
        <p:sp>
          <p:nvSpPr>
            <p:cNvPr id="21520" name="AutoShape 12"/>
            <p:cNvSpPr>
              <a:spLocks noChangeArrowheads="1"/>
            </p:cNvSpPr>
            <p:nvPr/>
          </p:nvSpPr>
          <p:spPr bwMode="auto">
            <a:xfrm>
              <a:off x="1172" y="2237"/>
              <a:ext cx="696" cy="1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1521" name="Rectangle 13"/>
            <p:cNvSpPr>
              <a:spLocks noChangeArrowheads="1"/>
            </p:cNvSpPr>
            <p:nvPr/>
          </p:nvSpPr>
          <p:spPr bwMode="auto">
            <a:xfrm>
              <a:off x="1175" y="2206"/>
              <a:ext cx="6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21510" name="Line 14"/>
          <p:cNvSpPr>
            <a:spLocks noChangeShapeType="1"/>
          </p:cNvSpPr>
          <p:nvPr/>
        </p:nvSpPr>
        <p:spPr bwMode="auto">
          <a:xfrm>
            <a:off x="1108075" y="32861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21511" name="Group 25"/>
          <p:cNvGrpSpPr>
            <a:grpSpLocks/>
          </p:cNvGrpSpPr>
          <p:nvPr/>
        </p:nvGrpSpPr>
        <p:grpSpPr bwMode="auto">
          <a:xfrm>
            <a:off x="179388" y="5445125"/>
            <a:ext cx="3646487" cy="942975"/>
            <a:chOff x="385" y="3430"/>
            <a:chExt cx="2297" cy="594"/>
          </a:xfrm>
        </p:grpSpPr>
        <p:grpSp>
          <p:nvGrpSpPr>
            <p:cNvPr id="21513" name="Group 22"/>
            <p:cNvGrpSpPr>
              <a:grpSpLocks/>
            </p:cNvGrpSpPr>
            <p:nvPr/>
          </p:nvGrpSpPr>
          <p:grpSpPr bwMode="auto">
            <a:xfrm>
              <a:off x="385" y="3430"/>
              <a:ext cx="2297" cy="322"/>
              <a:chOff x="282" y="3521"/>
              <a:chExt cx="2297" cy="322"/>
            </a:xfrm>
          </p:grpSpPr>
          <p:sp>
            <p:nvSpPr>
              <p:cNvPr id="21516" name="Text Box 18"/>
              <p:cNvSpPr txBox="1">
                <a:spLocks noChangeArrowheads="1"/>
              </p:cNvSpPr>
              <p:nvPr/>
            </p:nvSpPr>
            <p:spPr bwMode="auto">
              <a:xfrm>
                <a:off x="282" y="3612"/>
                <a:ext cx="5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r>
                  <a:rPr lang="en-GB" altLang="en-US" sz="1800">
                    <a:latin typeface="Arial" pitchFamily="34" charset="0"/>
                  </a:rPr>
                  <a:t>protein</a:t>
                </a:r>
              </a:p>
            </p:txBody>
          </p:sp>
          <p:sp>
            <p:nvSpPr>
              <p:cNvPr id="21517" name="Text Box 19"/>
              <p:cNvSpPr txBox="1">
                <a:spLocks noChangeArrowheads="1"/>
              </p:cNvSpPr>
              <p:nvPr/>
            </p:nvSpPr>
            <p:spPr bwMode="auto">
              <a:xfrm>
                <a:off x="1655" y="3612"/>
                <a:ext cx="9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r>
                  <a:rPr lang="en-GB" altLang="en-US" sz="1800">
                    <a:latin typeface="Arial" pitchFamily="34" charset="0"/>
                  </a:rPr>
                  <a:t>polypeptides</a:t>
                </a:r>
              </a:p>
            </p:txBody>
          </p:sp>
          <p:sp>
            <p:nvSpPr>
              <p:cNvPr id="21518" name="Line 20"/>
              <p:cNvSpPr>
                <a:spLocks noChangeShapeType="1"/>
              </p:cNvSpPr>
              <p:nvPr/>
            </p:nvSpPr>
            <p:spPr bwMode="auto">
              <a:xfrm>
                <a:off x="839" y="374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1519" name="Text Box 21"/>
              <p:cNvSpPr txBox="1">
                <a:spLocks noChangeArrowheads="1"/>
              </p:cNvSpPr>
              <p:nvPr/>
            </p:nvSpPr>
            <p:spPr bwMode="auto">
              <a:xfrm>
                <a:off x="975" y="3521"/>
                <a:ext cx="5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eaLnBrk="0" fontAlgn="base" hangingPunct="0">
                  <a:spcAft>
                    <a:spcPct val="0"/>
                  </a:spcAft>
                  <a:buClr>
                    <a:srgbClr val="E88651"/>
                  </a:buClr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r>
                  <a:rPr lang="en-GB" altLang="en-US" sz="1800">
                    <a:latin typeface="Arial" pitchFamily="34" charset="0"/>
                  </a:rPr>
                  <a:t>trypsin</a:t>
                </a:r>
              </a:p>
            </p:txBody>
          </p:sp>
        </p:grpSp>
        <p:sp>
          <p:nvSpPr>
            <p:cNvPr id="21514" name="Text Box 23"/>
            <p:cNvSpPr txBox="1">
              <a:spLocks noChangeArrowheads="1"/>
            </p:cNvSpPr>
            <p:nvPr/>
          </p:nvSpPr>
          <p:spPr bwMode="auto">
            <a:xfrm>
              <a:off x="385" y="3793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r>
                <a:rPr lang="en-GB" altLang="en-US" sz="1800">
                  <a:latin typeface="Arial" pitchFamily="34" charset="0"/>
                </a:rPr>
                <a:t>white</a:t>
              </a:r>
            </a:p>
          </p:txBody>
        </p:sp>
        <p:sp>
          <p:nvSpPr>
            <p:cNvPr id="21515" name="Text Box 24"/>
            <p:cNvSpPr txBox="1">
              <a:spLocks noChangeArrowheads="1"/>
            </p:cNvSpPr>
            <p:nvPr/>
          </p:nvSpPr>
          <p:spPr bwMode="auto">
            <a:xfrm>
              <a:off x="1882" y="3793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r>
                <a:rPr lang="en-GB" altLang="en-US" sz="1800">
                  <a:latin typeface="Arial" pitchFamily="34" charset="0"/>
                </a:rPr>
                <a:t>clear</a:t>
              </a:r>
            </a:p>
          </p:txBody>
        </p:sp>
      </p:grpSp>
      <p:sp>
        <p:nvSpPr>
          <p:cNvPr id="21512" name="Text Box 26"/>
          <p:cNvSpPr txBox="1">
            <a:spLocks noChangeArrowheads="1"/>
          </p:cNvSpPr>
          <p:nvPr/>
        </p:nvSpPr>
        <p:spPr bwMode="auto">
          <a:xfrm>
            <a:off x="3348038" y="2708275"/>
            <a:ext cx="54483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000" b="1">
                <a:latin typeface="Arial" pitchFamily="34" charset="0"/>
              </a:rPr>
              <a:t>Controlled variables:</a:t>
            </a:r>
            <a:r>
              <a:rPr lang="en-GB" altLang="en-US" sz="2000">
                <a:latin typeface="Arial" pitchFamily="34" charset="0"/>
              </a:rPr>
              <a:t/>
            </a:r>
            <a:br>
              <a:rPr lang="en-GB" altLang="en-US" sz="2000">
                <a:latin typeface="Arial" pitchFamily="34" charset="0"/>
              </a:rPr>
            </a:br>
            <a:endParaRPr lang="en-GB" altLang="en-US" sz="200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GB" altLang="en-US" sz="2000">
                <a:latin typeface="Arial" pitchFamily="34" charset="0"/>
              </a:rPr>
              <a:t>Volume and concentration of substrate (milk)</a:t>
            </a:r>
          </a:p>
          <a:p>
            <a:pPr>
              <a:buFontTx/>
              <a:buChar char="•"/>
            </a:pPr>
            <a:r>
              <a:rPr lang="en-GB" altLang="en-US" sz="2000">
                <a:latin typeface="Arial" pitchFamily="34" charset="0"/>
              </a:rPr>
              <a:t>Volume and concentration of enzyme (trypsin)</a:t>
            </a:r>
          </a:p>
          <a:p>
            <a:pPr>
              <a:buFontTx/>
              <a:buChar char="•"/>
            </a:pPr>
            <a:r>
              <a:rPr lang="en-GB" altLang="en-US" sz="2000">
                <a:latin typeface="Arial" pitchFamily="34" charset="0"/>
              </a:rPr>
              <a:t>pH (controlled by buffers)</a:t>
            </a:r>
          </a:p>
          <a:p>
            <a:pPr>
              <a:buFontTx/>
              <a:buChar char="•"/>
            </a:pPr>
            <a:r>
              <a:rPr lang="en-GB" altLang="en-US" sz="2000">
                <a:latin typeface="Arial" pitchFamily="34" charset="0"/>
              </a:rPr>
              <a:t>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0" y="1714500"/>
            <a:ext cx="6643688" cy="4357688"/>
          </a:xfrm>
          <a:prstGeom prst="rect">
            <a:avLst/>
          </a:prstGeom>
          <a:solidFill>
            <a:srgbClr val="FFFFCC"/>
          </a:solidFill>
          <a:ln w="48000" cmpd="thickThin" algn="ctr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71438" y="3357563"/>
            <a:ext cx="1401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latin typeface="Arial" pitchFamily="34" charset="0"/>
              </a:rPr>
              <a:t>Rate</a:t>
            </a:r>
          </a:p>
          <a:p>
            <a:r>
              <a:rPr lang="en-GB" altLang="en-US" sz="2400">
                <a:latin typeface="Arial" pitchFamily="34" charset="0"/>
              </a:rPr>
              <a:t>Of </a:t>
            </a:r>
          </a:p>
          <a:p>
            <a:r>
              <a:rPr lang="en-GB" altLang="en-US" sz="2400">
                <a:latin typeface="Arial" pitchFamily="34" charset="0"/>
              </a:rPr>
              <a:t>Reaction</a:t>
            </a:r>
          </a:p>
        </p:txBody>
      </p:sp>
      <p:sp>
        <p:nvSpPr>
          <p:cNvPr id="22532" name="TextBox 10"/>
          <p:cNvSpPr txBox="1">
            <a:spLocks noChangeArrowheads="1"/>
          </p:cNvSpPr>
          <p:nvPr/>
        </p:nvSpPr>
        <p:spPr bwMode="auto">
          <a:xfrm>
            <a:off x="3714750" y="6429375"/>
            <a:ext cx="234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latin typeface="Arial" pitchFamily="34" charset="0"/>
              </a:rPr>
              <a:t>Temperature/</a:t>
            </a:r>
            <a:r>
              <a:rPr lang="en-GB" altLang="en-US" sz="2400" baseline="30000">
                <a:latin typeface="Arial" pitchFamily="34" charset="0"/>
              </a:rPr>
              <a:t>o</a:t>
            </a:r>
            <a:r>
              <a:rPr lang="en-GB" altLang="en-US" sz="2400">
                <a:latin typeface="Arial" pitchFamily="34" charset="0"/>
              </a:rPr>
              <a:t>C</a:t>
            </a:r>
          </a:p>
        </p:txBody>
      </p:sp>
      <p:sp>
        <p:nvSpPr>
          <p:cNvPr id="22533" name="TextBox 11"/>
          <p:cNvSpPr txBox="1">
            <a:spLocks noChangeArrowheads="1"/>
          </p:cNvSpPr>
          <p:nvPr/>
        </p:nvSpPr>
        <p:spPr bwMode="auto">
          <a:xfrm>
            <a:off x="1258888" y="6165850"/>
            <a:ext cx="683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0	10	20	30	40	50	60	70</a:t>
            </a:r>
          </a:p>
        </p:txBody>
      </p:sp>
      <p:sp>
        <p:nvSpPr>
          <p:cNvPr id="21" name="Freeform 20"/>
          <p:cNvSpPr/>
          <p:nvPr/>
        </p:nvSpPr>
        <p:spPr>
          <a:xfrm>
            <a:off x="1468438" y="2443163"/>
            <a:ext cx="5375275" cy="3600450"/>
          </a:xfrm>
          <a:custGeom>
            <a:avLst/>
            <a:gdLst>
              <a:gd name="connsiteX0" fmla="*/ 0 w 4995080"/>
              <a:gd name="connsiteY0" fmla="*/ 2909248 h 2922896"/>
              <a:gd name="connsiteX1" fmla="*/ 3357349 w 4995080"/>
              <a:gd name="connsiteY1" fmla="*/ 2275 h 2922896"/>
              <a:gd name="connsiteX2" fmla="*/ 4995080 w 4995080"/>
              <a:gd name="connsiteY2" fmla="*/ 2922896 h 292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95080" h="2922896">
                <a:moveTo>
                  <a:pt x="0" y="2909248"/>
                </a:moveTo>
                <a:cubicBezTo>
                  <a:pt x="1262418" y="1454624"/>
                  <a:pt x="2524836" y="0"/>
                  <a:pt x="3357349" y="2275"/>
                </a:cubicBezTo>
                <a:cubicBezTo>
                  <a:pt x="4189862" y="4550"/>
                  <a:pt x="4592471" y="1463723"/>
                  <a:pt x="4995080" y="2922896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3" name="Straight Connector 22"/>
          <p:cNvCxnSpPr>
            <a:stCxn id="21" idx="1"/>
          </p:cNvCxnSpPr>
          <p:nvPr/>
        </p:nvCxnSpPr>
        <p:spPr>
          <a:xfrm flipH="1" flipV="1">
            <a:off x="1476375" y="2420938"/>
            <a:ext cx="3600450" cy="23812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1"/>
          </p:cNvCxnSpPr>
          <p:nvPr/>
        </p:nvCxnSpPr>
        <p:spPr>
          <a:xfrm>
            <a:off x="5124450" y="2420938"/>
            <a:ext cx="47625" cy="3568700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714750" y="1928813"/>
            <a:ext cx="3400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latin typeface="Arial" pitchFamily="34" charset="0"/>
              </a:rPr>
              <a:t>Optimum temperature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300788" y="3141663"/>
            <a:ext cx="159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Enzyme </a:t>
            </a:r>
          </a:p>
          <a:p>
            <a:r>
              <a:rPr lang="en-GB" altLang="en-US" sz="1800">
                <a:latin typeface="Arial" pitchFamily="34" charset="0"/>
              </a:rPr>
              <a:t>is </a:t>
            </a:r>
            <a:r>
              <a:rPr lang="en-GB" altLang="en-US" sz="1800" b="1">
                <a:latin typeface="Arial" pitchFamily="34" charset="0"/>
              </a:rPr>
              <a:t>denaturing</a:t>
            </a:r>
          </a:p>
        </p:txBody>
      </p:sp>
      <p:sp>
        <p:nvSpPr>
          <p:cNvPr id="22539" name="Text Box 16"/>
          <p:cNvSpPr txBox="1">
            <a:spLocks noChangeArrowheads="1"/>
          </p:cNvSpPr>
          <p:nvPr/>
        </p:nvSpPr>
        <p:spPr bwMode="auto">
          <a:xfrm>
            <a:off x="468313" y="188913"/>
            <a:ext cx="8372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Rate of reaction of an enzyme reaction changes at different temperatures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476375" y="3213100"/>
            <a:ext cx="2065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Molecules gain 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184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1154112"/>
          </a:xfrm>
        </p:spPr>
        <p:txBody>
          <a:bodyPr/>
          <a:lstStyle/>
          <a:p>
            <a:r>
              <a:rPr lang="en-GB" altLang="en-US" sz="2400" smtClean="0"/>
              <a:t>Enzymes prefer to work at an optimum pH. Outside of its pH range the enzyme is denatured.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85938" y="2786063"/>
            <a:ext cx="5857875" cy="3143250"/>
          </a:xfrm>
          <a:prstGeom prst="rect">
            <a:avLst/>
          </a:prstGeom>
          <a:solidFill>
            <a:srgbClr val="FFFFCC"/>
          </a:solidFill>
          <a:ln w="48000" cmpd="thickThin" algn="ctr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428625" y="3643313"/>
            <a:ext cx="1095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Rate</a:t>
            </a:r>
          </a:p>
          <a:p>
            <a:r>
              <a:rPr lang="en-GB" altLang="en-US" sz="1800">
                <a:latin typeface="Arial" pitchFamily="34" charset="0"/>
              </a:rPr>
              <a:t>Of </a:t>
            </a:r>
          </a:p>
          <a:p>
            <a:r>
              <a:rPr lang="en-GB" altLang="en-US" sz="1800">
                <a:latin typeface="Arial" pitchFamily="34" charset="0"/>
              </a:rPr>
              <a:t>Reaction</a:t>
            </a:r>
          </a:p>
        </p:txBody>
      </p:sp>
      <p:sp>
        <p:nvSpPr>
          <p:cNvPr id="23557" name="TextBox 9"/>
          <p:cNvSpPr txBox="1">
            <a:spLocks noChangeArrowheads="1"/>
          </p:cNvSpPr>
          <p:nvPr/>
        </p:nvSpPr>
        <p:spPr bwMode="auto">
          <a:xfrm>
            <a:off x="4500563" y="6416675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pH</a:t>
            </a:r>
          </a:p>
        </p:txBody>
      </p:sp>
      <p:sp>
        <p:nvSpPr>
          <p:cNvPr id="23558" name="TextBox 10"/>
          <p:cNvSpPr txBox="1">
            <a:spLocks noChangeArrowheads="1"/>
          </p:cNvSpPr>
          <p:nvPr/>
        </p:nvSpPr>
        <p:spPr bwMode="auto">
          <a:xfrm>
            <a:off x="2000250" y="6000750"/>
            <a:ext cx="5938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1     2     3     4     5     6     7     8     9     10     11     12   </a:t>
            </a:r>
          </a:p>
        </p:txBody>
      </p:sp>
      <p:sp>
        <p:nvSpPr>
          <p:cNvPr id="12" name="Freeform 11"/>
          <p:cNvSpPr/>
          <p:nvPr/>
        </p:nvSpPr>
        <p:spPr>
          <a:xfrm>
            <a:off x="1857375" y="3054350"/>
            <a:ext cx="1160463" cy="2882900"/>
          </a:xfrm>
          <a:custGeom>
            <a:avLst/>
            <a:gdLst>
              <a:gd name="connsiteX0" fmla="*/ 0 w 1160060"/>
              <a:gd name="connsiteY0" fmla="*/ 2868304 h 2881952"/>
              <a:gd name="connsiteX1" fmla="*/ 736979 w 1160060"/>
              <a:gd name="connsiteY1" fmla="*/ 2275 h 2881952"/>
              <a:gd name="connsiteX2" fmla="*/ 1160060 w 1160060"/>
              <a:gd name="connsiteY2" fmla="*/ 2881952 h 2881952"/>
              <a:gd name="connsiteX3" fmla="*/ 1160060 w 1160060"/>
              <a:gd name="connsiteY3" fmla="*/ 2881952 h 2881952"/>
              <a:gd name="connsiteX4" fmla="*/ 1160060 w 1160060"/>
              <a:gd name="connsiteY4" fmla="*/ 2881952 h 288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60" h="2881952">
                <a:moveTo>
                  <a:pt x="0" y="2868304"/>
                </a:moveTo>
                <a:cubicBezTo>
                  <a:pt x="271818" y="1434152"/>
                  <a:pt x="543636" y="0"/>
                  <a:pt x="736979" y="2275"/>
                </a:cubicBezTo>
                <a:cubicBezTo>
                  <a:pt x="930322" y="4550"/>
                  <a:pt x="1160060" y="2881952"/>
                  <a:pt x="1160060" y="2881952"/>
                </a:cubicBezTo>
                <a:lnTo>
                  <a:pt x="1160060" y="2881952"/>
                </a:lnTo>
                <a:lnTo>
                  <a:pt x="1160060" y="2881952"/>
                </a:lnTo>
              </a:path>
            </a:pathLst>
          </a:cu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889375" y="3052763"/>
            <a:ext cx="1787525" cy="2884487"/>
          </a:xfrm>
          <a:custGeom>
            <a:avLst/>
            <a:gdLst>
              <a:gd name="connsiteX0" fmla="*/ 0 w 1787857"/>
              <a:gd name="connsiteY0" fmla="*/ 2884226 h 2884226"/>
              <a:gd name="connsiteX1" fmla="*/ 914400 w 1787857"/>
              <a:gd name="connsiteY1" fmla="*/ 4549 h 2884226"/>
              <a:gd name="connsiteX2" fmla="*/ 1787857 w 1787857"/>
              <a:gd name="connsiteY2" fmla="*/ 2856931 h 288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7857" h="2884226">
                <a:moveTo>
                  <a:pt x="0" y="2884226"/>
                </a:moveTo>
                <a:cubicBezTo>
                  <a:pt x="308212" y="1446662"/>
                  <a:pt x="616424" y="9098"/>
                  <a:pt x="914400" y="4549"/>
                </a:cubicBezTo>
                <a:cubicBezTo>
                  <a:pt x="1212376" y="0"/>
                  <a:pt x="1500116" y="1428465"/>
                  <a:pt x="1787857" y="2856931"/>
                </a:cubicBezTo>
              </a:path>
            </a:pathLst>
          </a:cu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86063" y="2928938"/>
            <a:ext cx="1174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latin typeface="Arial" pitchFamily="34" charset="0"/>
              </a:rPr>
              <a:t>pepsin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4625" y="2928938"/>
            <a:ext cx="140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latin typeface="Arial" pitchFamily="34" charset="0"/>
              </a:rPr>
              <a:t>amylase</a:t>
            </a:r>
          </a:p>
        </p:txBody>
      </p:sp>
      <p:cxnSp>
        <p:nvCxnSpPr>
          <p:cNvPr id="18" name="Straight Connector 17"/>
          <p:cNvCxnSpPr>
            <a:endCxn id="12" idx="1"/>
          </p:cNvCxnSpPr>
          <p:nvPr/>
        </p:nvCxnSpPr>
        <p:spPr>
          <a:xfrm flipV="1">
            <a:off x="1760538" y="3057525"/>
            <a:ext cx="833437" cy="142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1"/>
          </p:cNvCxnSpPr>
          <p:nvPr/>
        </p:nvCxnSpPr>
        <p:spPr>
          <a:xfrm flipH="1">
            <a:off x="2571750" y="3057525"/>
            <a:ext cx="22225" cy="28717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4" idx="1"/>
          </p:cNvCxnSpPr>
          <p:nvPr/>
        </p:nvCxnSpPr>
        <p:spPr>
          <a:xfrm flipV="1">
            <a:off x="1785938" y="3057525"/>
            <a:ext cx="3017837" cy="142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1"/>
          </p:cNvCxnSpPr>
          <p:nvPr/>
        </p:nvCxnSpPr>
        <p:spPr>
          <a:xfrm>
            <a:off x="4803775" y="3057525"/>
            <a:ext cx="53975" cy="28717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Text Box 21"/>
          <p:cNvSpPr txBox="1">
            <a:spLocks noChangeArrowheads="1"/>
          </p:cNvSpPr>
          <p:nvPr/>
        </p:nvSpPr>
        <p:spPr bwMode="auto">
          <a:xfrm>
            <a:off x="755650" y="260350"/>
            <a:ext cx="73485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The activity and shape of enzymes is also </a:t>
            </a:r>
          </a:p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affected by pH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58750" y="2873375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solidFill>
                  <a:srgbClr val="FF0000"/>
                </a:solidFill>
                <a:latin typeface="Arial" pitchFamily="34" charset="0"/>
              </a:rPr>
              <a:t>Optimum 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4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smtClean="0"/>
              <a:t>Enzymes are used in biological washing powders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18488" cy="2446338"/>
          </a:xfrm>
        </p:spPr>
        <p:txBody>
          <a:bodyPr/>
          <a:lstStyle/>
          <a:p>
            <a:r>
              <a:rPr lang="en-GB" altLang="en-US" sz="2400" smtClean="0"/>
              <a:t>Proteases break down the coloured, insoluble proteins that cause stains to smaller, colourless soluble polypeptides.</a:t>
            </a:r>
            <a:r>
              <a:rPr lang="en-GB" altLang="en-US" smtClean="0"/>
              <a:t> </a:t>
            </a:r>
            <a:br>
              <a:rPr lang="en-GB" altLang="en-US" smtClean="0"/>
            </a:br>
            <a:endParaRPr lang="en-GB" altLang="en-US" smtClean="0"/>
          </a:p>
          <a:p>
            <a:r>
              <a:rPr lang="en-GB" altLang="en-US" sz="2400" smtClean="0"/>
              <a:t>Can wash at lower temperatures</a:t>
            </a:r>
          </a:p>
        </p:txBody>
      </p:sp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933825"/>
            <a:ext cx="38100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smtClean="0"/>
              <a:t>Enzymes are used in the food industry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323850" y="1989138"/>
            <a:ext cx="5256213" cy="201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 smtClean="0"/>
              <a:t>Pectinase</a:t>
            </a:r>
            <a:r>
              <a:rPr lang="en-GB" altLang="en-US" sz="2400" smtClean="0"/>
              <a:t> break down substances in apple cell walls and enable greater juice extraction.</a:t>
            </a:r>
            <a:br>
              <a:rPr lang="en-GB" altLang="en-US" sz="2400" smtClean="0"/>
            </a:br>
            <a:r>
              <a:rPr lang="en-GB" altLang="en-US" sz="2400" smtClean="0"/>
              <a:t/>
            </a:r>
            <a:br>
              <a:rPr lang="en-GB" altLang="en-US" sz="2400" smtClean="0"/>
            </a:br>
            <a:endParaRPr lang="en-GB" altLang="en-US" sz="2400" smtClean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628775"/>
            <a:ext cx="32035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0" name="Rectangle 6"/>
          <p:cNvSpPr>
            <a:spLocks/>
          </p:cNvSpPr>
          <p:nvPr/>
        </p:nvSpPr>
        <p:spPr bwMode="auto">
          <a:xfrm>
            <a:off x="323850" y="4581525"/>
            <a:ext cx="52562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0" hangingPunct="0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GB" altLang="en-US" sz="2400" b="1">
                <a:latin typeface="Corbel" pitchFamily="34" charset="0"/>
              </a:rPr>
              <a:t>Lactase</a:t>
            </a:r>
            <a:r>
              <a:rPr lang="en-GB" altLang="en-US" sz="2400">
                <a:latin typeface="Corbel" pitchFamily="34" charset="0"/>
              </a:rPr>
              <a:t> breaks down </a:t>
            </a:r>
            <a:r>
              <a:rPr lang="en-GB" altLang="en-US" sz="2400" b="1">
                <a:latin typeface="Corbel" pitchFamily="34" charset="0"/>
              </a:rPr>
              <a:t>lactose</a:t>
            </a:r>
            <a:r>
              <a:rPr lang="en-GB" altLang="en-US" sz="2400">
                <a:latin typeface="Corbel" pitchFamily="34" charset="0"/>
              </a:rPr>
              <a:t> in milk into </a:t>
            </a:r>
            <a:r>
              <a:rPr lang="en-GB" altLang="en-US" sz="2400" b="1">
                <a:latin typeface="Corbel" pitchFamily="34" charset="0"/>
              </a:rPr>
              <a:t>glucose</a:t>
            </a:r>
            <a:r>
              <a:rPr lang="en-GB" altLang="en-US" sz="2400">
                <a:latin typeface="Corbel" pitchFamily="34" charset="0"/>
              </a:rPr>
              <a:t> and </a:t>
            </a:r>
            <a:r>
              <a:rPr lang="en-GB" altLang="en-US" sz="2400" b="1">
                <a:latin typeface="Corbel" pitchFamily="34" charset="0"/>
              </a:rPr>
              <a:t>galactose</a:t>
            </a:r>
            <a:r>
              <a:rPr lang="en-GB" altLang="en-US" sz="2400">
                <a:latin typeface="Corbel" pitchFamily="34" charset="0"/>
              </a:rPr>
              <a:t>. </a:t>
            </a:r>
            <a:br>
              <a:rPr lang="en-GB" altLang="en-US" sz="2400">
                <a:latin typeface="Corbel" pitchFamily="34" charset="0"/>
              </a:rPr>
            </a:br>
            <a:r>
              <a:rPr lang="en-GB" altLang="en-US" sz="2400">
                <a:latin typeface="Corbel" pitchFamily="34" charset="0"/>
              </a:rPr>
              <a:t>This makes milk drinkable for lactose intolerant people.</a:t>
            </a:r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149725"/>
            <a:ext cx="1692275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19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smtClean="0"/>
              <a:t>Enzymes are used in seed germination</a:t>
            </a:r>
          </a:p>
        </p:txBody>
      </p:sp>
      <p:pic>
        <p:nvPicPr>
          <p:cNvPr id="26627" name="Picture 5" descr="iStock_000005478858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1" t="58473" r="68523" b="14673"/>
          <a:stretch>
            <a:fillRect/>
          </a:stretch>
        </p:blipFill>
        <p:spPr bwMode="auto">
          <a:xfrm>
            <a:off x="7380288" y="3068638"/>
            <a:ext cx="11668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Oval 6"/>
          <p:cNvSpPr>
            <a:spLocks noChangeArrowheads="1"/>
          </p:cNvSpPr>
          <p:nvPr/>
        </p:nvSpPr>
        <p:spPr bwMode="auto">
          <a:xfrm>
            <a:off x="3316288" y="1700213"/>
            <a:ext cx="3165475" cy="467995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26629" name="Oval 7"/>
          <p:cNvSpPr>
            <a:spLocks noChangeArrowheads="1"/>
          </p:cNvSpPr>
          <p:nvPr/>
        </p:nvSpPr>
        <p:spPr bwMode="auto">
          <a:xfrm>
            <a:off x="3441700" y="1844675"/>
            <a:ext cx="2913063" cy="43926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26630" name="Freeform 8"/>
          <p:cNvSpPr>
            <a:spLocks/>
          </p:cNvSpPr>
          <p:nvPr/>
        </p:nvSpPr>
        <p:spPr bwMode="auto">
          <a:xfrm rot="-235738">
            <a:off x="2428875" y="1628775"/>
            <a:ext cx="1757363" cy="5046663"/>
          </a:xfrm>
          <a:custGeom>
            <a:avLst/>
            <a:gdLst>
              <a:gd name="T0" fmla="*/ 1675598860 w 1259"/>
              <a:gd name="T1" fmla="*/ 2147483647 h 3179"/>
              <a:gd name="T2" fmla="*/ 2100343307 w 1259"/>
              <a:gd name="T3" fmla="*/ 2147483647 h 3179"/>
              <a:gd name="T4" fmla="*/ 2147483647 w 1259"/>
              <a:gd name="T5" fmla="*/ 2147483647 h 3179"/>
              <a:gd name="T6" fmla="*/ 2147483647 w 1259"/>
              <a:gd name="T7" fmla="*/ 2147483647 h 3179"/>
              <a:gd name="T8" fmla="*/ 1819778001 w 1259"/>
              <a:gd name="T9" fmla="*/ 2147483647 h 3179"/>
              <a:gd name="T10" fmla="*/ 1504142206 w 1259"/>
              <a:gd name="T11" fmla="*/ 2147483647 h 3179"/>
              <a:gd name="T12" fmla="*/ 1223576900 w 1259"/>
              <a:gd name="T13" fmla="*/ 2147483647 h 3179"/>
              <a:gd name="T14" fmla="*/ 1094983712 w 1259"/>
              <a:gd name="T15" fmla="*/ 2147483647 h 3179"/>
              <a:gd name="T16" fmla="*/ 1270337552 w 1259"/>
              <a:gd name="T17" fmla="*/ 2147483647 h 3179"/>
              <a:gd name="T18" fmla="*/ 978082083 w 1259"/>
              <a:gd name="T19" fmla="*/ 2147483647 h 3179"/>
              <a:gd name="T20" fmla="*/ 1071603386 w 1259"/>
              <a:gd name="T21" fmla="*/ 2147483647 h 3179"/>
              <a:gd name="T22" fmla="*/ 826108569 w 1259"/>
              <a:gd name="T23" fmla="*/ 2147483647 h 3179"/>
              <a:gd name="T24" fmla="*/ 755967592 w 1259"/>
              <a:gd name="T25" fmla="*/ 2147483647 h 3179"/>
              <a:gd name="T26" fmla="*/ 744277429 w 1259"/>
              <a:gd name="T27" fmla="*/ 2147483647 h 3179"/>
              <a:gd name="T28" fmla="*/ 989772246 w 1259"/>
              <a:gd name="T29" fmla="*/ 2147483647 h 3179"/>
              <a:gd name="T30" fmla="*/ 627375799 w 1259"/>
              <a:gd name="T31" fmla="*/ 2147483647 h 3179"/>
              <a:gd name="T32" fmla="*/ 253287794 w 1259"/>
              <a:gd name="T33" fmla="*/ 2147483647 h 3179"/>
              <a:gd name="T34" fmla="*/ 42863465 w 1259"/>
              <a:gd name="T35" fmla="*/ 1915318940 h 3179"/>
              <a:gd name="T36" fmla="*/ 42863465 w 1259"/>
              <a:gd name="T37" fmla="*/ 977820722 h 3179"/>
              <a:gd name="T38" fmla="*/ 300048446 w 1259"/>
              <a:gd name="T39" fmla="*/ 282257528 h 3179"/>
              <a:gd name="T40" fmla="*/ 989772246 w 1259"/>
              <a:gd name="T41" fmla="*/ 25201565 h 3179"/>
              <a:gd name="T42" fmla="*/ 1480761881 w 1259"/>
              <a:gd name="T43" fmla="*/ 433466918 h 3179"/>
              <a:gd name="T44" fmla="*/ 1141744364 w 1259"/>
              <a:gd name="T45" fmla="*/ 735885698 h 3179"/>
              <a:gd name="T46" fmla="*/ 510472774 w 1259"/>
              <a:gd name="T47" fmla="*/ 584676308 h 3179"/>
              <a:gd name="T48" fmla="*/ 288358283 w 1259"/>
              <a:gd name="T49" fmla="*/ 1249997624 h 3179"/>
              <a:gd name="T50" fmla="*/ 300048446 w 1259"/>
              <a:gd name="T51" fmla="*/ 2142133025 h 3179"/>
              <a:gd name="T52" fmla="*/ 674136451 w 1259"/>
              <a:gd name="T53" fmla="*/ 2147483647 h 3179"/>
              <a:gd name="T54" fmla="*/ 1059913223 w 1259"/>
              <a:gd name="T55" fmla="*/ 2147483647 h 3179"/>
              <a:gd name="T56" fmla="*/ 1340478530 w 1259"/>
              <a:gd name="T57" fmla="*/ 2147483647 h 3179"/>
              <a:gd name="T58" fmla="*/ 1675598860 w 1259"/>
              <a:gd name="T59" fmla="*/ 2147483647 h 317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59" h="3179">
                <a:moveTo>
                  <a:pt x="860" y="1391"/>
                </a:moveTo>
                <a:cubicBezTo>
                  <a:pt x="925" y="1361"/>
                  <a:pt x="1015" y="1316"/>
                  <a:pt x="1078" y="1330"/>
                </a:cubicBezTo>
                <a:cubicBezTo>
                  <a:pt x="1141" y="1344"/>
                  <a:pt x="1221" y="1408"/>
                  <a:pt x="1240" y="1474"/>
                </a:cubicBezTo>
                <a:cubicBezTo>
                  <a:pt x="1259" y="1540"/>
                  <a:pt x="1243" y="1671"/>
                  <a:pt x="1192" y="1726"/>
                </a:cubicBezTo>
                <a:cubicBezTo>
                  <a:pt x="1141" y="1781"/>
                  <a:pt x="1004" y="1789"/>
                  <a:pt x="934" y="1804"/>
                </a:cubicBezTo>
                <a:cubicBezTo>
                  <a:pt x="864" y="1819"/>
                  <a:pt x="823" y="1795"/>
                  <a:pt x="772" y="1816"/>
                </a:cubicBezTo>
                <a:cubicBezTo>
                  <a:pt x="721" y="1837"/>
                  <a:pt x="663" y="1829"/>
                  <a:pt x="628" y="1930"/>
                </a:cubicBezTo>
                <a:cubicBezTo>
                  <a:pt x="593" y="2031"/>
                  <a:pt x="558" y="2270"/>
                  <a:pt x="562" y="2422"/>
                </a:cubicBezTo>
                <a:cubicBezTo>
                  <a:pt x="566" y="2574"/>
                  <a:pt x="662" y="2716"/>
                  <a:pt x="652" y="2842"/>
                </a:cubicBezTo>
                <a:cubicBezTo>
                  <a:pt x="642" y="2968"/>
                  <a:pt x="519" y="3179"/>
                  <a:pt x="502" y="3178"/>
                </a:cubicBezTo>
                <a:cubicBezTo>
                  <a:pt x="485" y="3177"/>
                  <a:pt x="563" y="2952"/>
                  <a:pt x="550" y="2836"/>
                </a:cubicBezTo>
                <a:cubicBezTo>
                  <a:pt x="537" y="2720"/>
                  <a:pt x="451" y="2602"/>
                  <a:pt x="424" y="2482"/>
                </a:cubicBezTo>
                <a:cubicBezTo>
                  <a:pt x="397" y="2362"/>
                  <a:pt x="395" y="2227"/>
                  <a:pt x="388" y="2116"/>
                </a:cubicBezTo>
                <a:cubicBezTo>
                  <a:pt x="381" y="2005"/>
                  <a:pt x="362" y="1909"/>
                  <a:pt x="382" y="1816"/>
                </a:cubicBezTo>
                <a:cubicBezTo>
                  <a:pt x="402" y="1723"/>
                  <a:pt x="518" y="1635"/>
                  <a:pt x="508" y="1558"/>
                </a:cubicBezTo>
                <a:cubicBezTo>
                  <a:pt x="498" y="1481"/>
                  <a:pt x="385" y="1432"/>
                  <a:pt x="322" y="1354"/>
                </a:cubicBezTo>
                <a:cubicBezTo>
                  <a:pt x="259" y="1276"/>
                  <a:pt x="180" y="1189"/>
                  <a:pt x="130" y="1090"/>
                </a:cubicBezTo>
                <a:cubicBezTo>
                  <a:pt x="80" y="991"/>
                  <a:pt x="40" y="877"/>
                  <a:pt x="22" y="760"/>
                </a:cubicBezTo>
                <a:cubicBezTo>
                  <a:pt x="4" y="643"/>
                  <a:pt x="0" y="496"/>
                  <a:pt x="22" y="388"/>
                </a:cubicBezTo>
                <a:cubicBezTo>
                  <a:pt x="44" y="280"/>
                  <a:pt x="73" y="175"/>
                  <a:pt x="154" y="112"/>
                </a:cubicBezTo>
                <a:cubicBezTo>
                  <a:pt x="235" y="49"/>
                  <a:pt x="407" y="0"/>
                  <a:pt x="508" y="10"/>
                </a:cubicBezTo>
                <a:cubicBezTo>
                  <a:pt x="609" y="20"/>
                  <a:pt x="747" y="125"/>
                  <a:pt x="760" y="172"/>
                </a:cubicBezTo>
                <a:cubicBezTo>
                  <a:pt x="773" y="219"/>
                  <a:pt x="669" y="282"/>
                  <a:pt x="586" y="292"/>
                </a:cubicBezTo>
                <a:cubicBezTo>
                  <a:pt x="503" y="302"/>
                  <a:pt x="335" y="198"/>
                  <a:pt x="262" y="232"/>
                </a:cubicBezTo>
                <a:cubicBezTo>
                  <a:pt x="189" y="266"/>
                  <a:pt x="166" y="393"/>
                  <a:pt x="148" y="496"/>
                </a:cubicBezTo>
                <a:cubicBezTo>
                  <a:pt x="130" y="599"/>
                  <a:pt x="121" y="731"/>
                  <a:pt x="154" y="850"/>
                </a:cubicBezTo>
                <a:cubicBezTo>
                  <a:pt x="187" y="969"/>
                  <a:pt x="281" y="1124"/>
                  <a:pt x="346" y="1210"/>
                </a:cubicBezTo>
                <a:cubicBezTo>
                  <a:pt x="411" y="1296"/>
                  <a:pt x="487" y="1316"/>
                  <a:pt x="544" y="1366"/>
                </a:cubicBezTo>
                <a:cubicBezTo>
                  <a:pt x="601" y="1416"/>
                  <a:pt x="636" y="1506"/>
                  <a:pt x="688" y="1510"/>
                </a:cubicBezTo>
                <a:cubicBezTo>
                  <a:pt x="740" y="1514"/>
                  <a:pt x="795" y="1421"/>
                  <a:pt x="860" y="1391"/>
                </a:cubicBez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631" name="Oval 11"/>
          <p:cNvSpPr>
            <a:spLocks noChangeArrowheads="1"/>
          </p:cNvSpPr>
          <p:nvPr/>
        </p:nvSpPr>
        <p:spPr bwMode="auto">
          <a:xfrm rot="572369">
            <a:off x="2655888" y="1700213"/>
            <a:ext cx="658812" cy="360362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CCFF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26632" name="Line 13"/>
          <p:cNvSpPr>
            <a:spLocks noChangeShapeType="1"/>
          </p:cNvSpPr>
          <p:nvPr/>
        </p:nvSpPr>
        <p:spPr bwMode="auto">
          <a:xfrm flipV="1">
            <a:off x="2555875" y="4292600"/>
            <a:ext cx="760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633" name="Text Box 18"/>
          <p:cNvSpPr txBox="1">
            <a:spLocks noChangeArrowheads="1"/>
          </p:cNvSpPr>
          <p:nvPr/>
        </p:nvSpPr>
        <p:spPr bwMode="auto">
          <a:xfrm>
            <a:off x="4981575" y="287655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latin typeface="Arial" pitchFamily="34" charset="0"/>
              </a:rPr>
              <a:t>starch</a:t>
            </a:r>
          </a:p>
        </p:txBody>
      </p:sp>
      <p:sp>
        <p:nvSpPr>
          <p:cNvPr id="26634" name="Text Box 19"/>
          <p:cNvSpPr txBox="1">
            <a:spLocks noChangeArrowheads="1"/>
          </p:cNvSpPr>
          <p:nvPr/>
        </p:nvSpPr>
        <p:spPr bwMode="auto">
          <a:xfrm>
            <a:off x="582613" y="4043363"/>
            <a:ext cx="1947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latin typeface="Arial" pitchFamily="34" charset="0"/>
              </a:rPr>
              <a:t>embryo plant</a:t>
            </a:r>
          </a:p>
        </p:txBody>
      </p:sp>
      <p:grpSp>
        <p:nvGrpSpPr>
          <p:cNvPr id="43040" name="Group 32"/>
          <p:cNvGrpSpPr>
            <a:grpSpLocks/>
          </p:cNvGrpSpPr>
          <p:nvPr/>
        </p:nvGrpSpPr>
        <p:grpSpPr bwMode="auto">
          <a:xfrm>
            <a:off x="3995738" y="3673475"/>
            <a:ext cx="1439862" cy="641350"/>
            <a:chOff x="2517" y="2314"/>
            <a:chExt cx="907" cy="404"/>
          </a:xfrm>
        </p:grpSpPr>
        <p:sp>
          <p:nvSpPr>
            <p:cNvPr id="26640" name="Line 20"/>
            <p:cNvSpPr>
              <a:spLocks noChangeShapeType="1"/>
            </p:cNvSpPr>
            <p:nvPr/>
          </p:nvSpPr>
          <p:spPr bwMode="auto">
            <a:xfrm>
              <a:off x="2517" y="2523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641" name="Text Box 22"/>
            <p:cNvSpPr txBox="1">
              <a:spLocks noChangeArrowheads="1"/>
            </p:cNvSpPr>
            <p:nvPr/>
          </p:nvSpPr>
          <p:spPr bwMode="auto">
            <a:xfrm>
              <a:off x="2652" y="2314"/>
              <a:ext cx="6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r>
                <a:rPr lang="en-GB" altLang="en-US" sz="1800">
                  <a:solidFill>
                    <a:srgbClr val="FF0000"/>
                  </a:solidFill>
                  <a:latin typeface="Arial" pitchFamily="34" charset="0"/>
                </a:rPr>
                <a:t>amylase</a:t>
              </a:r>
            </a:p>
            <a:p>
              <a:r>
                <a:rPr lang="en-GB" altLang="en-US" sz="1800">
                  <a:latin typeface="Arial" pitchFamily="34" charset="0"/>
                </a:rPr>
                <a:t>secreted</a:t>
              </a:r>
            </a:p>
          </p:txBody>
        </p:sp>
      </p:grp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4846638" y="4648200"/>
            <a:ext cx="125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latin typeface="Arial" pitchFamily="34" charset="0"/>
              </a:rPr>
              <a:t>maltose</a:t>
            </a: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5484813" y="33575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 flipH="1" flipV="1">
            <a:off x="3924300" y="4292600"/>
            <a:ext cx="9350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 rot="1934410">
            <a:off x="3803650" y="4538663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absorbed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6" grpId="0"/>
      <p:bldP spid="43037" grpId="0" animBg="1"/>
      <p:bldP spid="43038" grpId="0" animBg="1"/>
      <p:bldP spid="430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  <a:t>Catalysts</a:t>
            </a:r>
            <a:endParaRPr lang="en-GB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1570038"/>
          </a:xfrm>
        </p:spPr>
        <p:txBody>
          <a:bodyPr/>
          <a:lstStyle/>
          <a:p>
            <a:pPr eaLnBrk="1" hangingPunct="1"/>
            <a:r>
              <a:rPr lang="en-GB" altLang="en-US" smtClean="0"/>
              <a:t>A </a:t>
            </a:r>
            <a:r>
              <a:rPr lang="en-GB" altLang="en-US" b="1" smtClean="0"/>
              <a:t>catalyst</a:t>
            </a:r>
            <a:r>
              <a:rPr lang="en-GB" altLang="en-US" smtClean="0"/>
              <a:t> is a substance that speeds up the rate of a chemical reaction but is not itself changed by the reaction.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endParaRPr lang="en-GB" altLang="en-US" sz="2800" smtClean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4" r="2718" b="2046"/>
          <a:stretch>
            <a:fillRect/>
          </a:stretch>
        </p:blipFill>
        <p:spPr bwMode="auto">
          <a:xfrm>
            <a:off x="1763713" y="3429000"/>
            <a:ext cx="5184775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mtClean="0"/>
              <a:t>Summary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323850" y="1628775"/>
            <a:ext cx="8229600" cy="717550"/>
          </a:xfrm>
        </p:spPr>
        <p:txBody>
          <a:bodyPr/>
          <a:lstStyle/>
          <a:p>
            <a:r>
              <a:rPr lang="en-GB" altLang="en-US" smtClean="0"/>
              <a:t>Keywords: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653088" y="5948363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enzyme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95738" y="4508500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active site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339975" y="4508500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substrate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5653088" y="4508500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product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653088" y="5227638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denature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2339975" y="5227638"/>
            <a:ext cx="14398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temperature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2339975" y="5948363"/>
            <a:ext cx="14398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pH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995738" y="5227638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optimum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2339975" y="3067050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catalase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3995738" y="3067050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amylase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3995738" y="3787775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trypsin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5653088" y="3787775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pepsin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2339975" y="3787775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pectinase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5653088" y="3067050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lactase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3995738" y="5948363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protease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2339975" y="2347913"/>
            <a:ext cx="14398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catalyst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995738" y="2347913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catalyse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5653088" y="2347913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053" grpId="0" animBg="1"/>
      <p:bldP spid="44054" grpId="0" animBg="1"/>
      <p:bldP spid="44055" grpId="0" animBg="1"/>
      <p:bldP spid="440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0825" y="1557338"/>
            <a:ext cx="3889375" cy="10779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altLang="en-US" sz="2800" smtClean="0"/>
          </a:p>
          <a:p>
            <a:pPr eaLnBrk="1" hangingPunct="1">
              <a:buFont typeface="Wingdings 2" pitchFamily="18" charset="2"/>
              <a:buNone/>
            </a:pPr>
            <a:r>
              <a:rPr lang="en-GB" altLang="en-US" smtClean="0"/>
              <a:t>hydrogen peroxide	                      		        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40200" y="3068638"/>
            <a:ext cx="100012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40200" y="2349500"/>
            <a:ext cx="10001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1331913" y="5229225"/>
            <a:ext cx="2162175" cy="936625"/>
            <a:chOff x="475" y="3521"/>
            <a:chExt cx="1362" cy="590"/>
          </a:xfrm>
        </p:grpSpPr>
        <p:sp>
          <p:nvSpPr>
            <p:cNvPr id="10279" name="Oval 8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80" name="Line 12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81" name="Line 13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" name="Line 14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84" name="Oval 10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468313" y="4149725"/>
            <a:ext cx="2162175" cy="936625"/>
            <a:chOff x="475" y="3521"/>
            <a:chExt cx="1362" cy="590"/>
          </a:xfrm>
        </p:grpSpPr>
        <p:sp>
          <p:nvSpPr>
            <p:cNvPr id="10272" name="Oval 17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73" name="Line 18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74" name="Line 19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75" name="Line 20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76" name="Oval 21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77" name="Oval 22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78" name="Oval 23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cxnSp>
        <p:nvCxnSpPr>
          <p:cNvPr id="2" name="Straight Arrow Connector 4"/>
          <p:cNvCxnSpPr/>
          <p:nvPr/>
        </p:nvCxnSpPr>
        <p:spPr>
          <a:xfrm>
            <a:off x="3635375" y="4868863"/>
            <a:ext cx="2232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282" name="Group 42"/>
          <p:cNvGrpSpPr>
            <a:grpSpLocks/>
          </p:cNvGrpSpPr>
          <p:nvPr/>
        </p:nvGrpSpPr>
        <p:grpSpPr bwMode="auto">
          <a:xfrm>
            <a:off x="6443663" y="3860800"/>
            <a:ext cx="1585912" cy="720725"/>
            <a:chOff x="3833" y="3067"/>
            <a:chExt cx="999" cy="454"/>
          </a:xfrm>
        </p:grpSpPr>
        <p:sp>
          <p:nvSpPr>
            <p:cNvPr id="10267" name="Line 28"/>
            <p:cNvSpPr>
              <a:spLocks noChangeShapeType="1"/>
            </p:cNvSpPr>
            <p:nvPr/>
          </p:nvSpPr>
          <p:spPr bwMode="auto">
            <a:xfrm>
              <a:off x="4106" y="3357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68" name="Line 29"/>
            <p:cNvSpPr>
              <a:spLocks noChangeShapeType="1"/>
            </p:cNvSpPr>
            <p:nvPr/>
          </p:nvSpPr>
          <p:spPr bwMode="auto">
            <a:xfrm flipV="1">
              <a:off x="4514" y="3248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69" name="Oval 31"/>
            <p:cNvSpPr>
              <a:spLocks noChangeArrowheads="1"/>
            </p:cNvSpPr>
            <p:nvPr/>
          </p:nvSpPr>
          <p:spPr bwMode="auto">
            <a:xfrm>
              <a:off x="4197" y="3203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70" name="Oval 32"/>
            <p:cNvSpPr>
              <a:spLocks noChangeArrowheads="1"/>
            </p:cNvSpPr>
            <p:nvPr/>
          </p:nvSpPr>
          <p:spPr bwMode="auto">
            <a:xfrm>
              <a:off x="4560" y="3067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71" name="Oval 33"/>
            <p:cNvSpPr>
              <a:spLocks noChangeArrowheads="1"/>
            </p:cNvSpPr>
            <p:nvPr/>
          </p:nvSpPr>
          <p:spPr bwMode="auto">
            <a:xfrm>
              <a:off x="3833" y="3249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10283" name="Group 43"/>
          <p:cNvGrpSpPr>
            <a:grpSpLocks/>
          </p:cNvGrpSpPr>
          <p:nvPr/>
        </p:nvGrpSpPr>
        <p:grpSpPr bwMode="auto">
          <a:xfrm rot="2479170">
            <a:off x="6156325" y="5157788"/>
            <a:ext cx="1585913" cy="720725"/>
            <a:chOff x="3969" y="3521"/>
            <a:chExt cx="999" cy="454"/>
          </a:xfrm>
        </p:grpSpPr>
        <p:sp>
          <p:nvSpPr>
            <p:cNvPr id="10262" name="Line 36"/>
            <p:cNvSpPr>
              <a:spLocks noChangeShapeType="1"/>
            </p:cNvSpPr>
            <p:nvPr/>
          </p:nvSpPr>
          <p:spPr bwMode="auto">
            <a:xfrm>
              <a:off x="4242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63" name="Line 37"/>
            <p:cNvSpPr>
              <a:spLocks noChangeShapeType="1"/>
            </p:cNvSpPr>
            <p:nvPr/>
          </p:nvSpPr>
          <p:spPr bwMode="auto">
            <a:xfrm flipV="1">
              <a:off x="4650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64" name="Oval 39"/>
            <p:cNvSpPr>
              <a:spLocks noChangeArrowheads="1"/>
            </p:cNvSpPr>
            <p:nvPr/>
          </p:nvSpPr>
          <p:spPr bwMode="auto">
            <a:xfrm>
              <a:off x="433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65" name="Oval 40"/>
            <p:cNvSpPr>
              <a:spLocks noChangeArrowheads="1"/>
            </p:cNvSpPr>
            <p:nvPr/>
          </p:nvSpPr>
          <p:spPr bwMode="auto">
            <a:xfrm>
              <a:off x="469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66" name="Oval 41"/>
            <p:cNvSpPr>
              <a:spLocks noChangeArrowheads="1"/>
            </p:cNvSpPr>
            <p:nvPr/>
          </p:nvSpPr>
          <p:spPr bwMode="auto">
            <a:xfrm>
              <a:off x="3969" y="370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10285" name="Group 45"/>
          <p:cNvGrpSpPr>
            <a:grpSpLocks/>
          </p:cNvGrpSpPr>
          <p:nvPr/>
        </p:nvGrpSpPr>
        <p:grpSpPr bwMode="auto">
          <a:xfrm rot="1571416">
            <a:off x="7812088" y="4581525"/>
            <a:ext cx="827087" cy="1009650"/>
            <a:chOff x="5012" y="2976"/>
            <a:chExt cx="590" cy="636"/>
          </a:xfrm>
        </p:grpSpPr>
        <p:sp>
          <p:nvSpPr>
            <p:cNvPr id="10259" name="Line 44"/>
            <p:cNvSpPr>
              <a:spLocks noChangeShapeType="1"/>
            </p:cNvSpPr>
            <p:nvPr/>
          </p:nvSpPr>
          <p:spPr bwMode="auto">
            <a:xfrm>
              <a:off x="5239" y="3203"/>
              <a:ext cx="136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260" name="Oval 27"/>
            <p:cNvSpPr>
              <a:spLocks noChangeArrowheads="1"/>
            </p:cNvSpPr>
            <p:nvPr/>
          </p:nvSpPr>
          <p:spPr bwMode="auto">
            <a:xfrm>
              <a:off x="5239" y="3294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0261" name="Oval 35"/>
            <p:cNvSpPr>
              <a:spLocks noChangeArrowheads="1"/>
            </p:cNvSpPr>
            <p:nvPr/>
          </p:nvSpPr>
          <p:spPr bwMode="auto">
            <a:xfrm>
              <a:off x="5012" y="2976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0251" name="Text Box 46"/>
          <p:cNvSpPr txBox="1">
            <a:spLocks noChangeArrowheads="1"/>
          </p:cNvSpPr>
          <p:nvPr/>
        </p:nvSpPr>
        <p:spPr bwMode="auto">
          <a:xfrm>
            <a:off x="34925" y="322263"/>
            <a:ext cx="89090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700" b="1">
                <a:solidFill>
                  <a:schemeClr val="accent1"/>
                </a:solidFill>
                <a:latin typeface="Arial" pitchFamily="34" charset="0"/>
              </a:rPr>
              <a:t>Hydrogen peroxide breaks down to water and oxygen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4743450" y="6381750"/>
            <a:ext cx="440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The escaping oxygen causes the foaming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1692275" y="2752725"/>
            <a:ext cx="1314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2H</a:t>
            </a:r>
            <a:r>
              <a:rPr lang="en-GB" altLang="en-US" baseline="-25000">
                <a:latin typeface="Arial" pitchFamily="34" charset="0"/>
              </a:rPr>
              <a:t>2</a:t>
            </a:r>
            <a:r>
              <a:rPr lang="en-GB" altLang="en-US">
                <a:latin typeface="Arial" pitchFamily="34" charset="0"/>
              </a:rPr>
              <a:t>O</a:t>
            </a:r>
            <a:r>
              <a:rPr lang="en-GB" altLang="en-US" baseline="-25000">
                <a:latin typeface="Arial" pitchFamily="34" charset="0"/>
              </a:rPr>
              <a:t>2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651500" y="2752725"/>
            <a:ext cx="1166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2H</a:t>
            </a:r>
            <a:r>
              <a:rPr lang="en-GB" altLang="en-US" baseline="-25000">
                <a:latin typeface="Arial" pitchFamily="34" charset="0"/>
              </a:rPr>
              <a:t>2</a:t>
            </a:r>
            <a:r>
              <a:rPr lang="en-GB" altLang="en-US">
                <a:latin typeface="Arial" pitchFamily="34" charset="0"/>
              </a:rPr>
              <a:t>O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7494588" y="2767013"/>
            <a:ext cx="647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O</a:t>
            </a:r>
            <a:r>
              <a:rPr lang="en-GB" altLang="en-US" baseline="-25000">
                <a:latin typeface="Arial" pitchFamily="34" charset="0"/>
              </a:rPr>
              <a:t>2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6742113" y="2752725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+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5632450" y="2057400"/>
            <a:ext cx="2947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water + oxygen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3635375" y="1916113"/>
            <a:ext cx="21859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1800">
                <a:latin typeface="Arial" pitchFamily="34" charset="0"/>
              </a:rPr>
              <a:t>manganese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C 0.00608 -0.02593 -0.00226 -0.03843 0.01146 -0.05811 C 0.01215 -0.06111 0.0125 -0.06436 0.01354 -0.0669 C 0.01424 -0.06898 0.0151 -0.07107 0.01562 -0.07292 C 0.01649 -0.07593 0.01771 -0.08195 0.01771 -0.08172 C 0.01858 -0.09283 0.01996 -0.09954 0.01875 -0.11019 C 0.01805 -0.12523 0.01805 -0.13936 0.01042 -0.15023 C 0.00937 -0.15486 0.0026 -0.16875 8.33333E-7 -0.17246 C -0.00139 -0.17871 -0.0033 -0.18125 -0.00625 -0.18588 C -0.01129 -0.19445 -0.01458 -0.2044 -0.02188 -0.20973 C -0.02326 -0.21273 -0.02465 -0.21574 -0.02604 -0.21852 C -0.0276 -0.22176 -0.03073 -0.22292 -0.03229 -0.22616 C -0.03316 -0.22778 -0.03351 -0.2301 -0.03438 -0.23195 C -0.03524 -0.23403 -0.03646 -0.23588 -0.0375 -0.23797 C -0.03872 -0.24306 -0.04063 -0.24769 -0.04167 -0.25278 C -0.04236 -0.25672 -0.04375 -0.26459 -0.04375 -0.26436 C -0.04323 -0.27917 -0.04306 -0.30811 -0.03229 -0.31829 C -0.0309 -0.32639 -0.01927 -0.34861 -0.01458 -0.35533 C -0.01267 -0.36343 -0.01476 -0.35695 -0.01042 -0.36436 C -0.00695 -0.37037 -0.00938 -0.36806 -0.00625 -0.37616 C 0.00035 -0.39306 -0.00677 -0.36852 0.00104 -0.39098 C 0.00278 -0.3963 0.00729 -0.40579 0.00729 -0.40556 C 0.00816 -0.41482 0.00955 -0.42408 0.01042 -0.43264 C 0.01007 -0.44514 0.01076 -0.4669 0.00729 -0.48033 C 0.0059 -0.48542 0.00312 -0.49051 0.00104 -0.49514 C 0.00035 -0.49653 -0.00104 -0.49954 -0.00104 -0.49931 C -0.00313 -0.51111 -0.01267 -0.51667 -0.01771 -0.52639 C -0.02465 -0.53959 -0.02101 -0.53542 -0.02708 -0.54121 C -0.03021 -0.55486 -0.025 -0.53357 -0.03125 -0.55162 C -0.03281 -0.55625 -0.03385 -0.56181 -0.03542 -0.56644 C -0.03663 -0.57037 -0.03958 -0.57824 -0.03958 -0.57801 C -0.04097 -0.58866 -0.0401 -0.58334 -0.04271 -0.59468 C -0.0441 -0.60047 -0.04479 -0.6125 -0.04479 -0.61227 C -0.0441 -0.63079 -0.04479 -0.64098 -0.03958 -0.65556 C -0.0382 -0.65973 -0.03472 -0.66598 -0.03229 -0.66898 C -0.03038 -0.6713 -0.02604 -0.675 -0.02604 -0.67477 C -0.0257 -0.67639 -0.0257 -0.67848 -0.025 -0.6794 C -0.02326 -0.68195 -0.01875 -0.68542 -0.01875 -0.68519 C -0.01389 -0.69584 -0.01667 -0.69236 -0.01146 -0.69723 C -0.01007 -0.7051 -0.00677 -0.71088 -0.00417 -0.71806 C -0.0026 -0.72246 -0.00208 -0.72824 -0.00104 -0.73287 C -0.00139 -0.73843 -0.00139 -0.74352 -0.00208 -0.74885 C -0.00347 -0.76019 -0.00816 -0.7676 -0.01458 -0.77292 C -0.01684 -0.77454 -0.0184 -0.77755 -0.02083 -0.77871 C -0.0257 -0.78102 -0.02917 -0.78218 -0.03333 -0.78611 C -0.03715 -0.80255 -0.03073 -0.77824 -0.0375 -0.79352 C -0.03906 -0.79699 -0.0401 -0.80579 -0.04063 -0.80996 C -0.03976 -0.82338 -0.03854 -0.83473 -0.03021 -0.8426 C -0.02743 -0.84838 -0.02431 -0.84954 -0.02083 -0.85463 C -0.01632 -0.86111 -0.01962 -0.86042 -0.01667 -0.86042 " pathEditMode="relative" rAng="0" ptsTypes="fffffffffffffffffffffffffffffffffffffffffffffffffA">
                                      <p:cBhvr>
                                        <p:cTn id="55" dur="2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4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88" grpId="0"/>
      <p:bldP spid="10289" grpId="0"/>
      <p:bldP spid="10290" grpId="0"/>
      <p:bldP spid="10291" grpId="0"/>
      <p:bldP spid="10292" grpId="0"/>
      <p:bldP spid="10293" grpId="0"/>
      <p:bldP spid="102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438275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They occur inside cells or are secreted by the cells.</a:t>
            </a:r>
          </a:p>
          <a:p>
            <a:pPr eaLnBrk="1" hangingPunct="1"/>
            <a:r>
              <a:rPr lang="en-GB" altLang="en-US" sz="2800" b="1" smtClean="0"/>
              <a:t>Catalase</a:t>
            </a:r>
            <a:r>
              <a:rPr lang="en-GB" altLang="en-US" sz="2800" smtClean="0"/>
              <a:t> is the enzyme that catalyses the break down of hydrogen peroxide.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447675" y="515938"/>
            <a:ext cx="6221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Enzymes act as biological catalysts</a:t>
            </a:r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179388" y="3213100"/>
            <a:ext cx="8785225" cy="35290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 rot="655769">
            <a:off x="1258888" y="5156200"/>
            <a:ext cx="2162175" cy="936625"/>
            <a:chOff x="475" y="3521"/>
            <a:chExt cx="1362" cy="590"/>
          </a:xfrm>
        </p:grpSpPr>
        <p:sp>
          <p:nvSpPr>
            <p:cNvPr id="11296" name="Oval 8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297" name="Line 9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98" name="Line 10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99" name="Line 11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" name="Oval 12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301" name="Oval 13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302" name="Oval 14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 rot="-537148">
            <a:off x="1187450" y="3933825"/>
            <a:ext cx="2162175" cy="936625"/>
            <a:chOff x="475" y="3521"/>
            <a:chExt cx="1362" cy="590"/>
          </a:xfrm>
        </p:grpSpPr>
        <p:sp>
          <p:nvSpPr>
            <p:cNvPr id="11289" name="Oval 16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290" name="Line 17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91" name="Line 18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92" name="Line 19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93" name="Oval 20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4" name="Oval 21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295" name="Oval 22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3492500" y="4941888"/>
            <a:ext cx="2232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5724525" y="3716338"/>
            <a:ext cx="1585913" cy="720725"/>
            <a:chOff x="3833" y="3067"/>
            <a:chExt cx="999" cy="454"/>
          </a:xfrm>
        </p:grpSpPr>
        <p:sp>
          <p:nvSpPr>
            <p:cNvPr id="11284" name="Line 25"/>
            <p:cNvSpPr>
              <a:spLocks noChangeShapeType="1"/>
            </p:cNvSpPr>
            <p:nvPr/>
          </p:nvSpPr>
          <p:spPr bwMode="auto">
            <a:xfrm>
              <a:off x="4106" y="3357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85" name="Line 26"/>
            <p:cNvSpPr>
              <a:spLocks noChangeShapeType="1"/>
            </p:cNvSpPr>
            <p:nvPr/>
          </p:nvSpPr>
          <p:spPr bwMode="auto">
            <a:xfrm flipV="1">
              <a:off x="4514" y="3248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86" name="Oval 27"/>
            <p:cNvSpPr>
              <a:spLocks noChangeArrowheads="1"/>
            </p:cNvSpPr>
            <p:nvPr/>
          </p:nvSpPr>
          <p:spPr bwMode="auto">
            <a:xfrm>
              <a:off x="4197" y="3203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287" name="Oval 28"/>
            <p:cNvSpPr>
              <a:spLocks noChangeArrowheads="1"/>
            </p:cNvSpPr>
            <p:nvPr/>
          </p:nvSpPr>
          <p:spPr bwMode="auto">
            <a:xfrm>
              <a:off x="4560" y="3067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6" name="Oval 29"/>
            <p:cNvSpPr>
              <a:spLocks noChangeArrowheads="1"/>
            </p:cNvSpPr>
            <p:nvPr/>
          </p:nvSpPr>
          <p:spPr bwMode="auto">
            <a:xfrm>
              <a:off x="3833" y="3249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11294" name="Group 30"/>
          <p:cNvGrpSpPr>
            <a:grpSpLocks/>
          </p:cNvGrpSpPr>
          <p:nvPr/>
        </p:nvGrpSpPr>
        <p:grpSpPr bwMode="auto">
          <a:xfrm rot="2479170">
            <a:off x="5794375" y="5300663"/>
            <a:ext cx="1585913" cy="720725"/>
            <a:chOff x="3969" y="3521"/>
            <a:chExt cx="999" cy="454"/>
          </a:xfrm>
        </p:grpSpPr>
        <p:sp>
          <p:nvSpPr>
            <p:cNvPr id="7" name="Line 31"/>
            <p:cNvSpPr>
              <a:spLocks noChangeShapeType="1"/>
            </p:cNvSpPr>
            <p:nvPr/>
          </p:nvSpPr>
          <p:spPr bwMode="auto">
            <a:xfrm>
              <a:off x="4242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80" name="Line 32"/>
            <p:cNvSpPr>
              <a:spLocks noChangeShapeType="1"/>
            </p:cNvSpPr>
            <p:nvPr/>
          </p:nvSpPr>
          <p:spPr bwMode="auto">
            <a:xfrm flipV="1">
              <a:off x="4650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81" name="Oval 33"/>
            <p:cNvSpPr>
              <a:spLocks noChangeArrowheads="1"/>
            </p:cNvSpPr>
            <p:nvPr/>
          </p:nvSpPr>
          <p:spPr bwMode="auto">
            <a:xfrm>
              <a:off x="433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282" name="Oval 34"/>
            <p:cNvSpPr>
              <a:spLocks noChangeArrowheads="1"/>
            </p:cNvSpPr>
            <p:nvPr/>
          </p:nvSpPr>
          <p:spPr bwMode="auto">
            <a:xfrm>
              <a:off x="469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283" name="Oval 35"/>
            <p:cNvSpPr>
              <a:spLocks noChangeArrowheads="1"/>
            </p:cNvSpPr>
            <p:nvPr/>
          </p:nvSpPr>
          <p:spPr bwMode="auto">
            <a:xfrm>
              <a:off x="3969" y="370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11300" name="Group 36"/>
          <p:cNvGrpSpPr>
            <a:grpSpLocks/>
          </p:cNvGrpSpPr>
          <p:nvPr/>
        </p:nvGrpSpPr>
        <p:grpSpPr bwMode="auto">
          <a:xfrm rot="-2489644">
            <a:off x="7058025" y="4506913"/>
            <a:ext cx="827088" cy="1009650"/>
            <a:chOff x="5012" y="2976"/>
            <a:chExt cx="590" cy="636"/>
          </a:xfrm>
        </p:grpSpPr>
        <p:sp>
          <p:nvSpPr>
            <p:cNvPr id="11276" name="Line 37"/>
            <p:cNvSpPr>
              <a:spLocks noChangeShapeType="1"/>
            </p:cNvSpPr>
            <p:nvPr/>
          </p:nvSpPr>
          <p:spPr bwMode="auto">
            <a:xfrm>
              <a:off x="5239" y="3203"/>
              <a:ext cx="136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77" name="Oval 38"/>
            <p:cNvSpPr>
              <a:spLocks noChangeArrowheads="1"/>
            </p:cNvSpPr>
            <p:nvPr/>
          </p:nvSpPr>
          <p:spPr bwMode="auto">
            <a:xfrm>
              <a:off x="5239" y="3294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1278" name="Oval 39"/>
            <p:cNvSpPr>
              <a:spLocks noChangeArrowheads="1"/>
            </p:cNvSpPr>
            <p:nvPr/>
          </p:nvSpPr>
          <p:spPr bwMode="auto">
            <a:xfrm>
              <a:off x="5012" y="2976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3851275" y="4484688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>
                <a:latin typeface="Arial" pitchFamily="34" charset="0"/>
              </a:rPr>
              <a:t>Catalase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3.7037E-7 C 0.01042 -0.00371 0.00556 -0.00162 0.01459 -0.00556 C 0.01737 -0.00672 0.02292 -0.00834 0.02292 -0.00834 C 0.02935 -0.0169 0.0356 -0.02431 0.03855 -0.03635 C 0.0382 -0.04699 0.03837 -0.05741 0.03751 -0.06806 C 0.03629 -0.08287 0.02744 -0.09653 0.0198 -0.10579 C 0.01129 -0.11551 0.01685 -0.1125 0.01042 -0.11551 C 0.00452 -0.12732 0.01233 -0.1132 0.00522 -0.12107 C 0.00417 -0.12223 0.004 -0.12385 0.00313 -0.125 C -0.00121 -0.13079 -0.00642 -0.13311 -0.01041 -0.14051 C -0.01683 -0.15186 -0.01926 -0.16436 -0.02395 -0.17639 C -0.0236 -0.18773 -0.0236 -0.19861 -0.02291 -0.20996 C -0.02239 -0.21852 -0.01562 -0.23102 -0.01145 -0.2375 C -0.00798 -0.24306 -0.01076 -0.24121 -0.00624 -0.24723 C 0.00278 -0.25949 0.01581 -0.27153 0.02709 -0.27917 C 0.03195 -0.28241 0.0356 -0.28797 0.04063 -0.29028 C 0.04202 -0.29607 0.04497 -0.29885 0.04688 -0.30417 C 0.04827 -0.31598 0.04844 -0.31273 0.04688 -0.32778 C 0.04601 -0.33542 0.03994 -0.34676 0.03647 -0.35301 C 0.02761 -0.36968 0.01303 -0.38519 -0.00208 -0.39028 C -0.00381 -0.3919 -0.00538 -0.39352 -0.00728 -0.39468 C -0.00885 -0.39537 -0.01093 -0.39468 -0.01249 -0.39584 C -0.01388 -0.39699 -0.0144 -0.39931 -0.01562 -0.4 C -0.0184 -0.40209 -0.02204 -0.40209 -0.02499 -0.4044 C -0.02725 -0.40579 -0.02916 -0.40811 -0.03124 -0.40973 C -0.03228 -0.41065 -0.03437 -0.41273 -0.03437 -0.41273 C -0.0401 -0.43542 -0.03124 -0.46736 -0.01249 -0.47361 C -0.00659 -0.47894 -0.00156 -0.48519 0.00417 -0.49028 C 0.00608 -0.49213 0.00851 -0.49283 0.01042 -0.49445 C 0.01303 -0.49954 0.01598 -0.50186 0.0198 -0.50579 C 0.0224 -0.51574 0.02032 -0.51181 0.02501 -0.51806 C 0.02744 -0.52593 0.03126 -0.53218 0.03334 -0.54028 C 0.03074 -0.5544 0.02865 -0.57593 0.01876 -0.58473 C 0.01772 -0.58936 0.01667 -0.59468 0.01355 -0.59723 C 0.01147 -0.59931 0.0073 -0.60301 0.0073 -0.60301 C 0.00574 -0.60903 0.00105 -0.61042 -0.00312 -0.61412 C -0.00798 -0.61829 -0.01093 -0.62523 -0.01562 -0.6294 C -0.01788 -0.64121 -0.01701 -0.66343 -0.00833 -0.67084 C -0.00242 -0.68264 -0.01215 -0.66459 7.22222E-6 -0.68079 C 0.00626 -0.68889 0.01494 -0.69861 0.01772 -0.70973 C 0.01511 -0.72014 0.01407 -0.72709 0.00834 -0.73496 C 0.00608 -0.74398 -0.00051 -0.74514 -0.0052 -0.75139 C -0.0085 -0.75579 -0.01215 -0.75857 -0.01562 -0.7625 C -0.01892 -0.76621 -0.021 -0.77107 -0.02395 -0.775 C -0.02517 -0.77963 -0.0269 -0.78287 -0.02812 -0.7875 C -0.02708 -0.79306 -0.02517 -0.79723 -0.02395 -0.80278 C -0.02326 -0.80579 -0.02083 -0.81111 -0.02083 -0.81111 " pathEditMode="relative" ptsTypes="ffffffffffffffffffffffffffffffffffffffffffffffA">
                                      <p:cBhvr>
                                        <p:cTn id="35" dur="2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305" grpId="0" animBg="1"/>
      <p:bldP spid="113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77813" y="1628775"/>
            <a:ext cx="8686800" cy="717550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Proteins are long molecules that are folded into a specific shape.</a:t>
            </a:r>
            <a:r>
              <a:rPr lang="en-GB" altLang="en-US" smtClean="0"/>
              <a:t>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25488" y="3425825"/>
            <a:ext cx="1571625" cy="1000125"/>
          </a:xfrm>
          <a:prstGeom prst="ellipse">
            <a:avLst/>
          </a:prstGeom>
          <a:solidFill>
            <a:srgbClr val="0066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Pie 4"/>
          <p:cNvSpPr>
            <a:spLocks noChangeArrowheads="1"/>
          </p:cNvSpPr>
          <p:nvPr/>
        </p:nvSpPr>
        <p:spPr bwMode="auto">
          <a:xfrm rot="9297589">
            <a:off x="3154363" y="3354388"/>
            <a:ext cx="1428750" cy="1071562"/>
          </a:xfrm>
          <a:custGeom>
            <a:avLst/>
            <a:gdLst>
              <a:gd name="T0" fmla="*/ 1428750 w 1428750"/>
              <a:gd name="T1" fmla="*/ 535781 h 1071562"/>
              <a:gd name="T2" fmla="*/ 714375 w 1428750"/>
              <a:gd name="T3" fmla="*/ 1071562 h 1071562"/>
              <a:gd name="T4" fmla="*/ 0 w 1428750"/>
              <a:gd name="T5" fmla="*/ 535781 h 1071562"/>
              <a:gd name="T6" fmla="*/ 714375 w 1428750"/>
              <a:gd name="T7" fmla="*/ 0 h 10715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09236 w 1428750"/>
              <a:gd name="T13" fmla="*/ 156927 h 1071562"/>
              <a:gd name="T14" fmla="*/ 1219514 w 1428750"/>
              <a:gd name="T15" fmla="*/ 914635 h 10715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8750" h="1071562">
                <a:moveTo>
                  <a:pt x="1428750" y="535781"/>
                </a:moveTo>
                <a:lnTo>
                  <a:pt x="1428750" y="535781"/>
                </a:lnTo>
                <a:cubicBezTo>
                  <a:pt x="1428750" y="831684"/>
                  <a:pt x="1108913" y="1071562"/>
                  <a:pt x="714375" y="1071562"/>
                </a:cubicBezTo>
                <a:cubicBezTo>
                  <a:pt x="319836" y="1071562"/>
                  <a:pt x="0" y="831684"/>
                  <a:pt x="0" y="535781"/>
                </a:cubicBezTo>
                <a:cubicBezTo>
                  <a:pt x="0" y="239877"/>
                  <a:pt x="319836" y="0"/>
                  <a:pt x="714375" y="0"/>
                </a:cubicBezTo>
                <a:cubicBezTo>
                  <a:pt x="714375" y="-1"/>
                  <a:pt x="714375" y="0"/>
                  <a:pt x="714375" y="0"/>
                </a:cubicBezTo>
                <a:lnTo>
                  <a:pt x="714375" y="535781"/>
                </a:lnTo>
                <a:close/>
              </a:path>
            </a:pathLst>
          </a:cu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6" name="Chord 5"/>
          <p:cNvSpPr>
            <a:spLocks noChangeArrowheads="1"/>
          </p:cNvSpPr>
          <p:nvPr/>
        </p:nvSpPr>
        <p:spPr bwMode="auto">
          <a:xfrm>
            <a:off x="5511800" y="3068638"/>
            <a:ext cx="1071563" cy="1500187"/>
          </a:xfrm>
          <a:custGeom>
            <a:avLst/>
            <a:gdLst>
              <a:gd name="T0" fmla="*/ 971765 w 1071563"/>
              <a:gd name="T1" fmla="*/ 1186077 h 1500187"/>
              <a:gd name="T2" fmla="*/ 535782 w 1071563"/>
              <a:gd name="T3" fmla="*/ 0 h 1500187"/>
              <a:gd name="T4" fmla="*/ 753773 w 1071563"/>
              <a:gd name="T5" fmla="*/ 593038 h 1500187"/>
              <a:gd name="T6" fmla="*/ 5898240 60000 65536"/>
              <a:gd name="T7" fmla="*/ 17694720 60000 65536"/>
              <a:gd name="T8" fmla="*/ 23592960 60000 65536"/>
              <a:gd name="T9" fmla="*/ 156927 w 1071563"/>
              <a:gd name="T10" fmla="*/ 219697 h 1500187"/>
              <a:gd name="T11" fmla="*/ 914636 w 1071563"/>
              <a:gd name="T12" fmla="*/ 1280490 h 1500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1563" h="1500187">
                <a:moveTo>
                  <a:pt x="971765" y="1186077"/>
                </a:moveTo>
                <a:lnTo>
                  <a:pt x="971764" y="1186076"/>
                </a:lnTo>
                <a:cubicBezTo>
                  <a:pt x="871192" y="1383198"/>
                  <a:pt x="708812" y="1500186"/>
                  <a:pt x="535781" y="1500187"/>
                </a:cubicBezTo>
                <a:cubicBezTo>
                  <a:pt x="239876" y="1500187"/>
                  <a:pt x="-1" y="1164358"/>
                  <a:pt x="-1" y="750093"/>
                </a:cubicBezTo>
                <a:cubicBezTo>
                  <a:pt x="-1" y="335827"/>
                  <a:pt x="239876" y="-1"/>
                  <a:pt x="535781" y="-1"/>
                </a:cubicBezTo>
                <a:cubicBezTo>
                  <a:pt x="535781" y="-2"/>
                  <a:pt x="535781" y="-1"/>
                  <a:pt x="535781" y="-1"/>
                </a:cubicBezTo>
                <a:close/>
              </a:path>
            </a:pathLst>
          </a:cu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Teardrop 6"/>
          <p:cNvSpPr>
            <a:spLocks noChangeArrowheads="1"/>
          </p:cNvSpPr>
          <p:nvPr/>
        </p:nvSpPr>
        <p:spPr bwMode="auto">
          <a:xfrm>
            <a:off x="7583488" y="3211513"/>
            <a:ext cx="785812" cy="1285875"/>
          </a:xfrm>
          <a:custGeom>
            <a:avLst/>
            <a:gdLst>
              <a:gd name="T0" fmla="*/ 785813 w 785813"/>
              <a:gd name="T1" fmla="*/ 642938 h 1285875"/>
              <a:gd name="T2" fmla="*/ 670733 w 785813"/>
              <a:gd name="T3" fmla="*/ 1097563 h 1285875"/>
              <a:gd name="T4" fmla="*/ 392907 w 785813"/>
              <a:gd name="T5" fmla="*/ 1285875 h 1285875"/>
              <a:gd name="T6" fmla="*/ 115080 w 785813"/>
              <a:gd name="T7" fmla="*/ 1097563 h 1285875"/>
              <a:gd name="T8" fmla="*/ 0 w 785813"/>
              <a:gd name="T9" fmla="*/ 642938 h 1285875"/>
              <a:gd name="T10" fmla="*/ 115080 w 785813"/>
              <a:gd name="T11" fmla="*/ 188312 h 1285875"/>
              <a:gd name="T12" fmla="*/ 392907 w 785813"/>
              <a:gd name="T13" fmla="*/ 0 h 1285875"/>
              <a:gd name="T14" fmla="*/ 785813 w 785813"/>
              <a:gd name="T15" fmla="*/ 0 h 1285875"/>
              <a:gd name="T16" fmla="*/ 0 60000 65536"/>
              <a:gd name="T17" fmla="*/ 5898240 60000 65536"/>
              <a:gd name="T18" fmla="*/ 5898240 60000 65536"/>
              <a:gd name="T19" fmla="*/ 5898240 60000 65536"/>
              <a:gd name="T20" fmla="*/ 11796480 60000 65536"/>
              <a:gd name="T21" fmla="*/ 17694720 60000 65536"/>
              <a:gd name="T22" fmla="*/ 17694720 60000 65536"/>
              <a:gd name="T23" fmla="*/ 17694720 60000 65536"/>
              <a:gd name="T24" fmla="*/ 115080 w 785813"/>
              <a:gd name="T25" fmla="*/ 188312 h 1285875"/>
              <a:gd name="T26" fmla="*/ 670733 w 785813"/>
              <a:gd name="T27" fmla="*/ 1097563 h 12858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85813" h="1285875">
                <a:moveTo>
                  <a:pt x="0" y="642938"/>
                </a:moveTo>
                <a:lnTo>
                  <a:pt x="0" y="642938"/>
                </a:lnTo>
                <a:cubicBezTo>
                  <a:pt x="0" y="287853"/>
                  <a:pt x="175910" y="0"/>
                  <a:pt x="392907" y="0"/>
                </a:cubicBezTo>
                <a:cubicBezTo>
                  <a:pt x="392907" y="0"/>
                  <a:pt x="392907" y="0"/>
                  <a:pt x="392907" y="0"/>
                </a:cubicBezTo>
                <a:cubicBezTo>
                  <a:pt x="523875" y="0"/>
                  <a:pt x="654844" y="0"/>
                  <a:pt x="785813" y="0"/>
                </a:cubicBezTo>
                <a:lnTo>
                  <a:pt x="785813" y="0"/>
                </a:lnTo>
                <a:cubicBezTo>
                  <a:pt x="785813" y="214313"/>
                  <a:pt x="785813" y="428625"/>
                  <a:pt x="785813" y="642938"/>
                </a:cubicBezTo>
                <a:lnTo>
                  <a:pt x="785813" y="642938"/>
                </a:lnTo>
                <a:cubicBezTo>
                  <a:pt x="785813" y="998022"/>
                  <a:pt x="609902" y="1285875"/>
                  <a:pt x="392906" y="1285876"/>
                </a:cubicBezTo>
                <a:cubicBezTo>
                  <a:pt x="175909" y="1285876"/>
                  <a:pt x="-1" y="998022"/>
                  <a:pt x="-1" y="642938"/>
                </a:cubicBezTo>
                <a:close/>
              </a:path>
            </a:pathLst>
          </a:custGeom>
          <a:solidFill>
            <a:srgbClr val="00CC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684213" y="4841875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catalase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3059113" y="4854575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amylase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369175" y="4841875"/>
            <a:ext cx="1379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trypsin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368925" y="4854575"/>
            <a:ext cx="1379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>
                <a:latin typeface="Arial" pitchFamily="34" charset="0"/>
              </a:rPr>
              <a:t>pepsin</a:t>
            </a:r>
          </a:p>
        </p:txBody>
      </p:sp>
      <p:sp>
        <p:nvSpPr>
          <p:cNvPr id="12299" name="Text Box 15"/>
          <p:cNvSpPr txBox="1">
            <a:spLocks noChangeArrowheads="1"/>
          </p:cNvSpPr>
          <p:nvPr/>
        </p:nvSpPr>
        <p:spPr bwMode="auto">
          <a:xfrm>
            <a:off x="468313" y="404813"/>
            <a:ext cx="3863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800" b="1">
                <a:solidFill>
                  <a:schemeClr val="accent1"/>
                </a:solidFill>
                <a:latin typeface="Arial" pitchFamily="34" charset="0"/>
              </a:rPr>
              <a:t>Enzymes are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320" grpId="0"/>
      <p:bldP spid="13321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smtClean="0"/>
              <a:t>The part of an enzyme where the reaction occurs is known as the active site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403350" y="1989138"/>
            <a:ext cx="3168650" cy="4600575"/>
            <a:chOff x="884" y="1422"/>
            <a:chExt cx="1996" cy="2898"/>
          </a:xfrm>
        </p:grpSpPr>
        <p:sp>
          <p:nvSpPr>
            <p:cNvPr id="13337" name="Oval 4"/>
            <p:cNvSpPr>
              <a:spLocks noChangeArrowheads="1"/>
            </p:cNvSpPr>
            <p:nvPr/>
          </p:nvSpPr>
          <p:spPr bwMode="auto">
            <a:xfrm rot="-2130067">
              <a:off x="884" y="1422"/>
              <a:ext cx="1835" cy="2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3338" name="Oval 5"/>
            <p:cNvSpPr>
              <a:spLocks noChangeArrowheads="1"/>
            </p:cNvSpPr>
            <p:nvPr/>
          </p:nvSpPr>
          <p:spPr bwMode="auto">
            <a:xfrm rot="-2332091">
              <a:off x="1746" y="1480"/>
              <a:ext cx="1134" cy="18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156325" y="2781300"/>
            <a:ext cx="2771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latin typeface="Arial" pitchFamily="34" charset="0"/>
              </a:rPr>
              <a:t>Active site:</a:t>
            </a:r>
          </a:p>
          <a:p>
            <a:endParaRPr lang="en-GB" altLang="en-US" sz="2400">
              <a:latin typeface="Arial" pitchFamily="34" charset="0"/>
            </a:endParaRPr>
          </a:p>
        </p:txBody>
      </p:sp>
      <p:sp>
        <p:nvSpPr>
          <p:cNvPr id="13317" name="Oval 7"/>
          <p:cNvSpPr>
            <a:spLocks noChangeArrowheads="1"/>
          </p:cNvSpPr>
          <p:nvPr/>
        </p:nvSpPr>
        <p:spPr bwMode="auto">
          <a:xfrm rot="-3202771">
            <a:off x="3102769" y="3532982"/>
            <a:ext cx="1296987" cy="1873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13318" name="Group 8"/>
          <p:cNvGrpSpPr>
            <a:grpSpLocks/>
          </p:cNvGrpSpPr>
          <p:nvPr/>
        </p:nvGrpSpPr>
        <p:grpSpPr bwMode="auto">
          <a:xfrm rot="4754963">
            <a:off x="2519363" y="3051175"/>
            <a:ext cx="2162175" cy="936625"/>
            <a:chOff x="475" y="3521"/>
            <a:chExt cx="1362" cy="590"/>
          </a:xfrm>
        </p:grpSpPr>
        <p:sp>
          <p:nvSpPr>
            <p:cNvPr id="13330" name="Oval 9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3331" name="Line 10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332" name="Line 11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333" name="Line 12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334" name="Oval 13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3335" name="Oval 14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3336" name="Oval 15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13319" name="Group 16"/>
          <p:cNvGrpSpPr>
            <a:grpSpLocks/>
          </p:cNvGrpSpPr>
          <p:nvPr/>
        </p:nvGrpSpPr>
        <p:grpSpPr bwMode="auto">
          <a:xfrm rot="-5990164">
            <a:off x="2159000" y="3486150"/>
            <a:ext cx="2162175" cy="936625"/>
            <a:chOff x="475" y="3521"/>
            <a:chExt cx="1362" cy="590"/>
          </a:xfrm>
        </p:grpSpPr>
        <p:sp>
          <p:nvSpPr>
            <p:cNvPr id="13323" name="Oval 17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3324" name="Line 18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325" name="Line 19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326" name="Line 20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327" name="Oval 21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3328" name="Oval 22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3329" name="Oval 23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3320" name="Line 24"/>
          <p:cNvSpPr>
            <a:spLocks noChangeShapeType="1"/>
          </p:cNvSpPr>
          <p:nvPr/>
        </p:nvSpPr>
        <p:spPr bwMode="auto">
          <a:xfrm flipH="1">
            <a:off x="4140200" y="3141663"/>
            <a:ext cx="1944688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321" name="Line 25"/>
          <p:cNvSpPr>
            <a:spLocks noChangeShapeType="1"/>
          </p:cNvSpPr>
          <p:nvPr/>
        </p:nvSpPr>
        <p:spPr bwMode="auto">
          <a:xfrm flipH="1">
            <a:off x="4211638" y="5373688"/>
            <a:ext cx="18002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322" name="Text Box 26"/>
          <p:cNvSpPr txBox="1">
            <a:spLocks noChangeArrowheads="1"/>
          </p:cNvSpPr>
          <p:nvPr/>
        </p:nvSpPr>
        <p:spPr bwMode="auto">
          <a:xfrm>
            <a:off x="6156325" y="50847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latin typeface="Arial" pitchFamily="34" charset="0"/>
              </a:rPr>
              <a:t>Enzyme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smtClean="0"/>
              <a:t>The molecule the enzyme acts on is known as the substrate molecule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403350" y="1989138"/>
            <a:ext cx="3168650" cy="4600575"/>
            <a:chOff x="884" y="1422"/>
            <a:chExt cx="1996" cy="2898"/>
          </a:xfrm>
        </p:grpSpPr>
        <p:sp>
          <p:nvSpPr>
            <p:cNvPr id="14364" name="Oval 4"/>
            <p:cNvSpPr>
              <a:spLocks noChangeArrowheads="1"/>
            </p:cNvSpPr>
            <p:nvPr/>
          </p:nvSpPr>
          <p:spPr bwMode="auto">
            <a:xfrm rot="-2130067">
              <a:off x="884" y="1422"/>
              <a:ext cx="1835" cy="2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4365" name="Oval 5"/>
            <p:cNvSpPr>
              <a:spLocks noChangeArrowheads="1"/>
            </p:cNvSpPr>
            <p:nvPr/>
          </p:nvSpPr>
          <p:spPr bwMode="auto">
            <a:xfrm rot="-2332091">
              <a:off x="1746" y="1480"/>
              <a:ext cx="1134" cy="18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6156325" y="2781300"/>
            <a:ext cx="27717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solidFill>
                  <a:schemeClr val="tx2"/>
                </a:solidFill>
                <a:latin typeface="Arial" pitchFamily="34" charset="0"/>
              </a:rPr>
              <a:t>Active site:</a:t>
            </a:r>
          </a:p>
          <a:p>
            <a:r>
              <a:rPr lang="en-GB" altLang="en-US" sz="2400">
                <a:solidFill>
                  <a:schemeClr val="tx2"/>
                </a:solidFill>
                <a:latin typeface="Arial" pitchFamily="34" charset="0"/>
              </a:rPr>
              <a:t>The site on the enzyme where the reaction occurs</a:t>
            </a:r>
          </a:p>
        </p:txBody>
      </p:sp>
      <p:sp>
        <p:nvSpPr>
          <p:cNvPr id="14341" name="Oval 7"/>
          <p:cNvSpPr>
            <a:spLocks noChangeArrowheads="1"/>
          </p:cNvSpPr>
          <p:nvPr/>
        </p:nvSpPr>
        <p:spPr bwMode="auto">
          <a:xfrm rot="-3202771">
            <a:off x="3102769" y="3532982"/>
            <a:ext cx="1296987" cy="1873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14342" name="Group 8"/>
          <p:cNvGrpSpPr>
            <a:grpSpLocks/>
          </p:cNvGrpSpPr>
          <p:nvPr/>
        </p:nvGrpSpPr>
        <p:grpSpPr bwMode="auto">
          <a:xfrm rot="4754963">
            <a:off x="2519363" y="3051175"/>
            <a:ext cx="2162175" cy="936625"/>
            <a:chOff x="475" y="3521"/>
            <a:chExt cx="1362" cy="590"/>
          </a:xfrm>
        </p:grpSpPr>
        <p:sp>
          <p:nvSpPr>
            <p:cNvPr id="14357" name="Oval 9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4361" name="Oval 13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4362" name="Oval 14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4363" name="Oval 15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14343" name="Group 16"/>
          <p:cNvGrpSpPr>
            <a:grpSpLocks/>
          </p:cNvGrpSpPr>
          <p:nvPr/>
        </p:nvGrpSpPr>
        <p:grpSpPr bwMode="auto">
          <a:xfrm rot="-5990164">
            <a:off x="2159000" y="3486150"/>
            <a:ext cx="2162175" cy="936625"/>
            <a:chOff x="475" y="3521"/>
            <a:chExt cx="1362" cy="590"/>
          </a:xfrm>
        </p:grpSpPr>
        <p:sp>
          <p:nvSpPr>
            <p:cNvPr id="14350" name="Oval 17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4351" name="Line 18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4352" name="Line 19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4353" name="Line 20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4354" name="Oval 21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4355" name="Oval 22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4356" name="Oval 23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4344" name="Line 24"/>
          <p:cNvSpPr>
            <a:spLocks noChangeShapeType="1"/>
          </p:cNvSpPr>
          <p:nvPr/>
        </p:nvSpPr>
        <p:spPr bwMode="auto">
          <a:xfrm flipH="1">
            <a:off x="4140200" y="3141663"/>
            <a:ext cx="1944688" cy="2016125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45" name="Line 25"/>
          <p:cNvSpPr>
            <a:spLocks noChangeShapeType="1"/>
          </p:cNvSpPr>
          <p:nvPr/>
        </p:nvSpPr>
        <p:spPr bwMode="auto">
          <a:xfrm flipH="1">
            <a:off x="4211638" y="5373688"/>
            <a:ext cx="1800225" cy="4318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46" name="Text Box 26"/>
          <p:cNvSpPr txBox="1">
            <a:spLocks noChangeArrowheads="1"/>
          </p:cNvSpPr>
          <p:nvPr/>
        </p:nvSpPr>
        <p:spPr bwMode="auto">
          <a:xfrm>
            <a:off x="6156325" y="50847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solidFill>
                  <a:schemeClr val="tx2"/>
                </a:solidFill>
                <a:latin typeface="Arial" pitchFamily="34" charset="0"/>
              </a:rPr>
              <a:t>Enzyme</a:t>
            </a:r>
          </a:p>
        </p:txBody>
      </p:sp>
      <p:sp>
        <p:nvSpPr>
          <p:cNvPr id="14347" name="Line 27"/>
          <p:cNvSpPr>
            <a:spLocks noChangeShapeType="1"/>
          </p:cNvSpPr>
          <p:nvPr/>
        </p:nvSpPr>
        <p:spPr bwMode="auto">
          <a:xfrm flipH="1">
            <a:off x="3132138" y="2060575"/>
            <a:ext cx="30241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48" name="Line 28"/>
          <p:cNvSpPr>
            <a:spLocks noChangeShapeType="1"/>
          </p:cNvSpPr>
          <p:nvPr/>
        </p:nvSpPr>
        <p:spPr bwMode="auto">
          <a:xfrm flipH="1">
            <a:off x="3132138" y="2060575"/>
            <a:ext cx="3024187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49" name="Text Box 29"/>
          <p:cNvSpPr txBox="1">
            <a:spLocks noChangeArrowheads="1"/>
          </p:cNvSpPr>
          <p:nvPr/>
        </p:nvSpPr>
        <p:spPr bwMode="auto">
          <a:xfrm>
            <a:off x="6156325" y="1793875"/>
            <a:ext cx="270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latin typeface="Arial" pitchFamily="34" charset="0"/>
              </a:rPr>
              <a:t>Substrate </a:t>
            </a:r>
            <a:r>
              <a:rPr lang="en-GB" altLang="en-US" sz="1800">
                <a:latin typeface="Arial" pitchFamily="34" charset="0"/>
              </a:rPr>
              <a:t>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smtClean="0"/>
              <a:t>The molecule the enzyme produces is known as the product molecule</a:t>
            </a:r>
          </a:p>
        </p:txBody>
      </p:sp>
      <p:grpSp>
        <p:nvGrpSpPr>
          <p:cNvPr id="15363" name="Group 6"/>
          <p:cNvGrpSpPr>
            <a:grpSpLocks/>
          </p:cNvGrpSpPr>
          <p:nvPr/>
        </p:nvGrpSpPr>
        <p:grpSpPr bwMode="auto">
          <a:xfrm>
            <a:off x="1403350" y="1989138"/>
            <a:ext cx="3168650" cy="4600575"/>
            <a:chOff x="884" y="1422"/>
            <a:chExt cx="1996" cy="2898"/>
          </a:xfrm>
        </p:grpSpPr>
        <p:sp>
          <p:nvSpPr>
            <p:cNvPr id="15405" name="Oval 4"/>
            <p:cNvSpPr>
              <a:spLocks noChangeArrowheads="1"/>
            </p:cNvSpPr>
            <p:nvPr/>
          </p:nvSpPr>
          <p:spPr bwMode="auto">
            <a:xfrm rot="-2130067">
              <a:off x="884" y="1422"/>
              <a:ext cx="1835" cy="2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406" name="Oval 5"/>
            <p:cNvSpPr>
              <a:spLocks noChangeArrowheads="1"/>
            </p:cNvSpPr>
            <p:nvPr/>
          </p:nvSpPr>
          <p:spPr bwMode="auto">
            <a:xfrm rot="-2332091">
              <a:off x="1746" y="1480"/>
              <a:ext cx="1134" cy="18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5364" name="Text Box 24"/>
          <p:cNvSpPr txBox="1">
            <a:spLocks noChangeArrowheads="1"/>
          </p:cNvSpPr>
          <p:nvPr/>
        </p:nvSpPr>
        <p:spPr bwMode="auto">
          <a:xfrm>
            <a:off x="6156325" y="2781300"/>
            <a:ext cx="27717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solidFill>
                  <a:schemeClr val="tx2"/>
                </a:solidFill>
                <a:latin typeface="Arial" pitchFamily="34" charset="0"/>
              </a:rPr>
              <a:t>Active site:</a:t>
            </a:r>
          </a:p>
          <a:p>
            <a:r>
              <a:rPr lang="en-GB" altLang="en-US" sz="2400">
                <a:solidFill>
                  <a:schemeClr val="tx2"/>
                </a:solidFill>
                <a:latin typeface="Arial" pitchFamily="34" charset="0"/>
              </a:rPr>
              <a:t>The site on the enzyme where the reaction occurs</a:t>
            </a:r>
          </a:p>
        </p:txBody>
      </p:sp>
      <p:sp>
        <p:nvSpPr>
          <p:cNvPr id="15365" name="Oval 25"/>
          <p:cNvSpPr>
            <a:spLocks noChangeArrowheads="1"/>
          </p:cNvSpPr>
          <p:nvPr/>
        </p:nvSpPr>
        <p:spPr bwMode="auto">
          <a:xfrm rot="-3202771">
            <a:off x="3102769" y="3532982"/>
            <a:ext cx="1296987" cy="1873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34823" name="Group 7"/>
          <p:cNvGrpSpPr>
            <a:grpSpLocks/>
          </p:cNvGrpSpPr>
          <p:nvPr/>
        </p:nvGrpSpPr>
        <p:grpSpPr bwMode="auto">
          <a:xfrm rot="4754963">
            <a:off x="2519363" y="3051175"/>
            <a:ext cx="2162175" cy="936625"/>
            <a:chOff x="475" y="3521"/>
            <a:chExt cx="1362" cy="590"/>
          </a:xfrm>
        </p:grpSpPr>
        <p:sp>
          <p:nvSpPr>
            <p:cNvPr id="15398" name="Oval 8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99" name="Line 9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400" name="Line 10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401" name="Line 11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402" name="Oval 12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403" name="Oval 13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404" name="Oval 14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34831" name="Group 15"/>
          <p:cNvGrpSpPr>
            <a:grpSpLocks/>
          </p:cNvGrpSpPr>
          <p:nvPr/>
        </p:nvGrpSpPr>
        <p:grpSpPr bwMode="auto">
          <a:xfrm rot="-5990164">
            <a:off x="2159000" y="3486150"/>
            <a:ext cx="2162175" cy="936625"/>
            <a:chOff x="475" y="3521"/>
            <a:chExt cx="1362" cy="590"/>
          </a:xfrm>
        </p:grpSpPr>
        <p:sp>
          <p:nvSpPr>
            <p:cNvPr id="15391" name="Oval 16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92" name="Line 17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393" name="Line 18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394" name="Line 19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395" name="Oval 20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96" name="Oval 21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97" name="Oval 22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5368" name="Line 23"/>
          <p:cNvSpPr>
            <a:spLocks noChangeShapeType="1"/>
          </p:cNvSpPr>
          <p:nvPr/>
        </p:nvSpPr>
        <p:spPr bwMode="auto">
          <a:xfrm flipH="1">
            <a:off x="4356100" y="3141663"/>
            <a:ext cx="1728788" cy="19431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69" name="Line 26"/>
          <p:cNvSpPr>
            <a:spLocks noChangeShapeType="1"/>
          </p:cNvSpPr>
          <p:nvPr/>
        </p:nvSpPr>
        <p:spPr bwMode="auto">
          <a:xfrm flipH="1">
            <a:off x="4211638" y="5373688"/>
            <a:ext cx="1800225" cy="4318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370" name="Text Box 27"/>
          <p:cNvSpPr txBox="1">
            <a:spLocks noChangeArrowheads="1"/>
          </p:cNvSpPr>
          <p:nvPr/>
        </p:nvSpPr>
        <p:spPr bwMode="auto">
          <a:xfrm>
            <a:off x="6156325" y="50847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solidFill>
                  <a:schemeClr val="tx2"/>
                </a:solidFill>
                <a:latin typeface="Arial" pitchFamily="34" charset="0"/>
              </a:rPr>
              <a:t>Enzyme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6156325" y="1793875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GB" altLang="en-US" sz="2400" b="1">
                <a:latin typeface="Arial" pitchFamily="34" charset="0"/>
              </a:rPr>
              <a:t>Product </a:t>
            </a:r>
            <a:r>
              <a:rPr lang="en-GB" altLang="en-US" sz="1800">
                <a:latin typeface="Arial" pitchFamily="34" charset="0"/>
              </a:rPr>
              <a:t>molecules</a:t>
            </a:r>
          </a:p>
        </p:txBody>
      </p:sp>
      <p:grpSp>
        <p:nvGrpSpPr>
          <p:cNvPr id="34848" name="Group 32"/>
          <p:cNvGrpSpPr>
            <a:grpSpLocks/>
          </p:cNvGrpSpPr>
          <p:nvPr/>
        </p:nvGrpSpPr>
        <p:grpSpPr bwMode="auto">
          <a:xfrm rot="5400000">
            <a:off x="2194719" y="2924969"/>
            <a:ext cx="1585913" cy="720725"/>
            <a:chOff x="3833" y="3067"/>
            <a:chExt cx="999" cy="454"/>
          </a:xfrm>
        </p:grpSpPr>
        <p:sp>
          <p:nvSpPr>
            <p:cNvPr id="15386" name="Line 33"/>
            <p:cNvSpPr>
              <a:spLocks noChangeShapeType="1"/>
            </p:cNvSpPr>
            <p:nvPr/>
          </p:nvSpPr>
          <p:spPr bwMode="auto">
            <a:xfrm>
              <a:off x="4106" y="3357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387" name="Line 34"/>
            <p:cNvSpPr>
              <a:spLocks noChangeShapeType="1"/>
            </p:cNvSpPr>
            <p:nvPr/>
          </p:nvSpPr>
          <p:spPr bwMode="auto">
            <a:xfrm flipV="1">
              <a:off x="4514" y="3248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388" name="Oval 35"/>
            <p:cNvSpPr>
              <a:spLocks noChangeArrowheads="1"/>
            </p:cNvSpPr>
            <p:nvPr/>
          </p:nvSpPr>
          <p:spPr bwMode="auto">
            <a:xfrm>
              <a:off x="4197" y="3203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89" name="Oval 36"/>
            <p:cNvSpPr>
              <a:spLocks noChangeArrowheads="1"/>
            </p:cNvSpPr>
            <p:nvPr/>
          </p:nvSpPr>
          <p:spPr bwMode="auto">
            <a:xfrm>
              <a:off x="4560" y="3067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90" name="Oval 37"/>
            <p:cNvSpPr>
              <a:spLocks noChangeArrowheads="1"/>
            </p:cNvSpPr>
            <p:nvPr/>
          </p:nvSpPr>
          <p:spPr bwMode="auto">
            <a:xfrm>
              <a:off x="3833" y="3249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34854" name="Group 38"/>
          <p:cNvGrpSpPr>
            <a:grpSpLocks/>
          </p:cNvGrpSpPr>
          <p:nvPr/>
        </p:nvGrpSpPr>
        <p:grpSpPr bwMode="auto">
          <a:xfrm rot="3552667">
            <a:off x="2770982" y="4221956"/>
            <a:ext cx="1585912" cy="720725"/>
            <a:chOff x="3969" y="3521"/>
            <a:chExt cx="999" cy="454"/>
          </a:xfrm>
        </p:grpSpPr>
        <p:sp>
          <p:nvSpPr>
            <p:cNvPr id="15381" name="Line 39"/>
            <p:cNvSpPr>
              <a:spLocks noChangeShapeType="1"/>
            </p:cNvSpPr>
            <p:nvPr/>
          </p:nvSpPr>
          <p:spPr bwMode="auto">
            <a:xfrm>
              <a:off x="4242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382" name="Line 40"/>
            <p:cNvSpPr>
              <a:spLocks noChangeShapeType="1"/>
            </p:cNvSpPr>
            <p:nvPr/>
          </p:nvSpPr>
          <p:spPr bwMode="auto">
            <a:xfrm flipV="1">
              <a:off x="4650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383" name="Oval 41"/>
            <p:cNvSpPr>
              <a:spLocks noChangeArrowheads="1"/>
            </p:cNvSpPr>
            <p:nvPr/>
          </p:nvSpPr>
          <p:spPr bwMode="auto">
            <a:xfrm>
              <a:off x="433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84" name="Oval 42"/>
            <p:cNvSpPr>
              <a:spLocks noChangeArrowheads="1"/>
            </p:cNvSpPr>
            <p:nvPr/>
          </p:nvSpPr>
          <p:spPr bwMode="auto">
            <a:xfrm>
              <a:off x="469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85" name="Oval 43"/>
            <p:cNvSpPr>
              <a:spLocks noChangeArrowheads="1"/>
            </p:cNvSpPr>
            <p:nvPr/>
          </p:nvSpPr>
          <p:spPr bwMode="auto">
            <a:xfrm>
              <a:off x="3969" y="370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34860" name="Group 44"/>
          <p:cNvGrpSpPr>
            <a:grpSpLocks/>
          </p:cNvGrpSpPr>
          <p:nvPr/>
        </p:nvGrpSpPr>
        <p:grpSpPr bwMode="auto">
          <a:xfrm rot="-491017">
            <a:off x="3419475" y="3789363"/>
            <a:ext cx="827088" cy="1009650"/>
            <a:chOff x="5012" y="2976"/>
            <a:chExt cx="590" cy="636"/>
          </a:xfrm>
        </p:grpSpPr>
        <p:sp>
          <p:nvSpPr>
            <p:cNvPr id="15378" name="Line 45"/>
            <p:cNvSpPr>
              <a:spLocks noChangeShapeType="1"/>
            </p:cNvSpPr>
            <p:nvPr/>
          </p:nvSpPr>
          <p:spPr bwMode="auto">
            <a:xfrm>
              <a:off x="5239" y="3203"/>
              <a:ext cx="136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379" name="Oval 46"/>
            <p:cNvSpPr>
              <a:spLocks noChangeArrowheads="1"/>
            </p:cNvSpPr>
            <p:nvPr/>
          </p:nvSpPr>
          <p:spPr bwMode="auto">
            <a:xfrm>
              <a:off x="5239" y="3294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5380" name="Oval 47"/>
            <p:cNvSpPr>
              <a:spLocks noChangeArrowheads="1"/>
            </p:cNvSpPr>
            <p:nvPr/>
          </p:nvSpPr>
          <p:spPr bwMode="auto">
            <a:xfrm>
              <a:off x="5012" y="2976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34845" name="Line 29"/>
          <p:cNvSpPr>
            <a:spLocks noChangeShapeType="1"/>
          </p:cNvSpPr>
          <p:nvPr/>
        </p:nvSpPr>
        <p:spPr bwMode="auto">
          <a:xfrm flipH="1">
            <a:off x="2916238" y="2060575"/>
            <a:ext cx="32400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 flipH="1">
            <a:off x="3132138" y="2060575"/>
            <a:ext cx="3024187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 flipH="1">
            <a:off x="3995738" y="2060575"/>
            <a:ext cx="2160587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7" grpId="0"/>
      <p:bldP spid="34847" grpId="1"/>
      <p:bldP spid="34845" grpId="0" animBg="1"/>
      <p:bldP spid="34846" grpId="0" animBg="1"/>
      <p:bldP spid="348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smtClean="0"/>
              <a:t>The enzyme can be re-used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1403350" y="1989138"/>
            <a:ext cx="3168650" cy="4600575"/>
            <a:chOff x="884" y="1422"/>
            <a:chExt cx="1996" cy="2898"/>
          </a:xfrm>
        </p:grpSpPr>
        <p:sp>
          <p:nvSpPr>
            <p:cNvPr id="16437" name="Oval 4"/>
            <p:cNvSpPr>
              <a:spLocks noChangeArrowheads="1"/>
            </p:cNvSpPr>
            <p:nvPr/>
          </p:nvSpPr>
          <p:spPr bwMode="auto">
            <a:xfrm rot="-2130067">
              <a:off x="884" y="1422"/>
              <a:ext cx="1835" cy="2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38" name="Oval 5"/>
            <p:cNvSpPr>
              <a:spLocks noChangeArrowheads="1"/>
            </p:cNvSpPr>
            <p:nvPr/>
          </p:nvSpPr>
          <p:spPr bwMode="auto">
            <a:xfrm rot="-2332091">
              <a:off x="1746" y="1480"/>
              <a:ext cx="1134" cy="18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sp>
        <p:nvSpPr>
          <p:cNvPr id="16388" name="Oval 7"/>
          <p:cNvSpPr>
            <a:spLocks noChangeArrowheads="1"/>
          </p:cNvSpPr>
          <p:nvPr/>
        </p:nvSpPr>
        <p:spPr bwMode="auto">
          <a:xfrm rot="-3202771">
            <a:off x="3102769" y="3532982"/>
            <a:ext cx="1296987" cy="1873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altLang="en-US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 rot="4754963">
            <a:off x="2519363" y="3051175"/>
            <a:ext cx="2162175" cy="936625"/>
            <a:chOff x="475" y="3521"/>
            <a:chExt cx="1362" cy="590"/>
          </a:xfrm>
        </p:grpSpPr>
        <p:sp>
          <p:nvSpPr>
            <p:cNvPr id="16430" name="Oval 9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31" name="Line 10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32" name="Line 11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33" name="Line 12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34" name="Oval 13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35" name="Oval 14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36" name="Oval 15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47120" name="Group 16"/>
          <p:cNvGrpSpPr>
            <a:grpSpLocks/>
          </p:cNvGrpSpPr>
          <p:nvPr/>
        </p:nvGrpSpPr>
        <p:grpSpPr bwMode="auto">
          <a:xfrm rot="-5990164">
            <a:off x="2159000" y="3486150"/>
            <a:ext cx="2162175" cy="936625"/>
            <a:chOff x="475" y="3521"/>
            <a:chExt cx="1362" cy="590"/>
          </a:xfrm>
        </p:grpSpPr>
        <p:sp>
          <p:nvSpPr>
            <p:cNvPr id="16423" name="Oval 17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24" name="Line 18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25" name="Line 19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26" name="Line 20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27" name="Oval 21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28" name="Oval 22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29" name="Oval 23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47132" name="Group 28"/>
          <p:cNvGrpSpPr>
            <a:grpSpLocks/>
          </p:cNvGrpSpPr>
          <p:nvPr/>
        </p:nvGrpSpPr>
        <p:grpSpPr bwMode="auto">
          <a:xfrm rot="5400000">
            <a:off x="2194719" y="2924969"/>
            <a:ext cx="1585913" cy="720725"/>
            <a:chOff x="3833" y="3067"/>
            <a:chExt cx="999" cy="454"/>
          </a:xfrm>
        </p:grpSpPr>
        <p:sp>
          <p:nvSpPr>
            <p:cNvPr id="16418" name="Line 29"/>
            <p:cNvSpPr>
              <a:spLocks noChangeShapeType="1"/>
            </p:cNvSpPr>
            <p:nvPr/>
          </p:nvSpPr>
          <p:spPr bwMode="auto">
            <a:xfrm>
              <a:off x="4106" y="3357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19" name="Line 30"/>
            <p:cNvSpPr>
              <a:spLocks noChangeShapeType="1"/>
            </p:cNvSpPr>
            <p:nvPr/>
          </p:nvSpPr>
          <p:spPr bwMode="auto">
            <a:xfrm flipV="1">
              <a:off x="4514" y="3248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20" name="Oval 31"/>
            <p:cNvSpPr>
              <a:spLocks noChangeArrowheads="1"/>
            </p:cNvSpPr>
            <p:nvPr/>
          </p:nvSpPr>
          <p:spPr bwMode="auto">
            <a:xfrm>
              <a:off x="4197" y="3203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21" name="Oval 32"/>
            <p:cNvSpPr>
              <a:spLocks noChangeArrowheads="1"/>
            </p:cNvSpPr>
            <p:nvPr/>
          </p:nvSpPr>
          <p:spPr bwMode="auto">
            <a:xfrm>
              <a:off x="4560" y="3067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22" name="Oval 33"/>
            <p:cNvSpPr>
              <a:spLocks noChangeArrowheads="1"/>
            </p:cNvSpPr>
            <p:nvPr/>
          </p:nvSpPr>
          <p:spPr bwMode="auto">
            <a:xfrm>
              <a:off x="3833" y="3249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47138" name="Group 34"/>
          <p:cNvGrpSpPr>
            <a:grpSpLocks/>
          </p:cNvGrpSpPr>
          <p:nvPr/>
        </p:nvGrpSpPr>
        <p:grpSpPr bwMode="auto">
          <a:xfrm rot="3552667">
            <a:off x="2770982" y="4221956"/>
            <a:ext cx="1585912" cy="720725"/>
            <a:chOff x="3969" y="3521"/>
            <a:chExt cx="999" cy="454"/>
          </a:xfrm>
        </p:grpSpPr>
        <p:sp>
          <p:nvSpPr>
            <p:cNvPr id="16413" name="Line 35"/>
            <p:cNvSpPr>
              <a:spLocks noChangeShapeType="1"/>
            </p:cNvSpPr>
            <p:nvPr/>
          </p:nvSpPr>
          <p:spPr bwMode="auto">
            <a:xfrm>
              <a:off x="4242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14" name="Line 36"/>
            <p:cNvSpPr>
              <a:spLocks noChangeShapeType="1"/>
            </p:cNvSpPr>
            <p:nvPr/>
          </p:nvSpPr>
          <p:spPr bwMode="auto">
            <a:xfrm flipV="1">
              <a:off x="4650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15" name="Oval 37"/>
            <p:cNvSpPr>
              <a:spLocks noChangeArrowheads="1"/>
            </p:cNvSpPr>
            <p:nvPr/>
          </p:nvSpPr>
          <p:spPr bwMode="auto">
            <a:xfrm>
              <a:off x="433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16" name="Oval 38"/>
            <p:cNvSpPr>
              <a:spLocks noChangeArrowheads="1"/>
            </p:cNvSpPr>
            <p:nvPr/>
          </p:nvSpPr>
          <p:spPr bwMode="auto">
            <a:xfrm>
              <a:off x="469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17" name="Oval 39"/>
            <p:cNvSpPr>
              <a:spLocks noChangeArrowheads="1"/>
            </p:cNvSpPr>
            <p:nvPr/>
          </p:nvSpPr>
          <p:spPr bwMode="auto">
            <a:xfrm>
              <a:off x="3969" y="370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47144" name="Group 40"/>
          <p:cNvGrpSpPr>
            <a:grpSpLocks/>
          </p:cNvGrpSpPr>
          <p:nvPr/>
        </p:nvGrpSpPr>
        <p:grpSpPr bwMode="auto">
          <a:xfrm rot="-491017">
            <a:off x="3419475" y="3789363"/>
            <a:ext cx="827088" cy="1009650"/>
            <a:chOff x="5012" y="2976"/>
            <a:chExt cx="590" cy="636"/>
          </a:xfrm>
        </p:grpSpPr>
        <p:sp>
          <p:nvSpPr>
            <p:cNvPr id="16410" name="Line 41"/>
            <p:cNvSpPr>
              <a:spLocks noChangeShapeType="1"/>
            </p:cNvSpPr>
            <p:nvPr/>
          </p:nvSpPr>
          <p:spPr bwMode="auto">
            <a:xfrm>
              <a:off x="5239" y="3203"/>
              <a:ext cx="136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11" name="Oval 42"/>
            <p:cNvSpPr>
              <a:spLocks noChangeArrowheads="1"/>
            </p:cNvSpPr>
            <p:nvPr/>
          </p:nvSpPr>
          <p:spPr bwMode="auto">
            <a:xfrm>
              <a:off x="5239" y="3294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12" name="Oval 43"/>
            <p:cNvSpPr>
              <a:spLocks noChangeArrowheads="1"/>
            </p:cNvSpPr>
            <p:nvPr/>
          </p:nvSpPr>
          <p:spPr bwMode="auto">
            <a:xfrm>
              <a:off x="5012" y="2976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47151" name="Group 47"/>
          <p:cNvGrpSpPr>
            <a:grpSpLocks/>
          </p:cNvGrpSpPr>
          <p:nvPr/>
        </p:nvGrpSpPr>
        <p:grpSpPr bwMode="auto">
          <a:xfrm rot="4754963">
            <a:off x="7272338" y="2817813"/>
            <a:ext cx="2162175" cy="936625"/>
            <a:chOff x="475" y="3521"/>
            <a:chExt cx="1362" cy="590"/>
          </a:xfrm>
        </p:grpSpPr>
        <p:sp>
          <p:nvSpPr>
            <p:cNvPr id="16403" name="Oval 48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04" name="Line 49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05" name="Line 50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06" name="Line 51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07" name="Oval 52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08" name="Oval 53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09" name="Oval 54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  <p:grpSp>
        <p:nvGrpSpPr>
          <p:cNvPr id="47159" name="Group 55"/>
          <p:cNvGrpSpPr>
            <a:grpSpLocks/>
          </p:cNvGrpSpPr>
          <p:nvPr/>
        </p:nvGrpSpPr>
        <p:grpSpPr bwMode="auto">
          <a:xfrm rot="-5990164">
            <a:off x="6119813" y="4041775"/>
            <a:ext cx="2162175" cy="936625"/>
            <a:chOff x="475" y="3521"/>
            <a:chExt cx="1362" cy="590"/>
          </a:xfrm>
        </p:grpSpPr>
        <p:sp>
          <p:nvSpPr>
            <p:cNvPr id="16396" name="Oval 56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397" name="Line 57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398" name="Line 58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399" name="Line 59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00" name="Oval 60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01" name="Oval 61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16402" name="Oval 62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9132 -0.125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29149 0.08402 " pathEditMode="relative" ptsTypes="AA">
                                      <p:cBhvr>
                                        <p:cTn id="24" dur="2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C 0.00694 -0.00648 0.01146 -0.0169 0.01892 -0.02338 C 0.03559 -0.05556 0.05989 -0.0456 0.08819 -0.04653 C 0.09375 -0.04838 0.09861 -0.05116 0.10399 -0.05255 C 0.11232 -0.0581 0.12083 -0.06158 0.12968 -0.06551 C 0.13437 -0.07037 0.13732 -0.07431 0.1408 -0.0801 C 0.14323 -0.09306 0.14618 -0.10139 0.14757 -0.11551 C 0.14791 -0.1551 0.14774 -0.19514 0.14861 -0.23496 C 0.1493 -0.25672 0.15781 -0.27037 0.16875 -0.28472 C 0.17014 -0.28611 0.17066 -0.28889 0.17222 -0.29028 C 0.17899 -0.29722 0.18715 -0.29885 0.19462 -0.30371 C 0.19982 -0.30695 0.20243 -0.31042 0.20798 -0.3125 C 0.21232 -0.31806 0.21597 -0.32199 0.22135 -0.3257 C 0.22343 -0.33357 0.22083 -0.32616 0.22691 -0.33426 C 0.23125 -0.33982 0.23507 -0.3463 0.23923 -0.35185 C 0.24201 -0.36227 0.23993 -0.35834 0.24496 -0.36482 C 0.24843 -0.37894 0.25104 -0.39306 0.25382 -0.40718 C 0.25538 -0.4294 0.25486 -0.45232 0.25712 -0.47431 C 0.25972 -0.5 0.25607 -0.49097 0.26163 -0.50185 C 0.26354 -0.51852 0.27083 -0.52871 0.27951 -0.53982 C 0.28871 -0.55209 0.29739 -0.56435 0.30972 -0.57084 C 0.31909 -0.58264 0.30677 -0.56806 0.31753 -0.57639 C 0.32378 -0.58125 0.3276 -0.58843 0.33437 -0.59121 C 0.3375 -0.59537 0.33958 -0.59954 0.34323 -0.60278 C 0.34722 -0.61297 0.35451 -0.6294 0.36128 -0.63611 C 0.36267 -0.64167 0.36666 -0.64885 0.37014 -0.65209 C 0.37812 -0.66783 0.36632 -0.6456 0.37569 -0.65926 C 0.38333 -0.6706 0.37986 -0.67084 0.38923 -0.67685 C 0.39375 -0.67986 0.39774 -0.68496 0.4026 -0.68704 C 0.41024 -0.69051 0.40764 -0.68773 0.41163 -0.69306 " pathEditMode="relative" rAng="0" ptsTypes="fffffffffffffffffffffffffffffA">
                                      <p:cBhvr>
                                        <p:cTn id="26" dur="2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-3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C -0.00625 -0.00417 -0.01007 -0.01227 -0.01562 -0.01806 C -0.02951 -0.03241 -0.04097 -0.04121 -0.05833 -0.04306 C -0.06719 -0.04908 -0.07673 -0.05324 -0.08541 -0.05972 C -0.08819 -0.06181 -0.09062 -0.06505 -0.09375 -0.06667 C -0.09774 -0.06875 -0.10625 -0.07084 -0.10625 -0.07084 C -0.11493 -0.07847 -0.12656 -0.07963 -0.13646 -0.08334 C -0.14444 -0.08634 -0.15104 -0.09005 -0.15937 -0.09167 C -0.18073 -0.10116 -0.19357 -0.09653 -0.22187 -0.09722 C -0.23229 -0.09931 -0.24271 -0.09977 -0.25312 -0.10139 C -0.30469 -0.11852 -0.36094 -0.11713 -0.4125 -0.1 C -0.41614 -0.0963 -0.4191 -0.09445 -0.42291 -0.09167 C -0.42691 -0.08866 -0.43125 -0.08195 -0.43646 -0.08195 " pathEditMode="relative" ptsTypes="ffffffffffffA">
                                      <p:cBhvr>
                                        <p:cTn id="29" dur="2000" fill="hold"/>
                                        <p:tgtEl>
                                          <p:spTgt spid="47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66667E-6 C -0.00486 -0.00209 -0.00816 -0.00672 -0.0125 -0.00973 C -0.03108 -0.02223 -0.05122 -0.03241 -0.07188 -0.03751 C -0.07952 -0.03936 -0.08715 -0.0426 -0.09479 -0.04445 C -0.09965 -0.04561 -0.10938 -0.04723 -0.10938 -0.04723 C -0.12327 -0.05348 -0.13542 -0.05394 -0.15104 -0.05695 C -0.17622 -0.06181 -0.19705 -0.06552 -0.22292 -0.06667 C -0.26736 -0.072 -0.31268 -0.06575 -0.35729 -0.0639 C -0.36997 -0.06112 -0.38229 -0.05348 -0.39375 -0.04584 C -0.39948 -0.04214 -0.40417 -0.03681 -0.41042 -0.03473 C -0.42014 -0.02616 -0.43125 -0.02223 -0.44167 -0.01528 C -0.44931 -0.01019 -0.45747 -0.0051 -0.46563 -0.0014 C -0.46927 0.00347 -0.47205 0.00532 -0.47708 0.00694 C -0.47986 0.00948 -0.48368 0.00995 -0.48646 0.01249 C -0.48924 0.01504 -0.49045 0.0162 -0.49375 0.01805 C -0.49375 0.01805 -0.50156 0.02152 -0.50313 0.02222 C -0.50417 0.02268 -0.50625 0.0236 -0.50625 0.0236 C -0.50851 0.03263 -0.50538 0.02384 -0.51042 0.02916 C -0.51146 0.03032 -0.51163 0.03217 -0.5125 0.03333 C -0.51337 0.03448 -0.51458 0.03518 -0.51563 0.0361 C -0.52153 0.04814 -0.51372 0.03402 -0.52083 0.04166 C -0.52188 0.04282 -0.52188 0.04467 -0.52292 0.04583 C -0.52379 0.04675 -0.525 0.04652 -0.52604 0.04722 C -0.52656 0.04745 -0.52674 0.04814 -0.52708 0.0486 " pathEditMode="relative" ptsTypes="fffffffffffffffffffffffA">
                                      <p:cBhvr>
                                        <p:cTn id="32" dur="2000" fill="hold"/>
                                        <p:tgtEl>
                                          <p:spTgt spid="47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6_Module 1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1221</TotalTime>
  <Words>505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Enzymes</vt:lpstr>
      <vt:lpstr>Catalysts</vt:lpstr>
      <vt:lpstr>PowerPoint Presentation</vt:lpstr>
      <vt:lpstr>PowerPoint Presentation</vt:lpstr>
      <vt:lpstr>PowerPoint Presentation</vt:lpstr>
      <vt:lpstr>The part of an enzyme where the reaction occurs is known as the active site</vt:lpstr>
      <vt:lpstr>The molecule the enzyme acts on is known as the substrate molecule</vt:lpstr>
      <vt:lpstr>The molecule the enzyme produces is known as the product molecule</vt:lpstr>
      <vt:lpstr>The enzyme can be re-used</vt:lpstr>
      <vt:lpstr>PowerPoint Presentation</vt:lpstr>
      <vt:lpstr>PowerPoint Presentation</vt:lpstr>
      <vt:lpstr>PowerPoint Presentation</vt:lpstr>
      <vt:lpstr>PowerPoint Presentation</vt:lpstr>
      <vt:lpstr>Rates of enzyme reactions can be measured by recording the time for a substrate to disappear or a product appears</vt:lpstr>
      <vt:lpstr>PowerPoint Presentation</vt:lpstr>
      <vt:lpstr>PowerPoint Presentation</vt:lpstr>
      <vt:lpstr>Enzymes are used in biological washing powders</vt:lpstr>
      <vt:lpstr>Enzymes are used in the food industry</vt:lpstr>
      <vt:lpstr>Enzymes are used in seed germination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V.Mcknight</dc:creator>
  <cp:lastModifiedBy>Victoria Mcknight</cp:lastModifiedBy>
  <cp:revision>146</cp:revision>
  <dcterms:created xsi:type="dcterms:W3CDTF">2007-10-17T08:08:26Z</dcterms:created>
  <dcterms:modified xsi:type="dcterms:W3CDTF">2015-08-14T06:52:40Z</dcterms:modified>
</cp:coreProperties>
</file>