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66" r:id="rId2"/>
    <p:sldId id="342" r:id="rId3"/>
    <p:sldId id="375" r:id="rId4"/>
    <p:sldId id="367" r:id="rId5"/>
    <p:sldId id="368" r:id="rId6"/>
    <p:sldId id="354" r:id="rId7"/>
    <p:sldId id="374" r:id="rId8"/>
    <p:sldId id="373" r:id="rId9"/>
    <p:sldId id="370" r:id="rId10"/>
    <p:sldId id="371" r:id="rId11"/>
    <p:sldId id="372" r:id="rId12"/>
    <p:sldId id="381" r:id="rId13"/>
    <p:sldId id="382" r:id="rId14"/>
    <p:sldId id="376" r:id="rId15"/>
    <p:sldId id="377" r:id="rId16"/>
    <p:sldId id="378" r:id="rId17"/>
    <p:sldId id="379" r:id="rId18"/>
    <p:sldId id="3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53345-1A6E-7045-BD3D-5021CEFB7936}">
          <p14:sldIdLst>
            <p14:sldId id="366"/>
            <p14:sldId id="342"/>
            <p14:sldId id="375"/>
            <p14:sldId id="367"/>
            <p14:sldId id="368"/>
            <p14:sldId id="354"/>
            <p14:sldId id="374"/>
            <p14:sldId id="373"/>
            <p14:sldId id="370"/>
            <p14:sldId id="371"/>
            <p14:sldId id="372"/>
            <p14:sldId id="381"/>
            <p14:sldId id="382"/>
            <p14:sldId id="376"/>
            <p14:sldId id="377"/>
            <p14:sldId id="378"/>
            <p14:sldId id="379"/>
            <p14:sldId id="3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  <a:srgbClr val="FFFF66"/>
    <a:srgbClr val="A5F065"/>
    <a:srgbClr val="EBAEE5"/>
    <a:srgbClr val="3A0E14"/>
    <a:srgbClr val="800000"/>
    <a:srgbClr val="8E0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99" autoAdjust="0"/>
    <p:restoredTop sz="89126" autoAdjust="0"/>
  </p:normalViewPr>
  <p:slideViewPr>
    <p:cSldViewPr snapToGrid="0" snapToObjects="1" showGuides="1">
      <p:cViewPr>
        <p:scale>
          <a:sx n="100" d="100"/>
          <a:sy n="100" d="100"/>
        </p:scale>
        <p:origin x="-270" y="504"/>
      </p:cViewPr>
      <p:guideLst>
        <p:guide orient="horz" pos="2662"/>
        <p:guide pos="47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rthland.cc.mn.us/biology/biology1111/animations/enzym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heducation.com/sites/0072495855/student_view0/chapter2/animation__how_enzymes_work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rsc.org/services/images/RSCpubs.ePlatform.Service.FreeContent.ImageService.svc/ImageService/Articleimage/2013/CS/c3cs35506c/c3cs35506c-f1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ubs.rsc.org/services/images/RSCpubs.ePlatform.Service.FreeContent.ImageService.svc/ImageService/Articleimage/2013/CS/c3cs35506c/c3cs35506c-f1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experimentsforkids.us/wp-content/uploads/2011/08/hydrogen-experiments-for-kids-3-img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experimentsforkids.us/wp-content/uploads/2011/08/hydrogen-experiments-for-kids-3-img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experimentsforkids.us/wp-content/uploads/2011/08/hydrogen-experiments-for-kids-3-img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science.co.uk/animations/model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Fried_egg,_sunny_side_up_(black_background)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biotopics.co.uk/other/enzym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9387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.U1 Enzymes have an active site to which specific substrates bind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.U2 Enzyme catalysis involves molecular motion and the collision of substrates with the active site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434" y="952634"/>
            <a:ext cx="2686580" cy="2108066"/>
          </a:xfrm>
          <a:noFill/>
          <a:ln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Enzyme:  </a:t>
            </a:r>
            <a:r>
              <a:rPr lang="en-US" sz="1800" dirty="0"/>
              <a:t>A globular protein that increases the rate of a biochemical reaction by lowering the activation energy threshold (i.e. a </a:t>
            </a:r>
            <a:r>
              <a:rPr lang="en-US" sz="1800" u="sng" dirty="0"/>
              <a:t>biological</a:t>
            </a:r>
            <a:r>
              <a:rPr lang="en-US" sz="1800" dirty="0"/>
              <a:t> </a:t>
            </a:r>
            <a:r>
              <a:rPr lang="en-US" sz="1800" u="sng" dirty="0"/>
              <a:t>catalyst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Screen Shot 2014-07-15 at 18.44.2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50901"/>
            <a:ext cx="5245654" cy="417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www.northland.cc.mn.us</a:t>
            </a:r>
            <a:r>
              <a:rPr lang="en-US" sz="1000" dirty="0">
                <a:hlinkClick r:id="rId2"/>
              </a:rPr>
              <a:t>/biology/biology1111/animations/</a:t>
            </a:r>
            <a:r>
              <a:rPr lang="en-US" sz="1000" dirty="0" err="1">
                <a:hlinkClick r:id="rId2"/>
              </a:rPr>
              <a:t>enzyme.swf</a:t>
            </a:r>
            <a:endParaRPr lang="en-US" sz="1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7800" y="5232400"/>
            <a:ext cx="6548966" cy="7493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Use the animation to find out more about enzymes and how they work.</a:t>
            </a:r>
          </a:p>
          <a:p>
            <a:pPr marL="0" indent="0">
              <a:buNone/>
            </a:pPr>
            <a:r>
              <a:rPr lang="en-US" sz="1800" dirty="0" smtClean="0"/>
              <a:t>A good alternative is </a:t>
            </a:r>
            <a:r>
              <a:rPr lang="en-US" sz="1800" dirty="0" smtClean="0">
                <a:hlinkClick r:id="rId4"/>
              </a:rPr>
              <a:t>How </a:t>
            </a:r>
            <a:r>
              <a:rPr lang="en-US" sz="1800" dirty="0">
                <a:hlinkClick r:id="rId4"/>
              </a:rPr>
              <a:t>Enzymes </a:t>
            </a:r>
            <a:r>
              <a:rPr lang="en-US" sz="1800" dirty="0" smtClean="0">
                <a:hlinkClick r:id="rId4"/>
              </a:rPr>
              <a:t>Work</a:t>
            </a:r>
            <a:r>
              <a:rPr lang="en-US" sz="1800" dirty="0" smtClean="0"/>
              <a:t> from </a:t>
            </a:r>
            <a:r>
              <a:rPr lang="en-US" sz="1800" dirty="0"/>
              <a:t>McGraw and </a:t>
            </a:r>
            <a:r>
              <a:rPr lang="en-US" sz="1800" dirty="0" smtClean="0"/>
              <a:t>Hill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146300" y="6413500"/>
            <a:ext cx="6997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highered.mheducation.com</a:t>
            </a:r>
            <a:r>
              <a:rPr lang="en-US" sz="1000" dirty="0">
                <a:hlinkClick r:id="rId4"/>
              </a:rPr>
              <a:t>/sites/0072495855/student_view0/chapter2/animation__</a:t>
            </a:r>
            <a:r>
              <a:rPr lang="en-US" sz="1000" dirty="0" err="1">
                <a:hlinkClick r:id="rId4"/>
              </a:rPr>
              <a:t>how_enzymes_work.html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426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159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947" y="3239484"/>
            <a:ext cx="5723466" cy="323751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800" dirty="0"/>
              <a:t>Changing the pH will alter the charge of the enzyme, which in turn will protein solubility and may change the shape of the molecule</a:t>
            </a:r>
          </a:p>
          <a:p>
            <a:r>
              <a:rPr lang="en-US" sz="1800" dirty="0"/>
              <a:t>Changing the shape or charge of the active site will diminish its ability to bind to the substrate, </a:t>
            </a:r>
            <a:r>
              <a:rPr lang="en-US" sz="1800" dirty="0" smtClean="0"/>
              <a:t>halting enzyme </a:t>
            </a:r>
            <a:r>
              <a:rPr lang="en-US" sz="1800" dirty="0"/>
              <a:t>function</a:t>
            </a:r>
          </a:p>
          <a:p>
            <a:r>
              <a:rPr lang="en-US" sz="1800" dirty="0"/>
              <a:t>Enzymes have an optimum pH </a:t>
            </a:r>
            <a:r>
              <a:rPr lang="en-US" sz="1800" dirty="0" smtClean="0"/>
              <a:t>and </a:t>
            </a:r>
            <a:r>
              <a:rPr lang="en-US" sz="1800" dirty="0"/>
              <a:t>moving outside of this range will always result in a diminished rate of </a:t>
            </a:r>
            <a:r>
              <a:rPr lang="en-US" sz="1800" dirty="0" smtClean="0"/>
              <a:t>reaction</a:t>
            </a:r>
          </a:p>
          <a:p>
            <a:r>
              <a:rPr lang="en-US" sz="1800" dirty="0" smtClean="0"/>
              <a:t>Different enzymes may have a different optimum pH ranges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91748"/>
            <a:ext cx="4114800" cy="2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3635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pic>
        <p:nvPicPr>
          <p:cNvPr id="5" name="Picture 4" descr="Screen Shot 2014-07-15 at 19.1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60154"/>
            <a:ext cx="7683500" cy="48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3641930"/>
            <a:ext cx="4292599" cy="3043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397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2.5.U5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Immobilized enzymes are widely used in industry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533400"/>
            <a:ext cx="59816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Common uses of enzymes in industry include: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6611779"/>
            <a:ext cx="889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pubs.rsc.org</a:t>
            </a:r>
            <a:r>
              <a:rPr lang="en-US" sz="1000" dirty="0">
                <a:hlinkClick r:id="rId3"/>
              </a:rPr>
              <a:t>/services/images/</a:t>
            </a:r>
            <a:r>
              <a:rPr lang="en-US" sz="1000" dirty="0" err="1">
                <a:hlinkClick r:id="rId3"/>
              </a:rPr>
              <a:t>RSCpubs.ePlatform.Service.FreeContent.ImageService.svc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ImageService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Articleimage</a:t>
            </a:r>
            <a:r>
              <a:rPr lang="en-US" sz="1000" dirty="0">
                <a:hlinkClick r:id="rId3"/>
              </a:rPr>
              <a:t>/2013/CS/c3cs35506c/c3cs35506c-f1.gif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1123771"/>
            <a:ext cx="3403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Detergents</a:t>
            </a:r>
            <a:r>
              <a:rPr lang="en-US" dirty="0" smtClean="0"/>
              <a:t> </a:t>
            </a:r>
            <a:r>
              <a:rPr lang="en-US" dirty="0"/>
              <a:t>contain </a:t>
            </a:r>
            <a:r>
              <a:rPr lang="en-US" dirty="0" smtClean="0"/>
              <a:t>proteases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lipases to help breakdown </a:t>
            </a:r>
            <a:r>
              <a:rPr lang="en-US" dirty="0" smtClean="0"/>
              <a:t>protein and </a:t>
            </a:r>
            <a:r>
              <a:rPr lang="en-US" dirty="0"/>
              <a:t>fat </a:t>
            </a:r>
            <a:r>
              <a:rPr lang="en-US" dirty="0" smtClean="0"/>
              <a:t>stains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64495"/>
            <a:ext cx="4978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In the </a:t>
            </a:r>
            <a:r>
              <a:rPr lang="en-US" b="1" dirty="0"/>
              <a:t>t</a:t>
            </a:r>
            <a:r>
              <a:rPr lang="en-US" b="1" dirty="0" smtClean="0"/>
              <a:t>extiles</a:t>
            </a:r>
            <a:r>
              <a:rPr lang="en-US" dirty="0" smtClean="0"/>
              <a:t> industry enzymes </a:t>
            </a:r>
            <a:r>
              <a:rPr lang="en-US" dirty="0"/>
              <a:t>help in the processing of </a:t>
            </a:r>
            <a:r>
              <a:rPr lang="en-US" dirty="0" err="1" smtClean="0"/>
              <a:t>fibres</a:t>
            </a:r>
            <a:r>
              <a:rPr lang="en-US" dirty="0"/>
              <a:t>, e.g. polishing cloth to make it appear more shiny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231767"/>
            <a:ext cx="35941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Enzymes </a:t>
            </a:r>
            <a:r>
              <a:rPr lang="en-US" dirty="0"/>
              <a:t>are used to breakdown the starch in grains into </a:t>
            </a:r>
            <a:r>
              <a:rPr lang="en-US" b="1" dirty="0" smtClean="0"/>
              <a:t>biofuels</a:t>
            </a:r>
            <a:r>
              <a:rPr lang="en-US" dirty="0" smtClean="0"/>
              <a:t> </a:t>
            </a:r>
            <a:r>
              <a:rPr lang="en-US" dirty="0"/>
              <a:t>that can be combusted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326930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brewing </a:t>
            </a:r>
            <a:r>
              <a:rPr lang="en-US" dirty="0"/>
              <a:t>industry</a:t>
            </a:r>
            <a:r>
              <a:rPr lang="en-US" b="1" dirty="0"/>
              <a:t> </a:t>
            </a:r>
            <a:r>
              <a:rPr lang="en-US" dirty="0"/>
              <a:t>enzymes help a number of processes including the clarification of the beer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7300" y="1085671"/>
            <a:ext cx="5346700" cy="175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Enzymes are widely used in the </a:t>
            </a:r>
            <a:r>
              <a:rPr lang="en-US" b="1" dirty="0"/>
              <a:t>food</a:t>
            </a:r>
            <a:r>
              <a:rPr lang="en-US" dirty="0"/>
              <a:t> industry, e.g.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fruit juice, pectin to increase the juice yield from fruit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Fructose is used as a sweetener, it is converted from glucose by </a:t>
            </a:r>
            <a:r>
              <a:rPr lang="en-US" dirty="0" err="1"/>
              <a:t>isomerase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Rennin is used to help in cheese production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00" y="5388154"/>
            <a:ext cx="45593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Medicine </a:t>
            </a:r>
            <a:r>
              <a:rPr lang="en-US" b="1" dirty="0"/>
              <a:t>&amp; </a:t>
            </a:r>
            <a:r>
              <a:rPr lang="en-US" b="1" dirty="0" smtClean="0"/>
              <a:t>Biotechnology</a:t>
            </a:r>
            <a:r>
              <a:rPr lang="en-US" dirty="0" smtClean="0"/>
              <a:t> </a:t>
            </a:r>
            <a:r>
              <a:rPr lang="en-US" dirty="0"/>
              <a:t>enzymes are widely used in everything from </a:t>
            </a:r>
            <a:r>
              <a:rPr lang="en-US" dirty="0" smtClean="0"/>
              <a:t>diagnostic tests </a:t>
            </a:r>
            <a:r>
              <a:rPr lang="en-US" dirty="0"/>
              <a:t>tests to </a:t>
            </a:r>
            <a:r>
              <a:rPr lang="en-US" dirty="0" smtClean="0"/>
              <a:t>contact lens cleaners to cutting </a:t>
            </a:r>
            <a:r>
              <a:rPr lang="en-US" dirty="0"/>
              <a:t>DNA in genetic engineering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5000" y="2916793"/>
            <a:ext cx="3429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Paper</a:t>
            </a:r>
            <a:r>
              <a:rPr lang="en-US" dirty="0"/>
              <a:t> production </a:t>
            </a:r>
            <a:r>
              <a:rPr lang="en-US" dirty="0" smtClean="0"/>
              <a:t>uses enzymes to helping in the pulping of 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3889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2.5.U5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Immobilized enzymes are widely used in industry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6611779"/>
            <a:ext cx="889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pubs.rsc.org</a:t>
            </a:r>
            <a:r>
              <a:rPr lang="en-US" sz="1000" dirty="0">
                <a:hlinkClick r:id="rId2"/>
              </a:rPr>
              <a:t>/services/images/</a:t>
            </a:r>
            <a:r>
              <a:rPr lang="en-US" sz="1000" dirty="0" err="1">
                <a:hlinkClick r:id="rId2"/>
              </a:rPr>
              <a:t>RSCpubs.ePlatform.Service.FreeContent.ImageService.svc</a:t>
            </a:r>
            <a:r>
              <a:rPr lang="en-US" sz="1000" dirty="0">
                <a:hlinkClick r:id="rId2"/>
              </a:rPr>
              <a:t>/</a:t>
            </a:r>
            <a:r>
              <a:rPr lang="en-US" sz="1000" dirty="0" err="1">
                <a:hlinkClick r:id="rId2"/>
              </a:rPr>
              <a:t>ImageService</a:t>
            </a:r>
            <a:r>
              <a:rPr lang="en-US" sz="1000" dirty="0">
                <a:hlinkClick r:id="rId2"/>
              </a:rPr>
              <a:t>/</a:t>
            </a:r>
            <a:r>
              <a:rPr lang="en-US" sz="1000" dirty="0" err="1">
                <a:hlinkClick r:id="rId2"/>
              </a:rPr>
              <a:t>Articleimage</a:t>
            </a:r>
            <a:r>
              <a:rPr lang="en-US" sz="1000" dirty="0">
                <a:hlinkClick r:id="rId2"/>
              </a:rPr>
              <a:t>/2013/CS/c3cs35506c/c3cs35506c-f1.gif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641930"/>
            <a:ext cx="4292599" cy="3043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00" y="485765"/>
            <a:ext cx="7998036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Advantages of enzyme immobilization: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C</a:t>
            </a:r>
            <a:r>
              <a:rPr lang="en-US" dirty="0" smtClean="0"/>
              <a:t>oncentration of substrate can be increased as the enzyme is not dissolved – this increases the rate of reaction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R</a:t>
            </a:r>
            <a:r>
              <a:rPr lang="en-US" dirty="0" smtClean="0"/>
              <a:t>ecycled enzymes can be used many times, immobilized enzymes are easy to separate from the reaction mixture, resulting in a cost saving.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o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</a:t>
            </a:r>
            <a:r>
              <a:rPr lang="en-US" dirty="0" smtClean="0"/>
              <a:t>eparation of the products is straight forward (this also means that the the reaction can stopped at the correct time).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</a:t>
            </a:r>
            <a:r>
              <a:rPr lang="en-US" dirty="0" smtClean="0"/>
              <a:t>tability of the enzyme to changes in temperature and pH is increased reducing the rate of degradation, again resulting in a cost saving.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900" y="4012484"/>
            <a:ext cx="44450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Enzymes </a:t>
            </a:r>
            <a:r>
              <a:rPr lang="en-US" dirty="0"/>
              <a:t>used in industry are usually </a:t>
            </a:r>
            <a:r>
              <a:rPr lang="en-US" dirty="0" smtClean="0"/>
              <a:t>immobilized. They are attached to a material so that their movement is restricted. Common ways of doing this are: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Aggregations of enzymes bonded together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Attached to surfaces, e.g. glass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Entrapped in gels, e.g. alginate gel beads</a:t>
            </a:r>
          </a:p>
        </p:txBody>
      </p:sp>
    </p:spTree>
    <p:extLst>
      <p:ext uri="{BB962C8B-B14F-4D97-AF65-F5344CB8AC3E}">
        <p14:creationId xmlns:p14="http://schemas.microsoft.com/office/powerpoint/2010/main" val="294078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7-15 at 20.0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44160"/>
            <a:ext cx="8420100" cy="628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016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</a:t>
            </a:r>
            <a:r>
              <a:rPr lang="en-US" sz="1600" dirty="0">
                <a:latin typeface="Arial"/>
                <a:cs typeface="Arial"/>
              </a:rPr>
              <a:t>A1 Methods of production of lactose-free milk and its advantages.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3585"/>
            <a:ext cx="1949527" cy="4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7" y="762000"/>
            <a:ext cx="3289300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3635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</a:t>
            </a:r>
            <a:r>
              <a:rPr lang="en-US" sz="1600" dirty="0">
                <a:latin typeface="Arial"/>
                <a:cs typeface="Arial"/>
              </a:rPr>
              <a:t>A1 Methods of production of lactose-free milk and its advantages.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6377" y="3994140"/>
            <a:ext cx="5473700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Other uses of lactose free milk: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As </a:t>
            </a:r>
            <a:r>
              <a:rPr lang="en-US" sz="1600" dirty="0"/>
              <a:t>a means to increase the sweetness of milk (glucose and </a:t>
            </a:r>
            <a:r>
              <a:rPr lang="en-US" sz="1600" dirty="0" err="1"/>
              <a:t>galactose</a:t>
            </a:r>
            <a:r>
              <a:rPr lang="en-US" sz="1600" dirty="0"/>
              <a:t> are sweeter in </a:t>
            </a:r>
            <a:r>
              <a:rPr lang="en-US" sz="1600" dirty="0" err="1"/>
              <a:t>flavour</a:t>
            </a:r>
            <a:r>
              <a:rPr lang="en-US" sz="1600" dirty="0"/>
              <a:t>), thus negating the need for artificial sweeteners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As a way of reducing the </a:t>
            </a:r>
            <a:r>
              <a:rPr lang="en-US" sz="1600" dirty="0" err="1"/>
              <a:t>crystallisation</a:t>
            </a:r>
            <a:r>
              <a:rPr lang="en-US" sz="1600" dirty="0"/>
              <a:t> of ice-creams (glucose and </a:t>
            </a:r>
            <a:r>
              <a:rPr lang="en-US" sz="1600" dirty="0" err="1"/>
              <a:t>galactose</a:t>
            </a:r>
            <a:r>
              <a:rPr lang="en-US" sz="1600" dirty="0"/>
              <a:t> are more soluble than lactose)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As a means of shortening the production time for yogurts or cheese (bacteria ferment glucose and </a:t>
            </a:r>
            <a:r>
              <a:rPr lang="en-US" sz="1600" dirty="0" err="1"/>
              <a:t>galactose</a:t>
            </a:r>
            <a:r>
              <a:rPr lang="en-US" sz="1600" dirty="0"/>
              <a:t> more readily than lactose)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6377" y="762000"/>
            <a:ext cx="502912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Production of Lactose</a:t>
            </a:r>
            <a:r>
              <a:rPr lang="en-US" dirty="0"/>
              <a:t>-free </a:t>
            </a:r>
            <a:r>
              <a:rPr lang="en-US" dirty="0" smtClean="0"/>
              <a:t>milk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Lactase obtained from commonly from yeast (bacteria is an alternative)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Lactase is bound to the surface of alginate beads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Milk is passed (repeatedly) </a:t>
            </a:r>
            <a:r>
              <a:rPr lang="en-US" dirty="0"/>
              <a:t>over </a:t>
            </a:r>
            <a:r>
              <a:rPr lang="en-US" dirty="0" smtClean="0"/>
              <a:t>the beads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lactose is broken down into glucose and </a:t>
            </a:r>
            <a:r>
              <a:rPr lang="en-US" dirty="0" err="1" smtClean="0"/>
              <a:t>galactose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immobilized enzyme remains to be used again and does not affect the quality of the lactose free 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261132" cy="6853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7572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2.5.S</a:t>
            </a:r>
            <a:r>
              <a:rPr lang="en-US" sz="1600" dirty="0">
                <a:latin typeface="Arial"/>
                <a:cs typeface="Arial"/>
              </a:rPr>
              <a:t>1 Design of experiments to test the effect of temperature, pH and substrate concentration on the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2.5.S2 Experimental investigation of a factor affecting enzyme activity. (Practical 3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64" y="3079740"/>
            <a:ext cx="7998036" cy="34163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Possible research questions, what are you going to investigate (</a:t>
            </a:r>
            <a:r>
              <a:rPr lang="en-US" b="1" dirty="0" smtClean="0"/>
              <a:t>independent variable</a:t>
            </a:r>
            <a:r>
              <a:rPr lang="en-US" dirty="0" smtClean="0"/>
              <a:t>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effect of substrate concentration?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effect of temperature?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effect of pH?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Which type of yeast has a higher concentration of catalase?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Important things to consider: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are you going to vary the mass/volume/concentration of your variable?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units will you be measuring your variable in?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 you chosen an effect range or values to answer your question?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the concentrations/chemicals you are using safe to handle?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377" y="939800"/>
            <a:ext cx="5867323" cy="92333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Catalase is one of the most widespread enzymes. It </a:t>
            </a:r>
            <a:r>
              <a:rPr lang="en-US" dirty="0" err="1"/>
              <a:t>catalyses</a:t>
            </a:r>
            <a:r>
              <a:rPr lang="en-US" dirty="0"/>
              <a:t> the conversion of hydrogen peroxide, a toxic by-product of metabolism, into water and </a:t>
            </a:r>
            <a:r>
              <a:rPr lang="en-US" dirty="0" smtClean="0"/>
              <a:t>oxygen.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24300" y="1963361"/>
            <a:ext cx="4292600" cy="98167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72600" y="2123996"/>
            <a:ext cx="3841100" cy="521732"/>
            <a:chOff x="1193800" y="2578100"/>
            <a:chExt cx="3841100" cy="521732"/>
          </a:xfrm>
        </p:grpSpPr>
        <p:sp>
          <p:nvSpPr>
            <p:cNvPr id="5" name="TextBox 4"/>
            <p:cNvSpPr txBox="1"/>
            <p:nvPr/>
          </p:nvSpPr>
          <p:spPr>
            <a:xfrm>
              <a:off x="1193800" y="2730500"/>
              <a:ext cx="637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108200" y="2921000"/>
              <a:ext cx="1409700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24100" y="2578100"/>
              <a:ext cx="97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Catalase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27305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    +     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50832" y="6611779"/>
            <a:ext cx="6210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www.scienceexperimentsforkids.us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wp</a:t>
            </a:r>
            <a:r>
              <a:rPr lang="en-US" sz="1000" dirty="0">
                <a:hlinkClick r:id="rId3"/>
              </a:rPr>
              <a:t>-content/uploads/2011/08/hydrogen-experiments-for-kids-3-img.jpg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395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261132" cy="6853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7572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2.5.S</a:t>
            </a:r>
            <a:r>
              <a:rPr lang="en-US" sz="1600" dirty="0">
                <a:latin typeface="Arial"/>
                <a:cs typeface="Arial"/>
              </a:rPr>
              <a:t>1 Design of experiments to test the effect of temperature, pH and substrate concentration on the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2.5.S2 Experimental investigation of a factor affecting enzyme activity. (Practical 3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163" y="958840"/>
            <a:ext cx="8290137" cy="2862323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How are you going to measure your results (</a:t>
            </a:r>
            <a:r>
              <a:rPr lang="en-US" b="1" dirty="0" smtClean="0"/>
              <a:t>dependent variable</a:t>
            </a:r>
            <a:r>
              <a:rPr lang="en-US" dirty="0" smtClean="0"/>
              <a:t>)?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you measuring the increase of a product or the </a:t>
            </a:r>
            <a:r>
              <a:rPr lang="en-US" dirty="0" err="1" smtClean="0"/>
              <a:t>dissapearance</a:t>
            </a:r>
            <a:r>
              <a:rPr lang="en-US" dirty="0" smtClean="0"/>
              <a:t> of a substrate?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you measuring directly (e.g. testing for the concentration of the product) or indirectly (change in pH)?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equipment will you be using to measure your results?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are the units and uncertainty given both the equipment and how you choose to use it?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time period do you need to run the experiment for? How fast is the enzyme action likely to be?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many repeats will you need to make sure your results are reliable?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0832" y="6611779"/>
            <a:ext cx="6210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www.scienceexperimentsforkids.us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wp</a:t>
            </a:r>
            <a:r>
              <a:rPr lang="en-US" sz="1000" dirty="0">
                <a:hlinkClick r:id="rId3"/>
              </a:rPr>
              <a:t>-content/uploads/2011/08/hydrogen-experiments-for-kids-3-img.jpg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175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261132" cy="6853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7572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2.5.S</a:t>
            </a:r>
            <a:r>
              <a:rPr lang="en-US" sz="1600" dirty="0">
                <a:latin typeface="Arial"/>
                <a:cs typeface="Arial"/>
              </a:rPr>
              <a:t>1 Design of experiments to test the effect of temperature, pH and substrate concentration on the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2.5.S2 Experimental investigation of a factor affecting enzyme activity. (Practical 3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163" y="991512"/>
            <a:ext cx="8580650" cy="2585323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How are you going to make sure it is a fair test (</a:t>
            </a:r>
            <a:r>
              <a:rPr lang="en-US" b="1" dirty="0" smtClean="0"/>
              <a:t>control variables</a:t>
            </a:r>
            <a:r>
              <a:rPr lang="en-US" dirty="0" smtClean="0"/>
              <a:t>)?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variables other than your independent variable could affect the results?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would these variables affect the results?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will you ensure each is kept constant and monitored?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level should they be kept constant at? If a control variable is too far from it’s optimum then it could limit the enzyme action and no change would be seen in the results.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a variable cannot be controlled it should still be discussed and considered as an </a:t>
            </a:r>
            <a:r>
              <a:rPr lang="en-US" b="1" dirty="0" smtClean="0"/>
              <a:t>uncontrolled variable</a:t>
            </a:r>
            <a:r>
              <a:rPr lang="en-US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164" y="4237572"/>
            <a:ext cx="8580649" cy="2062103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Safety and ethics</a:t>
            </a:r>
            <a:r>
              <a:rPr lang="en-US" sz="16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Are you using any equipment that may cause you or others harm? What steps have you taken to minimize this risk?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If you intend to use animals have you first considered alternative subjects?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If you still intend to use animals are subjects have you ensured both: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/>
              <a:t>no harm comes to them as a result of the experiment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/>
              <a:t>The experiment does not induce stress or conditions beyond that normally found in their natural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0832" y="6611779"/>
            <a:ext cx="6210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www.scienceexperimentsforkids.us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wp</a:t>
            </a:r>
            <a:r>
              <a:rPr lang="en-US" sz="1000" dirty="0">
                <a:hlinkClick r:id="rId3"/>
              </a:rPr>
              <a:t>-content/uploads/2011/08/hydrogen-experiments-for-kids-3-img.jpg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89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5 at 18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1933"/>
            <a:ext cx="8888413" cy="642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42717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.U1 Enzymes have an active site to which specific substrates bind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3585"/>
            <a:ext cx="1949527" cy="4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5 at 19.4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08000"/>
            <a:ext cx="8928099" cy="627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7783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2.5.U1 Enzymes have an active site to which specific substrates bind.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05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7783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2.5.U1 Enzymes have an active site to which specific substrates bind.</a:t>
            </a:r>
            <a:endParaRPr lang="en-US" sz="1600" dirty="0"/>
          </a:p>
        </p:txBody>
      </p:sp>
      <p:pic>
        <p:nvPicPr>
          <p:cNvPr id="15" name="Picture 14" descr="Screen Shot 2014-07-15 at 19.0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95443"/>
            <a:ext cx="7924800" cy="59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9387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.U2 Enzyme catalysis involves molecular motion and the collision of substrates with the active site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55324"/>
            <a:ext cx="5723466" cy="567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coming together of a substrate molecule and an active site is known as a </a:t>
            </a:r>
            <a:r>
              <a:rPr lang="en-US" sz="1800" dirty="0" smtClean="0"/>
              <a:t>collision</a:t>
            </a:r>
          </a:p>
          <a:p>
            <a:r>
              <a:rPr lang="en-US" sz="1800" dirty="0" smtClean="0"/>
              <a:t>Most enzyme reactions occur when the </a:t>
            </a:r>
            <a:r>
              <a:rPr lang="en-US" sz="1800" dirty="0"/>
              <a:t>substrates are dissolved in </a:t>
            </a:r>
            <a:r>
              <a:rPr lang="en-US" sz="1800" dirty="0" smtClean="0"/>
              <a:t>water</a:t>
            </a:r>
          </a:p>
          <a:p>
            <a:r>
              <a:rPr lang="en-US" sz="1800" dirty="0" smtClean="0"/>
              <a:t>All molecules dissolved in water are in random motion, with each molecule moving separately</a:t>
            </a:r>
          </a:p>
          <a:p>
            <a:r>
              <a:rPr lang="en-US" sz="1800" dirty="0" smtClean="0"/>
              <a:t>If not immobilized the enzyme can move too, however enzymes tend be larger than the substrate(s) and therefore move more slowly</a:t>
            </a:r>
          </a:p>
          <a:p>
            <a:r>
              <a:rPr lang="en-US" sz="1800" dirty="0" smtClean="0"/>
              <a:t>Collisions are the result of the random </a:t>
            </a:r>
            <a:r>
              <a:rPr lang="en-US" sz="1800" dirty="0"/>
              <a:t>movements of both substrate and </a:t>
            </a:r>
            <a:r>
              <a:rPr lang="en-US" sz="1800" dirty="0" smtClean="0"/>
              <a:t>enzyme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substrate may be at any angle to the active site when the collision </a:t>
            </a:r>
            <a:r>
              <a:rPr lang="en-US" sz="1800" dirty="0" smtClean="0"/>
              <a:t>occurs</a:t>
            </a:r>
          </a:p>
          <a:p>
            <a:r>
              <a:rPr lang="en-US" sz="1800" dirty="0" smtClean="0"/>
              <a:t>Successful </a:t>
            </a:r>
            <a:r>
              <a:rPr lang="en-US" sz="1800" dirty="0"/>
              <a:t>collisions are ones in which the substrate and active </a:t>
            </a:r>
            <a:r>
              <a:rPr lang="en-US" sz="1800" dirty="0" smtClean="0"/>
              <a:t>site happen to be correctly </a:t>
            </a:r>
            <a:r>
              <a:rPr lang="en-US" sz="1800" dirty="0"/>
              <a:t>aligned to allow binding to take </a:t>
            </a:r>
            <a:r>
              <a:rPr lang="en-US" sz="1800" dirty="0" smtClean="0"/>
              <a:t>place</a:t>
            </a:r>
            <a:endParaRPr lang="en-US" sz="1800" dirty="0"/>
          </a:p>
        </p:txBody>
      </p:sp>
      <p:pic>
        <p:nvPicPr>
          <p:cNvPr id="4" name="Picture 3" descr="Screen Shot 2014-07-15 at 18.58.2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2722014"/>
            <a:ext cx="2743200" cy="2091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7900" y="6629399"/>
            <a:ext cx="3086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www.kscience.co.uk</a:t>
            </a:r>
            <a:r>
              <a:rPr lang="en-US" sz="1000" dirty="0">
                <a:hlinkClick r:id="rId2"/>
              </a:rPr>
              <a:t>/animations/</a:t>
            </a:r>
            <a:r>
              <a:rPr lang="en-US" sz="1000" dirty="0" err="1">
                <a:hlinkClick r:id="rId2"/>
              </a:rPr>
              <a:t>model.swf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246813" y="1577863"/>
            <a:ext cx="274320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simulation from </a:t>
            </a:r>
            <a:r>
              <a:rPr lang="en-US" sz="1400" dirty="0" err="1" smtClean="0"/>
              <a:t>KScience</a:t>
            </a:r>
            <a:r>
              <a:rPr lang="en-US" sz="1400" dirty="0" smtClean="0"/>
              <a:t> allows you to both see enzyme kinetics happening and secondly how it is affected by different factors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21400" y="1562100"/>
            <a:ext cx="2932113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4-07-04 at 13.02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288"/>
            <a:ext cx="993625" cy="429065"/>
          </a:xfrm>
          <a:prstGeom prst="rect">
            <a:avLst/>
          </a:prstGeom>
        </p:spPr>
      </p:pic>
      <p:pic>
        <p:nvPicPr>
          <p:cNvPr id="14" name="Picture 13" descr="Screen Shot 2014-07-04 at 13.02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6" y="6439288"/>
            <a:ext cx="1239520" cy="4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762000"/>
            <a:ext cx="65151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2.4.A2 Denaturation of proteins by heat or by deviation of pH from the optimum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45113" y="4826000"/>
            <a:ext cx="3670300" cy="1574800"/>
          </a:xfrm>
          <a:solidFill>
            <a:schemeClr val="bg1">
              <a:lumMod val="95000"/>
              <a:alpha val="8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Extremes </a:t>
            </a:r>
            <a:r>
              <a:rPr lang="en-US" sz="1800" dirty="0"/>
              <a:t>of </a:t>
            </a:r>
            <a:r>
              <a:rPr lang="en-US" sz="1800" dirty="0" smtClean="0"/>
              <a:t>pH</a:t>
            </a:r>
            <a:r>
              <a:rPr lang="en-US" sz="1800" dirty="0"/>
              <a:t> </a:t>
            </a:r>
            <a:r>
              <a:rPr lang="en-US" sz="1800" dirty="0" smtClean="0"/>
              <a:t>can </a:t>
            </a:r>
            <a:r>
              <a:rPr lang="en-US" sz="1800" dirty="0"/>
              <a:t>cause </a:t>
            </a:r>
            <a:r>
              <a:rPr lang="en-US" sz="1800" dirty="0" smtClean="0"/>
              <a:t>denaturation: charges </a:t>
            </a:r>
            <a:r>
              <a:rPr lang="en-US" sz="1800" dirty="0"/>
              <a:t>on R groups are changed, breaking ionic bonds within the protein or causing new ionic bonds to form.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2114" y="2330450"/>
            <a:ext cx="6083299" cy="109537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A denatured protein does not normally return to its former structure – the denaturation is permanent. Soluble proteins often become insoluble and form a precipitate.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660401"/>
            <a:ext cx="8064500" cy="144779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The three-dimensional conformation of proteins is stabilized by bonds or interactions between R groups of amino acids within the molecule. Most of these bonds and interactions are relatively weak and they can be disrupted or broken. This results in a change to the conformation of the protein, which is called denaturation.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3009900"/>
            <a:ext cx="1714499" cy="23495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Heat can cause denaturation: vibrations within the molecule breaks intermolecular bonds or interactions.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3800" y="6621215"/>
            <a:ext cx="668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upload.wikimedia.org</a:t>
            </a:r>
            <a:r>
              <a:rPr lang="en-US" sz="1000" dirty="0">
                <a:hlinkClick r:id="rId3"/>
              </a:rPr>
              <a:t>/</a:t>
            </a:r>
            <a:r>
              <a:rPr lang="en-US" sz="1000" dirty="0" err="1">
                <a:hlinkClick r:id="rId3"/>
              </a:rPr>
              <a:t>wikipedia</a:t>
            </a:r>
            <a:r>
              <a:rPr lang="en-US" sz="1000" dirty="0">
                <a:hlinkClick r:id="rId3"/>
              </a:rPr>
              <a:t>/commons/2/22/Fried_egg%2C_sunny_side_up_%28black_background%29.PNG</a:t>
            </a:r>
            <a:endParaRPr lang="en-US" sz="1000" dirty="0"/>
          </a:p>
        </p:txBody>
      </p:sp>
      <p:pic>
        <p:nvPicPr>
          <p:cNvPr id="9" name="Picture 8" descr="Screen Shot 2014-07-04 at 13.02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288"/>
            <a:ext cx="993625" cy="429065"/>
          </a:xfrm>
          <a:prstGeom prst="rect">
            <a:avLst/>
          </a:prstGeom>
        </p:spPr>
      </p:pic>
      <p:pic>
        <p:nvPicPr>
          <p:cNvPr id="10" name="Picture 9" descr="Screen Shot 2014-07-04 at 13.02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6" y="6439288"/>
            <a:ext cx="1239520" cy="429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3147" y="3657600"/>
            <a:ext cx="51201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Remember this slide? Enzymes are proteins and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enaturation</a:t>
            </a:r>
            <a:r>
              <a:rPr lang="en-US" b="1" dirty="0" smtClean="0"/>
              <a:t> is a key to how enzyme activity is affected by </a:t>
            </a:r>
            <a:r>
              <a:rPr lang="en-US" b="1" dirty="0" smtClean="0">
                <a:solidFill>
                  <a:srgbClr val="FF0000"/>
                </a:solidFill>
              </a:rPr>
              <a:t>temperature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7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2.5.</a:t>
            </a:r>
            <a:r>
              <a:rPr lang="en-US" sz="1600" dirty="0">
                <a:latin typeface="Arial"/>
                <a:cs typeface="Arial"/>
              </a:rPr>
              <a:t>U4 Enzymes can be denatured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13" y="628651"/>
            <a:ext cx="8737600" cy="76835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For enzymes a change in structure means a change in the active site. If the active site changes shape the substrate is no longer able to bind to it.</a:t>
            </a:r>
          </a:p>
        </p:txBody>
      </p:sp>
      <p:pic>
        <p:nvPicPr>
          <p:cNvPr id="15" name="Picture 14" descr="Screen Shot 2014-07-15 at 19.3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28800"/>
            <a:ext cx="2438400" cy="1824350"/>
          </a:xfrm>
          <a:prstGeom prst="rect">
            <a:avLst/>
          </a:prstGeom>
        </p:spPr>
      </p:pic>
      <p:pic>
        <p:nvPicPr>
          <p:cNvPr id="16" name="Picture 15" descr="Screen Shot 2014-07-15 at 19.3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19" y="3964976"/>
            <a:ext cx="2419350" cy="22643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www.biotopics.co.uk</a:t>
            </a:r>
            <a:r>
              <a:rPr lang="en-US" sz="1000" dirty="0">
                <a:hlinkClick r:id="rId4"/>
              </a:rPr>
              <a:t>/other/</a:t>
            </a:r>
            <a:r>
              <a:rPr lang="en-US" sz="1000" dirty="0" err="1">
                <a:hlinkClick r:id="rId4"/>
              </a:rPr>
              <a:t>enzyme.html</a:t>
            </a:r>
            <a:endParaRPr lang="en-US" sz="1000" dirty="0"/>
          </a:p>
        </p:txBody>
      </p:sp>
      <p:pic>
        <p:nvPicPr>
          <p:cNvPr id="18" name="Picture 17" descr="Screen Shot 2014-07-15 at 19.42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3148"/>
            <a:ext cx="2142965" cy="1420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3013674"/>
            <a:ext cx="2572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Enzyme </a:t>
            </a:r>
            <a:r>
              <a:rPr lang="en-US" sz="1600" b="1" dirty="0" smtClean="0"/>
              <a:t>before</a:t>
            </a:r>
            <a:r>
              <a:rPr lang="en-US" sz="1600" dirty="0" smtClean="0"/>
              <a:t> denaturation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38719" y="3061871"/>
            <a:ext cx="3173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ubstrate can bind to the active site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6042025"/>
            <a:ext cx="2416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Enzyme </a:t>
            </a:r>
            <a:r>
              <a:rPr lang="en-US" sz="1600" b="1" dirty="0" smtClean="0"/>
              <a:t>after</a:t>
            </a:r>
            <a:r>
              <a:rPr lang="en-US" sz="1600" dirty="0" smtClean="0"/>
              <a:t> denaturation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41910" y="6042025"/>
            <a:ext cx="4048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ubstrate can no longer  bind to the active site</a:t>
            </a:r>
            <a:endParaRPr lang="en-US" sz="1600" dirty="0"/>
          </a:p>
        </p:txBody>
      </p:sp>
      <p:pic>
        <p:nvPicPr>
          <p:cNvPr id="23" name="Picture 22" descr="Screen Shot 2014-07-15 at 19.45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696049"/>
            <a:ext cx="2489967" cy="1416050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1562100" y="3599265"/>
            <a:ext cx="1003300" cy="37582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121400" y="3563754"/>
            <a:ext cx="1003300" cy="37582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270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2346392"/>
            <a:ext cx="8390466" cy="3444808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Temperature, pH and substrate concentration can all affect the rate of activity of enzymes.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Above are sketch graphs graphs showing how each factor affects enzyme activity.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Your aim is to be able not just to recreate the graphs, but to annotate and explain their shape in terms of what is happening at a molecular level.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448"/>
            <a:ext cx="9144000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1593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2.5</a:t>
            </a:r>
            <a:r>
              <a:rPr lang="en-US" sz="1600" dirty="0">
                <a:latin typeface="Arial"/>
                <a:cs typeface="Arial"/>
              </a:rPr>
              <a:t>.U3 Temperature, pH and substrate concentration affect the rate of activity of enzymes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299" y="677448"/>
            <a:ext cx="4049713" cy="521535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1600" dirty="0"/>
              <a:t>Low temperatures result in insufficient thermal energy for the activation of a given enzyme-</a:t>
            </a:r>
            <a:r>
              <a:rPr lang="en-US" sz="1600" dirty="0" err="1"/>
              <a:t>catalysed</a:t>
            </a:r>
            <a:r>
              <a:rPr lang="en-US" sz="1600" dirty="0"/>
              <a:t> reaction to be achieved</a:t>
            </a:r>
          </a:p>
          <a:p>
            <a:r>
              <a:rPr lang="en-US" sz="1600" dirty="0"/>
              <a:t>Increasing the temperature will increase the speed and motion of both enzyme and substrate, resulting in higher enzyme activity </a:t>
            </a:r>
          </a:p>
          <a:p>
            <a:r>
              <a:rPr lang="en-US" sz="1600" dirty="0"/>
              <a:t>This is because a higher kinetic energy will result in more frequent collisions between enzyme and substrate</a:t>
            </a:r>
          </a:p>
          <a:p>
            <a:r>
              <a:rPr lang="en-US" sz="1600" dirty="0"/>
              <a:t>At an optimal temperature (may differ for different enzymes), the rate of enzyme activity will be at its peak</a:t>
            </a:r>
          </a:p>
          <a:p>
            <a:r>
              <a:rPr lang="en-US" sz="1600" dirty="0"/>
              <a:t>Higher temperatures will cause enzyme stability to decrease, as the thermal energy disrupts the hydrogen bonds holding the enzyme together</a:t>
            </a:r>
          </a:p>
          <a:p>
            <a:r>
              <a:rPr lang="en-US" sz="1600" dirty="0"/>
              <a:t>This causes the enzyme (particularly the active site) to lose its shape, resulting in a loss of enzyme activity (denaturation)</a:t>
            </a:r>
          </a:p>
          <a:p>
            <a:endParaRPr lang="en-US" sz="1600" dirty="0"/>
          </a:p>
        </p:txBody>
      </p:sp>
      <p:pic>
        <p:nvPicPr>
          <p:cNvPr id="4" name="Picture 3" descr="Screen Shot 2014-07-15 at 19.2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677448"/>
            <a:ext cx="4349430" cy="4186652"/>
          </a:xfrm>
          <a:prstGeom prst="rect">
            <a:avLst/>
          </a:prstGeom>
        </p:spPr>
      </p:pic>
      <p:pic>
        <p:nvPicPr>
          <p:cNvPr id="7" name="Picture 6" descr="Screen Shot 2014-07-04 at 13.0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8797"/>
            <a:ext cx="993625" cy="429065"/>
          </a:xfrm>
          <a:prstGeom prst="rect">
            <a:avLst/>
          </a:prstGeom>
        </p:spPr>
      </p:pic>
      <p:pic>
        <p:nvPicPr>
          <p:cNvPr id="8" name="Picture 7" descr="Screen Shot 2014-07-04 at 13.0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26" y="6448797"/>
            <a:ext cx="1239520" cy="4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1360"/>
      </p:ext>
    </p:extLst>
  </p:cSld>
  <p:clrMapOvr>
    <a:masterClrMapping/>
  </p:clrMapOvr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10847</TotalTime>
  <Words>1788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IB DP Student Notes</vt:lpstr>
      <vt:lpstr>2.5.U1 Enzymes have an active site to which specific substrates bind. 2.5.U2 Enzyme catalysis involves molecular motion and the collision of substrates with the active site.</vt:lpstr>
      <vt:lpstr>2.5.U1 Enzymes have an active site to which specific substrates bind.</vt:lpstr>
      <vt:lpstr>2.5.U1 Enzymes have an active site to which specific substrates bind.</vt:lpstr>
      <vt:lpstr>2.5.U1 Enzymes have an active site to which specific substrates bind.</vt:lpstr>
      <vt:lpstr>2.5.U2 Enzyme catalysis involves molecular motion and the collision of substrates with the active site.</vt:lpstr>
      <vt:lpstr>2.4.A2 Denaturation of proteins by heat or by deviation of pH from the optimum.</vt:lpstr>
      <vt:lpstr>2.5.U4 Enzymes can be denatured.</vt:lpstr>
      <vt:lpstr>2.5.U3 Temperature, pH and substrate concentration affect the rate of activity of enzymes.</vt:lpstr>
      <vt:lpstr>2.5.U3 Temperature, pH and substrate concentration affect the rate of activity of enzymes.</vt:lpstr>
      <vt:lpstr>2.5.U3 Temperature, pH and substrate concentration affect the rate of activity of enzymes.</vt:lpstr>
      <vt:lpstr>2.5.U3 Temperature, pH and substrate concentration affect the rate of activity of enzymes.</vt:lpstr>
      <vt:lpstr>2.5.U5 Immobilized enzymes are widely used in industry.</vt:lpstr>
      <vt:lpstr>2.5.U5 Immobilized enzymes are widely used in industry.</vt:lpstr>
      <vt:lpstr>2.5.A1 Methods of production of lactose-free milk and its advantages.</vt:lpstr>
      <vt:lpstr>2.5.A1 Methods of production of lactose-free milk and its advantages.</vt:lpstr>
      <vt:lpstr>2.5.S1 Design of experiments to test the effect of temperature, pH and substrate concentration on the activity of enzymes. 2.5.S2 Experimental investigation of a factor affecting enzyme activity. (Practical 3)</vt:lpstr>
      <vt:lpstr>2.5.S1 Design of experiments to test the effect of temperature, pH and substrate concentration on the activity of enzymes. 2.5.S2 Experimental investigation of a factor affecting enzyme activity. (Practical 3)</vt:lpstr>
      <vt:lpstr>2.5.S1 Design of experiments to test the effect of temperature, pH and substrate concentration on the activity of enzymes. 2.5.S2 Experimental investigation of a factor affecting enzyme activity. (Practical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Victoria Mcknight</cp:lastModifiedBy>
  <cp:revision>335</cp:revision>
  <dcterms:created xsi:type="dcterms:W3CDTF">2014-04-26T01:56:54Z</dcterms:created>
  <dcterms:modified xsi:type="dcterms:W3CDTF">2015-08-28T02:13:23Z</dcterms:modified>
</cp:coreProperties>
</file>