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14415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heducation.com/olcweb/cgi/pluginpop.cgi?it=swf::535::535::/sites/dl/free/0072437316/120076/bio22.swf::Meselson+and+Stahl+Experi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Semiconservative Replication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851175"/>
            <a:ext cx="3389399" cy="3074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2727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rPr lang="en" sz="2400">
                <a:solidFill>
                  <a:srgbClr val="252525"/>
                </a:solidFill>
              </a:rPr>
              <a:t>DNA replication that produces two copies, each containing one of the </a:t>
            </a:r>
            <a:r>
              <a:rPr lang="en" sz="2400">
                <a:solidFill>
                  <a:srgbClr val="FF0000"/>
                </a:solidFill>
              </a:rPr>
              <a:t>original strands</a:t>
            </a:r>
            <a:r>
              <a:rPr lang="en" sz="2400">
                <a:solidFill>
                  <a:srgbClr val="252525"/>
                </a:solidFill>
              </a:rPr>
              <a:t> and one </a:t>
            </a:r>
            <a:r>
              <a:rPr lang="en" sz="2400">
                <a:solidFill>
                  <a:srgbClr val="9900FF"/>
                </a:solidFill>
              </a:rPr>
              <a:t>new strand</a:t>
            </a:r>
            <a:r>
              <a:rPr lang="en" sz="2400">
                <a:solidFill>
                  <a:srgbClr val="252525"/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9825" y="1063375"/>
            <a:ext cx="4784599" cy="382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/>
          <p:nvPr/>
        </p:nvSpPr>
        <p:spPr>
          <a:xfrm>
            <a:off x="298275" y="980725"/>
            <a:ext cx="4184100" cy="93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E2F3"/>
          </a:solidFill>
          <a:ln w="190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/>
              <a:t>Color code or highlight your notes!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3875" y="85000"/>
            <a:ext cx="2476188" cy="505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Cycle 2: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5467750" y="85000"/>
            <a:ext cx="3623999" cy="99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55555"/>
              <a:buNone/>
            </a:pPr>
            <a:r>
              <a:rPr lang="en" sz="1800"/>
              <a:t>The bacteria continued to grow with light nitrogen (</a:t>
            </a:r>
            <a:r>
              <a:rPr lang="en" sz="1800" baseline="30000"/>
              <a:t>14</a:t>
            </a:r>
            <a:r>
              <a:rPr lang="en" sz="1800"/>
              <a:t>N) and allowed to divide.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1975" y="1896050"/>
            <a:ext cx="874574" cy="816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4590375" y="637375"/>
            <a:ext cx="985500" cy="426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2693875" y="2759300"/>
            <a:ext cx="2476199" cy="9932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5467750" y="1470825"/>
            <a:ext cx="3623999" cy="99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55555"/>
              <a:buFont typeface="Arial"/>
              <a:buNone/>
            </a:pPr>
            <a:r>
              <a:rPr lang="en" sz="1800"/>
              <a:t>When spun in a centrifuge, </a:t>
            </a:r>
            <a:r>
              <a:rPr lang="en" sz="1800" b="1"/>
              <a:t>half </a:t>
            </a:r>
            <a:r>
              <a:rPr lang="en" sz="1800"/>
              <a:t>the DNA was in a band above where the </a:t>
            </a:r>
            <a:r>
              <a:rPr lang="en" sz="1800" baseline="30000"/>
              <a:t>15</a:t>
            </a:r>
            <a:r>
              <a:rPr lang="en" sz="1800"/>
              <a:t>N band had been and half the DNA was above that.</a:t>
            </a:r>
          </a:p>
          <a:p>
            <a:pPr marL="457200" lvl="0" indent="-22860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28" name="Shape 128"/>
          <p:cNvSpPr/>
          <p:nvPr/>
        </p:nvSpPr>
        <p:spPr>
          <a:xfrm>
            <a:off x="4590375" y="1927825"/>
            <a:ext cx="985500" cy="426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127" y="1390100"/>
            <a:ext cx="2712774" cy="361655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419625" y="362400"/>
            <a:ext cx="8360700" cy="4679400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i="1" dirty="0" smtClean="0"/>
              <a:t>In your notes,</a:t>
            </a:r>
            <a:endParaRPr lang="en" sz="3600" i="1" dirty="0"/>
          </a:p>
          <a:p>
            <a:pPr lvl="0" rtl="0">
              <a:spcBef>
                <a:spcPts val="0"/>
              </a:spcBef>
              <a:buNone/>
            </a:pPr>
            <a:r>
              <a:rPr lang="en" sz="3600" i="1" dirty="0"/>
              <a:t>draw what would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i="1" dirty="0"/>
              <a:t>have been seen after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i="1" dirty="0"/>
              <a:t>Cycle 2 if DNA replication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i="1" dirty="0"/>
              <a:t>was </a:t>
            </a:r>
            <a:r>
              <a:rPr lang="en" sz="3600" b="1" i="1" dirty="0">
                <a:solidFill>
                  <a:srgbClr val="FF0000"/>
                </a:solidFill>
              </a:rPr>
              <a:t>dispersive</a:t>
            </a:r>
            <a:r>
              <a:rPr lang="en" sz="3600" i="1" dirty="0"/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Shape 139"/>
          <p:cNvCxnSpPr/>
          <p:nvPr/>
        </p:nvCxnSpPr>
        <p:spPr>
          <a:xfrm rot="10800000" flipH="1">
            <a:off x="203275" y="4055975"/>
            <a:ext cx="8621400" cy="19199"/>
          </a:xfrm>
          <a:prstGeom prst="straightConnector1">
            <a:avLst/>
          </a:prstGeom>
          <a:noFill/>
          <a:ln w="114300" cap="flat">
            <a:solidFill>
              <a:srgbClr val="CFE2F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0" name="Shape 140"/>
          <p:cNvCxnSpPr/>
          <p:nvPr/>
        </p:nvCxnSpPr>
        <p:spPr>
          <a:xfrm rot="10800000" flipH="1">
            <a:off x="228875" y="1888150"/>
            <a:ext cx="8621400" cy="19199"/>
          </a:xfrm>
          <a:prstGeom prst="straightConnector1">
            <a:avLst/>
          </a:prstGeom>
          <a:noFill/>
          <a:ln w="114300" cap="flat">
            <a:solidFill>
              <a:srgbClr val="F0B098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692275" y="205950"/>
            <a:ext cx="3994500" cy="471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If dispersive...</a:t>
            </a:r>
          </a:p>
        </p:txBody>
      </p:sp>
      <p:sp>
        <p:nvSpPr>
          <p:cNvPr id="142" name="Shape 142"/>
          <p:cNvSpPr/>
          <p:nvPr/>
        </p:nvSpPr>
        <p:spPr>
          <a:xfrm>
            <a:off x="4736400" y="820150"/>
            <a:ext cx="979200" cy="3859199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070325" y="2324999"/>
            <a:ext cx="349524" cy="86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2957650" y="1546725"/>
            <a:ext cx="1206900" cy="7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i="1"/>
              <a:t>Light </a:t>
            </a:r>
            <a:r>
              <a:rPr lang="en" sz="1800" i="1" baseline="30000"/>
              <a:t>14</a:t>
            </a:r>
            <a:r>
              <a:rPr lang="en" sz="1800" i="1"/>
              <a:t>N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2995600" y="3703175"/>
            <a:ext cx="1437000" cy="7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i="1"/>
              <a:t>Heavy </a:t>
            </a:r>
            <a:r>
              <a:rPr lang="en" sz="1800" i="1" baseline="30000"/>
              <a:t>15</a:t>
            </a:r>
            <a:r>
              <a:rPr lang="en" sz="1800" i="1"/>
              <a:t>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Shape 150"/>
          <p:cNvCxnSpPr/>
          <p:nvPr/>
        </p:nvCxnSpPr>
        <p:spPr>
          <a:xfrm rot="10800000" flipH="1">
            <a:off x="203275" y="4055975"/>
            <a:ext cx="8621400" cy="19199"/>
          </a:xfrm>
          <a:prstGeom prst="straightConnector1">
            <a:avLst/>
          </a:prstGeom>
          <a:noFill/>
          <a:ln w="114300" cap="flat">
            <a:solidFill>
              <a:srgbClr val="CFE2F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1" name="Shape 151"/>
          <p:cNvCxnSpPr/>
          <p:nvPr/>
        </p:nvCxnSpPr>
        <p:spPr>
          <a:xfrm rot="10800000" flipH="1">
            <a:off x="228875" y="1888150"/>
            <a:ext cx="8621400" cy="19199"/>
          </a:xfrm>
          <a:prstGeom prst="straightConnector1">
            <a:avLst/>
          </a:prstGeom>
          <a:noFill/>
          <a:ln w="114300" cap="flat">
            <a:solidFill>
              <a:srgbClr val="F0B098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692275" y="205950"/>
            <a:ext cx="3994500" cy="471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If dispersive...</a:t>
            </a:r>
          </a:p>
        </p:txBody>
      </p:sp>
      <p:sp>
        <p:nvSpPr>
          <p:cNvPr id="153" name="Shape 153"/>
          <p:cNvSpPr/>
          <p:nvPr/>
        </p:nvSpPr>
        <p:spPr>
          <a:xfrm>
            <a:off x="4736400" y="820150"/>
            <a:ext cx="979200" cy="3859199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070325" y="2324999"/>
            <a:ext cx="349524" cy="86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2957650" y="1546725"/>
            <a:ext cx="1206900" cy="7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i="1"/>
              <a:t>Light </a:t>
            </a:r>
            <a:r>
              <a:rPr lang="en" sz="1800" i="1" baseline="30000"/>
              <a:t>14</a:t>
            </a:r>
            <a:r>
              <a:rPr lang="en" sz="1800" i="1"/>
              <a:t>N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2995600" y="3703175"/>
            <a:ext cx="1437000" cy="7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i="1"/>
              <a:t>Heavy </a:t>
            </a:r>
            <a:r>
              <a:rPr lang="en" sz="1800" i="1" baseline="30000"/>
              <a:t>15</a:t>
            </a:r>
            <a:r>
              <a:rPr lang="en" sz="1800" i="1"/>
              <a:t>N</a:t>
            </a:r>
          </a:p>
        </p:txBody>
      </p:sp>
      <p:sp>
        <p:nvSpPr>
          <p:cNvPr id="157" name="Shape 157"/>
          <p:cNvSpPr/>
          <p:nvPr/>
        </p:nvSpPr>
        <p:spPr>
          <a:xfrm>
            <a:off x="4577650" y="873875"/>
            <a:ext cx="3700199" cy="35541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3033" y="0"/>
            <a:ext cx="203821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Cycle 3: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5467750" y="85000"/>
            <a:ext cx="3623999" cy="99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55555"/>
              <a:buNone/>
            </a:pPr>
            <a:r>
              <a:rPr lang="en" sz="1800"/>
              <a:t>The bacteria continued to grow with light nitrogen (</a:t>
            </a:r>
            <a:r>
              <a:rPr lang="en" sz="1800" baseline="30000"/>
              <a:t>14</a:t>
            </a:r>
            <a:r>
              <a:rPr lang="en" sz="1800"/>
              <a:t>N) and allowed to divide.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9250" y="1857875"/>
            <a:ext cx="874574" cy="816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4590375" y="637375"/>
            <a:ext cx="985500" cy="426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3131975" y="2759300"/>
            <a:ext cx="1509299" cy="8574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5467750" y="1470825"/>
            <a:ext cx="3623999" cy="99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55555"/>
              <a:buFont typeface="Arial"/>
              <a:buNone/>
            </a:pPr>
            <a:r>
              <a:rPr lang="en" sz="1800"/>
              <a:t>When spun in a centrifuge, </a:t>
            </a:r>
            <a:r>
              <a:rPr lang="en" sz="1800" b="1"/>
              <a:t>some </a:t>
            </a:r>
            <a:r>
              <a:rPr lang="en" sz="1800"/>
              <a:t>DNA was in a band above where the </a:t>
            </a:r>
            <a:r>
              <a:rPr lang="en" sz="1800" baseline="30000"/>
              <a:t>15</a:t>
            </a:r>
            <a:r>
              <a:rPr lang="en" sz="1800"/>
              <a:t>N band had been and </a:t>
            </a:r>
            <a:r>
              <a:rPr lang="en" sz="1800" b="1"/>
              <a:t>more</a:t>
            </a:r>
            <a:r>
              <a:rPr lang="en" sz="1800"/>
              <a:t> of the DNA was above that.</a:t>
            </a:r>
          </a:p>
          <a:p>
            <a:pPr marL="457200" lvl="0" indent="-22860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69" name="Shape 169"/>
          <p:cNvSpPr/>
          <p:nvPr/>
        </p:nvSpPr>
        <p:spPr>
          <a:xfrm>
            <a:off x="4590375" y="1927825"/>
            <a:ext cx="985500" cy="426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75850" cy="474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Statements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86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/>
              <a:t>2.7.U1:  define semi-conservative and complementary base pairing</a:t>
            </a:r>
          </a:p>
          <a:p>
            <a:pPr lvl="0" rtl="0">
              <a:spcBef>
                <a:spcPts val="0"/>
              </a:spcBef>
              <a:buNone/>
            </a:pPr>
            <a:endParaRPr sz="2600"/>
          </a:p>
          <a:p>
            <a:pPr lvl="0" rtl="0">
              <a:spcBef>
                <a:spcPts val="0"/>
              </a:spcBef>
              <a:buNone/>
            </a:pPr>
            <a:r>
              <a:rPr lang="en" sz="2600"/>
              <a:t>2.7.NOS:  describe the experiments</a:t>
            </a:r>
          </a:p>
          <a:p>
            <a:pPr lvl="0" rtl="0">
              <a:spcBef>
                <a:spcPts val="0"/>
              </a:spcBef>
              <a:buNone/>
            </a:pPr>
            <a:endParaRPr sz="2600"/>
          </a:p>
          <a:p>
            <a:pPr lvl="0">
              <a:spcBef>
                <a:spcPts val="0"/>
              </a:spcBef>
              <a:buNone/>
            </a:pPr>
            <a:r>
              <a:rPr lang="en" sz="2600"/>
              <a:t>2.7.S2:  explain how the results of the experiment support DNA replication as semiconservative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0" y="-19050"/>
            <a:ext cx="9144000" cy="857400"/>
          </a:xfrm>
          <a:prstGeom prst="rect">
            <a:avLst/>
          </a:prstGeom>
          <a:solidFill>
            <a:srgbClr val="FFC000"/>
          </a:solidFill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Alternative to </a:t>
            </a:r>
            <a:r>
              <a:rPr lang="en" dirty="0" smtClean="0"/>
              <a:t>Semi-Conservative</a:t>
            </a:r>
            <a:endParaRPr lang="en" dirty="0"/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2554" y="985475"/>
            <a:ext cx="5583520" cy="394037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/>
          <p:nvPr/>
        </p:nvSpPr>
        <p:spPr>
          <a:xfrm rot="929224">
            <a:off x="317882" y="1189000"/>
            <a:ext cx="3503095" cy="18182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/>
              <a:t>Conservative replication leaves the two original template DNA strands together in a double helix and produces a copy composed of two new strands containing all of the new DNA base pairs.</a:t>
            </a:r>
          </a:p>
        </p:txBody>
      </p:sp>
      <p:sp>
        <p:nvSpPr>
          <p:cNvPr id="41" name="Shape 41"/>
          <p:cNvSpPr/>
          <p:nvPr/>
        </p:nvSpPr>
        <p:spPr>
          <a:xfrm rot="-741217">
            <a:off x="387791" y="3433185"/>
            <a:ext cx="3427050" cy="156379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100" dirty="0">
                <a:solidFill>
                  <a:srgbClr val="252525"/>
                </a:solidFill>
              </a:rPr>
              <a:t>Dispersive replication produces copies of the DNA containing distinct regions of DNA composed of either both original strands or both new strands.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5900" y="237300"/>
            <a:ext cx="4438500" cy="187725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How do we know DNA replication is semiconservative?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2543150"/>
            <a:ext cx="3789899" cy="238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Meselson and Stahl experiment</a:t>
            </a:r>
            <a:r>
              <a:rPr lang="en"/>
              <a:t> (1958)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3475" y="-1143000"/>
            <a:ext cx="4200525" cy="62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Binary Fission 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2731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i="1" dirty="0"/>
              <a:t>Why are bacteria useful when studying DNA replication?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2154" y="0"/>
            <a:ext cx="422184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Start: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26800" y="100250"/>
            <a:ext cx="4317000" cy="99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55555"/>
              <a:buNone/>
            </a:pPr>
            <a:r>
              <a:rPr lang="en" sz="1800"/>
              <a:t>Allow many generations of E.coli bacteria to divide only in the presence of “heavy” nitrogen (</a:t>
            </a:r>
            <a:r>
              <a:rPr lang="en" sz="1800" baseline="30000"/>
              <a:t>15</a:t>
            </a:r>
            <a:r>
              <a:rPr lang="en" sz="1800"/>
              <a:t>N).</a:t>
            </a:r>
          </a:p>
          <a:p>
            <a:pPr marL="457200" lvl="0" indent="-228600" rtl="0">
              <a:spcBef>
                <a:spcPts val="0"/>
              </a:spcBef>
              <a:buSzPct val="55555"/>
              <a:buNone/>
            </a:pPr>
            <a:r>
              <a:rPr lang="en" sz="1800"/>
              <a:t>All of their DNA will now contain this “heavy” nitrogen in the bases.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625" y="22125"/>
            <a:ext cx="2076974" cy="509924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/>
          <p:nvPr/>
        </p:nvSpPr>
        <p:spPr>
          <a:xfrm>
            <a:off x="3897375" y="559475"/>
            <a:ext cx="985500" cy="426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685550" y="1967025"/>
            <a:ext cx="4317000" cy="99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55555"/>
              <a:buNone/>
            </a:pPr>
            <a:r>
              <a:rPr lang="en" sz="1800"/>
              <a:t>When spun in a centrifuge, </a:t>
            </a:r>
            <a:r>
              <a:rPr lang="en" sz="1800" b="1"/>
              <a:t>all</a:t>
            </a:r>
            <a:r>
              <a:rPr lang="en" sz="1800"/>
              <a:t> the DNA sunk to the bottom of the tube because it was </a:t>
            </a:r>
            <a:r>
              <a:rPr lang="en" sz="1800" b="1"/>
              <a:t>all</a:t>
            </a:r>
            <a:r>
              <a:rPr lang="en" sz="1800"/>
              <a:t> “heavy.”</a:t>
            </a:r>
          </a:p>
        </p:txBody>
      </p:sp>
      <p:sp>
        <p:nvSpPr>
          <p:cNvPr id="65" name="Shape 65"/>
          <p:cNvSpPr/>
          <p:nvPr/>
        </p:nvSpPr>
        <p:spPr>
          <a:xfrm>
            <a:off x="4024350" y="2301350"/>
            <a:ext cx="985500" cy="426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2155300" y="2867400"/>
            <a:ext cx="1830900" cy="883800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Cycle 1: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5600" y="85000"/>
            <a:ext cx="2180924" cy="49216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5467750" y="85000"/>
            <a:ext cx="3623999" cy="99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55555"/>
              <a:buNone/>
            </a:pPr>
            <a:r>
              <a:rPr lang="en" sz="1800"/>
              <a:t>The bacteria were transferred to a solution with light nitrogen (</a:t>
            </a:r>
            <a:r>
              <a:rPr lang="en" sz="1800" baseline="30000"/>
              <a:t>14</a:t>
            </a:r>
            <a:r>
              <a:rPr lang="en" sz="1800"/>
              <a:t>N) and allowed to divide.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2900" y="1777100"/>
            <a:ext cx="874574" cy="8166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/>
          <p:nvPr/>
        </p:nvSpPr>
        <p:spPr>
          <a:xfrm>
            <a:off x="4590375" y="637375"/>
            <a:ext cx="985500" cy="426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2714800" y="2651225"/>
            <a:ext cx="1958400" cy="9932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5467750" y="1470825"/>
            <a:ext cx="3623999" cy="99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SzPct val="55555"/>
              <a:buFont typeface="Arial"/>
              <a:buNone/>
            </a:pPr>
            <a:r>
              <a:rPr lang="en" sz="1800"/>
              <a:t>When spun in a centrifuge, </a:t>
            </a:r>
            <a:r>
              <a:rPr lang="en" sz="1800" b="1"/>
              <a:t>all</a:t>
            </a:r>
            <a:r>
              <a:rPr lang="en" sz="1800"/>
              <a:t> the DNA was in a single band above where the </a:t>
            </a:r>
            <a:r>
              <a:rPr lang="en" sz="1800" baseline="30000"/>
              <a:t>15</a:t>
            </a:r>
            <a:r>
              <a:rPr lang="en" sz="1800"/>
              <a:t>N band had been.</a:t>
            </a:r>
          </a:p>
          <a:p>
            <a:pPr marL="457200" lvl="0" indent="-22860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78" name="Shape 78"/>
          <p:cNvSpPr/>
          <p:nvPr/>
        </p:nvSpPr>
        <p:spPr>
          <a:xfrm>
            <a:off x="4590375" y="1927825"/>
            <a:ext cx="985500" cy="426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127" y="1390100"/>
            <a:ext cx="2712774" cy="361655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419625" y="362400"/>
            <a:ext cx="8360700" cy="4679400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i="1" dirty="0" smtClean="0"/>
              <a:t>In your notes</a:t>
            </a:r>
            <a:r>
              <a:rPr lang="en" sz="3600" i="1" dirty="0" smtClean="0"/>
              <a:t>,</a:t>
            </a:r>
            <a:endParaRPr lang="en" sz="3600" i="1" dirty="0"/>
          </a:p>
          <a:p>
            <a:pPr lvl="0" rtl="0">
              <a:spcBef>
                <a:spcPts val="0"/>
              </a:spcBef>
              <a:buNone/>
            </a:pPr>
            <a:r>
              <a:rPr lang="en" sz="3600" i="1" dirty="0"/>
              <a:t>draw what would </a:t>
            </a:r>
          </a:p>
          <a:p>
            <a:pPr rtl="0">
              <a:spcBef>
                <a:spcPts val="0"/>
              </a:spcBef>
              <a:buNone/>
            </a:pPr>
            <a:r>
              <a:rPr lang="en" sz="3600" i="1" dirty="0"/>
              <a:t>have been seen after </a:t>
            </a:r>
          </a:p>
          <a:p>
            <a:pPr rtl="0">
              <a:spcBef>
                <a:spcPts val="0"/>
              </a:spcBef>
              <a:buNone/>
            </a:pPr>
            <a:r>
              <a:rPr lang="en" sz="3600" i="1" dirty="0"/>
              <a:t>Cycle 1 if DNA replication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i="1" dirty="0"/>
              <a:t>was </a:t>
            </a:r>
            <a:r>
              <a:rPr lang="en" sz="3600" b="1" i="1" dirty="0">
                <a:solidFill>
                  <a:srgbClr val="FF0000"/>
                </a:solidFill>
              </a:rPr>
              <a:t>conservative</a:t>
            </a:r>
            <a:r>
              <a:rPr lang="en" sz="3600" i="1" dirty="0"/>
              <a:t> or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i="1" dirty="0">
                <a:solidFill>
                  <a:srgbClr val="FF0000"/>
                </a:solidFill>
              </a:rPr>
              <a:t>dispersive</a:t>
            </a:r>
            <a:r>
              <a:rPr lang="en" sz="3600" i="1" dirty="0"/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Shape 89"/>
          <p:cNvCxnSpPr/>
          <p:nvPr/>
        </p:nvCxnSpPr>
        <p:spPr>
          <a:xfrm rot="10800000" flipH="1">
            <a:off x="203275" y="4055975"/>
            <a:ext cx="8621400" cy="19199"/>
          </a:xfrm>
          <a:prstGeom prst="straightConnector1">
            <a:avLst/>
          </a:prstGeom>
          <a:noFill/>
          <a:ln w="114300" cap="flat">
            <a:solidFill>
              <a:srgbClr val="CFE2F3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38125" y="205950"/>
            <a:ext cx="3994500" cy="471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If conservative...</a:t>
            </a:r>
          </a:p>
        </p:txBody>
      </p:sp>
      <p:cxnSp>
        <p:nvCxnSpPr>
          <p:cNvPr id="91" name="Shape 91"/>
          <p:cNvCxnSpPr/>
          <p:nvPr/>
        </p:nvCxnSpPr>
        <p:spPr>
          <a:xfrm rot="10800000" flipH="1">
            <a:off x="228875" y="1888150"/>
            <a:ext cx="8621400" cy="19199"/>
          </a:xfrm>
          <a:prstGeom prst="straightConnector1">
            <a:avLst/>
          </a:prstGeom>
          <a:noFill/>
          <a:ln w="114300" cap="flat">
            <a:solidFill>
              <a:srgbClr val="F0B098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692275" y="205950"/>
            <a:ext cx="3994500" cy="471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If dispersive...</a:t>
            </a:r>
          </a:p>
        </p:txBody>
      </p:sp>
      <p:sp>
        <p:nvSpPr>
          <p:cNvPr id="93" name="Shape 93"/>
          <p:cNvSpPr/>
          <p:nvPr/>
        </p:nvSpPr>
        <p:spPr>
          <a:xfrm>
            <a:off x="654850" y="820150"/>
            <a:ext cx="979200" cy="3859199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966126" y="3668373"/>
            <a:ext cx="356649" cy="7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956999" y="1479774"/>
            <a:ext cx="355349" cy="85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4736400" y="820150"/>
            <a:ext cx="979200" cy="3859199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070325" y="2324999"/>
            <a:ext cx="349524" cy="8649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2957650" y="1546725"/>
            <a:ext cx="1206900" cy="7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i="1"/>
              <a:t>Light </a:t>
            </a:r>
            <a:r>
              <a:rPr lang="en" sz="1800" i="1" baseline="30000"/>
              <a:t>14</a:t>
            </a:r>
            <a:r>
              <a:rPr lang="en" sz="1800" i="1"/>
              <a:t>N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2995600" y="3703175"/>
            <a:ext cx="1437000" cy="7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i="1"/>
              <a:t>Heavy </a:t>
            </a:r>
            <a:r>
              <a:rPr lang="en" sz="1800" i="1" baseline="30000"/>
              <a:t>15</a:t>
            </a:r>
            <a:r>
              <a:rPr lang="en" sz="1800" i="1"/>
              <a:t>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hape 104"/>
          <p:cNvCxnSpPr/>
          <p:nvPr/>
        </p:nvCxnSpPr>
        <p:spPr>
          <a:xfrm rot="10800000" flipH="1">
            <a:off x="203275" y="4055975"/>
            <a:ext cx="8621400" cy="19199"/>
          </a:xfrm>
          <a:prstGeom prst="straightConnector1">
            <a:avLst/>
          </a:prstGeom>
          <a:noFill/>
          <a:ln w="114300" cap="flat">
            <a:solidFill>
              <a:srgbClr val="CFE2F3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38125" y="205950"/>
            <a:ext cx="3994500" cy="471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If conservative...</a:t>
            </a:r>
          </a:p>
        </p:txBody>
      </p:sp>
      <p:cxnSp>
        <p:nvCxnSpPr>
          <p:cNvPr id="106" name="Shape 106"/>
          <p:cNvCxnSpPr/>
          <p:nvPr/>
        </p:nvCxnSpPr>
        <p:spPr>
          <a:xfrm rot="10800000" flipH="1">
            <a:off x="228875" y="1888150"/>
            <a:ext cx="8621400" cy="19199"/>
          </a:xfrm>
          <a:prstGeom prst="straightConnector1">
            <a:avLst/>
          </a:prstGeom>
          <a:noFill/>
          <a:ln w="114300" cap="flat">
            <a:solidFill>
              <a:srgbClr val="F0B098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4679550" y="205950"/>
            <a:ext cx="3994500" cy="471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If dispersive...</a:t>
            </a:r>
          </a:p>
        </p:txBody>
      </p:sp>
      <p:sp>
        <p:nvSpPr>
          <p:cNvPr id="108" name="Shape 108"/>
          <p:cNvSpPr/>
          <p:nvPr/>
        </p:nvSpPr>
        <p:spPr>
          <a:xfrm>
            <a:off x="654850" y="820150"/>
            <a:ext cx="979200" cy="3859199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966126" y="3668373"/>
            <a:ext cx="356649" cy="7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956999" y="1479774"/>
            <a:ext cx="355349" cy="85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>
            <a:off x="4736400" y="820150"/>
            <a:ext cx="979200" cy="3859199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070325" y="2324999"/>
            <a:ext cx="349524" cy="86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2957650" y="1546725"/>
            <a:ext cx="1206900" cy="7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i="1"/>
              <a:t>Light </a:t>
            </a:r>
            <a:r>
              <a:rPr lang="en" sz="1800" i="1" baseline="30000"/>
              <a:t>14</a:t>
            </a:r>
            <a:r>
              <a:rPr lang="en" sz="1800" i="1"/>
              <a:t>N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2995600" y="3703175"/>
            <a:ext cx="1437000" cy="7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i="1"/>
              <a:t>Heavy </a:t>
            </a:r>
            <a:r>
              <a:rPr lang="en" sz="1800" i="1" baseline="30000"/>
              <a:t>15</a:t>
            </a:r>
            <a:r>
              <a:rPr lang="en" sz="1800" i="1"/>
              <a:t>N</a:t>
            </a:r>
          </a:p>
        </p:txBody>
      </p:sp>
      <p:sp>
        <p:nvSpPr>
          <p:cNvPr id="115" name="Shape 115"/>
          <p:cNvSpPr/>
          <p:nvPr/>
        </p:nvSpPr>
        <p:spPr>
          <a:xfrm>
            <a:off x="57225" y="718450"/>
            <a:ext cx="3700199" cy="35541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5974875" y="855600"/>
            <a:ext cx="2606700" cy="342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0" b="1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414</Words>
  <Application>Microsoft Office PowerPoint</Application>
  <PresentationFormat>On-screen Show (16:9)</PresentationFormat>
  <Paragraphs>55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simple-light</vt:lpstr>
      <vt:lpstr>Semiconservative Replication</vt:lpstr>
      <vt:lpstr>Alternative to Semi-Conservative</vt:lpstr>
      <vt:lpstr>How do we know DNA replication is semiconservative?</vt:lpstr>
      <vt:lpstr>Binary Fission </vt:lpstr>
      <vt:lpstr>Start:</vt:lpstr>
      <vt:lpstr>Cycle 1:</vt:lpstr>
      <vt:lpstr>PowerPoint Presentation</vt:lpstr>
      <vt:lpstr>PowerPoint Presentation</vt:lpstr>
      <vt:lpstr>PowerPoint Presentation</vt:lpstr>
      <vt:lpstr>Cycle 2:</vt:lpstr>
      <vt:lpstr>PowerPoint Presentation</vt:lpstr>
      <vt:lpstr>PowerPoint Presentation</vt:lpstr>
      <vt:lpstr>PowerPoint Presentation</vt:lpstr>
      <vt:lpstr>Cycle 3:</vt:lpstr>
      <vt:lpstr>PowerPoint Presentation</vt:lpstr>
      <vt:lpstr>Statements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Semiconservative Replication</dc:title>
  <dc:creator>Victoria Mcknight</dc:creator>
  <cp:lastModifiedBy>Victoria Mcknight</cp:lastModifiedBy>
  <cp:revision>3</cp:revision>
  <dcterms:modified xsi:type="dcterms:W3CDTF">2016-04-29T06:54:32Z</dcterms:modified>
</cp:coreProperties>
</file>