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62" r:id="rId6"/>
    <p:sldId id="271" r:id="rId7"/>
    <p:sldId id="263" r:id="rId8"/>
    <p:sldId id="264" r:id="rId9"/>
    <p:sldId id="265" r:id="rId10"/>
    <p:sldId id="266" r:id="rId11"/>
    <p:sldId id="259" r:id="rId12"/>
    <p:sldId id="267" r:id="rId13"/>
    <p:sldId id="268" r:id="rId14"/>
    <p:sldId id="274" r:id="rId15"/>
    <p:sldId id="275" r:id="rId16"/>
    <p:sldId id="269" r:id="rId17"/>
    <p:sldId id="272" r:id="rId18"/>
    <p:sldId id="25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1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6200" y="76200"/>
            <a:ext cx="8839200" cy="1219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E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 rot="16200000">
            <a:off x="5638800" y="3352800"/>
            <a:ext cx="6858000" cy="152400"/>
          </a:xfrm>
          <a:prstGeom prst="rect">
            <a:avLst/>
          </a:prstGeom>
          <a:gradFill rotWithShape="1">
            <a:gsLst>
              <a:gs pos="0">
                <a:srgbClr val="00EE00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0325" y="6629400"/>
            <a:ext cx="24945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000" dirty="0"/>
              <a:t>http</a:t>
            </a:r>
            <a:r>
              <a:rPr lang="en-US" altLang="en-US" sz="1000" dirty="0" smtClean="0"/>
              <a:t>://www.classjump.com/v/vici</a:t>
            </a:r>
            <a:r>
              <a:rPr lang="en-US" altLang="en-US" sz="1000" baseline="0" dirty="0" smtClean="0"/>
              <a:t>mcknight</a:t>
            </a:r>
            <a:endParaRPr lang="en-US" altLang="en-US" sz="1000" dirty="0"/>
          </a:p>
        </p:txBody>
      </p:sp>
      <p:pic>
        <p:nvPicPr>
          <p:cNvPr id="9" name="Picture 10" descr="virtualschoolhu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83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01000" y="6153150"/>
            <a:ext cx="914400" cy="476250"/>
          </a:xfrm>
        </p:spPr>
        <p:txBody>
          <a:bodyPr/>
          <a:lstStyle>
            <a:lvl1pPr>
              <a:defRPr/>
            </a:lvl1pPr>
          </a:lstStyle>
          <a:p>
            <a:fld id="{84D04E11-4FC7-4ACD-8BE9-94AE5A8738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87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EE9A0-891F-4382-B240-808F4288237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55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AD8E9-038D-443E-957A-ABC51271AE6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31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00895-DFF4-45D5-B9A7-A6B98BBCE2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51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ECF2C-1BE2-4040-9A54-721516FD1FF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86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6B4FE-A36E-441C-B71F-6EB4222D911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02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AC39F-D8E9-4E38-B5EB-86253140D5C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43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234818-5A3E-440B-B049-F800C72415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46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12664-8709-4B75-AD5C-1175CE1AB41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C74E2-5E5F-4DF9-9CE5-43D82C15F6D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32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2FF2BF-E7B1-4762-B4B8-41C0A6D2C90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78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1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52400"/>
            <a:ext cx="73914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US" altLang="en-US" dirty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E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 rot="-5400000">
            <a:off x="5638800" y="3352800"/>
            <a:ext cx="6858000" cy="152400"/>
          </a:xfrm>
          <a:prstGeom prst="rect">
            <a:avLst/>
          </a:prstGeom>
          <a:gradFill rotWithShape="1">
            <a:gsLst>
              <a:gs pos="0">
                <a:srgbClr val="00EE00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325" y="6629400"/>
            <a:ext cx="24945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000" dirty="0"/>
              <a:t>http://</a:t>
            </a:r>
            <a:r>
              <a:rPr lang="en-US" altLang="en-US" sz="1000" dirty="0" smtClean="0"/>
              <a:t>www.classjump.com/v/vicimcknight</a:t>
            </a:r>
            <a:endParaRPr lang="en-US" altLang="en-US" sz="1000" dirty="0"/>
          </a:p>
        </p:txBody>
      </p:sp>
      <p:sp>
        <p:nvSpPr>
          <p:cNvPr id="1034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D7C5E4-CD45-4D07-9573-DE90F3130AC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033" name="Picture 9" descr="ey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0985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med.uottawa.ca/patho/devel/figure2a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med.uottawa.ca/patho/devel/figure5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c.gmu.edu/dna/ANIMPROT.htm" TargetMode="External"/><Relationship Id="rId2" Type="http://schemas.openxmlformats.org/officeDocument/2006/relationships/hyperlink" Target="http://www.lewport.wnyric.org/JWANAMAKER/animations/Protein%20Synthesis%20-%20long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6600" b="1" dirty="0"/>
              <a:t>Protein Synthesis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1800"/>
              <a:t>http://www.johnkyrk.com/DNAtranscription.html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arenR" startAt="3"/>
            </a:pPr>
            <a:r>
              <a:rPr lang="en-US" altLang="en-US"/>
              <a:t>mRNA strand leaves the DNA strand when a “stop codon” is reached</a:t>
            </a:r>
          </a:p>
          <a:p>
            <a:pPr marL="609600" indent="-609600">
              <a:buFontTx/>
              <a:buAutoNum type="arabicParenR" startAt="3"/>
            </a:pPr>
            <a:endParaRPr lang="en-US" altLang="en-US"/>
          </a:p>
          <a:p>
            <a:pPr marL="609600" indent="-609600">
              <a:buFontTx/>
              <a:buAutoNum type="arabicParenR" startAt="3"/>
            </a:pPr>
            <a:r>
              <a:rPr lang="en-US" altLang="en-US"/>
              <a:t>the mRNA strand carries the code for the production of one polypeptide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7745"/>
            <a:ext cx="8229600" cy="1905000"/>
          </a:xfrm>
        </p:spPr>
        <p:txBody>
          <a:bodyPr/>
          <a:lstStyle/>
          <a:p>
            <a:r>
              <a:rPr lang="en-US" altLang="en-US" sz="4000" dirty="0"/>
              <a:t>A sequence of 3 bases called a </a:t>
            </a:r>
            <a:r>
              <a:rPr lang="en-US" altLang="en-US" sz="4000" b="1" u="sng" dirty="0"/>
              <a:t>codon </a:t>
            </a:r>
            <a:r>
              <a:rPr lang="en-US" altLang="en-US" sz="4000" dirty="0"/>
              <a:t>codes for one amino acid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b="1" u="sng"/>
          </a:p>
          <a:p>
            <a:pPr>
              <a:buFontTx/>
              <a:buNone/>
            </a:pPr>
            <a:endParaRPr lang="en-US" altLang="en-US" b="1" u="sng"/>
          </a:p>
        </p:txBody>
      </p:sp>
      <p:pic>
        <p:nvPicPr>
          <p:cNvPr id="5125" name="Picture 5" descr="cod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81200"/>
            <a:ext cx="3200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Translation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Occurs </a:t>
            </a:r>
            <a:r>
              <a:rPr lang="en-US" altLang="en-US" dirty="0"/>
              <a:t>in the cytoplasm of the cell, at the ribosome</a:t>
            </a:r>
          </a:p>
          <a:p>
            <a:r>
              <a:rPr lang="en-US" altLang="en-US" dirty="0"/>
              <a:t>1)  mRNA moves out of the nucleus and into the cytoplasm to a ribosome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2)  mRNA is “read” by the ribosome and is converted to a chain of amino acids with the help of tRNA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200025"/>
            <a:ext cx="8229600" cy="74613"/>
          </a:xfrm>
        </p:spPr>
        <p:txBody>
          <a:bodyPr/>
          <a:lstStyle/>
          <a:p>
            <a:endParaRPr lang="en-US" altLang="en-US" sz="40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2533" name="Picture 5" descr="Figure 2A. Codons corresponding to amino acid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85800"/>
            <a:ext cx="63246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74638"/>
            <a:ext cx="7315200" cy="487362"/>
          </a:xfrm>
        </p:spPr>
        <p:txBody>
          <a:bodyPr/>
          <a:lstStyle/>
          <a:p>
            <a:r>
              <a:rPr lang="en-US" altLang="en-US" sz="2000" dirty="0"/>
              <a:t>http://www.johnkyrk.com/DNAtranslation.html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3557" name="Picture 5" descr="Figure 5. Diagram of a tRNA molecul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5410200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arenR" startAt="3"/>
            </a:pPr>
            <a:r>
              <a:rPr lang="en-US" altLang="en-US"/>
              <a:t>As the mRNA moves across the ribosome, tRNAs temporarily attach.  The amino acids are joined by a chemical bond by enzymes until a stop codon is reached</a:t>
            </a:r>
          </a:p>
          <a:p>
            <a:pPr marL="609600" indent="-609600">
              <a:buFontTx/>
              <a:buAutoNum type="arabicParenR" startAt="3"/>
            </a:pPr>
            <a:endParaRPr lang="en-US" altLang="en-US"/>
          </a:p>
          <a:p>
            <a:pPr marL="609600" indent="-609600">
              <a:buFontTx/>
              <a:buAutoNum type="arabicParenR" startAt="3"/>
            </a:pPr>
            <a:r>
              <a:rPr lang="en-US" altLang="en-US"/>
              <a:t>a polypeptide is produced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en-US" altLang="en-US" sz="40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8437" name="Picture 5" descr="mr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85800"/>
            <a:ext cx="51054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Animations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>
                <a:hlinkClick r:id="rId2"/>
              </a:rPr>
              <a:t>http://www.lewport.wnyric.org/JWANAMAKER/animations/Protein%20Synthesis%20-%20long.html</a:t>
            </a:r>
            <a:endParaRPr lang="en-US" altLang="en-US" sz="1800"/>
          </a:p>
          <a:p>
            <a:r>
              <a:rPr lang="en-US" altLang="en-US" sz="2000">
                <a:hlinkClick r:id="rId3"/>
              </a:rPr>
              <a:t>http://www.ncc.gmu.edu/dna/ANIMPROT.htm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b="1"/>
              <a:t>The DNA Code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 sz="4000"/>
              <a:t>The order of bases along the DNA strand codes for the order in which amino acids are chemically joined together to form a polypeptide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000"/>
              <a:t>Protein synthesis involves two types of nucleic acids:</a:t>
            </a:r>
          </a:p>
          <a:p>
            <a:endParaRPr lang="en-US" altLang="en-US" sz="4000"/>
          </a:p>
          <a:p>
            <a:pPr lvl="1">
              <a:buFontTx/>
              <a:buNone/>
            </a:pPr>
            <a:r>
              <a:rPr lang="en-US" altLang="en-US"/>
              <a:t>		</a:t>
            </a:r>
            <a:r>
              <a:rPr lang="en-US" altLang="en-US" sz="4000"/>
              <a:t>DNA (deoxyribonucleic acid)</a:t>
            </a:r>
          </a:p>
          <a:p>
            <a:pPr lvl="1">
              <a:buFontTx/>
              <a:buNone/>
            </a:pPr>
            <a:r>
              <a:rPr lang="en-US" altLang="en-US" sz="4000"/>
              <a:t>		RNA (ribonucleic acid)</a:t>
            </a:r>
          </a:p>
          <a:p>
            <a:pPr lvl="1">
              <a:buFontTx/>
              <a:buNone/>
            </a:pPr>
            <a:endParaRPr lang="en-US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/>
              <a:t>RNA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RNA, like DNA, is a polymer formed by a sequence of nucleotides</a:t>
            </a:r>
          </a:p>
          <a:p>
            <a:endParaRPr lang="en-US" altLang="en-US"/>
          </a:p>
          <a:p>
            <a:r>
              <a:rPr lang="en-US" altLang="en-US"/>
              <a:t>Three Types of RNA:</a:t>
            </a:r>
          </a:p>
          <a:p>
            <a:pPr>
              <a:buFontTx/>
              <a:buNone/>
            </a:pPr>
            <a:r>
              <a:rPr lang="en-US" altLang="en-US"/>
              <a:t>		messenger RNA (mRNA)</a:t>
            </a:r>
          </a:p>
          <a:p>
            <a:pPr>
              <a:buFontTx/>
              <a:buNone/>
            </a:pPr>
            <a:r>
              <a:rPr lang="en-US" altLang="en-US"/>
              <a:t>		transfer RNA (tRNA)</a:t>
            </a:r>
          </a:p>
          <a:p>
            <a:pPr>
              <a:buFontTx/>
              <a:buNone/>
            </a:pPr>
            <a:r>
              <a:rPr lang="en-US" altLang="en-US"/>
              <a:t>		ribosomal RNA (rRNA)</a:t>
            </a:r>
          </a:p>
          <a:p>
            <a:endParaRPr lang="en-US" altLang="en-US"/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Differences Between DNA and RNA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	</a:t>
            </a:r>
            <a:r>
              <a:rPr lang="en-US" altLang="en-US" b="1" u="sng"/>
              <a:t>DNA</a:t>
            </a:r>
            <a:r>
              <a:rPr lang="en-US" altLang="en-US"/>
              <a:t>					</a:t>
            </a:r>
            <a:r>
              <a:rPr lang="en-US" altLang="en-US" b="1" u="sng"/>
              <a:t>RNA</a:t>
            </a: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double-stranded		single-stranded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sugar = deoxyribose	sugar = ribose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bases = A,T,C,G		bases = A,U,C,G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					(uracil takes the 					place of thymine)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7413" name="Picture 5" descr="r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"/>
            <a:ext cx="36576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/>
              <a:t>Protein Synthesis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2800"/>
              <a:t>	involves two processes:</a:t>
            </a:r>
          </a:p>
          <a:p>
            <a:pPr marL="609600" indent="-609600">
              <a:buFontTx/>
              <a:buNone/>
            </a:pPr>
            <a:endParaRPr lang="en-US" altLang="en-US" sz="2800"/>
          </a:p>
          <a:p>
            <a:pPr marL="609600" indent="-609600">
              <a:buFontTx/>
              <a:buAutoNum type="arabicPeriod"/>
            </a:pPr>
            <a:r>
              <a:rPr lang="en-US" altLang="en-US" sz="2800" b="1" u="sng"/>
              <a:t>Transcription</a:t>
            </a:r>
            <a:r>
              <a:rPr lang="en-US" altLang="en-US" sz="2800"/>
              <a:t>:  the copying of the genetic message (DNA) into a molecule of mRNA</a:t>
            </a:r>
          </a:p>
          <a:p>
            <a:pPr marL="609600" indent="-609600">
              <a:buFontTx/>
              <a:buAutoNum type="arabicPeriod"/>
            </a:pPr>
            <a:endParaRPr lang="en-US" altLang="en-US" sz="2800"/>
          </a:p>
          <a:p>
            <a:pPr marL="609600" indent="-609600">
              <a:buFontTx/>
              <a:buAutoNum type="arabicPeriod"/>
            </a:pPr>
            <a:r>
              <a:rPr lang="en-US" altLang="en-US" sz="2800" b="1" u="sng"/>
              <a:t>Translation</a:t>
            </a:r>
            <a:r>
              <a:rPr lang="en-US" altLang="en-US" sz="2800"/>
              <a:t>:  mRNA is used to assemble an amino acid sequence into a polypeptide</a:t>
            </a:r>
          </a:p>
          <a:p>
            <a:pPr marL="609600" indent="-609600">
              <a:buFontTx/>
              <a:buNone/>
            </a:pPr>
            <a:r>
              <a:rPr lang="en-US" altLang="en-US" sz="28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Transcription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occurs in the nucleus of the cell</a:t>
            </a:r>
          </a:p>
          <a:p>
            <a:endParaRPr lang="en-US" altLang="en-US"/>
          </a:p>
          <a:p>
            <a:pPr>
              <a:buFontTx/>
              <a:buNone/>
            </a:pPr>
            <a:r>
              <a:rPr lang="en-US" altLang="en-US"/>
              <a:t>1)  DNA strand separates and serves as a template (pattern) for mRNA assembly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en-US" altLang="en-US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	2</a:t>
            </a:r>
            <a:r>
              <a:rPr lang="en-US" altLang="en-US" dirty="0"/>
              <a:t>)  free mRNA nucleotides match up to the </a:t>
            </a:r>
            <a:r>
              <a:rPr lang="en-US" altLang="en-US" dirty="0" smtClean="0"/>
              <a:t>	exposed </a:t>
            </a:r>
            <a:r>
              <a:rPr lang="en-US" altLang="en-US" dirty="0"/>
              <a:t>nucleotides on the DNA strand</a:t>
            </a:r>
          </a:p>
        </p:txBody>
      </p:sp>
      <p:pic>
        <p:nvPicPr>
          <p:cNvPr id="11269" name="Picture 5" descr="transcr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6781800" cy="441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jump bio">
  <a:themeElements>
    <a:clrScheme name="virtualschoolhu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irtualschoolhu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irtualschoolhu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Classjump bio</Template>
  <TotalTime>641</TotalTime>
  <Words>227</Words>
  <Application>Microsoft Office PowerPoint</Application>
  <PresentationFormat>On-screen Show (4:3)</PresentationFormat>
  <Paragraphs>51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Arial</vt:lpstr>
      <vt:lpstr>Classjump bio</vt:lpstr>
      <vt:lpstr>Protein Synthesis</vt:lpstr>
      <vt:lpstr>The DNA Code</vt:lpstr>
      <vt:lpstr>PowerPoint Presentation</vt:lpstr>
      <vt:lpstr>RNA</vt:lpstr>
      <vt:lpstr>Differences Between DNA and RNA</vt:lpstr>
      <vt:lpstr>PowerPoint Presentation</vt:lpstr>
      <vt:lpstr>Protein Synthesis</vt:lpstr>
      <vt:lpstr>Transcription</vt:lpstr>
      <vt:lpstr>PowerPoint Presentation</vt:lpstr>
      <vt:lpstr>http://www.johnkyrk.com/DNAtranscription.html</vt:lpstr>
      <vt:lpstr>A sequence of 3 bases called a codon codes for one amino acid</vt:lpstr>
      <vt:lpstr>Translation</vt:lpstr>
      <vt:lpstr>PowerPoint Presentation</vt:lpstr>
      <vt:lpstr>PowerPoint Presentation</vt:lpstr>
      <vt:lpstr>http://www.johnkyrk.com/DNAtranslation.html</vt:lpstr>
      <vt:lpstr>PowerPoint Presentation</vt:lpstr>
      <vt:lpstr>PowerPoint Presentation</vt:lpstr>
      <vt:lpstr>Animations</vt:lpstr>
    </vt:vector>
  </TitlesOfParts>
  <Company>Elwood UFSD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Synthesis</dc:title>
  <cp:lastModifiedBy>Victoria Mcknight</cp:lastModifiedBy>
  <cp:revision>9</cp:revision>
  <dcterms:created xsi:type="dcterms:W3CDTF">2007-02-07T16:07:26Z</dcterms:created>
  <dcterms:modified xsi:type="dcterms:W3CDTF">2015-05-13T07:00:44Z</dcterms:modified>
</cp:coreProperties>
</file>