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762"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1/31/2018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0"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1/31/2018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0" i="0">
                <a:solidFill>
                  <a:schemeClr val="tx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1/31/2018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0"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1/31/2018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1/31/2018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4572"/>
            <a:ext cx="9144000" cy="334010"/>
          </a:xfrm>
          <a:custGeom>
            <a:avLst/>
            <a:gdLst/>
            <a:ahLst/>
            <a:cxnLst/>
            <a:rect l="l" t="t" r="r" b="b"/>
            <a:pathLst>
              <a:path w="9144000" h="334010">
                <a:moveTo>
                  <a:pt x="0" y="333755"/>
                </a:moveTo>
                <a:lnTo>
                  <a:pt x="9144000" y="333755"/>
                </a:lnTo>
                <a:lnTo>
                  <a:pt x="9144000" y="0"/>
                </a:lnTo>
                <a:lnTo>
                  <a:pt x="0" y="0"/>
                </a:lnTo>
                <a:lnTo>
                  <a:pt x="0" y="333755"/>
                </a:lnTo>
                <a:close/>
              </a:path>
            </a:pathLst>
          </a:custGeom>
          <a:solidFill>
            <a:srgbClr val="B8CDE4">
              <a:alpha val="78038"/>
            </a:srgbClr>
          </a:solidFill>
        </p:spPr>
        <p:txBody>
          <a:bodyPr wrap="square" lIns="0" tIns="0" rIns="0" bIns="0" rtlCol="0"/>
          <a:lstStyle/>
          <a:p>
            <a:endParaRPr/>
          </a:p>
        </p:txBody>
      </p:sp>
      <p:sp>
        <p:nvSpPr>
          <p:cNvPr id="2" name="Holder 2"/>
          <p:cNvSpPr>
            <a:spLocks noGrp="1"/>
          </p:cNvSpPr>
          <p:nvPr>
            <p:ph type="title"/>
          </p:nvPr>
        </p:nvSpPr>
        <p:spPr>
          <a:xfrm>
            <a:off x="387197" y="767333"/>
            <a:ext cx="8369604" cy="635635"/>
          </a:xfrm>
          <a:prstGeom prst="rect">
            <a:avLst/>
          </a:prstGeom>
        </p:spPr>
        <p:txBody>
          <a:bodyPr wrap="square" lIns="0" tIns="0" rIns="0" bIns="0">
            <a:spAutoFit/>
          </a:bodyPr>
          <a:lstStyle>
            <a:lvl1pPr>
              <a:defRPr sz="2000" b="0" i="0">
                <a:solidFill>
                  <a:schemeClr val="tx1"/>
                </a:solidFill>
                <a:latin typeface="Arial"/>
                <a:cs typeface="Arial"/>
              </a:defRPr>
            </a:lvl1pPr>
          </a:lstStyle>
          <a:p>
            <a:endParaRPr/>
          </a:p>
        </p:txBody>
      </p:sp>
      <p:sp>
        <p:nvSpPr>
          <p:cNvPr id="3" name="Holder 3"/>
          <p:cNvSpPr>
            <a:spLocks noGrp="1"/>
          </p:cNvSpPr>
          <p:nvPr>
            <p:ph type="body" idx="1"/>
          </p:nvPr>
        </p:nvSpPr>
        <p:spPr>
          <a:xfrm>
            <a:off x="192786" y="1626870"/>
            <a:ext cx="8758427" cy="147828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1/31/2018</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nature.com/neuro/journal/v13/n4/images/nn0410-405-F1.jpg" TargetMode="External"/><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www.nature.com/neuro/journal/v13/n4/images/nn0410-405-F1.jpg" TargetMode="External"/><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nature.com/neuro/journal/v13/n4/images/nn0410-405-F1.jpg" TargetMode="External"/><Relationship Id="rId2" Type="http://schemas.openxmlformats.org/officeDocument/2006/relationships/image" Target="../media/image10.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learn.genetics.utah.edu/content/epigenetics/inheritance/images/Reprogramming.jpg" TargetMode="External"/><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hyperlink" Target="http://learn.genetics.utah.edu/content/epigenetics/rats/" TargetMode="External"/><Relationship Id="rId1" Type="http://schemas.openxmlformats.org/officeDocument/2006/relationships/slideLayout" Target="../slideLayouts/slideLayout2.xml"/><Relationship Id="rId4" Type="http://schemas.openxmlformats.org/officeDocument/2006/relationships/hyperlink" Target="http://learn.genetics.utah.edu/content/epigenetic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pnas.org/content/102/30/10604/F3.expansion.html" TargetMode="External"/><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pnas.org/content/102/30/10604/F3.expansion.html" TargetMode="External"/><Relationship Id="rId2" Type="http://schemas.openxmlformats.org/officeDocument/2006/relationships/image" Target="../media/image13.jp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www.pnas.org/content/102/30/10604/F3.expansion.html" TargetMode="External"/><Relationship Id="rId2" Type="http://schemas.openxmlformats.org/officeDocument/2006/relationships/image" Target="../media/image13.jp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www.pnas.org/content/102/30/10604/F3.expansion.html" TargetMode="External"/><Relationship Id="rId2" Type="http://schemas.openxmlformats.org/officeDocument/2006/relationships/image" Target="../media/image13.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pnas.org/content/102/30/10604/F3.expansion.html" TargetMode="External"/><Relationship Id="rId2" Type="http://schemas.openxmlformats.org/officeDocument/2006/relationships/image" Target="../media/image13.jp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hyperlink" Target="http://www.pnas.org/content/102/30/10604/F3.expansion.html"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hyperlink" Target="http://learn.genetics.utah.edu/content/molecules/transcribe/" TargetMode="External"/><Relationship Id="rId2" Type="http://schemas.openxmlformats.org/officeDocument/2006/relationships/image" Target="../media/image14.jp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www.nature.com/scitable/topicpage/Translation-DNA-to-mRNA-to-Protein-393" TargetMode="External"/><Relationship Id="rId2" Type="http://schemas.openxmlformats.org/officeDocument/2006/relationships/image" Target="../media/image15.jp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hyperlink" Target="http://www.phschool.com/" TargetMode="External"/><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5" Type="http://schemas.openxmlformats.org/officeDocument/2006/relationships/hyperlink" Target="http://www.alpinecommunitynetwork.com/wp-content/uploads/himalayan-bunny-5-19-11-1_opt4.jpg" TargetMode="External"/><Relationship Id="rId4" Type="http://schemas.openxmlformats.org/officeDocument/2006/relationships/hyperlink" Target="http://upload.wikimedia.org/wikipedia/commons/0/06/Kr%C3%B3liki_kalifornijskie_666.jp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embryo.soad.umich.edu/carnStages/stage22/Opticals/10303_lftLat_slide.jpg" TargetMode="External"/><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0"/>
            <a:ext cx="6791325" cy="858519"/>
          </a:xfrm>
          <a:custGeom>
            <a:avLst/>
            <a:gdLst/>
            <a:ahLst/>
            <a:cxnLst/>
            <a:rect l="l" t="t" r="r" b="b"/>
            <a:pathLst>
              <a:path w="6791325" h="858519">
                <a:moveTo>
                  <a:pt x="0" y="858012"/>
                </a:moveTo>
                <a:lnTo>
                  <a:pt x="6790944" y="858012"/>
                </a:lnTo>
                <a:lnTo>
                  <a:pt x="6790944" y="0"/>
                </a:lnTo>
                <a:lnTo>
                  <a:pt x="0" y="0"/>
                </a:lnTo>
                <a:lnTo>
                  <a:pt x="0" y="858012"/>
                </a:lnTo>
                <a:close/>
              </a:path>
            </a:pathLst>
          </a:custGeom>
          <a:solidFill>
            <a:srgbClr val="FFFF00">
              <a:alpha val="78038"/>
            </a:srgbClr>
          </a:solidFill>
        </p:spPr>
        <p:txBody>
          <a:bodyPr wrap="square" lIns="0" tIns="0" rIns="0" bIns="0" rtlCol="0"/>
          <a:lstStyle/>
          <a:p>
            <a:endParaRPr/>
          </a:p>
        </p:txBody>
      </p:sp>
      <p:sp>
        <p:nvSpPr>
          <p:cNvPr id="4" name="object 4"/>
          <p:cNvSpPr txBox="1">
            <a:spLocks noGrp="1"/>
          </p:cNvSpPr>
          <p:nvPr>
            <p:ph type="title"/>
          </p:nvPr>
        </p:nvSpPr>
        <p:spPr>
          <a:xfrm>
            <a:off x="78739" y="147065"/>
            <a:ext cx="6712586" cy="505267"/>
          </a:xfrm>
          <a:prstGeom prst="rect">
            <a:avLst/>
          </a:prstGeom>
        </p:spPr>
        <p:txBody>
          <a:bodyPr vert="horz" wrap="square" lIns="0" tIns="12700" rIns="0" bIns="0" rtlCol="0">
            <a:spAutoFit/>
          </a:bodyPr>
          <a:lstStyle/>
          <a:p>
            <a:pPr marL="12700">
              <a:lnSpc>
                <a:spcPct val="100000"/>
              </a:lnSpc>
              <a:spcBef>
                <a:spcPts val="100"/>
              </a:spcBef>
            </a:pPr>
            <a:r>
              <a:rPr lang="en-US" sz="3200" dirty="0">
                <a:latin typeface="+mn-lt"/>
              </a:rPr>
              <a:t>7.2 Transcription and Gene expression</a:t>
            </a:r>
            <a:endParaRPr sz="3200" dirty="0">
              <a:latin typeface="+mn-lt"/>
            </a:endParaRPr>
          </a:p>
        </p:txBody>
      </p:sp>
      <p:sp>
        <p:nvSpPr>
          <p:cNvPr id="5" name="object 5"/>
          <p:cNvSpPr/>
          <p:nvPr/>
        </p:nvSpPr>
        <p:spPr>
          <a:xfrm>
            <a:off x="4114801" y="1068324"/>
            <a:ext cx="5029326" cy="858518"/>
          </a:xfrm>
          <a:custGeom>
            <a:avLst/>
            <a:gdLst/>
            <a:ahLst/>
            <a:cxnLst/>
            <a:rect l="l" t="t" r="r" b="b"/>
            <a:pathLst>
              <a:path w="4674234" h="608330">
                <a:moveTo>
                  <a:pt x="0" y="608076"/>
                </a:moveTo>
                <a:lnTo>
                  <a:pt x="4674108" y="608076"/>
                </a:lnTo>
                <a:lnTo>
                  <a:pt x="4674108" y="0"/>
                </a:lnTo>
                <a:lnTo>
                  <a:pt x="0" y="0"/>
                </a:lnTo>
                <a:lnTo>
                  <a:pt x="0" y="608076"/>
                </a:lnTo>
                <a:close/>
              </a:path>
            </a:pathLst>
          </a:custGeom>
          <a:solidFill>
            <a:srgbClr val="92D050">
              <a:alpha val="78038"/>
            </a:srgbClr>
          </a:solidFill>
        </p:spPr>
        <p:txBody>
          <a:bodyPr wrap="square" lIns="0" tIns="0" rIns="0" bIns="0" rtlCol="0"/>
          <a:lstStyle/>
          <a:p>
            <a:r>
              <a:rPr lang="en-US" sz="2400" b="1" dirty="0">
                <a:solidFill>
                  <a:srgbClr val="FF0000"/>
                </a:solidFill>
              </a:rPr>
              <a:t>Essential idea: </a:t>
            </a:r>
            <a:r>
              <a:rPr lang="en-US" sz="2400" dirty="0"/>
              <a:t>Information stored as a code  in DNA is copied onto mRNA.</a:t>
            </a:r>
          </a:p>
        </p:txBody>
      </p:sp>
      <p:sp>
        <p:nvSpPr>
          <p:cNvPr id="7" name="object 7"/>
          <p:cNvSpPr/>
          <p:nvPr/>
        </p:nvSpPr>
        <p:spPr>
          <a:xfrm>
            <a:off x="0" y="3635499"/>
            <a:ext cx="5377764" cy="2924556"/>
          </a:xfrm>
          <a:custGeom>
            <a:avLst/>
            <a:gdLst/>
            <a:ahLst/>
            <a:cxnLst/>
            <a:rect l="l" t="t" r="r" b="b"/>
            <a:pathLst>
              <a:path w="4707890" h="3016250">
                <a:moveTo>
                  <a:pt x="0" y="3015995"/>
                </a:moveTo>
                <a:lnTo>
                  <a:pt x="4707636" y="3015995"/>
                </a:lnTo>
                <a:lnTo>
                  <a:pt x="4707636" y="0"/>
                </a:lnTo>
                <a:lnTo>
                  <a:pt x="0" y="0"/>
                </a:lnTo>
                <a:lnTo>
                  <a:pt x="0" y="3015995"/>
                </a:lnTo>
                <a:close/>
              </a:path>
            </a:pathLst>
          </a:custGeom>
          <a:solidFill>
            <a:srgbClr val="B8CDE4">
              <a:alpha val="78038"/>
            </a:srgbClr>
          </a:solidFill>
        </p:spPr>
        <p:txBody>
          <a:bodyPr wrap="square" lIns="0" tIns="0" rIns="0" bIns="0" rtlCol="0"/>
          <a:lstStyle/>
          <a:p>
            <a:endParaRPr/>
          </a:p>
        </p:txBody>
      </p:sp>
      <p:sp>
        <p:nvSpPr>
          <p:cNvPr id="8" name="object 8"/>
          <p:cNvSpPr txBox="1"/>
          <p:nvPr/>
        </p:nvSpPr>
        <p:spPr>
          <a:xfrm>
            <a:off x="130049" y="3706691"/>
            <a:ext cx="5247715" cy="2782172"/>
          </a:xfrm>
          <a:prstGeom prst="rect">
            <a:avLst/>
          </a:prstGeom>
        </p:spPr>
        <p:txBody>
          <a:bodyPr vert="horz" wrap="square" lIns="0" tIns="12065" rIns="0" bIns="0" rtlCol="0">
            <a:spAutoFit/>
          </a:bodyPr>
          <a:lstStyle/>
          <a:p>
            <a:pPr marL="12700" marR="5080">
              <a:lnSpc>
                <a:spcPct val="100000"/>
              </a:lnSpc>
              <a:spcBef>
                <a:spcPts val="95"/>
              </a:spcBef>
            </a:pPr>
            <a:r>
              <a:rPr spc="-70" dirty="0">
                <a:latin typeface="Arial"/>
                <a:cs typeface="Arial"/>
              </a:rPr>
              <a:t>"The </a:t>
            </a:r>
            <a:r>
              <a:rPr spc="-65" dirty="0">
                <a:latin typeface="Arial"/>
                <a:cs typeface="Arial"/>
              </a:rPr>
              <a:t>genetic </a:t>
            </a:r>
            <a:r>
              <a:rPr spc="-90" dirty="0">
                <a:latin typeface="Arial"/>
                <a:cs typeface="Arial"/>
              </a:rPr>
              <a:t>code </a:t>
            </a:r>
            <a:r>
              <a:rPr spc="-85" dirty="0">
                <a:latin typeface="Arial"/>
                <a:cs typeface="Arial"/>
              </a:rPr>
              <a:t>is </a:t>
            </a:r>
            <a:r>
              <a:rPr spc="-35" dirty="0">
                <a:latin typeface="Arial"/>
                <a:cs typeface="Arial"/>
              </a:rPr>
              <a:t>frequently </a:t>
            </a:r>
            <a:r>
              <a:rPr spc="-45" dirty="0">
                <a:latin typeface="Arial"/>
                <a:cs typeface="Arial"/>
              </a:rPr>
              <a:t>referred </a:t>
            </a:r>
            <a:r>
              <a:rPr spc="15" dirty="0">
                <a:latin typeface="Arial"/>
                <a:cs typeface="Arial"/>
              </a:rPr>
              <a:t>to </a:t>
            </a:r>
            <a:r>
              <a:rPr spc="-155" dirty="0">
                <a:latin typeface="Arial"/>
                <a:cs typeface="Arial"/>
              </a:rPr>
              <a:t>as </a:t>
            </a:r>
            <a:r>
              <a:rPr spc="-130" dirty="0">
                <a:latin typeface="Arial"/>
                <a:cs typeface="Arial"/>
              </a:rPr>
              <a:t>a  </a:t>
            </a:r>
            <a:r>
              <a:rPr spc="-25" dirty="0">
                <a:latin typeface="Arial"/>
                <a:cs typeface="Arial"/>
              </a:rPr>
              <a:t>blueprint </a:t>
            </a:r>
            <a:r>
              <a:rPr spc="-110" dirty="0">
                <a:latin typeface="Arial"/>
                <a:cs typeface="Arial"/>
              </a:rPr>
              <a:t>because </a:t>
            </a:r>
            <a:r>
              <a:rPr spc="50" dirty="0">
                <a:latin typeface="Arial"/>
                <a:cs typeface="Arial"/>
              </a:rPr>
              <a:t>it </a:t>
            </a:r>
            <a:r>
              <a:rPr spc="-70" dirty="0">
                <a:latin typeface="Arial"/>
                <a:cs typeface="Arial"/>
              </a:rPr>
              <a:t>contains </a:t>
            </a:r>
            <a:r>
              <a:rPr spc="-25" dirty="0">
                <a:latin typeface="Arial"/>
                <a:cs typeface="Arial"/>
              </a:rPr>
              <a:t>the </a:t>
            </a:r>
            <a:r>
              <a:rPr spc="-45" dirty="0">
                <a:latin typeface="Arial"/>
                <a:cs typeface="Arial"/>
              </a:rPr>
              <a:t>instructions </a:t>
            </a:r>
            <a:r>
              <a:rPr spc="-130" dirty="0">
                <a:latin typeface="Arial"/>
                <a:cs typeface="Arial"/>
              </a:rPr>
              <a:t>a </a:t>
            </a:r>
            <a:r>
              <a:rPr spc="-50" dirty="0">
                <a:latin typeface="Arial"/>
                <a:cs typeface="Arial"/>
              </a:rPr>
              <a:t>cell  </a:t>
            </a:r>
            <a:r>
              <a:rPr spc="-60" dirty="0">
                <a:latin typeface="Arial"/>
                <a:cs typeface="Arial"/>
              </a:rPr>
              <a:t>requires </a:t>
            </a:r>
            <a:r>
              <a:rPr spc="-20" dirty="0">
                <a:latin typeface="Arial"/>
                <a:cs typeface="Arial"/>
              </a:rPr>
              <a:t>in </a:t>
            </a:r>
            <a:r>
              <a:rPr spc="-40" dirty="0">
                <a:latin typeface="Arial"/>
                <a:cs typeface="Arial"/>
              </a:rPr>
              <a:t>order </a:t>
            </a:r>
            <a:r>
              <a:rPr spc="15" dirty="0">
                <a:latin typeface="Arial"/>
                <a:cs typeface="Arial"/>
              </a:rPr>
              <a:t>to </a:t>
            </a:r>
            <a:r>
              <a:rPr spc="-75" dirty="0">
                <a:latin typeface="Arial"/>
                <a:cs typeface="Arial"/>
              </a:rPr>
              <a:t>sustain </a:t>
            </a:r>
            <a:r>
              <a:rPr spc="-40" dirty="0">
                <a:latin typeface="Arial"/>
                <a:cs typeface="Arial"/>
              </a:rPr>
              <a:t>itself. </a:t>
            </a:r>
            <a:r>
              <a:rPr spc="-130" dirty="0">
                <a:latin typeface="Arial"/>
                <a:cs typeface="Arial"/>
              </a:rPr>
              <a:t>We </a:t>
            </a:r>
            <a:r>
              <a:rPr spc="-45" dirty="0">
                <a:latin typeface="Arial"/>
                <a:cs typeface="Arial"/>
              </a:rPr>
              <a:t>now </a:t>
            </a:r>
            <a:r>
              <a:rPr spc="-55" dirty="0">
                <a:latin typeface="Arial"/>
                <a:cs typeface="Arial"/>
              </a:rPr>
              <a:t>know </a:t>
            </a:r>
            <a:r>
              <a:rPr spc="-5" dirty="0">
                <a:latin typeface="Arial"/>
                <a:cs typeface="Arial"/>
              </a:rPr>
              <a:t>that  </a:t>
            </a:r>
            <a:r>
              <a:rPr spc="-35" dirty="0">
                <a:latin typeface="Arial"/>
                <a:cs typeface="Arial"/>
              </a:rPr>
              <a:t>there </a:t>
            </a:r>
            <a:r>
              <a:rPr spc="-85" dirty="0">
                <a:latin typeface="Arial"/>
                <a:cs typeface="Arial"/>
              </a:rPr>
              <a:t>is </a:t>
            </a:r>
            <a:r>
              <a:rPr spc="-55" dirty="0">
                <a:latin typeface="Arial"/>
                <a:cs typeface="Arial"/>
              </a:rPr>
              <a:t>more </a:t>
            </a:r>
            <a:r>
              <a:rPr spc="15" dirty="0">
                <a:latin typeface="Arial"/>
                <a:cs typeface="Arial"/>
              </a:rPr>
              <a:t>to </a:t>
            </a:r>
            <a:r>
              <a:rPr spc="-70" dirty="0">
                <a:latin typeface="Arial"/>
                <a:cs typeface="Arial"/>
              </a:rPr>
              <a:t>these </a:t>
            </a:r>
            <a:r>
              <a:rPr spc="-45" dirty="0">
                <a:latin typeface="Arial"/>
                <a:cs typeface="Arial"/>
              </a:rPr>
              <a:t>instructions </a:t>
            </a:r>
            <a:r>
              <a:rPr spc="-40" dirty="0">
                <a:latin typeface="Arial"/>
                <a:cs typeface="Arial"/>
              </a:rPr>
              <a:t>than </a:t>
            </a:r>
            <a:r>
              <a:rPr spc="-60" dirty="0">
                <a:latin typeface="Arial"/>
                <a:cs typeface="Arial"/>
              </a:rPr>
              <a:t>simply </a:t>
            </a:r>
            <a:r>
              <a:rPr spc="-25" dirty="0">
                <a:latin typeface="Arial"/>
                <a:cs typeface="Arial"/>
              </a:rPr>
              <a:t>the  </a:t>
            </a:r>
            <a:r>
              <a:rPr spc="-100" dirty="0">
                <a:latin typeface="Arial"/>
                <a:cs typeface="Arial"/>
              </a:rPr>
              <a:t>sequence </a:t>
            </a:r>
            <a:r>
              <a:rPr spc="-10" dirty="0">
                <a:latin typeface="Arial"/>
                <a:cs typeface="Arial"/>
              </a:rPr>
              <a:t>of </a:t>
            </a:r>
            <a:r>
              <a:rPr spc="-35" dirty="0">
                <a:latin typeface="Arial"/>
                <a:cs typeface="Arial"/>
              </a:rPr>
              <a:t>letters </a:t>
            </a:r>
            <a:r>
              <a:rPr spc="-25" dirty="0">
                <a:latin typeface="Arial"/>
                <a:cs typeface="Arial"/>
              </a:rPr>
              <a:t>in the </a:t>
            </a:r>
            <a:r>
              <a:rPr spc="-45" dirty="0">
                <a:latin typeface="Arial"/>
                <a:cs typeface="Arial"/>
              </a:rPr>
              <a:t>nucleotide </a:t>
            </a:r>
            <a:r>
              <a:rPr spc="-85" dirty="0">
                <a:latin typeface="Arial"/>
                <a:cs typeface="Arial"/>
              </a:rPr>
              <a:t>code, </a:t>
            </a:r>
            <a:r>
              <a:rPr spc="-80" dirty="0">
                <a:latin typeface="Arial"/>
                <a:cs typeface="Arial"/>
              </a:rPr>
              <a:t>however.  </a:t>
            </a:r>
            <a:r>
              <a:rPr spc="-100" dirty="0">
                <a:latin typeface="Arial"/>
                <a:cs typeface="Arial"/>
              </a:rPr>
              <a:t>For </a:t>
            </a:r>
            <a:r>
              <a:rPr spc="-80" dirty="0">
                <a:latin typeface="Arial"/>
                <a:cs typeface="Arial"/>
              </a:rPr>
              <a:t>example, </a:t>
            </a:r>
            <a:r>
              <a:rPr spc="-85" dirty="0">
                <a:latin typeface="Arial"/>
                <a:cs typeface="Arial"/>
              </a:rPr>
              <a:t>vast </a:t>
            </a:r>
            <a:r>
              <a:rPr spc="-65" dirty="0">
                <a:latin typeface="Arial"/>
                <a:cs typeface="Arial"/>
              </a:rPr>
              <a:t>amounts </a:t>
            </a:r>
            <a:r>
              <a:rPr spc="-10" dirty="0">
                <a:latin typeface="Arial"/>
                <a:cs typeface="Arial"/>
              </a:rPr>
              <a:t>of </a:t>
            </a:r>
            <a:r>
              <a:rPr spc="-75" dirty="0">
                <a:latin typeface="Arial"/>
                <a:cs typeface="Arial"/>
              </a:rPr>
              <a:t>evidence </a:t>
            </a:r>
            <a:r>
              <a:rPr spc="-60" dirty="0">
                <a:latin typeface="Arial"/>
                <a:cs typeface="Arial"/>
              </a:rPr>
              <a:t>demonstrate  </a:t>
            </a:r>
            <a:r>
              <a:rPr spc="-5" dirty="0">
                <a:latin typeface="Arial"/>
                <a:cs typeface="Arial"/>
              </a:rPr>
              <a:t>that</a:t>
            </a:r>
            <a:r>
              <a:rPr spc="-90" dirty="0">
                <a:latin typeface="Arial"/>
                <a:cs typeface="Arial"/>
              </a:rPr>
              <a:t> </a:t>
            </a:r>
            <a:r>
              <a:rPr spc="-35" dirty="0">
                <a:latin typeface="Arial"/>
                <a:cs typeface="Arial"/>
              </a:rPr>
              <a:t>this</a:t>
            </a:r>
            <a:r>
              <a:rPr spc="-95" dirty="0">
                <a:latin typeface="Arial"/>
                <a:cs typeface="Arial"/>
              </a:rPr>
              <a:t> </a:t>
            </a:r>
            <a:r>
              <a:rPr spc="-90" dirty="0">
                <a:latin typeface="Arial"/>
                <a:cs typeface="Arial"/>
              </a:rPr>
              <a:t>code</a:t>
            </a:r>
            <a:r>
              <a:rPr spc="-65" dirty="0">
                <a:latin typeface="Arial"/>
                <a:cs typeface="Arial"/>
              </a:rPr>
              <a:t> </a:t>
            </a:r>
            <a:r>
              <a:rPr spc="-85" dirty="0">
                <a:latin typeface="Arial"/>
                <a:cs typeface="Arial"/>
              </a:rPr>
              <a:t>is</a:t>
            </a:r>
            <a:r>
              <a:rPr spc="-95" dirty="0">
                <a:latin typeface="Arial"/>
                <a:cs typeface="Arial"/>
              </a:rPr>
              <a:t> </a:t>
            </a:r>
            <a:r>
              <a:rPr spc="-25" dirty="0">
                <a:latin typeface="Arial"/>
                <a:cs typeface="Arial"/>
              </a:rPr>
              <a:t>the</a:t>
            </a:r>
            <a:r>
              <a:rPr spc="-75" dirty="0">
                <a:latin typeface="Arial"/>
                <a:cs typeface="Arial"/>
              </a:rPr>
              <a:t> </a:t>
            </a:r>
            <a:r>
              <a:rPr spc="-110" dirty="0">
                <a:latin typeface="Arial"/>
                <a:cs typeface="Arial"/>
              </a:rPr>
              <a:t>basis</a:t>
            </a:r>
            <a:r>
              <a:rPr spc="-105" dirty="0">
                <a:latin typeface="Arial"/>
                <a:cs typeface="Arial"/>
              </a:rPr>
              <a:t> </a:t>
            </a:r>
            <a:r>
              <a:rPr spc="-10" dirty="0">
                <a:latin typeface="Arial"/>
                <a:cs typeface="Arial"/>
              </a:rPr>
              <a:t>for</a:t>
            </a:r>
            <a:r>
              <a:rPr spc="-65" dirty="0">
                <a:latin typeface="Arial"/>
                <a:cs typeface="Arial"/>
              </a:rPr>
              <a:t> </a:t>
            </a:r>
            <a:r>
              <a:rPr spc="-25" dirty="0">
                <a:latin typeface="Arial"/>
                <a:cs typeface="Arial"/>
              </a:rPr>
              <a:t>the</a:t>
            </a:r>
            <a:r>
              <a:rPr spc="-70" dirty="0">
                <a:latin typeface="Arial"/>
                <a:cs typeface="Arial"/>
              </a:rPr>
              <a:t> </a:t>
            </a:r>
            <a:r>
              <a:rPr spc="-40" dirty="0">
                <a:latin typeface="Arial"/>
                <a:cs typeface="Arial"/>
              </a:rPr>
              <a:t>production</a:t>
            </a:r>
            <a:r>
              <a:rPr spc="-70" dirty="0">
                <a:latin typeface="Arial"/>
                <a:cs typeface="Arial"/>
              </a:rPr>
              <a:t> </a:t>
            </a:r>
            <a:r>
              <a:rPr spc="-10" dirty="0">
                <a:latin typeface="Arial"/>
                <a:cs typeface="Arial"/>
              </a:rPr>
              <a:t>of</a:t>
            </a:r>
            <a:r>
              <a:rPr spc="-80" dirty="0">
                <a:latin typeface="Arial"/>
                <a:cs typeface="Arial"/>
              </a:rPr>
              <a:t> </a:t>
            </a:r>
            <a:r>
              <a:rPr spc="-70" dirty="0">
                <a:latin typeface="Arial"/>
                <a:cs typeface="Arial"/>
              </a:rPr>
              <a:t>various  molecules, </a:t>
            </a:r>
            <a:r>
              <a:rPr spc="-55" dirty="0">
                <a:latin typeface="Arial"/>
                <a:cs typeface="Arial"/>
              </a:rPr>
              <a:t>including </a:t>
            </a:r>
            <a:r>
              <a:rPr spc="-190" dirty="0">
                <a:latin typeface="Arial"/>
                <a:cs typeface="Arial"/>
              </a:rPr>
              <a:t>RNA </a:t>
            </a:r>
            <a:r>
              <a:rPr spc="-80" dirty="0">
                <a:latin typeface="Arial"/>
                <a:cs typeface="Arial"/>
              </a:rPr>
              <a:t>and </a:t>
            </a:r>
            <a:r>
              <a:rPr spc="-25" dirty="0">
                <a:latin typeface="Arial"/>
                <a:cs typeface="Arial"/>
              </a:rPr>
              <a:t>protein </a:t>
            </a:r>
            <a:r>
              <a:rPr spc="-45" dirty="0">
                <a:latin typeface="Arial"/>
                <a:cs typeface="Arial"/>
              </a:rPr>
              <a:t>... </a:t>
            </a:r>
            <a:r>
              <a:rPr spc="-50" dirty="0">
                <a:latin typeface="Arial"/>
                <a:cs typeface="Arial"/>
              </a:rPr>
              <a:t>In  </a:t>
            </a:r>
            <a:r>
              <a:rPr spc="-40" dirty="0">
                <a:latin typeface="Arial"/>
                <a:cs typeface="Arial"/>
              </a:rPr>
              <a:t>transcription, </a:t>
            </a:r>
            <a:r>
              <a:rPr spc="-130" dirty="0">
                <a:latin typeface="Arial"/>
                <a:cs typeface="Arial"/>
              </a:rPr>
              <a:t>a </a:t>
            </a:r>
            <a:r>
              <a:rPr spc="-15" dirty="0">
                <a:latin typeface="Arial"/>
                <a:cs typeface="Arial"/>
              </a:rPr>
              <a:t>portion </a:t>
            </a:r>
            <a:r>
              <a:rPr spc="-10" dirty="0">
                <a:latin typeface="Arial"/>
                <a:cs typeface="Arial"/>
              </a:rPr>
              <a:t>of </a:t>
            </a:r>
            <a:r>
              <a:rPr spc="-25" dirty="0">
                <a:latin typeface="Arial"/>
                <a:cs typeface="Arial"/>
              </a:rPr>
              <a:t>the </a:t>
            </a:r>
            <a:r>
              <a:rPr spc="-55" dirty="0">
                <a:latin typeface="Arial"/>
                <a:cs typeface="Arial"/>
              </a:rPr>
              <a:t>double-stranded </a:t>
            </a:r>
            <a:r>
              <a:rPr spc="-155" dirty="0">
                <a:latin typeface="Arial"/>
                <a:cs typeface="Arial"/>
              </a:rPr>
              <a:t>DNA  </a:t>
            </a:r>
            <a:r>
              <a:rPr spc="-35" dirty="0">
                <a:latin typeface="Arial"/>
                <a:cs typeface="Arial"/>
              </a:rPr>
              <a:t>template </a:t>
            </a:r>
            <a:r>
              <a:rPr spc="-100" dirty="0">
                <a:latin typeface="Arial"/>
                <a:cs typeface="Arial"/>
              </a:rPr>
              <a:t>gives </a:t>
            </a:r>
            <a:r>
              <a:rPr spc="-65" dirty="0">
                <a:latin typeface="Arial"/>
                <a:cs typeface="Arial"/>
              </a:rPr>
              <a:t>rise </a:t>
            </a:r>
            <a:r>
              <a:rPr spc="15" dirty="0">
                <a:latin typeface="Arial"/>
                <a:cs typeface="Arial"/>
              </a:rPr>
              <a:t>to </a:t>
            </a:r>
            <a:r>
              <a:rPr spc="-130" dirty="0">
                <a:latin typeface="Arial"/>
                <a:cs typeface="Arial"/>
              </a:rPr>
              <a:t>a </a:t>
            </a:r>
            <a:r>
              <a:rPr spc="-70" dirty="0">
                <a:latin typeface="Arial"/>
                <a:cs typeface="Arial"/>
              </a:rPr>
              <a:t>single-stranded </a:t>
            </a:r>
            <a:r>
              <a:rPr spc="-190" dirty="0">
                <a:latin typeface="Arial"/>
                <a:cs typeface="Arial"/>
              </a:rPr>
              <a:t>RNA  </a:t>
            </a:r>
            <a:r>
              <a:rPr spc="-45" dirty="0">
                <a:latin typeface="Arial"/>
                <a:cs typeface="Arial"/>
              </a:rPr>
              <a:t>molecule."</a:t>
            </a:r>
            <a:endParaRPr dirty="0">
              <a:latin typeface="Arial"/>
              <a:cs typeface="Arial"/>
            </a:endParaRPr>
          </a:p>
        </p:txBody>
      </p:sp>
      <p:sp>
        <p:nvSpPr>
          <p:cNvPr id="9" name="object 9"/>
          <p:cNvSpPr/>
          <p:nvPr/>
        </p:nvSpPr>
        <p:spPr>
          <a:xfrm>
            <a:off x="5721320" y="4616787"/>
            <a:ext cx="3386454" cy="1914146"/>
          </a:xfrm>
          <a:custGeom>
            <a:avLst/>
            <a:gdLst/>
            <a:ahLst/>
            <a:cxnLst/>
            <a:rect l="l" t="t" r="r" b="b"/>
            <a:pathLst>
              <a:path w="3386454" h="1355089">
                <a:moveTo>
                  <a:pt x="0" y="1354836"/>
                </a:moveTo>
                <a:lnTo>
                  <a:pt x="3386328" y="1354836"/>
                </a:lnTo>
                <a:lnTo>
                  <a:pt x="3386328" y="0"/>
                </a:lnTo>
                <a:lnTo>
                  <a:pt x="0" y="0"/>
                </a:lnTo>
                <a:lnTo>
                  <a:pt x="0" y="1354836"/>
                </a:lnTo>
                <a:close/>
              </a:path>
            </a:pathLst>
          </a:custGeom>
          <a:solidFill>
            <a:srgbClr val="B8CDE4">
              <a:alpha val="78038"/>
            </a:srgbClr>
          </a:solidFill>
        </p:spPr>
        <p:txBody>
          <a:bodyPr wrap="square" lIns="0" tIns="0" rIns="0" bIns="0" rtlCol="0"/>
          <a:lstStyle/>
          <a:p>
            <a:r>
              <a:rPr lang="en-US" sz="2000"/>
              <a:t>The image shows how DNA is used as  a template to create portable  molecules of genetic code, i.e. mRNA,  that can leave the nucleus for  translation in other regions of the cell</a:t>
            </a:r>
            <a:endParaRPr sz="2000"/>
          </a:p>
        </p:txBody>
      </p:sp>
      <p:sp>
        <p:nvSpPr>
          <p:cNvPr id="10" name="object 10"/>
          <p:cNvSpPr txBox="1"/>
          <p:nvPr/>
        </p:nvSpPr>
        <p:spPr>
          <a:xfrm>
            <a:off x="5837046" y="4050919"/>
            <a:ext cx="3176905" cy="258404"/>
          </a:xfrm>
          <a:prstGeom prst="rect">
            <a:avLst/>
          </a:prstGeom>
        </p:spPr>
        <p:txBody>
          <a:bodyPr vert="horz" wrap="square" lIns="0" tIns="12065" rIns="0" bIns="0" rtlCol="0">
            <a:spAutoFit/>
          </a:bodyPr>
          <a:lstStyle/>
          <a:p>
            <a:pPr marL="12700" marR="5080">
              <a:lnSpc>
                <a:spcPct val="100000"/>
              </a:lnSpc>
              <a:spcBef>
                <a:spcPts val="95"/>
              </a:spcBef>
            </a:pPr>
            <a:r>
              <a:rPr sz="1600" spc="-55" dirty="0">
                <a:latin typeface="Arial"/>
                <a:cs typeface="Arial"/>
              </a:rPr>
              <a:t>.</a:t>
            </a:r>
            <a:endParaRPr sz="1600" dirty="0">
              <a:latin typeface="Arial"/>
              <a:cs typeface="Arial"/>
            </a:endParaRPr>
          </a:p>
        </p:txBody>
      </p:sp>
      <p:sp>
        <p:nvSpPr>
          <p:cNvPr id="11" name="object 11"/>
          <p:cNvSpPr/>
          <p:nvPr/>
        </p:nvSpPr>
        <p:spPr>
          <a:xfrm>
            <a:off x="0" y="2159760"/>
            <a:ext cx="9144000" cy="1636776"/>
          </a:xfrm>
          <a:prstGeom prst="rect">
            <a:avLst/>
          </a:prstGeom>
          <a:blipFill>
            <a:blip r:embed="rId2" cstate="print"/>
            <a:stretch>
              <a:fillRect/>
            </a:stretch>
          </a:blipFill>
        </p:spPr>
        <p:txBody>
          <a:bodyPr wrap="square" lIns="0" tIns="0" rIns="0" bIns="0" rtlCol="0"/>
          <a:lstStyle/>
          <a:p>
            <a:endParaRPr/>
          </a:p>
        </p:txBody>
      </p:sp>
      <p:sp>
        <p:nvSpPr>
          <p:cNvPr id="12" name="object 12"/>
          <p:cNvSpPr txBox="1"/>
          <p:nvPr/>
        </p:nvSpPr>
        <p:spPr>
          <a:xfrm>
            <a:off x="78739" y="6648398"/>
            <a:ext cx="4980940" cy="208279"/>
          </a:xfrm>
          <a:prstGeom prst="rect">
            <a:avLst/>
          </a:prstGeom>
        </p:spPr>
        <p:txBody>
          <a:bodyPr vert="horz" wrap="square" lIns="0" tIns="12700" rIns="0" bIns="0" rtlCol="0">
            <a:spAutoFit/>
          </a:bodyPr>
          <a:lstStyle/>
          <a:p>
            <a:pPr marL="12700">
              <a:lnSpc>
                <a:spcPct val="100000"/>
              </a:lnSpc>
              <a:spcBef>
                <a:spcPts val="100"/>
              </a:spcBef>
            </a:pPr>
            <a:r>
              <a:rPr sz="1200" u="sng" spc="-35" dirty="0">
                <a:solidFill>
                  <a:srgbClr val="0000FF"/>
                </a:solidFill>
                <a:uFill>
                  <a:solidFill>
                    <a:srgbClr val="0000FF"/>
                  </a:solidFill>
                </a:uFill>
                <a:latin typeface="Arial"/>
                <a:cs typeface="Arial"/>
              </a:rPr>
              <a:t>https://commons.wikimedia.org/wiki/File:Simple_transcription_elongation1.svg</a:t>
            </a:r>
            <a:endParaRPr sz="120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4572"/>
            <a:ext cx="9144000" cy="347980"/>
          </a:xfrm>
          <a:custGeom>
            <a:avLst/>
            <a:gdLst/>
            <a:ahLst/>
            <a:cxnLst/>
            <a:rect l="l" t="t" r="r" b="b"/>
            <a:pathLst>
              <a:path w="9144000" h="347980">
                <a:moveTo>
                  <a:pt x="0" y="347472"/>
                </a:moveTo>
                <a:lnTo>
                  <a:pt x="9144000" y="347472"/>
                </a:lnTo>
                <a:lnTo>
                  <a:pt x="9144000" y="0"/>
                </a:lnTo>
                <a:lnTo>
                  <a:pt x="0" y="0"/>
                </a:lnTo>
                <a:lnTo>
                  <a:pt x="0" y="347472"/>
                </a:lnTo>
                <a:close/>
              </a:path>
            </a:pathLst>
          </a:custGeom>
          <a:solidFill>
            <a:srgbClr val="B8CDE4">
              <a:alpha val="78038"/>
            </a:srgbClr>
          </a:solidFill>
        </p:spPr>
        <p:txBody>
          <a:bodyPr wrap="square" lIns="0" tIns="0" rIns="0" bIns="0" rtlCol="0"/>
          <a:lstStyle/>
          <a:p>
            <a:endParaRPr/>
          </a:p>
        </p:txBody>
      </p:sp>
      <p:sp>
        <p:nvSpPr>
          <p:cNvPr id="3" name="object 3"/>
          <p:cNvSpPr txBox="1"/>
          <p:nvPr/>
        </p:nvSpPr>
        <p:spPr>
          <a:xfrm>
            <a:off x="78739" y="39369"/>
            <a:ext cx="5151120" cy="269240"/>
          </a:xfrm>
          <a:prstGeom prst="rect">
            <a:avLst/>
          </a:prstGeom>
        </p:spPr>
        <p:txBody>
          <a:bodyPr vert="horz" wrap="square" lIns="0" tIns="12065" rIns="0" bIns="0" rtlCol="0">
            <a:spAutoFit/>
          </a:bodyPr>
          <a:lstStyle/>
          <a:p>
            <a:pPr marL="12700">
              <a:lnSpc>
                <a:spcPct val="100000"/>
              </a:lnSpc>
              <a:spcBef>
                <a:spcPts val="95"/>
              </a:spcBef>
            </a:pPr>
            <a:r>
              <a:rPr sz="1600" b="1" spc="-5" dirty="0">
                <a:latin typeface="Arial"/>
                <a:cs typeface="Arial"/>
              </a:rPr>
              <a:t>Review: </a:t>
            </a:r>
            <a:r>
              <a:rPr sz="1600" spc="-5" dirty="0">
                <a:latin typeface="Arial"/>
                <a:cs typeface="Arial"/>
              </a:rPr>
              <a:t>7.1.U1 Nucleosomes help to supercoil the</a:t>
            </a:r>
            <a:r>
              <a:rPr sz="1600" spc="85" dirty="0">
                <a:latin typeface="Arial"/>
                <a:cs typeface="Arial"/>
              </a:rPr>
              <a:t> </a:t>
            </a:r>
            <a:r>
              <a:rPr sz="1600" spc="-5" dirty="0">
                <a:latin typeface="Arial"/>
                <a:cs typeface="Arial"/>
              </a:rPr>
              <a:t>DNA.</a:t>
            </a:r>
            <a:endParaRPr sz="1600">
              <a:latin typeface="Arial"/>
              <a:cs typeface="Arial"/>
            </a:endParaRPr>
          </a:p>
        </p:txBody>
      </p:sp>
      <p:sp>
        <p:nvSpPr>
          <p:cNvPr id="4" name="object 4"/>
          <p:cNvSpPr/>
          <p:nvPr/>
        </p:nvSpPr>
        <p:spPr>
          <a:xfrm>
            <a:off x="5635752" y="352043"/>
            <a:ext cx="3480182" cy="5811011"/>
          </a:xfrm>
          <a:prstGeom prst="rect">
            <a:avLst/>
          </a:prstGeom>
          <a:blipFill>
            <a:blip r:embed="rId2" cstate="print"/>
            <a:stretch>
              <a:fillRect/>
            </a:stretch>
          </a:blipFill>
        </p:spPr>
        <p:txBody>
          <a:bodyPr wrap="square" lIns="0" tIns="0" rIns="0" bIns="0" rtlCol="0"/>
          <a:lstStyle/>
          <a:p>
            <a:endParaRPr/>
          </a:p>
        </p:txBody>
      </p:sp>
      <p:sp>
        <p:nvSpPr>
          <p:cNvPr id="7" name="object 7"/>
          <p:cNvSpPr txBox="1"/>
          <p:nvPr/>
        </p:nvSpPr>
        <p:spPr>
          <a:xfrm>
            <a:off x="4624832" y="6392062"/>
            <a:ext cx="4471670" cy="208279"/>
          </a:xfrm>
          <a:prstGeom prst="rect">
            <a:avLst/>
          </a:prstGeom>
        </p:spPr>
        <p:txBody>
          <a:bodyPr vert="horz" wrap="square" lIns="0" tIns="12700" rIns="0" bIns="0" rtlCol="0">
            <a:spAutoFit/>
          </a:bodyPr>
          <a:lstStyle/>
          <a:p>
            <a:pPr marL="12700">
              <a:lnSpc>
                <a:spcPct val="100000"/>
              </a:lnSpc>
              <a:spcBef>
                <a:spcPts val="100"/>
              </a:spcBef>
            </a:pPr>
            <a:r>
              <a:rPr sz="1200" u="sng" spc="-35" dirty="0">
                <a:solidFill>
                  <a:srgbClr val="0000FF"/>
                </a:solidFill>
                <a:uFill>
                  <a:solidFill>
                    <a:srgbClr val="0000FF"/>
                  </a:solidFill>
                </a:uFill>
                <a:latin typeface="Arial"/>
                <a:cs typeface="Arial"/>
              </a:rPr>
              <a:t>http://commons.wikimedia.org/wiki/File:Nucleosome_organization.png</a:t>
            </a:r>
            <a:endParaRPr sz="1200">
              <a:latin typeface="Arial"/>
              <a:cs typeface="Arial"/>
            </a:endParaRPr>
          </a:p>
        </p:txBody>
      </p:sp>
      <p:sp>
        <p:nvSpPr>
          <p:cNvPr id="8" name="object 8"/>
          <p:cNvSpPr/>
          <p:nvPr/>
        </p:nvSpPr>
        <p:spPr>
          <a:xfrm>
            <a:off x="550163" y="1447800"/>
            <a:ext cx="2773046" cy="3055620"/>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321563" y="1405127"/>
            <a:ext cx="3691254" cy="494030"/>
          </a:xfrm>
          <a:custGeom>
            <a:avLst/>
            <a:gdLst/>
            <a:ahLst/>
            <a:cxnLst/>
            <a:rect l="l" t="t" r="r" b="b"/>
            <a:pathLst>
              <a:path w="3691254" h="494030">
                <a:moveTo>
                  <a:pt x="0" y="493775"/>
                </a:moveTo>
                <a:lnTo>
                  <a:pt x="3691128" y="493775"/>
                </a:lnTo>
                <a:lnTo>
                  <a:pt x="3691128" y="0"/>
                </a:lnTo>
                <a:lnTo>
                  <a:pt x="0" y="0"/>
                </a:lnTo>
                <a:lnTo>
                  <a:pt x="0" y="493775"/>
                </a:lnTo>
                <a:close/>
              </a:path>
            </a:pathLst>
          </a:custGeom>
          <a:solidFill>
            <a:srgbClr val="FFFFFF"/>
          </a:solidFill>
        </p:spPr>
        <p:txBody>
          <a:bodyPr wrap="square" lIns="0" tIns="0" rIns="0" bIns="0" rtlCol="0"/>
          <a:lstStyle/>
          <a:p>
            <a:endParaRPr/>
          </a:p>
        </p:txBody>
      </p:sp>
      <p:sp>
        <p:nvSpPr>
          <p:cNvPr id="10" name="object 10"/>
          <p:cNvSpPr txBox="1"/>
          <p:nvPr/>
        </p:nvSpPr>
        <p:spPr>
          <a:xfrm>
            <a:off x="400913" y="1434465"/>
            <a:ext cx="2925445" cy="421640"/>
          </a:xfrm>
          <a:prstGeom prst="rect">
            <a:avLst/>
          </a:prstGeom>
        </p:spPr>
        <p:txBody>
          <a:bodyPr vert="horz" wrap="square" lIns="0" tIns="12065" rIns="0" bIns="0" rtlCol="0">
            <a:spAutoFit/>
          </a:bodyPr>
          <a:lstStyle/>
          <a:p>
            <a:pPr marL="12700">
              <a:lnSpc>
                <a:spcPct val="100000"/>
              </a:lnSpc>
              <a:spcBef>
                <a:spcPts val="95"/>
              </a:spcBef>
            </a:pPr>
            <a:r>
              <a:rPr sz="1300" b="1" spc="-5" dirty="0">
                <a:solidFill>
                  <a:srgbClr val="0080FF"/>
                </a:solidFill>
                <a:latin typeface="Arial"/>
                <a:cs typeface="Arial"/>
              </a:rPr>
              <a:t>octamer (contains </a:t>
            </a:r>
            <a:r>
              <a:rPr sz="1300" b="1" dirty="0">
                <a:solidFill>
                  <a:srgbClr val="0080FF"/>
                </a:solidFill>
                <a:latin typeface="Arial"/>
                <a:cs typeface="Arial"/>
              </a:rPr>
              <a:t>two </a:t>
            </a:r>
            <a:r>
              <a:rPr sz="1300" b="1" spc="-5" dirty="0">
                <a:solidFill>
                  <a:srgbClr val="0080FF"/>
                </a:solidFill>
                <a:latin typeface="Arial"/>
                <a:cs typeface="Arial"/>
              </a:rPr>
              <a:t>copies of</a:t>
            </a:r>
            <a:r>
              <a:rPr sz="1300" b="1" spc="114" dirty="0">
                <a:solidFill>
                  <a:srgbClr val="0080FF"/>
                </a:solidFill>
                <a:latin typeface="Arial"/>
                <a:cs typeface="Arial"/>
              </a:rPr>
              <a:t> </a:t>
            </a:r>
            <a:r>
              <a:rPr sz="1300" b="1" spc="-5" dirty="0">
                <a:solidFill>
                  <a:srgbClr val="0080FF"/>
                </a:solidFill>
                <a:latin typeface="Arial"/>
                <a:cs typeface="Arial"/>
              </a:rPr>
              <a:t>four</a:t>
            </a:r>
            <a:endParaRPr sz="1300">
              <a:latin typeface="Arial"/>
              <a:cs typeface="Arial"/>
            </a:endParaRPr>
          </a:p>
          <a:p>
            <a:pPr marL="12700">
              <a:lnSpc>
                <a:spcPct val="100000"/>
              </a:lnSpc>
            </a:pPr>
            <a:r>
              <a:rPr sz="1300" b="1" spc="-10" dirty="0">
                <a:solidFill>
                  <a:srgbClr val="0080FF"/>
                </a:solidFill>
                <a:latin typeface="Arial"/>
                <a:cs typeface="Arial"/>
              </a:rPr>
              <a:t>different </a:t>
            </a:r>
            <a:r>
              <a:rPr sz="1300" b="1" spc="-15" dirty="0">
                <a:solidFill>
                  <a:srgbClr val="0080FF"/>
                </a:solidFill>
                <a:latin typeface="Arial"/>
                <a:cs typeface="Arial"/>
              </a:rPr>
              <a:t>types </a:t>
            </a:r>
            <a:r>
              <a:rPr sz="1300" b="1" spc="-5" dirty="0">
                <a:solidFill>
                  <a:srgbClr val="0080FF"/>
                </a:solidFill>
                <a:latin typeface="Arial"/>
                <a:cs typeface="Arial"/>
              </a:rPr>
              <a:t>of </a:t>
            </a:r>
            <a:r>
              <a:rPr sz="1300" b="1" spc="-10" dirty="0">
                <a:solidFill>
                  <a:srgbClr val="0080FF"/>
                </a:solidFill>
                <a:latin typeface="Arial"/>
                <a:cs typeface="Arial"/>
              </a:rPr>
              <a:t>histone</a:t>
            </a:r>
            <a:r>
              <a:rPr sz="1300" b="1" spc="195" dirty="0">
                <a:solidFill>
                  <a:srgbClr val="0080FF"/>
                </a:solidFill>
                <a:latin typeface="Arial"/>
                <a:cs typeface="Arial"/>
              </a:rPr>
              <a:t> </a:t>
            </a:r>
            <a:r>
              <a:rPr sz="1300" b="1" spc="-10" dirty="0">
                <a:solidFill>
                  <a:srgbClr val="0080FF"/>
                </a:solidFill>
                <a:latin typeface="Arial"/>
                <a:cs typeface="Arial"/>
              </a:rPr>
              <a:t>protein)</a:t>
            </a:r>
            <a:endParaRPr sz="1300">
              <a:latin typeface="Arial"/>
              <a:cs typeface="Arial"/>
            </a:endParaRPr>
          </a:p>
        </p:txBody>
      </p:sp>
      <p:sp>
        <p:nvSpPr>
          <p:cNvPr id="11" name="object 11"/>
          <p:cNvSpPr/>
          <p:nvPr/>
        </p:nvSpPr>
        <p:spPr>
          <a:xfrm>
            <a:off x="5710443" y="862355"/>
            <a:ext cx="861694" cy="851535"/>
          </a:xfrm>
          <a:custGeom>
            <a:avLst/>
            <a:gdLst/>
            <a:ahLst/>
            <a:cxnLst/>
            <a:rect l="l" t="t" r="r" b="b"/>
            <a:pathLst>
              <a:path w="861695" h="851535">
                <a:moveTo>
                  <a:pt x="8112" y="510005"/>
                </a:moveTo>
                <a:lnTo>
                  <a:pt x="1521" y="464059"/>
                </a:lnTo>
                <a:lnTo>
                  <a:pt x="0" y="418574"/>
                </a:lnTo>
                <a:lnTo>
                  <a:pt x="3341" y="373856"/>
                </a:lnTo>
                <a:lnTo>
                  <a:pt x="11338" y="330213"/>
                </a:lnTo>
                <a:lnTo>
                  <a:pt x="23785" y="287948"/>
                </a:lnTo>
                <a:lnTo>
                  <a:pt x="40474" y="247369"/>
                </a:lnTo>
                <a:lnTo>
                  <a:pt x="61198" y="208782"/>
                </a:lnTo>
                <a:lnTo>
                  <a:pt x="85751" y="172492"/>
                </a:lnTo>
                <a:lnTo>
                  <a:pt x="113926" y="138805"/>
                </a:lnTo>
                <a:lnTo>
                  <a:pt x="145517" y="108027"/>
                </a:lnTo>
                <a:lnTo>
                  <a:pt x="180315" y="80464"/>
                </a:lnTo>
                <a:lnTo>
                  <a:pt x="218115" y="56422"/>
                </a:lnTo>
                <a:lnTo>
                  <a:pt x="258710" y="36208"/>
                </a:lnTo>
                <a:lnTo>
                  <a:pt x="301892" y="20126"/>
                </a:lnTo>
                <a:lnTo>
                  <a:pt x="347456" y="8482"/>
                </a:lnTo>
                <a:lnTo>
                  <a:pt x="393998" y="1735"/>
                </a:lnTo>
                <a:lnTo>
                  <a:pt x="440049" y="0"/>
                </a:lnTo>
                <a:lnTo>
                  <a:pt x="485299" y="3074"/>
                </a:lnTo>
                <a:lnTo>
                  <a:pt x="529439" y="10756"/>
                </a:lnTo>
                <a:lnTo>
                  <a:pt x="572161" y="22843"/>
                </a:lnTo>
                <a:lnTo>
                  <a:pt x="613156" y="39131"/>
                </a:lnTo>
                <a:lnTo>
                  <a:pt x="652115" y="59418"/>
                </a:lnTo>
                <a:lnTo>
                  <a:pt x="688729" y="83502"/>
                </a:lnTo>
                <a:lnTo>
                  <a:pt x="722689" y="111179"/>
                </a:lnTo>
                <a:lnTo>
                  <a:pt x="753687" y="142246"/>
                </a:lnTo>
                <a:lnTo>
                  <a:pt x="781413" y="176502"/>
                </a:lnTo>
                <a:lnTo>
                  <a:pt x="805558" y="213743"/>
                </a:lnTo>
                <a:lnTo>
                  <a:pt x="825815" y="253766"/>
                </a:lnTo>
                <a:lnTo>
                  <a:pt x="841873" y="296369"/>
                </a:lnTo>
                <a:lnTo>
                  <a:pt x="853424" y="341349"/>
                </a:lnTo>
                <a:lnTo>
                  <a:pt x="860015" y="387296"/>
                </a:lnTo>
                <a:lnTo>
                  <a:pt x="861536" y="432781"/>
                </a:lnTo>
                <a:lnTo>
                  <a:pt x="858195" y="477499"/>
                </a:lnTo>
                <a:lnTo>
                  <a:pt x="850198" y="521142"/>
                </a:lnTo>
                <a:lnTo>
                  <a:pt x="837751" y="563407"/>
                </a:lnTo>
                <a:lnTo>
                  <a:pt x="821062" y="603985"/>
                </a:lnTo>
                <a:lnTo>
                  <a:pt x="800338" y="642573"/>
                </a:lnTo>
                <a:lnTo>
                  <a:pt x="775785" y="678863"/>
                </a:lnTo>
                <a:lnTo>
                  <a:pt x="747610" y="712550"/>
                </a:lnTo>
                <a:lnTo>
                  <a:pt x="716019" y="743328"/>
                </a:lnTo>
                <a:lnTo>
                  <a:pt x="681221" y="770891"/>
                </a:lnTo>
                <a:lnTo>
                  <a:pt x="643421" y="794933"/>
                </a:lnTo>
                <a:lnTo>
                  <a:pt x="602826" y="815147"/>
                </a:lnTo>
                <a:lnTo>
                  <a:pt x="559644" y="831229"/>
                </a:lnTo>
                <a:lnTo>
                  <a:pt x="514080" y="842872"/>
                </a:lnTo>
                <a:lnTo>
                  <a:pt x="467538" y="849620"/>
                </a:lnTo>
                <a:lnTo>
                  <a:pt x="421487" y="851355"/>
                </a:lnTo>
                <a:lnTo>
                  <a:pt x="376237" y="848281"/>
                </a:lnTo>
                <a:lnTo>
                  <a:pt x="332097" y="840599"/>
                </a:lnTo>
                <a:lnTo>
                  <a:pt x="289375" y="828512"/>
                </a:lnTo>
                <a:lnTo>
                  <a:pt x="248380" y="812224"/>
                </a:lnTo>
                <a:lnTo>
                  <a:pt x="209421" y="791937"/>
                </a:lnTo>
                <a:lnTo>
                  <a:pt x="172807" y="767853"/>
                </a:lnTo>
                <a:lnTo>
                  <a:pt x="138847" y="740176"/>
                </a:lnTo>
                <a:lnTo>
                  <a:pt x="107849" y="709109"/>
                </a:lnTo>
                <a:lnTo>
                  <a:pt x="80123" y="674853"/>
                </a:lnTo>
                <a:lnTo>
                  <a:pt x="55978" y="637612"/>
                </a:lnTo>
                <a:lnTo>
                  <a:pt x="35721" y="597589"/>
                </a:lnTo>
                <a:lnTo>
                  <a:pt x="19663" y="554986"/>
                </a:lnTo>
                <a:lnTo>
                  <a:pt x="8112" y="510005"/>
                </a:lnTo>
                <a:close/>
              </a:path>
            </a:pathLst>
          </a:custGeom>
          <a:ln w="38100">
            <a:solidFill>
              <a:srgbClr val="FF6600"/>
            </a:solidFill>
          </a:ln>
        </p:spPr>
        <p:txBody>
          <a:bodyPr wrap="square" lIns="0" tIns="0" rIns="0" bIns="0" rtlCol="0"/>
          <a:lstStyle/>
          <a:p>
            <a:endParaRPr/>
          </a:p>
        </p:txBody>
      </p:sp>
      <p:sp>
        <p:nvSpPr>
          <p:cNvPr id="12" name="object 12"/>
          <p:cNvSpPr/>
          <p:nvPr/>
        </p:nvSpPr>
        <p:spPr>
          <a:xfrm>
            <a:off x="3906773" y="1373886"/>
            <a:ext cx="1812289" cy="1633220"/>
          </a:xfrm>
          <a:custGeom>
            <a:avLst/>
            <a:gdLst/>
            <a:ahLst/>
            <a:cxnLst/>
            <a:rect l="l" t="t" r="r" b="b"/>
            <a:pathLst>
              <a:path w="1812289" h="1633220">
                <a:moveTo>
                  <a:pt x="1812289" y="0"/>
                </a:moveTo>
                <a:lnTo>
                  <a:pt x="0" y="1632839"/>
                </a:lnTo>
              </a:path>
            </a:pathLst>
          </a:custGeom>
          <a:ln w="38099">
            <a:solidFill>
              <a:srgbClr val="FF6600"/>
            </a:solidFill>
          </a:ln>
        </p:spPr>
        <p:txBody>
          <a:bodyPr wrap="square" lIns="0" tIns="0" rIns="0" bIns="0" rtlCol="0"/>
          <a:lstStyle/>
          <a:p>
            <a:endParaRPr/>
          </a:p>
        </p:txBody>
      </p:sp>
      <p:sp>
        <p:nvSpPr>
          <p:cNvPr id="13" name="object 13"/>
          <p:cNvSpPr/>
          <p:nvPr/>
        </p:nvSpPr>
        <p:spPr>
          <a:xfrm>
            <a:off x="322325" y="1315974"/>
            <a:ext cx="3584575" cy="3380740"/>
          </a:xfrm>
          <a:custGeom>
            <a:avLst/>
            <a:gdLst/>
            <a:ahLst/>
            <a:cxnLst/>
            <a:rect l="l" t="t" r="r" b="b"/>
            <a:pathLst>
              <a:path w="3584575" h="3380740">
                <a:moveTo>
                  <a:pt x="0" y="3380231"/>
                </a:moveTo>
                <a:lnTo>
                  <a:pt x="3584448" y="3380231"/>
                </a:lnTo>
                <a:lnTo>
                  <a:pt x="3584448" y="0"/>
                </a:lnTo>
                <a:lnTo>
                  <a:pt x="0" y="0"/>
                </a:lnTo>
                <a:lnTo>
                  <a:pt x="0" y="3380231"/>
                </a:lnTo>
                <a:close/>
              </a:path>
            </a:pathLst>
          </a:custGeom>
          <a:ln w="38100">
            <a:solidFill>
              <a:srgbClr val="FF6600"/>
            </a:solidFill>
          </a:ln>
        </p:spPr>
        <p:txBody>
          <a:bodyPr wrap="square" lIns="0" tIns="0" rIns="0" bIns="0" rtlCol="0"/>
          <a:lstStyle/>
          <a:p>
            <a:endParaRPr/>
          </a:p>
        </p:txBody>
      </p:sp>
      <p:sp>
        <p:nvSpPr>
          <p:cNvPr id="14" name="object 14"/>
          <p:cNvSpPr/>
          <p:nvPr/>
        </p:nvSpPr>
        <p:spPr>
          <a:xfrm>
            <a:off x="5508497" y="1899666"/>
            <a:ext cx="3458210" cy="908685"/>
          </a:xfrm>
          <a:custGeom>
            <a:avLst/>
            <a:gdLst/>
            <a:ahLst/>
            <a:cxnLst/>
            <a:rect l="l" t="t" r="r" b="b"/>
            <a:pathLst>
              <a:path w="3458209" h="908685">
                <a:moveTo>
                  <a:pt x="0" y="908303"/>
                </a:moveTo>
                <a:lnTo>
                  <a:pt x="3457955" y="908303"/>
                </a:lnTo>
                <a:lnTo>
                  <a:pt x="3457955" y="0"/>
                </a:lnTo>
                <a:lnTo>
                  <a:pt x="0" y="0"/>
                </a:lnTo>
                <a:lnTo>
                  <a:pt x="0" y="908303"/>
                </a:lnTo>
                <a:close/>
              </a:path>
            </a:pathLst>
          </a:custGeom>
          <a:ln w="38100">
            <a:solidFill>
              <a:srgbClr val="008000"/>
            </a:solidFill>
          </a:ln>
        </p:spPr>
        <p:txBody>
          <a:bodyPr wrap="square" lIns="0" tIns="0" rIns="0" bIns="0" rtlCol="0"/>
          <a:lstStyle/>
          <a:p>
            <a:endParaRPr/>
          </a:p>
        </p:txBody>
      </p:sp>
      <p:sp>
        <p:nvSpPr>
          <p:cNvPr id="15" name="object 15"/>
          <p:cNvSpPr/>
          <p:nvPr/>
        </p:nvSpPr>
        <p:spPr>
          <a:xfrm>
            <a:off x="4339590" y="2807970"/>
            <a:ext cx="1168400" cy="2285365"/>
          </a:xfrm>
          <a:custGeom>
            <a:avLst/>
            <a:gdLst/>
            <a:ahLst/>
            <a:cxnLst/>
            <a:rect l="l" t="t" r="r" b="b"/>
            <a:pathLst>
              <a:path w="1168400" h="2285365">
                <a:moveTo>
                  <a:pt x="1168019" y="0"/>
                </a:moveTo>
                <a:lnTo>
                  <a:pt x="0" y="2284984"/>
                </a:lnTo>
              </a:path>
            </a:pathLst>
          </a:custGeom>
          <a:ln w="38100">
            <a:solidFill>
              <a:srgbClr val="008000"/>
            </a:solidFill>
          </a:ln>
        </p:spPr>
        <p:txBody>
          <a:bodyPr wrap="square" lIns="0" tIns="0" rIns="0" bIns="0" rtlCol="0"/>
          <a:lstStyle/>
          <a:p>
            <a:endParaRPr/>
          </a:p>
        </p:txBody>
      </p:sp>
      <p:sp>
        <p:nvSpPr>
          <p:cNvPr id="16" name="object 16"/>
          <p:cNvSpPr/>
          <p:nvPr/>
        </p:nvSpPr>
        <p:spPr>
          <a:xfrm>
            <a:off x="721613" y="4418838"/>
            <a:ext cx="260985" cy="673735"/>
          </a:xfrm>
          <a:custGeom>
            <a:avLst/>
            <a:gdLst/>
            <a:ahLst/>
            <a:cxnLst/>
            <a:rect l="l" t="t" r="r" b="b"/>
            <a:pathLst>
              <a:path w="260984" h="673735">
                <a:moveTo>
                  <a:pt x="260819" y="0"/>
                </a:moveTo>
                <a:lnTo>
                  <a:pt x="0" y="673607"/>
                </a:lnTo>
              </a:path>
            </a:pathLst>
          </a:custGeom>
          <a:ln w="38100">
            <a:solidFill>
              <a:srgbClr val="008000"/>
            </a:solidFill>
          </a:ln>
        </p:spPr>
        <p:txBody>
          <a:bodyPr wrap="square" lIns="0" tIns="0" rIns="0" bIns="0" rtlCol="0"/>
          <a:lstStyle/>
          <a:p>
            <a:endParaRPr/>
          </a:p>
        </p:txBody>
      </p:sp>
      <p:sp>
        <p:nvSpPr>
          <p:cNvPr id="17" name="object 17"/>
          <p:cNvSpPr/>
          <p:nvPr/>
        </p:nvSpPr>
        <p:spPr>
          <a:xfrm>
            <a:off x="1622297" y="1942338"/>
            <a:ext cx="224154" cy="268605"/>
          </a:xfrm>
          <a:custGeom>
            <a:avLst/>
            <a:gdLst/>
            <a:ahLst/>
            <a:cxnLst/>
            <a:rect l="l" t="t" r="r" b="b"/>
            <a:pathLst>
              <a:path w="224155" h="268605">
                <a:moveTo>
                  <a:pt x="224154" y="268097"/>
                </a:moveTo>
                <a:lnTo>
                  <a:pt x="0" y="0"/>
                </a:lnTo>
              </a:path>
            </a:pathLst>
          </a:custGeom>
          <a:ln w="38100">
            <a:solidFill>
              <a:srgbClr val="0080FF"/>
            </a:solidFill>
          </a:ln>
        </p:spPr>
        <p:txBody>
          <a:bodyPr wrap="square" lIns="0" tIns="0" rIns="0" bIns="0" rtlCol="0"/>
          <a:lstStyle/>
          <a:p>
            <a:endParaRPr/>
          </a:p>
        </p:txBody>
      </p:sp>
      <p:sp>
        <p:nvSpPr>
          <p:cNvPr id="18" name="object 18"/>
          <p:cNvSpPr/>
          <p:nvPr/>
        </p:nvSpPr>
        <p:spPr>
          <a:xfrm>
            <a:off x="2765298" y="4071365"/>
            <a:ext cx="219075" cy="208279"/>
          </a:xfrm>
          <a:custGeom>
            <a:avLst/>
            <a:gdLst/>
            <a:ahLst/>
            <a:cxnLst/>
            <a:rect l="l" t="t" r="r" b="b"/>
            <a:pathLst>
              <a:path w="219075" h="208279">
                <a:moveTo>
                  <a:pt x="0" y="208152"/>
                </a:moveTo>
                <a:lnTo>
                  <a:pt x="218820" y="0"/>
                </a:lnTo>
              </a:path>
            </a:pathLst>
          </a:custGeom>
          <a:ln w="38100">
            <a:solidFill>
              <a:srgbClr val="5F497A"/>
            </a:solidFill>
          </a:ln>
        </p:spPr>
        <p:txBody>
          <a:bodyPr wrap="square" lIns="0" tIns="0" rIns="0" bIns="0" rtlCol="0"/>
          <a:lstStyle/>
          <a:p>
            <a:endParaRPr/>
          </a:p>
        </p:txBody>
      </p:sp>
      <p:sp>
        <p:nvSpPr>
          <p:cNvPr id="19" name="object 19"/>
          <p:cNvSpPr/>
          <p:nvPr/>
        </p:nvSpPr>
        <p:spPr>
          <a:xfrm>
            <a:off x="1536953" y="4152138"/>
            <a:ext cx="224154" cy="128270"/>
          </a:xfrm>
          <a:custGeom>
            <a:avLst/>
            <a:gdLst/>
            <a:ahLst/>
            <a:cxnLst/>
            <a:rect l="l" t="t" r="r" b="b"/>
            <a:pathLst>
              <a:path w="224155" h="128270">
                <a:moveTo>
                  <a:pt x="224154" y="0"/>
                </a:moveTo>
                <a:lnTo>
                  <a:pt x="0" y="128016"/>
                </a:lnTo>
              </a:path>
            </a:pathLst>
          </a:custGeom>
          <a:ln w="38100">
            <a:solidFill>
              <a:srgbClr val="008000"/>
            </a:solidFill>
          </a:ln>
        </p:spPr>
        <p:txBody>
          <a:bodyPr wrap="square" lIns="0" tIns="0" rIns="0" bIns="0" rtlCol="0"/>
          <a:lstStyle/>
          <a:p>
            <a:endParaRPr/>
          </a:p>
        </p:txBody>
      </p:sp>
      <p:sp>
        <p:nvSpPr>
          <p:cNvPr id="20" name="object 20"/>
          <p:cNvSpPr/>
          <p:nvPr/>
        </p:nvSpPr>
        <p:spPr>
          <a:xfrm>
            <a:off x="2515361" y="2137410"/>
            <a:ext cx="117475" cy="114935"/>
          </a:xfrm>
          <a:custGeom>
            <a:avLst/>
            <a:gdLst/>
            <a:ahLst/>
            <a:cxnLst/>
            <a:rect l="l" t="t" r="r" b="b"/>
            <a:pathLst>
              <a:path w="117475" h="114935">
                <a:moveTo>
                  <a:pt x="0" y="114426"/>
                </a:moveTo>
                <a:lnTo>
                  <a:pt x="117348" y="0"/>
                </a:lnTo>
              </a:path>
            </a:pathLst>
          </a:custGeom>
          <a:ln w="38100">
            <a:solidFill>
              <a:srgbClr val="FF0000"/>
            </a:solidFill>
          </a:ln>
        </p:spPr>
        <p:txBody>
          <a:bodyPr wrap="square" lIns="0" tIns="0" rIns="0" bIns="0" rtlCol="0"/>
          <a:lstStyle/>
          <a:p>
            <a:endParaRPr/>
          </a:p>
        </p:txBody>
      </p:sp>
      <p:sp>
        <p:nvSpPr>
          <p:cNvPr id="21" name="object 21"/>
          <p:cNvSpPr txBox="1"/>
          <p:nvPr/>
        </p:nvSpPr>
        <p:spPr>
          <a:xfrm>
            <a:off x="4846446" y="6644437"/>
            <a:ext cx="4250055" cy="177800"/>
          </a:xfrm>
          <a:prstGeom prst="rect">
            <a:avLst/>
          </a:prstGeom>
        </p:spPr>
        <p:txBody>
          <a:bodyPr vert="horz" wrap="square" lIns="0" tIns="0" rIns="0" bIns="0" rtlCol="0">
            <a:spAutoFit/>
          </a:bodyPr>
          <a:lstStyle/>
          <a:p>
            <a:pPr marL="12700">
              <a:lnSpc>
                <a:spcPts val="1240"/>
              </a:lnSpc>
            </a:pPr>
            <a:r>
              <a:rPr sz="1200" u="sng" spc="-30" dirty="0">
                <a:solidFill>
                  <a:srgbClr val="0000FF"/>
                </a:solidFill>
                <a:uFill>
                  <a:solidFill>
                    <a:srgbClr val="0000FF"/>
                  </a:solidFill>
                </a:uFill>
                <a:latin typeface="Arial"/>
                <a:cs typeface="Arial"/>
              </a:rPr>
              <a:t>http://en.wikipedia.org/wiki/File:DNA_to_Chromatin_Formation.jpg</a:t>
            </a:r>
            <a:endParaRPr sz="1200">
              <a:latin typeface="Arial"/>
              <a:cs typeface="Arial"/>
            </a:endParaRPr>
          </a:p>
        </p:txBody>
      </p:sp>
      <p:sp>
        <p:nvSpPr>
          <p:cNvPr id="22" name="Rectangle 21">
            <a:extLst>
              <a:ext uri="{FF2B5EF4-FFF2-40B4-BE49-F238E27FC236}">
                <a16:creationId xmlns:a16="http://schemas.microsoft.com/office/drawing/2014/main" id="{D4049AE6-D01E-4646-AFC6-1E443924DEB8}"/>
              </a:ext>
            </a:extLst>
          </p:cNvPr>
          <p:cNvSpPr/>
          <p:nvPr/>
        </p:nvSpPr>
        <p:spPr>
          <a:xfrm>
            <a:off x="321563" y="607096"/>
            <a:ext cx="4015651" cy="400110"/>
          </a:xfrm>
          <a:prstGeom prst="rect">
            <a:avLst/>
          </a:prstGeom>
          <a:ln>
            <a:solidFill>
              <a:schemeClr val="tx1"/>
            </a:solidFill>
          </a:ln>
        </p:spPr>
        <p:txBody>
          <a:bodyPr wrap="none">
            <a:spAutoFit/>
          </a:bodyPr>
          <a:lstStyle/>
          <a:p>
            <a:r>
              <a:rPr lang="en-US" sz="2000" dirty="0"/>
              <a:t>Structure of a simplified nucleosome</a:t>
            </a:r>
          </a:p>
        </p:txBody>
      </p:sp>
      <p:sp>
        <p:nvSpPr>
          <p:cNvPr id="23" name="Rectangle 22">
            <a:extLst>
              <a:ext uri="{FF2B5EF4-FFF2-40B4-BE49-F238E27FC236}">
                <a16:creationId xmlns:a16="http://schemas.microsoft.com/office/drawing/2014/main" id="{F6058402-FF3F-4389-A8D2-F1FD36096F12}"/>
              </a:ext>
            </a:extLst>
          </p:cNvPr>
          <p:cNvSpPr/>
          <p:nvPr/>
        </p:nvSpPr>
        <p:spPr>
          <a:xfrm>
            <a:off x="274446" y="5104166"/>
            <a:ext cx="4572000" cy="923330"/>
          </a:xfrm>
          <a:prstGeom prst="rect">
            <a:avLst/>
          </a:prstGeom>
          <a:ln w="41275">
            <a:solidFill>
              <a:srgbClr val="008000"/>
            </a:solidFill>
          </a:ln>
        </p:spPr>
        <p:txBody>
          <a:bodyPr>
            <a:spAutoFit/>
          </a:bodyPr>
          <a:lstStyle/>
          <a:p>
            <a:r>
              <a:rPr lang="en-US" dirty="0"/>
              <a:t>The H1 histone binds DNA in such a way  to form a structure called the 30 nm </a:t>
            </a:r>
            <a:r>
              <a:rPr lang="en-US" dirty="0" err="1"/>
              <a:t>fibre</a:t>
            </a:r>
            <a:r>
              <a:rPr lang="en-US" dirty="0"/>
              <a:t>  (solenoid) that facilitates further packing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34289"/>
            <a:ext cx="5847715"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Arial"/>
                <a:cs typeface="Arial"/>
              </a:rPr>
              <a:t>7.2.U2 Nucleosomes help to regulate transcription in</a:t>
            </a:r>
            <a:r>
              <a:rPr sz="1600" spc="100" dirty="0">
                <a:latin typeface="Arial"/>
                <a:cs typeface="Arial"/>
              </a:rPr>
              <a:t> </a:t>
            </a:r>
            <a:r>
              <a:rPr sz="1600" spc="-5" dirty="0">
                <a:latin typeface="Arial"/>
                <a:cs typeface="Arial"/>
              </a:rPr>
              <a:t>eukaryotes.</a:t>
            </a:r>
            <a:endParaRPr sz="1600">
              <a:latin typeface="Arial"/>
              <a:cs typeface="Arial"/>
            </a:endParaRPr>
          </a:p>
        </p:txBody>
      </p:sp>
      <p:sp>
        <p:nvSpPr>
          <p:cNvPr id="3" name="object 3"/>
          <p:cNvSpPr/>
          <p:nvPr/>
        </p:nvSpPr>
        <p:spPr>
          <a:xfrm>
            <a:off x="423688" y="2049411"/>
            <a:ext cx="8400271" cy="2723756"/>
          </a:xfrm>
          <a:prstGeom prst="rect">
            <a:avLst/>
          </a:prstGeom>
          <a:blipFill>
            <a:blip r:embed="rId2" cstate="print"/>
            <a:stretch>
              <a:fillRect/>
            </a:stretch>
          </a:blipFill>
        </p:spPr>
        <p:txBody>
          <a:bodyPr wrap="square" lIns="0" tIns="0" rIns="0" bIns="0" rtlCol="0"/>
          <a:lstStyle/>
          <a:p>
            <a:endParaRPr/>
          </a:p>
        </p:txBody>
      </p:sp>
      <p:sp>
        <p:nvSpPr>
          <p:cNvPr id="6" name="object 6"/>
          <p:cNvSpPr txBox="1"/>
          <p:nvPr/>
        </p:nvSpPr>
        <p:spPr>
          <a:xfrm>
            <a:off x="3605910" y="6644437"/>
            <a:ext cx="5461000" cy="177800"/>
          </a:xfrm>
          <a:prstGeom prst="rect">
            <a:avLst/>
          </a:prstGeom>
        </p:spPr>
        <p:txBody>
          <a:bodyPr vert="horz" wrap="square" lIns="0" tIns="0" rIns="0" bIns="0" rtlCol="0">
            <a:spAutoFit/>
          </a:bodyPr>
          <a:lstStyle/>
          <a:p>
            <a:pPr marL="12700">
              <a:lnSpc>
                <a:spcPts val="1240"/>
              </a:lnSpc>
            </a:pPr>
            <a:r>
              <a:rPr sz="1200" spc="-55" dirty="0">
                <a:latin typeface="Arial"/>
                <a:cs typeface="Arial"/>
              </a:rPr>
              <a:t>Edited </a:t>
            </a:r>
            <a:r>
              <a:rPr sz="1200" spc="-15" dirty="0">
                <a:latin typeface="Arial"/>
                <a:cs typeface="Arial"/>
              </a:rPr>
              <a:t>from:</a:t>
            </a:r>
            <a:r>
              <a:rPr sz="1200" spc="-80" dirty="0">
                <a:latin typeface="Arial"/>
                <a:cs typeface="Arial"/>
              </a:rPr>
              <a:t> </a:t>
            </a:r>
            <a:r>
              <a:rPr sz="1200" u="sng" spc="-25" dirty="0">
                <a:solidFill>
                  <a:srgbClr val="0000FF"/>
                </a:solidFill>
                <a:uFill>
                  <a:solidFill>
                    <a:srgbClr val="0000FF"/>
                  </a:solidFill>
                </a:uFill>
                <a:latin typeface="Arial"/>
                <a:cs typeface="Arial"/>
                <a:hlinkClick r:id="rId3"/>
              </a:rPr>
              <a:t>http://www.nature.com/neuro/journal/v13/n4/images/nn0410-405-F1.jpg</a:t>
            </a:r>
            <a:endParaRPr sz="1200">
              <a:latin typeface="Arial"/>
              <a:cs typeface="Arial"/>
            </a:endParaRPr>
          </a:p>
        </p:txBody>
      </p:sp>
      <p:sp>
        <p:nvSpPr>
          <p:cNvPr id="7" name="Rectangle 6">
            <a:extLst>
              <a:ext uri="{FF2B5EF4-FFF2-40B4-BE49-F238E27FC236}">
                <a16:creationId xmlns:a16="http://schemas.microsoft.com/office/drawing/2014/main" id="{E3EADDFE-13C8-47BD-BE7E-7B32C8A40CAD}"/>
              </a:ext>
            </a:extLst>
          </p:cNvPr>
          <p:cNvSpPr/>
          <p:nvPr/>
        </p:nvSpPr>
        <p:spPr>
          <a:xfrm>
            <a:off x="423688" y="595555"/>
            <a:ext cx="3538712" cy="707886"/>
          </a:xfrm>
          <a:prstGeom prst="rect">
            <a:avLst/>
          </a:prstGeom>
          <a:ln w="31750">
            <a:solidFill>
              <a:schemeClr val="tx1"/>
            </a:solidFill>
          </a:ln>
        </p:spPr>
        <p:txBody>
          <a:bodyPr wrap="square">
            <a:spAutoFit/>
          </a:bodyPr>
          <a:lstStyle/>
          <a:p>
            <a:r>
              <a:rPr lang="en-US" sz="2000" dirty="0"/>
              <a:t>Methylation is the addition of  methyl groups to DNA</a:t>
            </a:r>
          </a:p>
        </p:txBody>
      </p:sp>
      <p:sp>
        <p:nvSpPr>
          <p:cNvPr id="8" name="Rectangle 7">
            <a:extLst>
              <a:ext uri="{FF2B5EF4-FFF2-40B4-BE49-F238E27FC236}">
                <a16:creationId xmlns:a16="http://schemas.microsoft.com/office/drawing/2014/main" id="{A4370789-0AA5-4BA9-8B74-980549265482}"/>
              </a:ext>
            </a:extLst>
          </p:cNvPr>
          <p:cNvSpPr/>
          <p:nvPr/>
        </p:nvSpPr>
        <p:spPr>
          <a:xfrm>
            <a:off x="5166609" y="595555"/>
            <a:ext cx="3538713" cy="707886"/>
          </a:xfrm>
          <a:prstGeom prst="rect">
            <a:avLst/>
          </a:prstGeom>
          <a:ln w="25400">
            <a:solidFill>
              <a:schemeClr val="tx1"/>
            </a:solidFill>
          </a:ln>
        </p:spPr>
        <p:txBody>
          <a:bodyPr wrap="square">
            <a:spAutoFit/>
          </a:bodyPr>
          <a:lstStyle/>
          <a:p>
            <a:r>
              <a:rPr lang="en-US" sz="2000" dirty="0"/>
              <a:t>Acetylation is the addition of Acetyl  groups to histones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4572"/>
            <a:ext cx="9144000" cy="334010"/>
          </a:xfrm>
          <a:custGeom>
            <a:avLst/>
            <a:gdLst/>
            <a:ahLst/>
            <a:cxnLst/>
            <a:rect l="l" t="t" r="r" b="b"/>
            <a:pathLst>
              <a:path w="9144000" h="334010">
                <a:moveTo>
                  <a:pt x="0" y="333755"/>
                </a:moveTo>
                <a:lnTo>
                  <a:pt x="9144000" y="333755"/>
                </a:lnTo>
                <a:lnTo>
                  <a:pt x="9144000" y="0"/>
                </a:lnTo>
                <a:lnTo>
                  <a:pt x="0" y="0"/>
                </a:lnTo>
                <a:lnTo>
                  <a:pt x="0" y="333755"/>
                </a:lnTo>
                <a:close/>
              </a:path>
            </a:pathLst>
          </a:custGeom>
          <a:solidFill>
            <a:srgbClr val="B8CDE4">
              <a:alpha val="78038"/>
            </a:srgbClr>
          </a:solidFill>
        </p:spPr>
        <p:txBody>
          <a:bodyPr wrap="square" lIns="0" tIns="0" rIns="0" bIns="0" rtlCol="0"/>
          <a:lstStyle/>
          <a:p>
            <a:endParaRPr/>
          </a:p>
        </p:txBody>
      </p:sp>
      <p:sp>
        <p:nvSpPr>
          <p:cNvPr id="3" name="object 3"/>
          <p:cNvSpPr txBox="1"/>
          <p:nvPr/>
        </p:nvSpPr>
        <p:spPr>
          <a:xfrm>
            <a:off x="78739" y="34289"/>
            <a:ext cx="5847715"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Arial"/>
                <a:cs typeface="Arial"/>
              </a:rPr>
              <a:t>7.2.U2 Nucleosomes help to regulate transcription in</a:t>
            </a:r>
            <a:r>
              <a:rPr sz="1600" spc="100" dirty="0">
                <a:latin typeface="Arial"/>
                <a:cs typeface="Arial"/>
              </a:rPr>
              <a:t> </a:t>
            </a:r>
            <a:r>
              <a:rPr sz="1600" spc="-5" dirty="0">
                <a:latin typeface="Arial"/>
                <a:cs typeface="Arial"/>
              </a:rPr>
              <a:t>eukaryotes.</a:t>
            </a:r>
            <a:endParaRPr sz="1600">
              <a:latin typeface="Arial"/>
              <a:cs typeface="Arial"/>
            </a:endParaRPr>
          </a:p>
        </p:txBody>
      </p:sp>
      <p:sp>
        <p:nvSpPr>
          <p:cNvPr id="4" name="object 4"/>
          <p:cNvSpPr/>
          <p:nvPr/>
        </p:nvSpPr>
        <p:spPr>
          <a:xfrm>
            <a:off x="423688" y="2049411"/>
            <a:ext cx="8400271" cy="2723756"/>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430479" y="613918"/>
            <a:ext cx="8341995" cy="629018"/>
          </a:xfrm>
          <a:prstGeom prst="rect">
            <a:avLst/>
          </a:prstGeom>
        </p:spPr>
        <p:txBody>
          <a:bodyPr vert="horz" wrap="square" lIns="0" tIns="13335" rIns="0" bIns="0" rtlCol="0">
            <a:spAutoFit/>
          </a:bodyPr>
          <a:lstStyle/>
          <a:p>
            <a:pPr marL="12700">
              <a:lnSpc>
                <a:spcPct val="100000"/>
              </a:lnSpc>
              <a:spcBef>
                <a:spcPts val="105"/>
              </a:spcBef>
              <a:tabLst>
                <a:tab pos="4020820" algn="l"/>
              </a:tabLst>
            </a:pPr>
            <a:r>
              <a:rPr spc="-5" dirty="0">
                <a:latin typeface="+mn-lt"/>
              </a:rPr>
              <a:t>	</a:t>
            </a:r>
            <a:br>
              <a:rPr lang="en-GB" spc="-5" dirty="0">
                <a:latin typeface="+mn-lt"/>
              </a:rPr>
            </a:br>
            <a:endParaRPr b="1" spc="-185" dirty="0">
              <a:latin typeface="+mn-lt"/>
              <a:cs typeface="Arial"/>
            </a:endParaRPr>
          </a:p>
        </p:txBody>
      </p:sp>
      <p:sp>
        <p:nvSpPr>
          <p:cNvPr id="8" name="object 8"/>
          <p:cNvSpPr txBox="1"/>
          <p:nvPr/>
        </p:nvSpPr>
        <p:spPr>
          <a:xfrm>
            <a:off x="3605910" y="6644437"/>
            <a:ext cx="5461000" cy="177800"/>
          </a:xfrm>
          <a:prstGeom prst="rect">
            <a:avLst/>
          </a:prstGeom>
        </p:spPr>
        <p:txBody>
          <a:bodyPr vert="horz" wrap="square" lIns="0" tIns="0" rIns="0" bIns="0" rtlCol="0">
            <a:spAutoFit/>
          </a:bodyPr>
          <a:lstStyle/>
          <a:p>
            <a:pPr marL="12700">
              <a:lnSpc>
                <a:spcPts val="1240"/>
              </a:lnSpc>
            </a:pPr>
            <a:r>
              <a:rPr sz="1200" spc="-55" dirty="0">
                <a:latin typeface="Arial"/>
                <a:cs typeface="Arial"/>
              </a:rPr>
              <a:t>Edited </a:t>
            </a:r>
            <a:r>
              <a:rPr sz="1200" spc="-15" dirty="0">
                <a:latin typeface="Arial"/>
                <a:cs typeface="Arial"/>
              </a:rPr>
              <a:t>from:</a:t>
            </a:r>
            <a:r>
              <a:rPr sz="1200" spc="-80" dirty="0">
                <a:latin typeface="Arial"/>
                <a:cs typeface="Arial"/>
              </a:rPr>
              <a:t> </a:t>
            </a:r>
            <a:r>
              <a:rPr sz="1200" u="sng" spc="-25" dirty="0">
                <a:solidFill>
                  <a:srgbClr val="0000FF"/>
                </a:solidFill>
                <a:uFill>
                  <a:solidFill>
                    <a:srgbClr val="0000FF"/>
                  </a:solidFill>
                </a:uFill>
                <a:latin typeface="Arial"/>
                <a:cs typeface="Arial"/>
                <a:hlinkClick r:id="rId3"/>
              </a:rPr>
              <a:t>http://www.nature.com/neuro/journal/v13/n4/images/nn0410-405-F1.jpg</a:t>
            </a:r>
            <a:endParaRPr sz="1200">
              <a:latin typeface="Arial"/>
              <a:cs typeface="Arial"/>
            </a:endParaRPr>
          </a:p>
        </p:txBody>
      </p:sp>
      <p:sp>
        <p:nvSpPr>
          <p:cNvPr id="7" name="object 7"/>
          <p:cNvSpPr txBox="1"/>
          <p:nvPr/>
        </p:nvSpPr>
        <p:spPr>
          <a:xfrm>
            <a:off x="275031" y="5864453"/>
            <a:ext cx="3472179" cy="666115"/>
          </a:xfrm>
          <a:prstGeom prst="rect">
            <a:avLst/>
          </a:prstGeom>
        </p:spPr>
        <p:txBody>
          <a:bodyPr vert="horz" wrap="square" lIns="0" tIns="12700" rIns="0" bIns="0" rtlCol="0">
            <a:spAutoFit/>
          </a:bodyPr>
          <a:lstStyle/>
          <a:p>
            <a:pPr marL="12700" marR="5080">
              <a:lnSpc>
                <a:spcPct val="100000"/>
              </a:lnSpc>
              <a:spcBef>
                <a:spcPts val="100"/>
              </a:spcBef>
            </a:pPr>
            <a:r>
              <a:rPr sz="1400" i="1" spc="-50" dirty="0">
                <a:latin typeface="Trebuchet MS"/>
                <a:cs typeface="Trebuchet MS"/>
              </a:rPr>
              <a:t>*Chromatin </a:t>
            </a:r>
            <a:r>
              <a:rPr sz="1400" i="1" spc="-65" dirty="0">
                <a:latin typeface="Trebuchet MS"/>
                <a:cs typeface="Trebuchet MS"/>
              </a:rPr>
              <a:t>is </a:t>
            </a:r>
            <a:r>
              <a:rPr sz="1400" i="1" spc="-15" dirty="0">
                <a:latin typeface="Trebuchet MS"/>
                <a:cs typeface="Trebuchet MS"/>
              </a:rPr>
              <a:t>a </a:t>
            </a:r>
            <a:r>
              <a:rPr sz="1400" i="1" spc="-80" dirty="0">
                <a:latin typeface="Trebuchet MS"/>
                <a:cs typeface="Trebuchet MS"/>
              </a:rPr>
              <a:t>complex </a:t>
            </a:r>
            <a:r>
              <a:rPr sz="1400" i="1" spc="-85" dirty="0">
                <a:latin typeface="Trebuchet MS"/>
                <a:cs typeface="Trebuchet MS"/>
              </a:rPr>
              <a:t>of </a:t>
            </a:r>
            <a:r>
              <a:rPr sz="1400" i="1" spc="-50" dirty="0">
                <a:latin typeface="Trebuchet MS"/>
                <a:cs typeface="Trebuchet MS"/>
              </a:rPr>
              <a:t>DNA, </a:t>
            </a:r>
            <a:r>
              <a:rPr sz="1400" i="1" spc="-85" dirty="0">
                <a:latin typeface="Trebuchet MS"/>
                <a:cs typeface="Trebuchet MS"/>
              </a:rPr>
              <a:t>protein </a:t>
            </a:r>
            <a:r>
              <a:rPr sz="1400" i="1" spc="-45" dirty="0">
                <a:latin typeface="Trebuchet MS"/>
                <a:cs typeface="Trebuchet MS"/>
              </a:rPr>
              <a:t>and  </a:t>
            </a:r>
            <a:r>
              <a:rPr sz="1400" i="1" spc="-60" dirty="0">
                <a:latin typeface="Trebuchet MS"/>
                <a:cs typeface="Trebuchet MS"/>
              </a:rPr>
              <a:t>RNA. </a:t>
            </a:r>
            <a:r>
              <a:rPr sz="1400" i="1" spc="-90" dirty="0">
                <a:latin typeface="Trebuchet MS"/>
                <a:cs typeface="Trebuchet MS"/>
              </a:rPr>
              <a:t>Tightly </a:t>
            </a:r>
            <a:r>
              <a:rPr sz="1400" i="1" spc="-70" dirty="0">
                <a:latin typeface="Trebuchet MS"/>
                <a:cs typeface="Trebuchet MS"/>
              </a:rPr>
              <a:t>packed chromatin </a:t>
            </a:r>
            <a:r>
              <a:rPr sz="1400" i="1" spc="-65" dirty="0">
                <a:latin typeface="Trebuchet MS"/>
                <a:cs typeface="Trebuchet MS"/>
              </a:rPr>
              <a:t>which </a:t>
            </a:r>
            <a:r>
              <a:rPr sz="1400" i="1" spc="-60" dirty="0">
                <a:latin typeface="Trebuchet MS"/>
                <a:cs typeface="Trebuchet MS"/>
              </a:rPr>
              <a:t>cannot</a:t>
            </a:r>
            <a:r>
              <a:rPr sz="1400" i="1" spc="-315" dirty="0">
                <a:latin typeface="Trebuchet MS"/>
                <a:cs typeface="Trebuchet MS"/>
              </a:rPr>
              <a:t> </a:t>
            </a:r>
            <a:r>
              <a:rPr sz="1400" i="1" spc="-75" dirty="0">
                <a:latin typeface="Trebuchet MS"/>
                <a:cs typeface="Trebuchet MS"/>
              </a:rPr>
              <a:t>be  transcribed </a:t>
            </a:r>
            <a:r>
              <a:rPr sz="1400" i="1" spc="-65" dirty="0">
                <a:latin typeface="Trebuchet MS"/>
                <a:cs typeface="Trebuchet MS"/>
              </a:rPr>
              <a:t>is </a:t>
            </a:r>
            <a:r>
              <a:rPr sz="1400" i="1" spc="-100" dirty="0">
                <a:latin typeface="Trebuchet MS"/>
                <a:cs typeface="Trebuchet MS"/>
              </a:rPr>
              <a:t>referred </a:t>
            </a:r>
            <a:r>
              <a:rPr sz="1400" i="1" spc="-85" dirty="0">
                <a:latin typeface="Trebuchet MS"/>
                <a:cs typeface="Trebuchet MS"/>
              </a:rPr>
              <a:t>to </a:t>
            </a:r>
            <a:r>
              <a:rPr sz="1400" i="1" spc="-20" dirty="0">
                <a:latin typeface="Trebuchet MS"/>
                <a:cs typeface="Trebuchet MS"/>
              </a:rPr>
              <a:t>as</a:t>
            </a:r>
            <a:r>
              <a:rPr sz="1400" i="1" spc="-265" dirty="0">
                <a:latin typeface="Trebuchet MS"/>
                <a:cs typeface="Trebuchet MS"/>
              </a:rPr>
              <a:t> </a:t>
            </a:r>
            <a:r>
              <a:rPr sz="1400" i="1" spc="-80" dirty="0">
                <a:latin typeface="Trebuchet MS"/>
                <a:cs typeface="Trebuchet MS"/>
              </a:rPr>
              <a:t>heterochromatin.</a:t>
            </a:r>
            <a:endParaRPr sz="1400">
              <a:latin typeface="Trebuchet MS"/>
              <a:cs typeface="Trebuchet MS"/>
            </a:endParaRPr>
          </a:p>
        </p:txBody>
      </p:sp>
      <p:sp>
        <p:nvSpPr>
          <p:cNvPr id="9" name="Rectangle 8">
            <a:extLst>
              <a:ext uri="{FF2B5EF4-FFF2-40B4-BE49-F238E27FC236}">
                <a16:creationId xmlns:a16="http://schemas.microsoft.com/office/drawing/2014/main" id="{359DD76E-7779-4C21-AE5B-7D89D109452A}"/>
              </a:ext>
            </a:extLst>
          </p:cNvPr>
          <p:cNvSpPr/>
          <p:nvPr/>
        </p:nvSpPr>
        <p:spPr>
          <a:xfrm>
            <a:off x="4458684" y="4892154"/>
            <a:ext cx="4572000" cy="1323439"/>
          </a:xfrm>
          <a:prstGeom prst="rect">
            <a:avLst/>
          </a:prstGeom>
          <a:ln w="25400">
            <a:solidFill>
              <a:schemeClr val="tx1"/>
            </a:solidFill>
          </a:ln>
        </p:spPr>
        <p:txBody>
          <a:bodyPr>
            <a:spAutoFit/>
          </a:bodyPr>
          <a:lstStyle/>
          <a:p>
            <a:r>
              <a:rPr lang="en-US" sz="2000" dirty="0"/>
              <a:t>Processes that inhibit transcription bind  the DNA more tightly to the histone  making it less accessible to transcription  factors (forming heterochromatin).</a:t>
            </a:r>
          </a:p>
        </p:txBody>
      </p:sp>
      <p:sp>
        <p:nvSpPr>
          <p:cNvPr id="10" name="Rectangle 9">
            <a:extLst>
              <a:ext uri="{FF2B5EF4-FFF2-40B4-BE49-F238E27FC236}">
                <a16:creationId xmlns:a16="http://schemas.microsoft.com/office/drawing/2014/main" id="{BB3598A2-0BA6-4DA7-A1A5-7CCC3EA9DC6B}"/>
              </a:ext>
            </a:extLst>
          </p:cNvPr>
          <p:cNvSpPr/>
          <p:nvPr/>
        </p:nvSpPr>
        <p:spPr>
          <a:xfrm>
            <a:off x="430478" y="771039"/>
            <a:ext cx="3175431" cy="707886"/>
          </a:xfrm>
          <a:prstGeom prst="rect">
            <a:avLst/>
          </a:prstGeom>
        </p:spPr>
        <p:txBody>
          <a:bodyPr wrap="square">
            <a:spAutoFit/>
          </a:bodyPr>
          <a:lstStyle/>
          <a:p>
            <a:r>
              <a:rPr lang="en-US" sz="2000" dirty="0"/>
              <a:t>Methylation is the addition of methyl groups to DNA</a:t>
            </a:r>
          </a:p>
        </p:txBody>
      </p:sp>
      <p:sp>
        <p:nvSpPr>
          <p:cNvPr id="11" name="Rectangle 10">
            <a:extLst>
              <a:ext uri="{FF2B5EF4-FFF2-40B4-BE49-F238E27FC236}">
                <a16:creationId xmlns:a16="http://schemas.microsoft.com/office/drawing/2014/main" id="{B4F07A66-8260-4BE5-83AA-A76BF836C4AF}"/>
              </a:ext>
            </a:extLst>
          </p:cNvPr>
          <p:cNvSpPr/>
          <p:nvPr/>
        </p:nvSpPr>
        <p:spPr>
          <a:xfrm>
            <a:off x="5151916" y="810386"/>
            <a:ext cx="3585581" cy="707886"/>
          </a:xfrm>
          <a:prstGeom prst="rect">
            <a:avLst/>
          </a:prstGeom>
        </p:spPr>
        <p:txBody>
          <a:bodyPr wrap="square">
            <a:spAutoFit/>
          </a:bodyPr>
          <a:lstStyle/>
          <a:p>
            <a:r>
              <a:rPr lang="en-US" sz="2000" dirty="0"/>
              <a:t>Methylation of DNA inhibits transcription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34289"/>
            <a:ext cx="5847715"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Arial"/>
                <a:cs typeface="Arial"/>
              </a:rPr>
              <a:t>7.2.U2 Nucleosomes help to regulate transcription in</a:t>
            </a:r>
            <a:r>
              <a:rPr sz="1600" spc="100" dirty="0">
                <a:latin typeface="Arial"/>
                <a:cs typeface="Arial"/>
              </a:rPr>
              <a:t> </a:t>
            </a:r>
            <a:r>
              <a:rPr sz="1600" spc="-5" dirty="0">
                <a:latin typeface="Arial"/>
                <a:cs typeface="Arial"/>
              </a:rPr>
              <a:t>eukaryotes.</a:t>
            </a:r>
            <a:endParaRPr sz="1600">
              <a:latin typeface="Arial"/>
              <a:cs typeface="Arial"/>
            </a:endParaRPr>
          </a:p>
        </p:txBody>
      </p:sp>
      <p:sp>
        <p:nvSpPr>
          <p:cNvPr id="3" name="object 3"/>
          <p:cNvSpPr/>
          <p:nvPr/>
        </p:nvSpPr>
        <p:spPr>
          <a:xfrm>
            <a:off x="423688" y="2049411"/>
            <a:ext cx="8400271" cy="2723756"/>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430479" y="645032"/>
            <a:ext cx="3728720" cy="635635"/>
          </a:xfrm>
          <a:prstGeom prst="rect">
            <a:avLst/>
          </a:prstGeom>
        </p:spPr>
        <p:txBody>
          <a:bodyPr vert="horz" wrap="square" lIns="0" tIns="13335" rIns="0" bIns="0" rtlCol="0">
            <a:spAutoFit/>
          </a:bodyPr>
          <a:lstStyle/>
          <a:p>
            <a:pPr marL="12700" marR="5080">
              <a:lnSpc>
                <a:spcPct val="100000"/>
              </a:lnSpc>
              <a:spcBef>
                <a:spcPts val="105"/>
              </a:spcBef>
            </a:pPr>
            <a:r>
              <a:rPr b="1" spc="-120" dirty="0">
                <a:latin typeface="+mn-lt"/>
                <a:cs typeface="Arial"/>
              </a:rPr>
              <a:t>Acetylation </a:t>
            </a:r>
            <a:r>
              <a:rPr spc="-105" dirty="0">
                <a:latin typeface="+mn-lt"/>
              </a:rPr>
              <a:t>is </a:t>
            </a:r>
            <a:r>
              <a:rPr spc="-20" dirty="0">
                <a:latin typeface="+mn-lt"/>
              </a:rPr>
              <a:t>the </a:t>
            </a:r>
            <a:r>
              <a:rPr spc="-35" dirty="0">
                <a:latin typeface="+mn-lt"/>
              </a:rPr>
              <a:t>addition </a:t>
            </a:r>
            <a:r>
              <a:rPr spc="-5" dirty="0">
                <a:latin typeface="+mn-lt"/>
              </a:rPr>
              <a:t>of</a:t>
            </a:r>
            <a:r>
              <a:rPr spc="-320" dirty="0">
                <a:latin typeface="+mn-lt"/>
              </a:rPr>
              <a:t> </a:t>
            </a:r>
            <a:r>
              <a:rPr spc="-70" dirty="0">
                <a:latin typeface="+mn-lt"/>
              </a:rPr>
              <a:t>Acetyl  </a:t>
            </a:r>
            <a:r>
              <a:rPr spc="-100" dirty="0">
                <a:latin typeface="+mn-lt"/>
              </a:rPr>
              <a:t>groups </a:t>
            </a:r>
            <a:r>
              <a:rPr spc="15" dirty="0">
                <a:latin typeface="+mn-lt"/>
              </a:rPr>
              <a:t>to</a:t>
            </a:r>
            <a:r>
              <a:rPr spc="-140" dirty="0">
                <a:latin typeface="+mn-lt"/>
              </a:rPr>
              <a:t> </a:t>
            </a:r>
            <a:r>
              <a:rPr b="1" spc="-160" dirty="0">
                <a:latin typeface="+mn-lt"/>
                <a:cs typeface="Arial"/>
              </a:rPr>
              <a:t>histones</a:t>
            </a:r>
          </a:p>
        </p:txBody>
      </p:sp>
      <p:sp>
        <p:nvSpPr>
          <p:cNvPr id="9" name="object 9"/>
          <p:cNvSpPr txBox="1"/>
          <p:nvPr/>
        </p:nvSpPr>
        <p:spPr>
          <a:xfrm>
            <a:off x="3605910" y="6644437"/>
            <a:ext cx="5461000" cy="177800"/>
          </a:xfrm>
          <a:prstGeom prst="rect">
            <a:avLst/>
          </a:prstGeom>
        </p:spPr>
        <p:txBody>
          <a:bodyPr vert="horz" wrap="square" lIns="0" tIns="0" rIns="0" bIns="0" rtlCol="0">
            <a:spAutoFit/>
          </a:bodyPr>
          <a:lstStyle/>
          <a:p>
            <a:pPr marL="12700">
              <a:lnSpc>
                <a:spcPts val="1240"/>
              </a:lnSpc>
            </a:pPr>
            <a:r>
              <a:rPr sz="1200" spc="-55" dirty="0">
                <a:latin typeface="Arial"/>
                <a:cs typeface="Arial"/>
              </a:rPr>
              <a:t>Edited </a:t>
            </a:r>
            <a:r>
              <a:rPr sz="1200" spc="-15" dirty="0">
                <a:latin typeface="Arial"/>
                <a:cs typeface="Arial"/>
              </a:rPr>
              <a:t>from:</a:t>
            </a:r>
            <a:r>
              <a:rPr sz="1200" spc="-80" dirty="0">
                <a:latin typeface="Arial"/>
                <a:cs typeface="Arial"/>
              </a:rPr>
              <a:t> </a:t>
            </a:r>
            <a:r>
              <a:rPr sz="1200" u="sng" spc="-25" dirty="0">
                <a:solidFill>
                  <a:srgbClr val="0000FF"/>
                </a:solidFill>
                <a:uFill>
                  <a:solidFill>
                    <a:srgbClr val="0000FF"/>
                  </a:solidFill>
                </a:uFill>
                <a:latin typeface="Arial"/>
                <a:cs typeface="Arial"/>
                <a:hlinkClick r:id="rId3"/>
              </a:rPr>
              <a:t>http://www.nature.com/neuro/journal/v13/n4/images/nn0410-405-F1.jpg</a:t>
            </a:r>
            <a:endParaRPr sz="1200">
              <a:latin typeface="Arial"/>
              <a:cs typeface="Arial"/>
            </a:endParaRPr>
          </a:p>
        </p:txBody>
      </p:sp>
      <p:sp>
        <p:nvSpPr>
          <p:cNvPr id="5" name="object 5"/>
          <p:cNvSpPr txBox="1"/>
          <p:nvPr/>
        </p:nvSpPr>
        <p:spPr>
          <a:xfrm>
            <a:off x="352043" y="5294376"/>
            <a:ext cx="4253865" cy="953465"/>
          </a:xfrm>
          <a:prstGeom prst="rect">
            <a:avLst/>
          </a:prstGeom>
          <a:ln w="9144">
            <a:solidFill>
              <a:srgbClr val="000000"/>
            </a:solidFill>
          </a:ln>
        </p:spPr>
        <p:txBody>
          <a:bodyPr vert="horz" wrap="square" lIns="0" tIns="29844" rIns="0" bIns="0" rtlCol="0">
            <a:spAutoFit/>
          </a:bodyPr>
          <a:lstStyle/>
          <a:p>
            <a:pPr marL="90805" marR="292100" algn="just">
              <a:lnSpc>
                <a:spcPct val="100000"/>
              </a:lnSpc>
              <a:spcBef>
                <a:spcPts val="234"/>
              </a:spcBef>
            </a:pPr>
            <a:r>
              <a:rPr sz="2000" b="1" spc="-85" dirty="0">
                <a:cs typeface="Arial"/>
              </a:rPr>
              <a:t>n.b. Methylation </a:t>
            </a:r>
            <a:r>
              <a:rPr sz="2000" spc="-5" dirty="0">
                <a:cs typeface="Arial"/>
              </a:rPr>
              <a:t>of </a:t>
            </a:r>
            <a:r>
              <a:rPr sz="2000" b="1" spc="-160" dirty="0">
                <a:cs typeface="Arial"/>
              </a:rPr>
              <a:t>histones </a:t>
            </a:r>
            <a:r>
              <a:rPr sz="2000" spc="-125" dirty="0">
                <a:cs typeface="Arial"/>
              </a:rPr>
              <a:t>can</a:t>
            </a:r>
            <a:r>
              <a:rPr sz="2000" spc="-275" dirty="0">
                <a:cs typeface="Arial"/>
              </a:rPr>
              <a:t> </a:t>
            </a:r>
            <a:r>
              <a:rPr sz="2000" spc="-105" dirty="0">
                <a:cs typeface="Arial"/>
              </a:rPr>
              <a:t>also  occur, </a:t>
            </a:r>
            <a:r>
              <a:rPr sz="2000" spc="-40" dirty="0">
                <a:cs typeface="Arial"/>
              </a:rPr>
              <a:t>this </a:t>
            </a:r>
            <a:r>
              <a:rPr sz="2000" spc="-120" dirty="0">
                <a:cs typeface="Arial"/>
              </a:rPr>
              <a:t>process </a:t>
            </a:r>
            <a:r>
              <a:rPr sz="2000" b="1" spc="-190" dirty="0">
                <a:cs typeface="Arial"/>
              </a:rPr>
              <a:t>can </a:t>
            </a:r>
            <a:r>
              <a:rPr sz="2000" b="1" spc="-105" dirty="0">
                <a:cs typeface="Arial"/>
              </a:rPr>
              <a:t>both </a:t>
            </a:r>
            <a:r>
              <a:rPr sz="2000" b="1" spc="-110" dirty="0">
                <a:cs typeface="Arial"/>
              </a:rPr>
              <a:t>promote  </a:t>
            </a:r>
            <a:r>
              <a:rPr sz="2000" b="1" spc="-140" dirty="0">
                <a:cs typeface="Arial"/>
              </a:rPr>
              <a:t>and </a:t>
            </a:r>
            <a:r>
              <a:rPr sz="2000" b="1" spc="-90" dirty="0">
                <a:cs typeface="Arial"/>
              </a:rPr>
              <a:t>inhibit</a:t>
            </a:r>
            <a:r>
              <a:rPr sz="2000" b="1" spc="-120" dirty="0">
                <a:cs typeface="Arial"/>
              </a:rPr>
              <a:t> </a:t>
            </a:r>
            <a:r>
              <a:rPr sz="2000" spc="-40" dirty="0">
                <a:cs typeface="Arial"/>
              </a:rPr>
              <a:t>transcription.</a:t>
            </a:r>
            <a:endParaRPr sz="2000" dirty="0">
              <a:cs typeface="Arial"/>
            </a:endParaRPr>
          </a:p>
        </p:txBody>
      </p:sp>
      <p:sp>
        <p:nvSpPr>
          <p:cNvPr id="6" name="object 6"/>
          <p:cNvSpPr txBox="1"/>
          <p:nvPr/>
        </p:nvSpPr>
        <p:spPr>
          <a:xfrm>
            <a:off x="430479" y="1503375"/>
            <a:ext cx="3630929" cy="331470"/>
          </a:xfrm>
          <a:prstGeom prst="rect">
            <a:avLst/>
          </a:prstGeom>
        </p:spPr>
        <p:txBody>
          <a:bodyPr vert="horz" wrap="square" lIns="0" tIns="13335" rIns="0" bIns="0" rtlCol="0">
            <a:spAutoFit/>
          </a:bodyPr>
          <a:lstStyle/>
          <a:p>
            <a:pPr marL="12700">
              <a:lnSpc>
                <a:spcPct val="100000"/>
              </a:lnSpc>
              <a:spcBef>
                <a:spcPts val="105"/>
              </a:spcBef>
            </a:pPr>
            <a:r>
              <a:rPr sz="2000" spc="-55" dirty="0">
                <a:cs typeface="Arial"/>
              </a:rPr>
              <a:t>Acetylation </a:t>
            </a:r>
            <a:r>
              <a:rPr sz="2000" spc="-65" dirty="0">
                <a:cs typeface="Arial"/>
              </a:rPr>
              <a:t>promotes</a:t>
            </a:r>
            <a:r>
              <a:rPr sz="2000" spc="-175" dirty="0">
                <a:cs typeface="Arial"/>
              </a:rPr>
              <a:t> </a:t>
            </a:r>
            <a:r>
              <a:rPr sz="2000" spc="-40" dirty="0">
                <a:cs typeface="Arial"/>
              </a:rPr>
              <a:t>transcription</a:t>
            </a:r>
            <a:endParaRPr sz="2000" dirty="0">
              <a:cs typeface="Arial"/>
            </a:endParaRPr>
          </a:p>
        </p:txBody>
      </p:sp>
      <p:sp>
        <p:nvSpPr>
          <p:cNvPr id="7" name="object 7"/>
          <p:cNvSpPr txBox="1"/>
          <p:nvPr/>
        </p:nvSpPr>
        <p:spPr>
          <a:xfrm>
            <a:off x="4684521" y="643508"/>
            <a:ext cx="3905885" cy="1550670"/>
          </a:xfrm>
          <a:prstGeom prst="rect">
            <a:avLst/>
          </a:prstGeom>
        </p:spPr>
        <p:txBody>
          <a:bodyPr vert="horz" wrap="square" lIns="0" tIns="13335" rIns="0" bIns="0" rtlCol="0">
            <a:spAutoFit/>
          </a:bodyPr>
          <a:lstStyle/>
          <a:p>
            <a:pPr marL="12700" marR="5080">
              <a:lnSpc>
                <a:spcPct val="100000"/>
              </a:lnSpc>
              <a:spcBef>
                <a:spcPts val="105"/>
              </a:spcBef>
            </a:pPr>
            <a:r>
              <a:rPr sz="2000" spc="-160" dirty="0">
                <a:cs typeface="Arial"/>
              </a:rPr>
              <a:t>Processes </a:t>
            </a:r>
            <a:r>
              <a:rPr sz="2000" spc="-5" dirty="0">
                <a:cs typeface="Arial"/>
              </a:rPr>
              <a:t>that </a:t>
            </a:r>
            <a:r>
              <a:rPr sz="2000" b="1" spc="-114" dirty="0">
                <a:cs typeface="Arial"/>
              </a:rPr>
              <a:t>promote</a:t>
            </a:r>
            <a:r>
              <a:rPr sz="2000" b="1" spc="-175" dirty="0">
                <a:cs typeface="Arial"/>
              </a:rPr>
              <a:t> </a:t>
            </a:r>
            <a:r>
              <a:rPr sz="2000" b="1" spc="-120" dirty="0">
                <a:cs typeface="Arial"/>
              </a:rPr>
              <a:t>transcription  </a:t>
            </a:r>
            <a:r>
              <a:rPr sz="2000" b="1" spc="-130" dirty="0">
                <a:cs typeface="Arial"/>
              </a:rPr>
              <a:t>bind </a:t>
            </a:r>
            <a:r>
              <a:rPr sz="2000" spc="-20" dirty="0">
                <a:cs typeface="Arial"/>
              </a:rPr>
              <a:t>the </a:t>
            </a:r>
            <a:r>
              <a:rPr sz="2000" b="1" spc="-185" dirty="0">
                <a:cs typeface="Arial"/>
              </a:rPr>
              <a:t>DNA </a:t>
            </a:r>
            <a:r>
              <a:rPr sz="2000" spc="-60" dirty="0">
                <a:cs typeface="Arial"/>
              </a:rPr>
              <a:t>more </a:t>
            </a:r>
            <a:r>
              <a:rPr sz="2000" spc="-75" dirty="0">
                <a:cs typeface="Arial"/>
              </a:rPr>
              <a:t>loosely </a:t>
            </a:r>
            <a:r>
              <a:rPr sz="2000" spc="15" dirty="0">
                <a:cs typeface="Arial"/>
              </a:rPr>
              <a:t>to </a:t>
            </a:r>
            <a:r>
              <a:rPr sz="2000" spc="-20" dirty="0">
                <a:cs typeface="Arial"/>
              </a:rPr>
              <a:t>the  </a:t>
            </a:r>
            <a:r>
              <a:rPr sz="2000" b="1" spc="-135" dirty="0">
                <a:cs typeface="Arial"/>
              </a:rPr>
              <a:t>histone </a:t>
            </a:r>
            <a:r>
              <a:rPr sz="2000" spc="-90" dirty="0">
                <a:cs typeface="Arial"/>
              </a:rPr>
              <a:t>making </a:t>
            </a:r>
            <a:r>
              <a:rPr sz="2000" spc="60" dirty="0">
                <a:cs typeface="Arial"/>
              </a:rPr>
              <a:t>it </a:t>
            </a:r>
            <a:r>
              <a:rPr sz="2000" b="1" spc="-125" dirty="0">
                <a:cs typeface="Arial"/>
              </a:rPr>
              <a:t>more </a:t>
            </a:r>
            <a:r>
              <a:rPr sz="2000" b="1" spc="-180" dirty="0">
                <a:cs typeface="Arial"/>
              </a:rPr>
              <a:t>accessible </a:t>
            </a:r>
            <a:r>
              <a:rPr sz="2000" spc="15" dirty="0">
                <a:cs typeface="Arial"/>
              </a:rPr>
              <a:t>to  </a:t>
            </a:r>
            <a:r>
              <a:rPr sz="2000" spc="-40" dirty="0">
                <a:cs typeface="Arial"/>
              </a:rPr>
              <a:t>transcription </a:t>
            </a:r>
            <a:r>
              <a:rPr sz="2000" spc="-70" dirty="0">
                <a:cs typeface="Arial"/>
              </a:rPr>
              <a:t>factors </a:t>
            </a:r>
            <a:r>
              <a:rPr sz="2000" spc="-50" dirty="0">
                <a:cs typeface="Arial"/>
              </a:rPr>
              <a:t>(forming  </a:t>
            </a:r>
            <a:r>
              <a:rPr sz="2000" b="1" spc="-95" dirty="0">
                <a:cs typeface="Arial"/>
              </a:rPr>
              <a:t>euchromatin*</a:t>
            </a:r>
            <a:r>
              <a:rPr sz="2000" spc="-95" dirty="0">
                <a:cs typeface="Arial"/>
              </a:rPr>
              <a:t>).</a:t>
            </a:r>
            <a:endParaRPr sz="2000" dirty="0">
              <a:cs typeface="Arial"/>
            </a:endParaRPr>
          </a:p>
        </p:txBody>
      </p:sp>
      <p:sp>
        <p:nvSpPr>
          <p:cNvPr id="8" name="object 8"/>
          <p:cNvSpPr txBox="1"/>
          <p:nvPr/>
        </p:nvSpPr>
        <p:spPr>
          <a:xfrm>
            <a:off x="5105780" y="5715406"/>
            <a:ext cx="3268345" cy="666115"/>
          </a:xfrm>
          <a:prstGeom prst="rect">
            <a:avLst/>
          </a:prstGeom>
        </p:spPr>
        <p:txBody>
          <a:bodyPr vert="horz" wrap="square" lIns="0" tIns="12700" rIns="0" bIns="0" rtlCol="0">
            <a:spAutoFit/>
          </a:bodyPr>
          <a:lstStyle/>
          <a:p>
            <a:pPr marL="12700" marR="5080" algn="just">
              <a:lnSpc>
                <a:spcPct val="100000"/>
              </a:lnSpc>
              <a:spcBef>
                <a:spcPts val="100"/>
              </a:spcBef>
            </a:pPr>
            <a:r>
              <a:rPr sz="1400" i="1" spc="-50" dirty="0">
                <a:latin typeface="Trebuchet MS"/>
                <a:cs typeface="Trebuchet MS"/>
              </a:rPr>
              <a:t>*Chromatin</a:t>
            </a:r>
            <a:r>
              <a:rPr sz="1400" i="1" spc="-110" dirty="0">
                <a:latin typeface="Trebuchet MS"/>
                <a:cs typeface="Trebuchet MS"/>
              </a:rPr>
              <a:t> </a:t>
            </a:r>
            <a:r>
              <a:rPr sz="1400" i="1" spc="-65" dirty="0">
                <a:latin typeface="Trebuchet MS"/>
                <a:cs typeface="Trebuchet MS"/>
              </a:rPr>
              <a:t>is</a:t>
            </a:r>
            <a:r>
              <a:rPr sz="1400" i="1" spc="-105" dirty="0">
                <a:latin typeface="Trebuchet MS"/>
                <a:cs typeface="Trebuchet MS"/>
              </a:rPr>
              <a:t> </a:t>
            </a:r>
            <a:r>
              <a:rPr sz="1400" i="1" spc="-15" dirty="0">
                <a:latin typeface="Trebuchet MS"/>
                <a:cs typeface="Trebuchet MS"/>
              </a:rPr>
              <a:t>a</a:t>
            </a:r>
            <a:r>
              <a:rPr sz="1400" i="1" spc="-110" dirty="0">
                <a:latin typeface="Trebuchet MS"/>
                <a:cs typeface="Trebuchet MS"/>
              </a:rPr>
              <a:t> </a:t>
            </a:r>
            <a:r>
              <a:rPr sz="1400" i="1" spc="-80" dirty="0">
                <a:latin typeface="Trebuchet MS"/>
                <a:cs typeface="Trebuchet MS"/>
              </a:rPr>
              <a:t>complex</a:t>
            </a:r>
            <a:r>
              <a:rPr sz="1400" i="1" spc="-125" dirty="0">
                <a:latin typeface="Trebuchet MS"/>
                <a:cs typeface="Trebuchet MS"/>
              </a:rPr>
              <a:t> </a:t>
            </a:r>
            <a:r>
              <a:rPr sz="1400" i="1" spc="-85" dirty="0">
                <a:latin typeface="Trebuchet MS"/>
                <a:cs typeface="Trebuchet MS"/>
              </a:rPr>
              <a:t>of</a:t>
            </a:r>
            <a:r>
              <a:rPr sz="1400" i="1" spc="-120" dirty="0">
                <a:latin typeface="Trebuchet MS"/>
                <a:cs typeface="Trebuchet MS"/>
              </a:rPr>
              <a:t> </a:t>
            </a:r>
            <a:r>
              <a:rPr sz="1400" i="1" spc="-50" dirty="0">
                <a:latin typeface="Trebuchet MS"/>
                <a:cs typeface="Trebuchet MS"/>
              </a:rPr>
              <a:t>DNA,</a:t>
            </a:r>
            <a:r>
              <a:rPr sz="1400" i="1" spc="-120" dirty="0">
                <a:latin typeface="Trebuchet MS"/>
                <a:cs typeface="Trebuchet MS"/>
              </a:rPr>
              <a:t> </a:t>
            </a:r>
            <a:r>
              <a:rPr sz="1400" i="1" spc="-85" dirty="0">
                <a:latin typeface="Trebuchet MS"/>
                <a:cs typeface="Trebuchet MS"/>
              </a:rPr>
              <a:t>protein</a:t>
            </a:r>
            <a:r>
              <a:rPr sz="1400" i="1" spc="-120" dirty="0">
                <a:latin typeface="Trebuchet MS"/>
                <a:cs typeface="Trebuchet MS"/>
              </a:rPr>
              <a:t> </a:t>
            </a:r>
            <a:r>
              <a:rPr sz="1400" i="1" spc="-45" dirty="0">
                <a:latin typeface="Trebuchet MS"/>
                <a:cs typeface="Trebuchet MS"/>
              </a:rPr>
              <a:t>and  </a:t>
            </a:r>
            <a:r>
              <a:rPr sz="1400" i="1" spc="-60" dirty="0">
                <a:latin typeface="Trebuchet MS"/>
                <a:cs typeface="Trebuchet MS"/>
              </a:rPr>
              <a:t>RNA.</a:t>
            </a:r>
            <a:r>
              <a:rPr sz="1400" i="1" spc="-140" dirty="0">
                <a:latin typeface="Trebuchet MS"/>
                <a:cs typeface="Trebuchet MS"/>
              </a:rPr>
              <a:t> </a:t>
            </a:r>
            <a:r>
              <a:rPr sz="1400" i="1" spc="-75" dirty="0">
                <a:latin typeface="Trebuchet MS"/>
                <a:cs typeface="Trebuchet MS"/>
              </a:rPr>
              <a:t>Loosely</a:t>
            </a:r>
            <a:r>
              <a:rPr sz="1400" i="1" spc="-140" dirty="0">
                <a:latin typeface="Trebuchet MS"/>
                <a:cs typeface="Trebuchet MS"/>
              </a:rPr>
              <a:t> </a:t>
            </a:r>
            <a:r>
              <a:rPr sz="1400" i="1" spc="-70" dirty="0">
                <a:latin typeface="Trebuchet MS"/>
                <a:cs typeface="Trebuchet MS"/>
              </a:rPr>
              <a:t>packed</a:t>
            </a:r>
            <a:r>
              <a:rPr sz="1400" i="1" spc="-100" dirty="0">
                <a:latin typeface="Trebuchet MS"/>
                <a:cs typeface="Trebuchet MS"/>
              </a:rPr>
              <a:t> </a:t>
            </a:r>
            <a:r>
              <a:rPr sz="1400" i="1" spc="-70" dirty="0">
                <a:latin typeface="Trebuchet MS"/>
                <a:cs typeface="Trebuchet MS"/>
              </a:rPr>
              <a:t>chromatin</a:t>
            </a:r>
            <a:r>
              <a:rPr sz="1400" i="1" spc="-120" dirty="0">
                <a:latin typeface="Trebuchet MS"/>
                <a:cs typeface="Trebuchet MS"/>
              </a:rPr>
              <a:t> </a:t>
            </a:r>
            <a:r>
              <a:rPr sz="1400" i="1" spc="-65" dirty="0">
                <a:latin typeface="Trebuchet MS"/>
                <a:cs typeface="Trebuchet MS"/>
              </a:rPr>
              <a:t>which</a:t>
            </a:r>
            <a:r>
              <a:rPr sz="1400" i="1" spc="-105" dirty="0">
                <a:latin typeface="Trebuchet MS"/>
                <a:cs typeface="Trebuchet MS"/>
              </a:rPr>
              <a:t> </a:t>
            </a:r>
            <a:r>
              <a:rPr sz="1400" i="1" spc="-45" dirty="0">
                <a:latin typeface="Trebuchet MS"/>
                <a:cs typeface="Trebuchet MS"/>
              </a:rPr>
              <a:t>can</a:t>
            </a:r>
            <a:r>
              <a:rPr sz="1400" i="1" spc="-105" dirty="0">
                <a:latin typeface="Trebuchet MS"/>
                <a:cs typeface="Trebuchet MS"/>
              </a:rPr>
              <a:t> </a:t>
            </a:r>
            <a:r>
              <a:rPr sz="1400" i="1" spc="-75" dirty="0">
                <a:latin typeface="Trebuchet MS"/>
                <a:cs typeface="Trebuchet MS"/>
              </a:rPr>
              <a:t>be  transcribed </a:t>
            </a:r>
            <a:r>
              <a:rPr sz="1400" i="1" spc="-65" dirty="0">
                <a:latin typeface="Trebuchet MS"/>
                <a:cs typeface="Trebuchet MS"/>
              </a:rPr>
              <a:t>is </a:t>
            </a:r>
            <a:r>
              <a:rPr sz="1400" i="1" spc="-100" dirty="0">
                <a:latin typeface="Trebuchet MS"/>
                <a:cs typeface="Trebuchet MS"/>
              </a:rPr>
              <a:t>referred </a:t>
            </a:r>
            <a:r>
              <a:rPr sz="1400" i="1" spc="-85" dirty="0">
                <a:latin typeface="Trebuchet MS"/>
                <a:cs typeface="Trebuchet MS"/>
              </a:rPr>
              <a:t>to </a:t>
            </a:r>
            <a:r>
              <a:rPr sz="1400" i="1" spc="-20" dirty="0">
                <a:latin typeface="Trebuchet MS"/>
                <a:cs typeface="Trebuchet MS"/>
              </a:rPr>
              <a:t>as</a:t>
            </a:r>
            <a:r>
              <a:rPr sz="1400" i="1" spc="-245" dirty="0">
                <a:latin typeface="Trebuchet MS"/>
                <a:cs typeface="Trebuchet MS"/>
              </a:rPr>
              <a:t> </a:t>
            </a:r>
            <a:r>
              <a:rPr sz="1400" i="1" spc="-80" dirty="0">
                <a:latin typeface="Trebuchet MS"/>
                <a:cs typeface="Trebuchet MS"/>
              </a:rPr>
              <a:t>euchromatin.</a:t>
            </a:r>
            <a:endParaRPr sz="1400">
              <a:latin typeface="Trebuchet MS"/>
              <a:cs typeface="Trebuchet M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4572"/>
            <a:ext cx="9144000" cy="334010"/>
          </a:xfrm>
          <a:custGeom>
            <a:avLst/>
            <a:gdLst/>
            <a:ahLst/>
            <a:cxnLst/>
            <a:rect l="l" t="t" r="r" b="b"/>
            <a:pathLst>
              <a:path w="9144000" h="334010">
                <a:moveTo>
                  <a:pt x="0" y="333755"/>
                </a:moveTo>
                <a:lnTo>
                  <a:pt x="9144000" y="333755"/>
                </a:lnTo>
                <a:lnTo>
                  <a:pt x="9144000" y="0"/>
                </a:lnTo>
                <a:lnTo>
                  <a:pt x="0" y="0"/>
                </a:lnTo>
                <a:lnTo>
                  <a:pt x="0" y="333755"/>
                </a:lnTo>
                <a:close/>
              </a:path>
            </a:pathLst>
          </a:custGeom>
          <a:solidFill>
            <a:srgbClr val="B8CDE4">
              <a:alpha val="78038"/>
            </a:srgbClr>
          </a:solidFill>
        </p:spPr>
        <p:txBody>
          <a:bodyPr wrap="square" lIns="0" tIns="0" rIns="0" bIns="0" rtlCol="0"/>
          <a:lstStyle/>
          <a:p>
            <a:endParaRPr/>
          </a:p>
        </p:txBody>
      </p:sp>
      <p:sp>
        <p:nvSpPr>
          <p:cNvPr id="3" name="object 3"/>
          <p:cNvSpPr txBox="1"/>
          <p:nvPr/>
        </p:nvSpPr>
        <p:spPr>
          <a:xfrm>
            <a:off x="78739" y="34289"/>
            <a:ext cx="5847715"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Arial"/>
                <a:cs typeface="Arial"/>
              </a:rPr>
              <a:t>7.2.U2 Nucleosomes help to regulate transcription in</a:t>
            </a:r>
            <a:r>
              <a:rPr sz="1600" spc="100" dirty="0">
                <a:latin typeface="Arial"/>
                <a:cs typeface="Arial"/>
              </a:rPr>
              <a:t> </a:t>
            </a:r>
            <a:r>
              <a:rPr sz="1600" spc="-5" dirty="0">
                <a:latin typeface="Arial"/>
                <a:cs typeface="Arial"/>
              </a:rPr>
              <a:t>eukaryotes.</a:t>
            </a:r>
            <a:endParaRPr sz="1600">
              <a:latin typeface="Arial"/>
              <a:cs typeface="Arial"/>
            </a:endParaRPr>
          </a:p>
        </p:txBody>
      </p:sp>
      <p:sp>
        <p:nvSpPr>
          <p:cNvPr id="4" name="object 4"/>
          <p:cNvSpPr/>
          <p:nvPr/>
        </p:nvSpPr>
        <p:spPr>
          <a:xfrm>
            <a:off x="1549364" y="2186068"/>
            <a:ext cx="6465591" cy="2923987"/>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3340734" y="6606337"/>
            <a:ext cx="5725795" cy="208279"/>
          </a:xfrm>
          <a:prstGeom prst="rect">
            <a:avLst/>
          </a:prstGeom>
        </p:spPr>
        <p:txBody>
          <a:bodyPr vert="horz" wrap="square" lIns="0" tIns="12700" rIns="0" bIns="0" rtlCol="0">
            <a:spAutoFit/>
          </a:bodyPr>
          <a:lstStyle/>
          <a:p>
            <a:pPr marL="12700">
              <a:lnSpc>
                <a:spcPct val="100000"/>
              </a:lnSpc>
              <a:spcBef>
                <a:spcPts val="100"/>
              </a:spcBef>
            </a:pPr>
            <a:r>
              <a:rPr sz="1200" u="sng" spc="-35" dirty="0">
                <a:solidFill>
                  <a:srgbClr val="0000FF"/>
                </a:solidFill>
                <a:uFill>
                  <a:solidFill>
                    <a:srgbClr val="0000FF"/>
                  </a:solidFill>
                </a:uFill>
                <a:latin typeface="Arial"/>
                <a:cs typeface="Arial"/>
                <a:hlinkClick r:id="rId3"/>
              </a:rPr>
              <a:t>http://learn.genetics.utah.edu/content/epigenetics/inheritance/images/Reprogramming.jpg</a:t>
            </a:r>
            <a:endParaRPr sz="1200">
              <a:latin typeface="Arial"/>
              <a:cs typeface="Arial"/>
            </a:endParaRPr>
          </a:p>
        </p:txBody>
      </p:sp>
      <p:sp>
        <p:nvSpPr>
          <p:cNvPr id="8" name="object 8"/>
          <p:cNvSpPr txBox="1"/>
          <p:nvPr/>
        </p:nvSpPr>
        <p:spPr>
          <a:xfrm>
            <a:off x="78738" y="5036946"/>
            <a:ext cx="8901874" cy="627736"/>
          </a:xfrm>
          <a:prstGeom prst="rect">
            <a:avLst/>
          </a:prstGeom>
        </p:spPr>
        <p:txBody>
          <a:bodyPr vert="horz" wrap="square" lIns="0" tIns="12065" rIns="0" bIns="0" rtlCol="0">
            <a:spAutoFit/>
          </a:bodyPr>
          <a:lstStyle/>
          <a:p>
            <a:pPr marL="12700" marR="5080">
              <a:lnSpc>
                <a:spcPct val="100000"/>
              </a:lnSpc>
              <a:spcBef>
                <a:spcPts val="95"/>
              </a:spcBef>
            </a:pPr>
            <a:r>
              <a:rPr sz="2000" spc="-90" dirty="0">
                <a:cs typeface="Arial"/>
              </a:rPr>
              <a:t>Reprogramming </a:t>
            </a:r>
            <a:r>
              <a:rPr sz="2000" spc="-105" dirty="0">
                <a:cs typeface="Arial"/>
              </a:rPr>
              <a:t>scours </a:t>
            </a:r>
            <a:r>
              <a:rPr sz="2000" spc="-25" dirty="0">
                <a:cs typeface="Arial"/>
              </a:rPr>
              <a:t>the </a:t>
            </a:r>
            <a:r>
              <a:rPr sz="2000" spc="-85" dirty="0">
                <a:cs typeface="Arial"/>
              </a:rPr>
              <a:t>genome </a:t>
            </a:r>
            <a:r>
              <a:rPr sz="2000" spc="-80" dirty="0">
                <a:cs typeface="Arial"/>
              </a:rPr>
              <a:t>and </a:t>
            </a:r>
            <a:r>
              <a:rPr sz="2000" spc="-114" dirty="0">
                <a:cs typeface="Arial"/>
              </a:rPr>
              <a:t>erases </a:t>
            </a:r>
            <a:r>
              <a:rPr sz="2000" spc="-25" dirty="0">
                <a:cs typeface="Arial"/>
              </a:rPr>
              <a:t>the </a:t>
            </a:r>
            <a:r>
              <a:rPr sz="2000" spc="-60" dirty="0">
                <a:cs typeface="Arial"/>
              </a:rPr>
              <a:t>epigenetic  </a:t>
            </a:r>
            <a:r>
              <a:rPr sz="2000" spc="-95" dirty="0">
                <a:cs typeface="Arial"/>
              </a:rPr>
              <a:t>tags </a:t>
            </a:r>
            <a:r>
              <a:rPr sz="2000" spc="15" dirty="0">
                <a:cs typeface="Arial"/>
              </a:rPr>
              <a:t>to </a:t>
            </a:r>
            <a:r>
              <a:rPr sz="2000" spc="-20" dirty="0">
                <a:cs typeface="Arial"/>
              </a:rPr>
              <a:t>return </a:t>
            </a:r>
            <a:r>
              <a:rPr sz="2000" spc="-25" dirty="0">
                <a:cs typeface="Arial"/>
              </a:rPr>
              <a:t>the </a:t>
            </a:r>
            <a:r>
              <a:rPr sz="2000" spc="-80" dirty="0">
                <a:cs typeface="Arial"/>
              </a:rPr>
              <a:t>cells </a:t>
            </a:r>
            <a:r>
              <a:rPr sz="2000" spc="15" dirty="0">
                <a:cs typeface="Arial"/>
              </a:rPr>
              <a:t>to</a:t>
            </a:r>
            <a:r>
              <a:rPr sz="2000" spc="-295" dirty="0">
                <a:cs typeface="Arial"/>
              </a:rPr>
              <a:t> </a:t>
            </a:r>
            <a:r>
              <a:rPr sz="2000" spc="-130" dirty="0">
                <a:cs typeface="Arial"/>
              </a:rPr>
              <a:t>a </a:t>
            </a:r>
            <a:r>
              <a:rPr sz="2000" spc="-65" dirty="0">
                <a:cs typeface="Arial"/>
              </a:rPr>
              <a:t>genetic </a:t>
            </a:r>
            <a:r>
              <a:rPr sz="2000" spc="-40" dirty="0">
                <a:cs typeface="Arial"/>
              </a:rPr>
              <a:t>"blank </a:t>
            </a:r>
            <a:r>
              <a:rPr sz="2000" spc="-55" dirty="0">
                <a:cs typeface="Arial"/>
              </a:rPr>
              <a:t>slate”.</a:t>
            </a:r>
            <a:endParaRPr sz="2000" dirty="0">
              <a:cs typeface="Arial"/>
            </a:endParaRPr>
          </a:p>
        </p:txBody>
      </p:sp>
      <p:sp>
        <p:nvSpPr>
          <p:cNvPr id="9" name="object 9"/>
          <p:cNvSpPr txBox="1"/>
          <p:nvPr/>
        </p:nvSpPr>
        <p:spPr>
          <a:xfrm>
            <a:off x="5181601" y="1250555"/>
            <a:ext cx="3799012" cy="935513"/>
          </a:xfrm>
          <a:prstGeom prst="rect">
            <a:avLst/>
          </a:prstGeom>
        </p:spPr>
        <p:txBody>
          <a:bodyPr vert="horz" wrap="square" lIns="0" tIns="12065" rIns="0" bIns="0" rtlCol="0">
            <a:spAutoFit/>
          </a:bodyPr>
          <a:lstStyle/>
          <a:p>
            <a:pPr marL="12700" marR="5080">
              <a:lnSpc>
                <a:spcPct val="100000"/>
              </a:lnSpc>
              <a:spcBef>
                <a:spcPts val="95"/>
              </a:spcBef>
            </a:pPr>
            <a:r>
              <a:rPr sz="2000" spc="-100" dirty="0">
                <a:cs typeface="Arial"/>
              </a:rPr>
              <a:t>For </a:t>
            </a:r>
            <a:r>
              <a:rPr sz="2000" spc="-130" dirty="0">
                <a:cs typeface="Arial"/>
              </a:rPr>
              <a:t>a </a:t>
            </a:r>
            <a:r>
              <a:rPr sz="2000" spc="-65" dirty="0">
                <a:cs typeface="Arial"/>
              </a:rPr>
              <a:t>new </a:t>
            </a:r>
            <a:r>
              <a:rPr sz="2000" spc="-80" dirty="0">
                <a:cs typeface="Arial"/>
              </a:rPr>
              <a:t>organism </a:t>
            </a:r>
            <a:r>
              <a:rPr sz="2000" spc="10" dirty="0">
                <a:cs typeface="Arial"/>
              </a:rPr>
              <a:t>to  </a:t>
            </a:r>
            <a:r>
              <a:rPr sz="2000" spc="-55" dirty="0">
                <a:cs typeface="Arial"/>
              </a:rPr>
              <a:t>grow </a:t>
            </a:r>
            <a:r>
              <a:rPr sz="2000" spc="50" dirty="0">
                <a:cs typeface="Arial"/>
              </a:rPr>
              <a:t>it </a:t>
            </a:r>
            <a:r>
              <a:rPr sz="2000" spc="-100" dirty="0">
                <a:cs typeface="Arial"/>
              </a:rPr>
              <a:t>needs </a:t>
            </a:r>
            <a:r>
              <a:rPr sz="2000" spc="-75" dirty="0">
                <a:cs typeface="Arial"/>
              </a:rPr>
              <a:t>unmarked  </a:t>
            </a:r>
            <a:r>
              <a:rPr sz="2000" spc="-155" dirty="0">
                <a:cs typeface="Arial"/>
              </a:rPr>
              <a:t>DNA </a:t>
            </a:r>
            <a:r>
              <a:rPr sz="2000" spc="-5" dirty="0">
                <a:cs typeface="Arial"/>
              </a:rPr>
              <a:t>that </a:t>
            </a:r>
            <a:r>
              <a:rPr sz="2000" spc="-110" dirty="0">
                <a:cs typeface="Arial"/>
              </a:rPr>
              <a:t>can </a:t>
            </a:r>
            <a:r>
              <a:rPr sz="2000" spc="-65" dirty="0">
                <a:cs typeface="Arial"/>
              </a:rPr>
              <a:t>develop </a:t>
            </a:r>
            <a:r>
              <a:rPr sz="2000" spc="-10" dirty="0">
                <a:cs typeface="Arial"/>
              </a:rPr>
              <a:t>into  </a:t>
            </a:r>
            <a:r>
              <a:rPr sz="2000" spc="-35" dirty="0">
                <a:cs typeface="Arial"/>
              </a:rPr>
              <a:t>lots </a:t>
            </a:r>
            <a:r>
              <a:rPr sz="2000" spc="-10" dirty="0">
                <a:cs typeface="Arial"/>
              </a:rPr>
              <a:t>of </a:t>
            </a:r>
            <a:r>
              <a:rPr sz="2000" spc="-25" dirty="0">
                <a:cs typeface="Arial"/>
              </a:rPr>
              <a:t>different</a:t>
            </a:r>
            <a:r>
              <a:rPr sz="2000" spc="-210" dirty="0">
                <a:cs typeface="Arial"/>
              </a:rPr>
              <a:t> </a:t>
            </a:r>
            <a:r>
              <a:rPr sz="2000" spc="-85" dirty="0">
                <a:cs typeface="Arial"/>
              </a:rPr>
              <a:t>specialised  </a:t>
            </a:r>
            <a:r>
              <a:rPr sz="2000" spc="-55" dirty="0">
                <a:cs typeface="Arial"/>
              </a:rPr>
              <a:t>cell</a:t>
            </a:r>
            <a:r>
              <a:rPr sz="2000" spc="-85" dirty="0">
                <a:cs typeface="Arial"/>
              </a:rPr>
              <a:t> </a:t>
            </a:r>
            <a:r>
              <a:rPr sz="2000" spc="-60" dirty="0">
                <a:cs typeface="Arial"/>
              </a:rPr>
              <a:t>types.</a:t>
            </a:r>
            <a:endParaRPr sz="2000" dirty="0">
              <a:cs typeface="Arial"/>
            </a:endParaRPr>
          </a:p>
        </p:txBody>
      </p:sp>
      <p:sp>
        <p:nvSpPr>
          <p:cNvPr id="10" name="object 10"/>
          <p:cNvSpPr txBox="1"/>
          <p:nvPr/>
        </p:nvSpPr>
        <p:spPr>
          <a:xfrm>
            <a:off x="3217289" y="5748324"/>
            <a:ext cx="5847715" cy="935513"/>
          </a:xfrm>
          <a:prstGeom prst="rect">
            <a:avLst/>
          </a:prstGeom>
        </p:spPr>
        <p:txBody>
          <a:bodyPr vert="horz" wrap="square" lIns="0" tIns="12065" rIns="0" bIns="0" rtlCol="0">
            <a:spAutoFit/>
          </a:bodyPr>
          <a:lstStyle/>
          <a:p>
            <a:pPr marL="12700" marR="5080">
              <a:lnSpc>
                <a:spcPct val="100000"/>
              </a:lnSpc>
              <a:spcBef>
                <a:spcPts val="95"/>
              </a:spcBef>
            </a:pPr>
            <a:r>
              <a:rPr sz="2000" spc="-100" dirty="0">
                <a:cs typeface="Arial"/>
              </a:rPr>
              <a:t>For </a:t>
            </a:r>
            <a:r>
              <a:rPr sz="2000" spc="-130" dirty="0">
                <a:cs typeface="Arial"/>
              </a:rPr>
              <a:t>a </a:t>
            </a:r>
            <a:r>
              <a:rPr sz="2000" spc="-75" dirty="0">
                <a:cs typeface="Arial"/>
              </a:rPr>
              <a:t>small </a:t>
            </a:r>
            <a:r>
              <a:rPr sz="2000" spc="-55" dirty="0">
                <a:cs typeface="Arial"/>
              </a:rPr>
              <a:t>number </a:t>
            </a:r>
            <a:r>
              <a:rPr sz="2000" spc="-10" dirty="0">
                <a:cs typeface="Arial"/>
              </a:rPr>
              <a:t>of </a:t>
            </a:r>
            <a:r>
              <a:rPr sz="2000" spc="-105" dirty="0">
                <a:cs typeface="Arial"/>
              </a:rPr>
              <a:t>genes, </a:t>
            </a:r>
            <a:r>
              <a:rPr sz="2000" spc="-60" dirty="0">
                <a:cs typeface="Arial"/>
              </a:rPr>
              <a:t>epigenetic </a:t>
            </a:r>
            <a:r>
              <a:rPr sz="2000" spc="-95" dirty="0">
                <a:cs typeface="Arial"/>
              </a:rPr>
              <a:t>tags </a:t>
            </a:r>
            <a:r>
              <a:rPr sz="2000" spc="-105" dirty="0">
                <a:cs typeface="Arial"/>
              </a:rPr>
              <a:t>make </a:t>
            </a:r>
            <a:r>
              <a:rPr sz="2000" spc="50" dirty="0">
                <a:cs typeface="Arial"/>
              </a:rPr>
              <a:t>it </a:t>
            </a:r>
            <a:r>
              <a:rPr sz="2000" spc="-40" dirty="0">
                <a:cs typeface="Arial"/>
              </a:rPr>
              <a:t>through </a:t>
            </a:r>
            <a:r>
              <a:rPr sz="2000" spc="-35" dirty="0">
                <a:cs typeface="Arial"/>
              </a:rPr>
              <a:t>this </a:t>
            </a:r>
            <a:r>
              <a:rPr sz="2000" spc="-105" dirty="0">
                <a:cs typeface="Arial"/>
              </a:rPr>
              <a:t>process </a:t>
            </a:r>
            <a:r>
              <a:rPr sz="2000" spc="-90" dirty="0">
                <a:cs typeface="Arial"/>
              </a:rPr>
              <a:t>unchanged hence </a:t>
            </a:r>
            <a:r>
              <a:rPr sz="2000" spc="-60" dirty="0">
                <a:cs typeface="Arial"/>
              </a:rPr>
              <a:t>get </a:t>
            </a:r>
            <a:r>
              <a:rPr sz="2000" spc="-120" dirty="0">
                <a:cs typeface="Arial"/>
              </a:rPr>
              <a:t>passed </a:t>
            </a:r>
            <a:r>
              <a:rPr sz="2000" spc="-20" dirty="0">
                <a:cs typeface="Arial"/>
              </a:rPr>
              <a:t>from </a:t>
            </a:r>
            <a:r>
              <a:rPr sz="2000" spc="-45" dirty="0">
                <a:cs typeface="Arial"/>
              </a:rPr>
              <a:t>parent </a:t>
            </a:r>
            <a:r>
              <a:rPr sz="2000" spc="15" dirty="0">
                <a:cs typeface="Arial"/>
              </a:rPr>
              <a:t>to</a:t>
            </a:r>
            <a:r>
              <a:rPr sz="2000" spc="-55" dirty="0">
                <a:cs typeface="Arial"/>
              </a:rPr>
              <a:t> </a:t>
            </a:r>
            <a:r>
              <a:rPr sz="2000" spc="-45" dirty="0">
                <a:cs typeface="Arial"/>
              </a:rPr>
              <a:t>offspring</a:t>
            </a:r>
            <a:r>
              <a:rPr sz="1600" spc="-45" dirty="0">
                <a:latin typeface="Arial"/>
                <a:cs typeface="Arial"/>
              </a:rPr>
              <a:t>.</a:t>
            </a:r>
            <a:endParaRPr sz="1600" dirty="0">
              <a:latin typeface="Arial"/>
              <a:cs typeface="Arial"/>
            </a:endParaRPr>
          </a:p>
        </p:txBody>
      </p:sp>
      <p:sp>
        <p:nvSpPr>
          <p:cNvPr id="11" name="object 11"/>
          <p:cNvSpPr txBox="1"/>
          <p:nvPr/>
        </p:nvSpPr>
        <p:spPr>
          <a:xfrm>
            <a:off x="117590" y="5928346"/>
            <a:ext cx="2883535" cy="751488"/>
          </a:xfrm>
          <a:prstGeom prst="rect">
            <a:avLst/>
          </a:prstGeom>
          <a:solidFill>
            <a:srgbClr val="92D050"/>
          </a:solidFill>
        </p:spPr>
        <p:txBody>
          <a:bodyPr vert="horz" wrap="square" lIns="0" tIns="12700" rIns="0" bIns="0" rtlCol="0">
            <a:spAutoFit/>
          </a:bodyPr>
          <a:lstStyle/>
          <a:p>
            <a:pPr marL="12700" marR="5080">
              <a:lnSpc>
                <a:spcPct val="100000"/>
              </a:lnSpc>
              <a:spcBef>
                <a:spcPts val="100"/>
              </a:spcBef>
            </a:pPr>
            <a:r>
              <a:rPr sz="1400" i="1" spc="-25" dirty="0">
                <a:latin typeface="Trebuchet MS"/>
                <a:cs typeface="Trebuchet MS"/>
              </a:rPr>
              <a:t>*</a:t>
            </a:r>
            <a:r>
              <a:rPr sz="1600" i="1" spc="-25" dirty="0">
                <a:latin typeface="+mj-lt"/>
                <a:cs typeface="Trebuchet MS"/>
              </a:rPr>
              <a:t>The </a:t>
            </a:r>
            <a:r>
              <a:rPr sz="1600" i="1" spc="-60" dirty="0">
                <a:latin typeface="+mj-lt"/>
                <a:cs typeface="Trebuchet MS"/>
              </a:rPr>
              <a:t>branch </a:t>
            </a:r>
            <a:r>
              <a:rPr sz="1600" i="1" spc="-85" dirty="0">
                <a:latin typeface="+mj-lt"/>
                <a:cs typeface="Trebuchet MS"/>
              </a:rPr>
              <a:t>of </a:t>
            </a:r>
            <a:r>
              <a:rPr sz="1600" i="1" spc="-70" dirty="0">
                <a:latin typeface="+mj-lt"/>
                <a:cs typeface="Trebuchet MS"/>
              </a:rPr>
              <a:t>genetics concerned</a:t>
            </a:r>
            <a:r>
              <a:rPr sz="1600" i="1" spc="-335" dirty="0">
                <a:latin typeface="+mj-lt"/>
                <a:cs typeface="Trebuchet MS"/>
              </a:rPr>
              <a:t> </a:t>
            </a:r>
            <a:r>
              <a:rPr sz="1600" i="1" spc="-85" dirty="0">
                <a:latin typeface="+mj-lt"/>
                <a:cs typeface="Trebuchet MS"/>
              </a:rPr>
              <a:t>with  </a:t>
            </a:r>
            <a:r>
              <a:rPr sz="1600" i="1" spc="-95" dirty="0">
                <a:latin typeface="+mj-lt"/>
                <a:cs typeface="Trebuchet MS"/>
              </a:rPr>
              <a:t>hertible </a:t>
            </a:r>
            <a:r>
              <a:rPr sz="1600" i="1" spc="-40" dirty="0">
                <a:latin typeface="+mj-lt"/>
                <a:cs typeface="Trebuchet MS"/>
              </a:rPr>
              <a:t>changes </a:t>
            </a:r>
            <a:r>
              <a:rPr sz="1600" i="1" spc="-70" dirty="0">
                <a:latin typeface="+mj-lt"/>
                <a:cs typeface="Trebuchet MS"/>
              </a:rPr>
              <a:t>not </a:t>
            </a:r>
            <a:r>
              <a:rPr sz="1600" i="1" spc="-55" dirty="0">
                <a:latin typeface="+mj-lt"/>
                <a:cs typeface="Trebuchet MS"/>
              </a:rPr>
              <a:t>caused </a:t>
            </a:r>
            <a:r>
              <a:rPr sz="1600" i="1" spc="-75" dirty="0">
                <a:latin typeface="+mj-lt"/>
                <a:cs typeface="Trebuchet MS"/>
              </a:rPr>
              <a:t>by </a:t>
            </a:r>
            <a:r>
              <a:rPr sz="1600" i="1" spc="-15" dirty="0">
                <a:latin typeface="+mj-lt"/>
                <a:cs typeface="Trebuchet MS"/>
              </a:rPr>
              <a:t>DNA </a:t>
            </a:r>
            <a:r>
              <a:rPr sz="1600" i="1" spc="-65" dirty="0">
                <a:latin typeface="+mj-lt"/>
                <a:cs typeface="Trebuchet MS"/>
              </a:rPr>
              <a:t>is  </a:t>
            </a:r>
            <a:r>
              <a:rPr sz="1600" i="1" spc="-85" dirty="0">
                <a:latin typeface="+mj-lt"/>
                <a:cs typeface="Trebuchet MS"/>
              </a:rPr>
              <a:t>called</a:t>
            </a:r>
            <a:r>
              <a:rPr sz="1600" i="1" spc="-114" dirty="0">
                <a:latin typeface="+mj-lt"/>
                <a:cs typeface="Trebuchet MS"/>
              </a:rPr>
              <a:t> </a:t>
            </a:r>
            <a:r>
              <a:rPr sz="1600" b="1" i="1" spc="-105" dirty="0">
                <a:latin typeface="+mj-lt"/>
                <a:cs typeface="Trebuchet MS"/>
              </a:rPr>
              <a:t>Epigenetics</a:t>
            </a:r>
            <a:r>
              <a:rPr sz="1600" i="1" spc="-105" dirty="0">
                <a:latin typeface="+mj-lt"/>
                <a:cs typeface="Trebuchet MS"/>
              </a:rPr>
              <a:t>.</a:t>
            </a:r>
            <a:endParaRPr sz="1600" dirty="0">
              <a:latin typeface="+mj-lt"/>
              <a:cs typeface="Trebuchet MS"/>
            </a:endParaRPr>
          </a:p>
        </p:txBody>
      </p:sp>
      <p:sp>
        <p:nvSpPr>
          <p:cNvPr id="12" name="Rectangle 11">
            <a:extLst>
              <a:ext uri="{FF2B5EF4-FFF2-40B4-BE49-F238E27FC236}">
                <a16:creationId xmlns:a16="http://schemas.microsoft.com/office/drawing/2014/main" id="{1061016C-A62F-4F47-A967-43F8A706B38A}"/>
              </a:ext>
            </a:extLst>
          </p:cNvPr>
          <p:cNvSpPr/>
          <p:nvPr/>
        </p:nvSpPr>
        <p:spPr>
          <a:xfrm>
            <a:off x="31230" y="430034"/>
            <a:ext cx="8994151" cy="707886"/>
          </a:xfrm>
          <a:prstGeom prst="rect">
            <a:avLst/>
          </a:prstGeom>
          <a:solidFill>
            <a:srgbClr val="FFFF00"/>
          </a:solidFill>
        </p:spPr>
        <p:txBody>
          <a:bodyPr wrap="square">
            <a:spAutoFit/>
          </a:bodyPr>
          <a:lstStyle/>
          <a:p>
            <a:r>
              <a:rPr lang="en-US" sz="2000" dirty="0"/>
              <a:t>Changes in the environment affect the cell metabolism, this in turn can directly or indirectly affect processes such as Acetylation &amp; Methylation.</a:t>
            </a:r>
          </a:p>
        </p:txBody>
      </p:sp>
      <p:sp>
        <p:nvSpPr>
          <p:cNvPr id="13" name="Rectangle 12">
            <a:extLst>
              <a:ext uri="{FF2B5EF4-FFF2-40B4-BE49-F238E27FC236}">
                <a16:creationId xmlns:a16="http://schemas.microsoft.com/office/drawing/2014/main" id="{D0523485-BE7A-4030-9E32-E26B73111B5B}"/>
              </a:ext>
            </a:extLst>
          </p:cNvPr>
          <p:cNvSpPr/>
          <p:nvPr/>
        </p:nvSpPr>
        <p:spPr>
          <a:xfrm>
            <a:off x="-8718" y="1302812"/>
            <a:ext cx="4572000" cy="1015663"/>
          </a:xfrm>
          <a:prstGeom prst="rect">
            <a:avLst/>
          </a:prstGeom>
        </p:spPr>
        <p:txBody>
          <a:bodyPr>
            <a:spAutoFit/>
          </a:bodyPr>
          <a:lstStyle/>
          <a:p>
            <a:r>
              <a:rPr lang="en-US" sz="2000" dirty="0"/>
              <a:t>Methylation and acetylation mark the DNA to affect  transcription. These markers are known as epigenetic tags*.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4572"/>
            <a:ext cx="9144000" cy="617220"/>
          </a:xfrm>
          <a:custGeom>
            <a:avLst/>
            <a:gdLst/>
            <a:ahLst/>
            <a:cxnLst/>
            <a:rect l="l" t="t" r="r" b="b"/>
            <a:pathLst>
              <a:path w="9144000" h="617220">
                <a:moveTo>
                  <a:pt x="0" y="617219"/>
                </a:moveTo>
                <a:lnTo>
                  <a:pt x="9144000" y="617219"/>
                </a:lnTo>
                <a:lnTo>
                  <a:pt x="9144000" y="0"/>
                </a:lnTo>
                <a:lnTo>
                  <a:pt x="0" y="0"/>
                </a:lnTo>
                <a:lnTo>
                  <a:pt x="0" y="617219"/>
                </a:lnTo>
                <a:close/>
              </a:path>
            </a:pathLst>
          </a:custGeom>
          <a:solidFill>
            <a:srgbClr val="B8CDE4">
              <a:alpha val="78038"/>
            </a:srgbClr>
          </a:solidFill>
        </p:spPr>
        <p:txBody>
          <a:bodyPr wrap="square" lIns="0" tIns="0" rIns="0" bIns="0" rtlCol="0"/>
          <a:lstStyle/>
          <a:p>
            <a:endParaRPr/>
          </a:p>
        </p:txBody>
      </p:sp>
      <p:sp>
        <p:nvSpPr>
          <p:cNvPr id="3" name="object 3"/>
          <p:cNvSpPr txBox="1"/>
          <p:nvPr/>
        </p:nvSpPr>
        <p:spPr>
          <a:xfrm>
            <a:off x="78739" y="53466"/>
            <a:ext cx="8928100" cy="513080"/>
          </a:xfrm>
          <a:prstGeom prst="rect">
            <a:avLst/>
          </a:prstGeom>
        </p:spPr>
        <p:txBody>
          <a:bodyPr vert="horz" wrap="square" lIns="0" tIns="12065" rIns="0" bIns="0" rtlCol="0">
            <a:spAutoFit/>
          </a:bodyPr>
          <a:lstStyle/>
          <a:p>
            <a:pPr marL="12700" marR="5080">
              <a:lnSpc>
                <a:spcPct val="100000"/>
              </a:lnSpc>
              <a:spcBef>
                <a:spcPts val="95"/>
              </a:spcBef>
            </a:pPr>
            <a:r>
              <a:rPr sz="1600" spc="-5" dirty="0">
                <a:latin typeface="Arial"/>
                <a:cs typeface="Arial"/>
              </a:rPr>
              <a:t>Nature of Science: Looking for patterns, trends and discrepancies - there is mounting evidence that  the environment can trigger heritable changes in epigenetic factors.</a:t>
            </a:r>
            <a:r>
              <a:rPr sz="1600" spc="80" dirty="0">
                <a:latin typeface="Arial"/>
                <a:cs typeface="Arial"/>
              </a:rPr>
              <a:t> </a:t>
            </a:r>
            <a:r>
              <a:rPr sz="1600" spc="-5" dirty="0">
                <a:latin typeface="Arial"/>
                <a:cs typeface="Arial"/>
              </a:rPr>
              <a:t>(3.1)</a:t>
            </a:r>
            <a:endParaRPr sz="1600">
              <a:latin typeface="Arial"/>
              <a:cs typeface="Arial"/>
            </a:endParaRPr>
          </a:p>
        </p:txBody>
      </p:sp>
      <p:sp>
        <p:nvSpPr>
          <p:cNvPr id="4" name="object 4"/>
          <p:cNvSpPr/>
          <p:nvPr/>
        </p:nvSpPr>
        <p:spPr>
          <a:xfrm>
            <a:off x="661416" y="5138928"/>
            <a:ext cx="7722234" cy="276225"/>
          </a:xfrm>
          <a:custGeom>
            <a:avLst/>
            <a:gdLst/>
            <a:ahLst/>
            <a:cxnLst/>
            <a:rect l="l" t="t" r="r" b="b"/>
            <a:pathLst>
              <a:path w="7722234" h="276225">
                <a:moveTo>
                  <a:pt x="0" y="275844"/>
                </a:moveTo>
                <a:lnTo>
                  <a:pt x="7722108" y="275844"/>
                </a:lnTo>
                <a:lnTo>
                  <a:pt x="7722108" y="0"/>
                </a:lnTo>
                <a:lnTo>
                  <a:pt x="0" y="0"/>
                </a:lnTo>
                <a:lnTo>
                  <a:pt x="0" y="275844"/>
                </a:lnTo>
                <a:close/>
              </a:path>
            </a:pathLst>
          </a:custGeom>
          <a:ln w="9144">
            <a:solidFill>
              <a:srgbClr val="000000"/>
            </a:solidFill>
          </a:ln>
        </p:spPr>
        <p:txBody>
          <a:bodyPr wrap="square" lIns="0" tIns="0" rIns="0" bIns="0" rtlCol="0"/>
          <a:lstStyle/>
          <a:p>
            <a:endParaRPr/>
          </a:p>
        </p:txBody>
      </p:sp>
      <p:sp>
        <p:nvSpPr>
          <p:cNvPr id="5" name="object 5"/>
          <p:cNvSpPr txBox="1"/>
          <p:nvPr/>
        </p:nvSpPr>
        <p:spPr>
          <a:xfrm>
            <a:off x="661416" y="5163058"/>
            <a:ext cx="7722234" cy="208279"/>
          </a:xfrm>
          <a:prstGeom prst="rect">
            <a:avLst/>
          </a:prstGeom>
        </p:spPr>
        <p:txBody>
          <a:bodyPr vert="horz" wrap="square" lIns="0" tIns="12700" rIns="0" bIns="0" rtlCol="0">
            <a:spAutoFit/>
          </a:bodyPr>
          <a:lstStyle/>
          <a:p>
            <a:pPr marL="91440">
              <a:lnSpc>
                <a:spcPct val="100000"/>
              </a:lnSpc>
              <a:spcBef>
                <a:spcPts val="100"/>
              </a:spcBef>
            </a:pPr>
            <a:r>
              <a:rPr sz="1200" u="sng" spc="-5" dirty="0">
                <a:solidFill>
                  <a:srgbClr val="0000FF"/>
                </a:solidFill>
                <a:uFill>
                  <a:solidFill>
                    <a:srgbClr val="0000FF"/>
                  </a:solidFill>
                </a:uFill>
                <a:latin typeface="Arial"/>
                <a:cs typeface="Arial"/>
                <a:hlinkClick r:id="rId2"/>
              </a:rPr>
              <a:t>http://learn.genetics.utah.edu/content/epigenetics/rats/</a:t>
            </a:r>
            <a:endParaRPr sz="1200" dirty="0">
              <a:latin typeface="Arial"/>
              <a:cs typeface="Arial"/>
            </a:endParaRPr>
          </a:p>
        </p:txBody>
      </p:sp>
      <p:sp>
        <p:nvSpPr>
          <p:cNvPr id="6" name="object 6"/>
          <p:cNvSpPr/>
          <p:nvPr/>
        </p:nvSpPr>
        <p:spPr>
          <a:xfrm>
            <a:off x="661416" y="1670304"/>
            <a:ext cx="7721600" cy="3492500"/>
          </a:xfrm>
          <a:prstGeom prst="rect">
            <a:avLst/>
          </a:prstGeom>
          <a:blipFill>
            <a:blip r:embed="rId3" cstate="print"/>
            <a:stretch>
              <a:fillRect/>
            </a:stretch>
          </a:blipFill>
        </p:spPr>
        <p:txBody>
          <a:bodyPr wrap="square" lIns="0" tIns="0" rIns="0" bIns="0" rtlCol="0"/>
          <a:lstStyle/>
          <a:p>
            <a:endParaRPr/>
          </a:p>
        </p:txBody>
      </p:sp>
      <p:sp>
        <p:nvSpPr>
          <p:cNvPr id="8" name="object 8"/>
          <p:cNvSpPr txBox="1"/>
          <p:nvPr/>
        </p:nvSpPr>
        <p:spPr>
          <a:xfrm>
            <a:off x="539902" y="5701995"/>
            <a:ext cx="7849234" cy="628377"/>
          </a:xfrm>
          <a:prstGeom prst="rect">
            <a:avLst/>
          </a:prstGeom>
          <a:solidFill>
            <a:srgbClr val="FFFF00"/>
          </a:solidFill>
        </p:spPr>
        <p:txBody>
          <a:bodyPr vert="horz" wrap="square" lIns="0" tIns="12700" rIns="0" bIns="0" rtlCol="0">
            <a:spAutoFit/>
          </a:bodyPr>
          <a:lstStyle/>
          <a:p>
            <a:pPr marL="12700" marR="5080">
              <a:lnSpc>
                <a:spcPct val="100000"/>
              </a:lnSpc>
              <a:spcBef>
                <a:spcPts val="100"/>
              </a:spcBef>
            </a:pPr>
            <a:r>
              <a:rPr sz="2000" spc="-55" dirty="0">
                <a:latin typeface="+mj-lt"/>
                <a:cs typeface="Trebuchet MS"/>
              </a:rPr>
              <a:t>What</a:t>
            </a:r>
            <a:r>
              <a:rPr sz="2000" spc="-180" dirty="0">
                <a:latin typeface="+mj-lt"/>
                <a:cs typeface="Trebuchet MS"/>
              </a:rPr>
              <a:t> </a:t>
            </a:r>
            <a:r>
              <a:rPr sz="2000" spc="-110" dirty="0">
                <a:latin typeface="+mj-lt"/>
                <a:cs typeface="Trebuchet MS"/>
              </a:rPr>
              <a:t>evidence</a:t>
            </a:r>
            <a:r>
              <a:rPr sz="2000" spc="-160" dirty="0">
                <a:latin typeface="+mj-lt"/>
                <a:cs typeface="Trebuchet MS"/>
              </a:rPr>
              <a:t> </a:t>
            </a:r>
            <a:r>
              <a:rPr sz="2000" spc="-65" dirty="0">
                <a:latin typeface="+mj-lt"/>
                <a:cs typeface="Trebuchet MS"/>
              </a:rPr>
              <a:t>can</a:t>
            </a:r>
            <a:r>
              <a:rPr sz="2000" spc="-150" dirty="0">
                <a:latin typeface="+mj-lt"/>
                <a:cs typeface="Trebuchet MS"/>
              </a:rPr>
              <a:t> </a:t>
            </a:r>
            <a:r>
              <a:rPr sz="2000" spc="-80" dirty="0">
                <a:latin typeface="+mj-lt"/>
                <a:cs typeface="Trebuchet MS"/>
              </a:rPr>
              <a:t>you</a:t>
            </a:r>
            <a:r>
              <a:rPr sz="2000" spc="-160" dirty="0">
                <a:latin typeface="+mj-lt"/>
                <a:cs typeface="Trebuchet MS"/>
              </a:rPr>
              <a:t> </a:t>
            </a:r>
            <a:r>
              <a:rPr sz="2000" spc="-130" dirty="0">
                <a:latin typeface="+mj-lt"/>
                <a:cs typeface="Trebuchet MS"/>
              </a:rPr>
              <a:t>find</a:t>
            </a:r>
            <a:r>
              <a:rPr sz="2000" spc="-160" dirty="0">
                <a:latin typeface="+mj-lt"/>
                <a:cs typeface="Trebuchet MS"/>
              </a:rPr>
              <a:t> </a:t>
            </a:r>
            <a:r>
              <a:rPr sz="2000" spc="-114" dirty="0">
                <a:latin typeface="+mj-lt"/>
                <a:cs typeface="Trebuchet MS"/>
              </a:rPr>
              <a:t>that</a:t>
            </a:r>
            <a:r>
              <a:rPr sz="2000" spc="-140" dirty="0">
                <a:latin typeface="+mj-lt"/>
                <a:cs typeface="Trebuchet MS"/>
              </a:rPr>
              <a:t> </a:t>
            </a:r>
            <a:r>
              <a:rPr sz="2000" spc="-90" dirty="0">
                <a:latin typeface="+mj-lt"/>
                <a:cs typeface="Trebuchet MS"/>
              </a:rPr>
              <a:t>supports</a:t>
            </a:r>
            <a:r>
              <a:rPr sz="2000" spc="-180" dirty="0">
                <a:latin typeface="+mj-lt"/>
                <a:cs typeface="Trebuchet MS"/>
              </a:rPr>
              <a:t> </a:t>
            </a:r>
            <a:r>
              <a:rPr sz="2000" spc="-125" dirty="0">
                <a:latin typeface="+mj-lt"/>
                <a:cs typeface="Trebuchet MS"/>
              </a:rPr>
              <a:t>the</a:t>
            </a:r>
            <a:r>
              <a:rPr sz="2000" spc="-160" dirty="0">
                <a:latin typeface="+mj-lt"/>
                <a:cs typeface="Trebuchet MS"/>
              </a:rPr>
              <a:t> </a:t>
            </a:r>
            <a:r>
              <a:rPr sz="2000" spc="-95" dirty="0">
                <a:latin typeface="+mj-lt"/>
                <a:cs typeface="Trebuchet MS"/>
              </a:rPr>
              <a:t>idea</a:t>
            </a:r>
            <a:r>
              <a:rPr sz="2000" spc="-165" dirty="0">
                <a:latin typeface="+mj-lt"/>
                <a:cs typeface="Trebuchet MS"/>
              </a:rPr>
              <a:t> </a:t>
            </a:r>
            <a:r>
              <a:rPr sz="2000" spc="-114" dirty="0">
                <a:latin typeface="+mj-lt"/>
                <a:cs typeface="Trebuchet MS"/>
              </a:rPr>
              <a:t>that</a:t>
            </a:r>
            <a:r>
              <a:rPr sz="2000" spc="-140" dirty="0">
                <a:latin typeface="+mj-lt"/>
                <a:cs typeface="Trebuchet MS"/>
              </a:rPr>
              <a:t> </a:t>
            </a:r>
            <a:r>
              <a:rPr sz="2000" spc="-125" dirty="0">
                <a:latin typeface="+mj-lt"/>
                <a:cs typeface="Trebuchet MS"/>
              </a:rPr>
              <a:t>the</a:t>
            </a:r>
            <a:r>
              <a:rPr sz="2000" spc="-165" dirty="0">
                <a:latin typeface="+mj-lt"/>
                <a:cs typeface="Trebuchet MS"/>
              </a:rPr>
              <a:t> </a:t>
            </a:r>
            <a:r>
              <a:rPr sz="2000" spc="-110" dirty="0">
                <a:latin typeface="+mj-lt"/>
                <a:cs typeface="Trebuchet MS"/>
              </a:rPr>
              <a:t>environment</a:t>
            </a:r>
            <a:r>
              <a:rPr sz="2000" spc="-175" dirty="0">
                <a:latin typeface="+mj-lt"/>
                <a:cs typeface="Trebuchet MS"/>
              </a:rPr>
              <a:t> </a:t>
            </a:r>
            <a:r>
              <a:rPr sz="2000" spc="-70" dirty="0">
                <a:latin typeface="+mj-lt"/>
                <a:cs typeface="Trebuchet MS"/>
              </a:rPr>
              <a:t>can  </a:t>
            </a:r>
            <a:r>
              <a:rPr sz="2000" spc="-105" dirty="0">
                <a:latin typeface="+mj-lt"/>
                <a:cs typeface="Trebuchet MS"/>
              </a:rPr>
              <a:t>trigger </a:t>
            </a:r>
            <a:r>
              <a:rPr sz="2000" spc="-130" dirty="0">
                <a:latin typeface="+mj-lt"/>
                <a:cs typeface="Trebuchet MS"/>
              </a:rPr>
              <a:t>heritable</a:t>
            </a:r>
            <a:r>
              <a:rPr sz="2000" spc="-245" dirty="0">
                <a:latin typeface="+mj-lt"/>
                <a:cs typeface="Trebuchet MS"/>
              </a:rPr>
              <a:t> </a:t>
            </a:r>
            <a:r>
              <a:rPr sz="2000" spc="-25" dirty="0">
                <a:latin typeface="+mj-lt"/>
                <a:cs typeface="Trebuchet MS"/>
              </a:rPr>
              <a:t>changes?</a:t>
            </a:r>
            <a:endParaRPr sz="2000" dirty="0">
              <a:latin typeface="+mj-lt"/>
              <a:cs typeface="Trebuchet MS"/>
            </a:endParaRPr>
          </a:p>
        </p:txBody>
      </p:sp>
      <p:sp>
        <p:nvSpPr>
          <p:cNvPr id="9" name="Rectangle 8">
            <a:extLst>
              <a:ext uri="{FF2B5EF4-FFF2-40B4-BE49-F238E27FC236}">
                <a16:creationId xmlns:a16="http://schemas.microsoft.com/office/drawing/2014/main" id="{E401CC5A-FD6C-4733-B4D8-F8610BDF338E}"/>
              </a:ext>
            </a:extLst>
          </p:cNvPr>
          <p:cNvSpPr/>
          <p:nvPr/>
        </p:nvSpPr>
        <p:spPr>
          <a:xfrm>
            <a:off x="460451" y="897204"/>
            <a:ext cx="8223098" cy="646331"/>
          </a:xfrm>
          <a:prstGeom prst="rect">
            <a:avLst/>
          </a:prstGeom>
        </p:spPr>
        <p:txBody>
          <a:bodyPr wrap="square">
            <a:spAutoFit/>
          </a:bodyPr>
          <a:lstStyle/>
          <a:p>
            <a:r>
              <a:rPr lang="en-US" dirty="0"/>
              <a:t>Use the excellent </a:t>
            </a:r>
            <a:r>
              <a:rPr lang="en-US" dirty="0" err="1">
                <a:hlinkClick r:id="rId4"/>
              </a:rPr>
              <a:t>Learn.Genetics</a:t>
            </a:r>
            <a:r>
              <a:rPr lang="en-US" dirty="0">
                <a:hlinkClick r:id="rId4"/>
              </a:rPr>
              <a:t> </a:t>
            </a:r>
            <a:r>
              <a:rPr lang="en-US" dirty="0"/>
              <a:t>resources to learn more about Epigenetics and  it’s importance.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4572"/>
            <a:ext cx="9144000" cy="334010"/>
          </a:xfrm>
          <a:custGeom>
            <a:avLst/>
            <a:gdLst/>
            <a:ahLst/>
            <a:cxnLst/>
            <a:rect l="l" t="t" r="r" b="b"/>
            <a:pathLst>
              <a:path w="9144000" h="334010">
                <a:moveTo>
                  <a:pt x="0" y="333755"/>
                </a:moveTo>
                <a:lnTo>
                  <a:pt x="9144000" y="333755"/>
                </a:lnTo>
                <a:lnTo>
                  <a:pt x="9144000" y="0"/>
                </a:lnTo>
                <a:lnTo>
                  <a:pt x="0" y="0"/>
                </a:lnTo>
                <a:lnTo>
                  <a:pt x="0" y="333755"/>
                </a:lnTo>
                <a:close/>
              </a:path>
            </a:pathLst>
          </a:custGeom>
          <a:solidFill>
            <a:srgbClr val="B8CDE4">
              <a:alpha val="78038"/>
            </a:srgbClr>
          </a:solidFill>
        </p:spPr>
        <p:txBody>
          <a:bodyPr wrap="square" lIns="0" tIns="0" rIns="0" bIns="0" rtlCol="0"/>
          <a:lstStyle/>
          <a:p>
            <a:endParaRPr/>
          </a:p>
        </p:txBody>
      </p:sp>
      <p:sp>
        <p:nvSpPr>
          <p:cNvPr id="3" name="object 3"/>
          <p:cNvSpPr txBox="1"/>
          <p:nvPr/>
        </p:nvSpPr>
        <p:spPr>
          <a:xfrm>
            <a:off x="78739" y="34289"/>
            <a:ext cx="5430520"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Arial"/>
                <a:cs typeface="Arial"/>
              </a:rPr>
              <a:t>7.2.S1 Analysis of changes in the DNA methylation</a:t>
            </a:r>
            <a:r>
              <a:rPr sz="1600" spc="-95" dirty="0">
                <a:latin typeface="Arial"/>
                <a:cs typeface="Arial"/>
              </a:rPr>
              <a:t> </a:t>
            </a:r>
            <a:r>
              <a:rPr sz="1600" spc="-5" dirty="0">
                <a:latin typeface="Arial"/>
                <a:cs typeface="Arial"/>
              </a:rPr>
              <a:t>patterns.</a:t>
            </a:r>
            <a:endParaRPr sz="1600">
              <a:latin typeface="Arial"/>
              <a:cs typeface="Arial"/>
            </a:endParaRPr>
          </a:p>
        </p:txBody>
      </p:sp>
      <p:sp>
        <p:nvSpPr>
          <p:cNvPr id="4" name="object 4"/>
          <p:cNvSpPr/>
          <p:nvPr/>
        </p:nvSpPr>
        <p:spPr>
          <a:xfrm>
            <a:off x="2720339" y="1377695"/>
            <a:ext cx="4027932" cy="4832604"/>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78738" y="389382"/>
            <a:ext cx="8074661" cy="556260"/>
          </a:xfrm>
          <a:prstGeom prst="rect">
            <a:avLst/>
          </a:prstGeom>
          <a:solidFill>
            <a:srgbClr val="FFFF00"/>
          </a:solidFill>
        </p:spPr>
        <p:txBody>
          <a:bodyPr vert="horz" wrap="square" lIns="0" tIns="35560" rIns="0" bIns="0" rtlCol="0">
            <a:spAutoFit/>
          </a:bodyPr>
          <a:lstStyle/>
          <a:p>
            <a:pPr marL="12700" marR="5080">
              <a:lnSpc>
                <a:spcPts val="2020"/>
              </a:lnSpc>
              <a:spcBef>
                <a:spcPts val="280"/>
              </a:spcBef>
            </a:pPr>
            <a:r>
              <a:rPr dirty="0">
                <a:latin typeface="+mn-lt"/>
              </a:rPr>
              <a:t>The </a:t>
            </a:r>
            <a:r>
              <a:rPr spc="-5" dirty="0">
                <a:latin typeface="+mn-lt"/>
              </a:rPr>
              <a:t>images show a mapping </a:t>
            </a:r>
            <a:r>
              <a:rPr dirty="0">
                <a:latin typeface="+mn-lt"/>
              </a:rPr>
              <a:t>of </a:t>
            </a:r>
            <a:r>
              <a:rPr spc="-5" dirty="0">
                <a:latin typeface="+mn-lt"/>
              </a:rPr>
              <a:t>chromosomal regions </a:t>
            </a:r>
            <a:r>
              <a:rPr spc="-15" dirty="0">
                <a:latin typeface="+mn-lt"/>
              </a:rPr>
              <a:t>with </a:t>
            </a:r>
            <a:r>
              <a:rPr spc="-10" dirty="0">
                <a:latin typeface="+mn-lt"/>
              </a:rPr>
              <a:t>differential </a:t>
            </a:r>
            <a:r>
              <a:rPr spc="-5" dirty="0">
                <a:latin typeface="+mn-lt"/>
              </a:rPr>
              <a:t>DNA  methylation in monozygotic (identical)</a:t>
            </a:r>
            <a:r>
              <a:rPr spc="100" dirty="0">
                <a:latin typeface="+mn-lt"/>
              </a:rPr>
              <a:t> </a:t>
            </a:r>
            <a:r>
              <a:rPr spc="-15" dirty="0">
                <a:latin typeface="+mn-lt"/>
              </a:rPr>
              <a:t>twins</a:t>
            </a:r>
            <a:endParaRPr dirty="0">
              <a:latin typeface="+mn-lt"/>
            </a:endParaRPr>
          </a:p>
        </p:txBody>
      </p:sp>
      <p:sp>
        <p:nvSpPr>
          <p:cNvPr id="6" name="object 6"/>
          <p:cNvSpPr txBox="1"/>
          <p:nvPr/>
        </p:nvSpPr>
        <p:spPr>
          <a:xfrm>
            <a:off x="377761" y="1091305"/>
            <a:ext cx="1515110" cy="838115"/>
          </a:xfrm>
          <a:prstGeom prst="rect">
            <a:avLst/>
          </a:prstGeom>
        </p:spPr>
        <p:txBody>
          <a:bodyPr vert="horz" wrap="square" lIns="0" tIns="15240" rIns="0" bIns="0" rtlCol="0">
            <a:spAutoFit/>
          </a:bodyPr>
          <a:lstStyle/>
          <a:p>
            <a:pPr marL="12700" marR="5080">
              <a:lnSpc>
                <a:spcPct val="98800"/>
              </a:lnSpc>
              <a:spcBef>
                <a:spcPts val="120"/>
              </a:spcBef>
            </a:pPr>
            <a:r>
              <a:rPr spc="-5" dirty="0">
                <a:cs typeface="Arial"/>
              </a:rPr>
              <a:t>The sample is</a:t>
            </a:r>
            <a:r>
              <a:rPr spc="-60" dirty="0">
                <a:cs typeface="Arial"/>
              </a:rPr>
              <a:t> </a:t>
            </a:r>
            <a:r>
              <a:rPr spc="-5" dirty="0">
                <a:cs typeface="Arial"/>
              </a:rPr>
              <a:t>of  </a:t>
            </a:r>
            <a:r>
              <a:rPr b="1" spc="-5" dirty="0">
                <a:cs typeface="Arial"/>
              </a:rPr>
              <a:t>metaphase  </a:t>
            </a:r>
            <a:r>
              <a:rPr spc="-5" dirty="0">
                <a:cs typeface="Arial"/>
              </a:rPr>
              <a:t>chromosomes</a:t>
            </a:r>
            <a:endParaRPr dirty="0">
              <a:cs typeface="Arial"/>
            </a:endParaRPr>
          </a:p>
        </p:txBody>
      </p:sp>
      <p:sp>
        <p:nvSpPr>
          <p:cNvPr id="7" name="object 7"/>
          <p:cNvSpPr txBox="1"/>
          <p:nvPr/>
        </p:nvSpPr>
        <p:spPr>
          <a:xfrm>
            <a:off x="377761" y="2074708"/>
            <a:ext cx="1561465" cy="1112356"/>
          </a:xfrm>
          <a:prstGeom prst="rect">
            <a:avLst/>
          </a:prstGeom>
        </p:spPr>
        <p:txBody>
          <a:bodyPr vert="horz" wrap="square" lIns="0" tIns="15240" rIns="0" bIns="0" rtlCol="0">
            <a:spAutoFit/>
          </a:bodyPr>
          <a:lstStyle/>
          <a:p>
            <a:pPr marL="12700" marR="5080">
              <a:lnSpc>
                <a:spcPct val="98700"/>
              </a:lnSpc>
              <a:spcBef>
                <a:spcPts val="120"/>
              </a:spcBef>
            </a:pPr>
            <a:r>
              <a:rPr spc="-5" dirty="0">
                <a:solidFill>
                  <a:srgbClr val="008000"/>
                </a:solidFill>
                <a:cs typeface="Arial"/>
              </a:rPr>
              <a:t>chromosome  number</a:t>
            </a:r>
            <a:r>
              <a:rPr spc="-45" dirty="0">
                <a:solidFill>
                  <a:srgbClr val="008000"/>
                </a:solidFill>
                <a:cs typeface="Arial"/>
              </a:rPr>
              <a:t> </a:t>
            </a:r>
            <a:r>
              <a:rPr spc="-5" dirty="0">
                <a:cs typeface="Arial"/>
              </a:rPr>
              <a:t>(humans  have 23</a:t>
            </a:r>
            <a:r>
              <a:rPr spc="-25" dirty="0">
                <a:cs typeface="Arial"/>
              </a:rPr>
              <a:t> </a:t>
            </a:r>
            <a:r>
              <a:rPr spc="-5" dirty="0">
                <a:cs typeface="Arial"/>
              </a:rPr>
              <a:t>pairs)</a:t>
            </a:r>
            <a:endParaRPr dirty="0">
              <a:cs typeface="Arial"/>
            </a:endParaRPr>
          </a:p>
        </p:txBody>
      </p:sp>
      <p:sp>
        <p:nvSpPr>
          <p:cNvPr id="8" name="object 8"/>
          <p:cNvSpPr/>
          <p:nvPr/>
        </p:nvSpPr>
        <p:spPr>
          <a:xfrm>
            <a:off x="2721101" y="2661666"/>
            <a:ext cx="271780" cy="289560"/>
          </a:xfrm>
          <a:custGeom>
            <a:avLst/>
            <a:gdLst/>
            <a:ahLst/>
            <a:cxnLst/>
            <a:rect l="l" t="t" r="r" b="b"/>
            <a:pathLst>
              <a:path w="271780" h="289560">
                <a:moveTo>
                  <a:pt x="0" y="144780"/>
                </a:moveTo>
                <a:lnTo>
                  <a:pt x="6912" y="98999"/>
                </a:lnTo>
                <a:lnTo>
                  <a:pt x="26164" y="59253"/>
                </a:lnTo>
                <a:lnTo>
                  <a:pt x="55522" y="27919"/>
                </a:lnTo>
                <a:lnTo>
                  <a:pt x="92756" y="7376"/>
                </a:lnTo>
                <a:lnTo>
                  <a:pt x="135636" y="0"/>
                </a:lnTo>
                <a:lnTo>
                  <a:pt x="178515" y="7376"/>
                </a:lnTo>
                <a:lnTo>
                  <a:pt x="215749" y="27919"/>
                </a:lnTo>
                <a:lnTo>
                  <a:pt x="245107" y="59253"/>
                </a:lnTo>
                <a:lnTo>
                  <a:pt x="264359" y="98999"/>
                </a:lnTo>
                <a:lnTo>
                  <a:pt x="271272" y="144780"/>
                </a:lnTo>
                <a:lnTo>
                  <a:pt x="264359" y="190560"/>
                </a:lnTo>
                <a:lnTo>
                  <a:pt x="245107" y="230306"/>
                </a:lnTo>
                <a:lnTo>
                  <a:pt x="215749" y="261640"/>
                </a:lnTo>
                <a:lnTo>
                  <a:pt x="178515" y="282183"/>
                </a:lnTo>
                <a:lnTo>
                  <a:pt x="135636" y="289560"/>
                </a:lnTo>
                <a:lnTo>
                  <a:pt x="92756" y="282183"/>
                </a:lnTo>
                <a:lnTo>
                  <a:pt x="55522" y="261640"/>
                </a:lnTo>
                <a:lnTo>
                  <a:pt x="26164" y="230306"/>
                </a:lnTo>
                <a:lnTo>
                  <a:pt x="6912" y="190560"/>
                </a:lnTo>
                <a:lnTo>
                  <a:pt x="0" y="144780"/>
                </a:lnTo>
                <a:close/>
              </a:path>
            </a:pathLst>
          </a:custGeom>
          <a:ln w="28956">
            <a:solidFill>
              <a:srgbClr val="008000"/>
            </a:solidFill>
          </a:ln>
        </p:spPr>
        <p:txBody>
          <a:bodyPr wrap="square" lIns="0" tIns="0" rIns="0" bIns="0" rtlCol="0"/>
          <a:lstStyle/>
          <a:p>
            <a:endParaRPr/>
          </a:p>
        </p:txBody>
      </p:sp>
      <p:sp>
        <p:nvSpPr>
          <p:cNvPr id="9" name="object 9"/>
          <p:cNvSpPr/>
          <p:nvPr/>
        </p:nvSpPr>
        <p:spPr>
          <a:xfrm>
            <a:off x="1770126" y="2460498"/>
            <a:ext cx="949960" cy="345440"/>
          </a:xfrm>
          <a:custGeom>
            <a:avLst/>
            <a:gdLst/>
            <a:ahLst/>
            <a:cxnLst/>
            <a:rect l="l" t="t" r="r" b="b"/>
            <a:pathLst>
              <a:path w="949960" h="345439">
                <a:moveTo>
                  <a:pt x="949706" y="345059"/>
                </a:moveTo>
                <a:lnTo>
                  <a:pt x="0" y="0"/>
                </a:lnTo>
              </a:path>
            </a:pathLst>
          </a:custGeom>
          <a:ln w="28956">
            <a:solidFill>
              <a:srgbClr val="008000"/>
            </a:solidFill>
          </a:ln>
        </p:spPr>
        <p:txBody>
          <a:bodyPr wrap="square" lIns="0" tIns="0" rIns="0" bIns="0" rtlCol="0"/>
          <a:lstStyle/>
          <a:p>
            <a:endParaRPr/>
          </a:p>
        </p:txBody>
      </p:sp>
      <p:sp>
        <p:nvSpPr>
          <p:cNvPr id="10" name="object 10"/>
          <p:cNvSpPr txBox="1"/>
          <p:nvPr/>
        </p:nvSpPr>
        <p:spPr>
          <a:xfrm>
            <a:off x="6848075" y="2857466"/>
            <a:ext cx="2108181" cy="929485"/>
          </a:xfrm>
          <a:prstGeom prst="rect">
            <a:avLst/>
          </a:prstGeom>
        </p:spPr>
        <p:txBody>
          <a:bodyPr vert="horz" wrap="square" lIns="0" tIns="15240" rIns="0" bIns="0" rtlCol="0">
            <a:spAutoFit/>
          </a:bodyPr>
          <a:lstStyle/>
          <a:p>
            <a:pPr marL="12700" marR="5080">
              <a:lnSpc>
                <a:spcPct val="98700"/>
              </a:lnSpc>
              <a:spcBef>
                <a:spcPts val="120"/>
              </a:spcBef>
            </a:pPr>
            <a:r>
              <a:rPr sz="2000" spc="-5" dirty="0">
                <a:solidFill>
                  <a:srgbClr val="FFEB00"/>
                </a:solidFill>
                <a:cs typeface="Arial"/>
              </a:rPr>
              <a:t>Similar levels</a:t>
            </a:r>
            <a:r>
              <a:rPr sz="2000" spc="-80" dirty="0">
                <a:solidFill>
                  <a:srgbClr val="FFEB00"/>
                </a:solidFill>
                <a:cs typeface="Arial"/>
              </a:rPr>
              <a:t> </a:t>
            </a:r>
            <a:r>
              <a:rPr sz="2000" spc="-5" dirty="0">
                <a:solidFill>
                  <a:srgbClr val="FFEB00"/>
                </a:solidFill>
                <a:cs typeface="Arial"/>
              </a:rPr>
              <a:t>of  methylation in  both</a:t>
            </a:r>
            <a:r>
              <a:rPr sz="2000" dirty="0">
                <a:solidFill>
                  <a:srgbClr val="FFEB00"/>
                </a:solidFill>
                <a:cs typeface="Arial"/>
              </a:rPr>
              <a:t> </a:t>
            </a:r>
            <a:r>
              <a:rPr sz="2000" spc="-5" dirty="0">
                <a:solidFill>
                  <a:srgbClr val="FFEB00"/>
                </a:solidFill>
                <a:cs typeface="Arial"/>
              </a:rPr>
              <a:t>twins.</a:t>
            </a:r>
            <a:endParaRPr sz="2000">
              <a:cs typeface="Arial"/>
            </a:endParaRPr>
          </a:p>
        </p:txBody>
      </p:sp>
      <p:sp>
        <p:nvSpPr>
          <p:cNvPr id="15" name="object 15"/>
          <p:cNvSpPr txBox="1"/>
          <p:nvPr/>
        </p:nvSpPr>
        <p:spPr>
          <a:xfrm>
            <a:off x="5039359" y="6642607"/>
            <a:ext cx="4026535" cy="177800"/>
          </a:xfrm>
          <a:prstGeom prst="rect">
            <a:avLst/>
          </a:prstGeom>
        </p:spPr>
        <p:txBody>
          <a:bodyPr vert="horz" wrap="square" lIns="0" tIns="0" rIns="0" bIns="0" rtlCol="0">
            <a:spAutoFit/>
          </a:bodyPr>
          <a:lstStyle/>
          <a:p>
            <a:pPr marL="12700">
              <a:lnSpc>
                <a:spcPts val="1240"/>
              </a:lnSpc>
            </a:pPr>
            <a:r>
              <a:rPr sz="1200" u="sng" spc="-25" dirty="0">
                <a:solidFill>
                  <a:srgbClr val="0000FF"/>
                </a:solidFill>
                <a:uFill>
                  <a:solidFill>
                    <a:srgbClr val="0000FF"/>
                  </a:solidFill>
                </a:uFill>
                <a:latin typeface="Arial"/>
                <a:cs typeface="Arial"/>
                <a:hlinkClick r:id="rId3"/>
              </a:rPr>
              <a:t>http://www.pnas.org/content/102/30/10604/F3.expansion.html</a:t>
            </a:r>
            <a:endParaRPr sz="1200">
              <a:latin typeface="Arial"/>
              <a:cs typeface="Arial"/>
            </a:endParaRPr>
          </a:p>
        </p:txBody>
      </p:sp>
      <p:sp>
        <p:nvSpPr>
          <p:cNvPr id="11" name="object 11"/>
          <p:cNvSpPr txBox="1"/>
          <p:nvPr/>
        </p:nvSpPr>
        <p:spPr>
          <a:xfrm>
            <a:off x="6826378" y="3950554"/>
            <a:ext cx="2236062" cy="1552348"/>
          </a:xfrm>
          <a:prstGeom prst="rect">
            <a:avLst/>
          </a:prstGeom>
        </p:spPr>
        <p:txBody>
          <a:bodyPr vert="horz" wrap="square" lIns="0" tIns="13335" rIns="0" bIns="0" rtlCol="0">
            <a:spAutoFit/>
          </a:bodyPr>
          <a:lstStyle/>
          <a:p>
            <a:pPr marL="12700" marR="5080">
              <a:lnSpc>
                <a:spcPct val="99500"/>
              </a:lnSpc>
              <a:spcBef>
                <a:spcPts val="105"/>
              </a:spcBef>
            </a:pPr>
            <a:r>
              <a:rPr sz="2000" spc="-5" dirty="0">
                <a:solidFill>
                  <a:srgbClr val="FF0000"/>
                </a:solidFill>
                <a:cs typeface="Arial"/>
              </a:rPr>
              <a:t>H</a:t>
            </a:r>
            <a:r>
              <a:rPr sz="2000" spc="-25" dirty="0">
                <a:solidFill>
                  <a:srgbClr val="FF0000"/>
                </a:solidFill>
                <a:cs typeface="Arial"/>
              </a:rPr>
              <a:t>y</a:t>
            </a:r>
            <a:r>
              <a:rPr sz="2000" spc="-5" dirty="0">
                <a:solidFill>
                  <a:srgbClr val="FF0000"/>
                </a:solidFill>
                <a:cs typeface="Arial"/>
              </a:rPr>
              <a:t>pometh</a:t>
            </a:r>
            <a:r>
              <a:rPr sz="2000" spc="-25" dirty="0">
                <a:solidFill>
                  <a:srgbClr val="FF0000"/>
                </a:solidFill>
                <a:cs typeface="Arial"/>
              </a:rPr>
              <a:t>y</a:t>
            </a:r>
            <a:r>
              <a:rPr sz="2000" spc="-5" dirty="0">
                <a:solidFill>
                  <a:srgbClr val="FF0000"/>
                </a:solidFill>
                <a:cs typeface="Arial"/>
              </a:rPr>
              <a:t>lation  (low levels of  methylation) in  one twin  compared to the  </a:t>
            </a:r>
            <a:r>
              <a:rPr sz="2000" spc="-20" dirty="0">
                <a:solidFill>
                  <a:srgbClr val="FF0000"/>
                </a:solidFill>
                <a:cs typeface="Arial"/>
              </a:rPr>
              <a:t>other.</a:t>
            </a:r>
            <a:endParaRPr sz="2000" dirty="0">
              <a:cs typeface="Arial"/>
            </a:endParaRPr>
          </a:p>
        </p:txBody>
      </p:sp>
      <p:sp>
        <p:nvSpPr>
          <p:cNvPr id="12" name="object 12"/>
          <p:cNvSpPr txBox="1"/>
          <p:nvPr/>
        </p:nvSpPr>
        <p:spPr>
          <a:xfrm>
            <a:off x="6809710" y="964023"/>
            <a:ext cx="2334290" cy="1552348"/>
          </a:xfrm>
          <a:prstGeom prst="rect">
            <a:avLst/>
          </a:prstGeom>
        </p:spPr>
        <p:txBody>
          <a:bodyPr vert="horz" wrap="square" lIns="0" tIns="13335" rIns="0" bIns="0" rtlCol="0">
            <a:spAutoFit/>
          </a:bodyPr>
          <a:lstStyle/>
          <a:p>
            <a:pPr marL="12700" marR="5080">
              <a:lnSpc>
                <a:spcPct val="99500"/>
              </a:lnSpc>
              <a:spcBef>
                <a:spcPts val="105"/>
              </a:spcBef>
            </a:pPr>
            <a:r>
              <a:rPr sz="2000" spc="-5" dirty="0">
                <a:solidFill>
                  <a:srgbClr val="008000"/>
                </a:solidFill>
                <a:cs typeface="Arial"/>
              </a:rPr>
              <a:t>H</a:t>
            </a:r>
            <a:r>
              <a:rPr sz="2000" spc="-25" dirty="0">
                <a:solidFill>
                  <a:srgbClr val="008000"/>
                </a:solidFill>
                <a:cs typeface="Arial"/>
              </a:rPr>
              <a:t>y</a:t>
            </a:r>
            <a:r>
              <a:rPr sz="2000" spc="-5" dirty="0">
                <a:solidFill>
                  <a:srgbClr val="008000"/>
                </a:solidFill>
                <a:cs typeface="Arial"/>
              </a:rPr>
              <a:t>permeth</a:t>
            </a:r>
            <a:r>
              <a:rPr sz="2000" spc="-25" dirty="0">
                <a:solidFill>
                  <a:srgbClr val="008000"/>
                </a:solidFill>
                <a:cs typeface="Arial"/>
              </a:rPr>
              <a:t>y</a:t>
            </a:r>
            <a:r>
              <a:rPr sz="2000" spc="-5" dirty="0">
                <a:solidFill>
                  <a:srgbClr val="008000"/>
                </a:solidFill>
                <a:cs typeface="Arial"/>
              </a:rPr>
              <a:t>lation  (high </a:t>
            </a:r>
            <a:r>
              <a:rPr sz="2000" dirty="0">
                <a:solidFill>
                  <a:srgbClr val="008000"/>
                </a:solidFill>
                <a:cs typeface="Arial"/>
              </a:rPr>
              <a:t>levels </a:t>
            </a:r>
            <a:r>
              <a:rPr sz="2000" spc="-5" dirty="0">
                <a:solidFill>
                  <a:srgbClr val="008000"/>
                </a:solidFill>
                <a:cs typeface="Arial"/>
              </a:rPr>
              <a:t>of  methylation) in  one twin  compared to the  </a:t>
            </a:r>
            <a:r>
              <a:rPr sz="2000" spc="-20" dirty="0">
                <a:solidFill>
                  <a:srgbClr val="008000"/>
                </a:solidFill>
                <a:cs typeface="Arial"/>
              </a:rPr>
              <a:t>other.</a:t>
            </a:r>
            <a:endParaRPr sz="2000">
              <a:cs typeface="Arial"/>
            </a:endParaRPr>
          </a:p>
        </p:txBody>
      </p:sp>
      <p:sp>
        <p:nvSpPr>
          <p:cNvPr id="13" name="object 13"/>
          <p:cNvSpPr txBox="1"/>
          <p:nvPr/>
        </p:nvSpPr>
        <p:spPr>
          <a:xfrm>
            <a:off x="208889" y="3366008"/>
            <a:ext cx="1954530" cy="1675459"/>
          </a:xfrm>
          <a:prstGeom prst="rect">
            <a:avLst/>
          </a:prstGeom>
        </p:spPr>
        <p:txBody>
          <a:bodyPr vert="horz" wrap="square" lIns="0" tIns="13335" rIns="0" bIns="0" rtlCol="0">
            <a:spAutoFit/>
          </a:bodyPr>
          <a:lstStyle/>
          <a:p>
            <a:pPr marL="12700" marR="5080">
              <a:lnSpc>
                <a:spcPct val="99500"/>
              </a:lnSpc>
              <a:spcBef>
                <a:spcPts val="105"/>
              </a:spcBef>
            </a:pPr>
            <a:r>
              <a:rPr spc="-5" dirty="0">
                <a:cs typeface="Arial"/>
              </a:rPr>
              <a:t>The diagrams maps  changes between</a:t>
            </a:r>
            <a:r>
              <a:rPr spc="-50" dirty="0">
                <a:cs typeface="Arial"/>
              </a:rPr>
              <a:t> </a:t>
            </a:r>
            <a:r>
              <a:rPr spc="-5" dirty="0">
                <a:cs typeface="Arial"/>
              </a:rPr>
              <a:t>the  twins’ levels </a:t>
            </a:r>
            <a:r>
              <a:rPr spc="-10" dirty="0">
                <a:cs typeface="Arial"/>
              </a:rPr>
              <a:t>of  </a:t>
            </a:r>
            <a:r>
              <a:rPr spc="-5" dirty="0">
                <a:cs typeface="Arial"/>
              </a:rPr>
              <a:t>methylation of DNA  across the  chromosomes.</a:t>
            </a:r>
            <a:endParaRPr dirty="0">
              <a:cs typeface="Arial"/>
            </a:endParaRPr>
          </a:p>
        </p:txBody>
      </p:sp>
      <p:sp>
        <p:nvSpPr>
          <p:cNvPr id="14" name="object 14"/>
          <p:cNvSpPr txBox="1"/>
          <p:nvPr/>
        </p:nvSpPr>
        <p:spPr>
          <a:xfrm>
            <a:off x="169163" y="5501640"/>
            <a:ext cx="2551430" cy="1019382"/>
          </a:xfrm>
          <a:prstGeom prst="rect">
            <a:avLst/>
          </a:prstGeom>
          <a:solidFill>
            <a:srgbClr val="FFFF00"/>
          </a:solidFill>
          <a:ln w="9144">
            <a:solidFill>
              <a:srgbClr val="000000"/>
            </a:solidFill>
          </a:ln>
        </p:spPr>
        <p:txBody>
          <a:bodyPr vert="horz" wrap="square" lIns="0" tIns="43815" rIns="0" bIns="0" rtlCol="0">
            <a:spAutoFit/>
          </a:bodyPr>
          <a:lstStyle/>
          <a:p>
            <a:pPr marL="91440" marR="90170">
              <a:lnSpc>
                <a:spcPct val="99200"/>
              </a:lnSpc>
              <a:spcBef>
                <a:spcPts val="345"/>
              </a:spcBef>
            </a:pPr>
            <a:r>
              <a:rPr sz="1600" b="1" i="1" spc="-20" dirty="0">
                <a:cs typeface="Arial"/>
              </a:rPr>
              <a:t>Your </a:t>
            </a:r>
            <a:r>
              <a:rPr sz="1600" b="1" i="1" spc="-5" dirty="0">
                <a:cs typeface="Arial"/>
              </a:rPr>
              <a:t>task: </a:t>
            </a:r>
            <a:r>
              <a:rPr sz="1600" i="1" spc="-5" dirty="0">
                <a:cs typeface="Arial"/>
              </a:rPr>
              <a:t>compare the  diagrams (not the graphs)  then analyse the evidence  and deduce</a:t>
            </a:r>
            <a:r>
              <a:rPr sz="1600" i="1" spc="-15" dirty="0">
                <a:cs typeface="Arial"/>
              </a:rPr>
              <a:t> </a:t>
            </a:r>
            <a:r>
              <a:rPr sz="1600" i="1" spc="-5" dirty="0">
                <a:cs typeface="Arial"/>
              </a:rPr>
              <a:t>conclusions.</a:t>
            </a:r>
            <a:endParaRPr sz="1600" dirty="0">
              <a:cs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34289"/>
            <a:ext cx="5430520"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Arial"/>
                <a:cs typeface="Arial"/>
              </a:rPr>
              <a:t>7.2.S1 Analysis of changes in the DNA methylation</a:t>
            </a:r>
            <a:r>
              <a:rPr sz="1600" spc="-95" dirty="0">
                <a:latin typeface="Arial"/>
                <a:cs typeface="Arial"/>
              </a:rPr>
              <a:t> </a:t>
            </a:r>
            <a:r>
              <a:rPr sz="1600" spc="-5" dirty="0">
                <a:latin typeface="Arial"/>
                <a:cs typeface="Arial"/>
              </a:rPr>
              <a:t>patterns.</a:t>
            </a:r>
            <a:endParaRPr sz="1600">
              <a:latin typeface="Arial"/>
              <a:cs typeface="Arial"/>
            </a:endParaRPr>
          </a:p>
        </p:txBody>
      </p:sp>
      <p:sp>
        <p:nvSpPr>
          <p:cNvPr id="3" name="object 3"/>
          <p:cNvSpPr txBox="1"/>
          <p:nvPr/>
        </p:nvSpPr>
        <p:spPr>
          <a:xfrm>
            <a:off x="361289" y="5408777"/>
            <a:ext cx="2033270" cy="750570"/>
          </a:xfrm>
          <a:prstGeom prst="rect">
            <a:avLst/>
          </a:prstGeom>
        </p:spPr>
        <p:txBody>
          <a:bodyPr vert="horz" wrap="square" lIns="0" tIns="15240" rIns="0" bIns="0" rtlCol="0">
            <a:spAutoFit/>
          </a:bodyPr>
          <a:lstStyle/>
          <a:p>
            <a:pPr marL="12700" marR="5080">
              <a:lnSpc>
                <a:spcPct val="98800"/>
              </a:lnSpc>
              <a:spcBef>
                <a:spcPts val="120"/>
              </a:spcBef>
            </a:pPr>
            <a:r>
              <a:rPr sz="1600" spc="-5" dirty="0">
                <a:latin typeface="Arial"/>
                <a:cs typeface="Arial"/>
              </a:rPr>
              <a:t>Chromosome 17  changes the least </a:t>
            </a:r>
            <a:r>
              <a:rPr sz="1600" spc="-10" dirty="0">
                <a:latin typeface="Arial"/>
                <a:cs typeface="Arial"/>
              </a:rPr>
              <a:t>with  age.</a:t>
            </a:r>
            <a:endParaRPr sz="1600">
              <a:latin typeface="Arial"/>
              <a:cs typeface="Arial"/>
            </a:endParaRPr>
          </a:p>
        </p:txBody>
      </p:sp>
      <p:sp>
        <p:nvSpPr>
          <p:cNvPr id="4" name="object 4"/>
          <p:cNvSpPr/>
          <p:nvPr/>
        </p:nvSpPr>
        <p:spPr>
          <a:xfrm>
            <a:off x="2720339" y="1377695"/>
            <a:ext cx="4027932" cy="4832604"/>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2798826" y="489966"/>
            <a:ext cx="3645535" cy="506730"/>
          </a:xfrm>
          <a:prstGeom prst="rect">
            <a:avLst/>
          </a:prstGeom>
        </p:spPr>
        <p:txBody>
          <a:bodyPr vert="horz" wrap="square" lIns="0" tIns="25400" rIns="0" bIns="0" rtlCol="0">
            <a:spAutoFit/>
          </a:bodyPr>
          <a:lstStyle/>
          <a:p>
            <a:pPr marL="12700" marR="5080">
              <a:lnSpc>
                <a:spcPts val="1870"/>
              </a:lnSpc>
              <a:spcBef>
                <a:spcPts val="200"/>
              </a:spcBef>
            </a:pPr>
            <a:r>
              <a:rPr sz="1600" spc="-5" dirty="0">
                <a:latin typeface="Arial"/>
                <a:cs typeface="Arial"/>
              </a:rPr>
              <a:t>The variation in the levels of methylation  between the twins increases </a:t>
            </a:r>
            <a:r>
              <a:rPr sz="1600" spc="-10" dirty="0">
                <a:latin typeface="Arial"/>
                <a:cs typeface="Arial"/>
              </a:rPr>
              <a:t>with</a:t>
            </a:r>
            <a:r>
              <a:rPr sz="1600" spc="35" dirty="0">
                <a:latin typeface="Arial"/>
                <a:cs typeface="Arial"/>
              </a:rPr>
              <a:t> </a:t>
            </a:r>
            <a:r>
              <a:rPr sz="1600" spc="-5" dirty="0">
                <a:latin typeface="Arial"/>
                <a:cs typeface="Arial"/>
              </a:rPr>
              <a:t>age.</a:t>
            </a:r>
            <a:endParaRPr sz="1600">
              <a:latin typeface="Arial"/>
              <a:cs typeface="Arial"/>
            </a:endParaRPr>
          </a:p>
        </p:txBody>
      </p:sp>
      <p:sp>
        <p:nvSpPr>
          <p:cNvPr id="10" name="object 10"/>
          <p:cNvSpPr txBox="1"/>
          <p:nvPr/>
        </p:nvSpPr>
        <p:spPr>
          <a:xfrm>
            <a:off x="5039359" y="6642607"/>
            <a:ext cx="4026535" cy="177800"/>
          </a:xfrm>
          <a:prstGeom prst="rect">
            <a:avLst/>
          </a:prstGeom>
        </p:spPr>
        <p:txBody>
          <a:bodyPr vert="horz" wrap="square" lIns="0" tIns="0" rIns="0" bIns="0" rtlCol="0">
            <a:spAutoFit/>
          </a:bodyPr>
          <a:lstStyle/>
          <a:p>
            <a:pPr marL="12700">
              <a:lnSpc>
                <a:spcPts val="1240"/>
              </a:lnSpc>
            </a:pPr>
            <a:r>
              <a:rPr sz="1200" u="sng" spc="-25" dirty="0">
                <a:solidFill>
                  <a:srgbClr val="0000FF"/>
                </a:solidFill>
                <a:uFill>
                  <a:solidFill>
                    <a:srgbClr val="0000FF"/>
                  </a:solidFill>
                </a:uFill>
                <a:latin typeface="Arial"/>
                <a:cs typeface="Arial"/>
                <a:hlinkClick r:id="rId3"/>
              </a:rPr>
              <a:t>http://www.pnas.org/content/102/30/10604/F3.expansion.html</a:t>
            </a:r>
            <a:endParaRPr sz="1200">
              <a:latin typeface="Arial"/>
              <a:cs typeface="Arial"/>
            </a:endParaRPr>
          </a:p>
        </p:txBody>
      </p:sp>
      <p:sp>
        <p:nvSpPr>
          <p:cNvPr id="6" name="object 6"/>
          <p:cNvSpPr txBox="1"/>
          <p:nvPr/>
        </p:nvSpPr>
        <p:spPr>
          <a:xfrm>
            <a:off x="6970014" y="1490217"/>
            <a:ext cx="1764664" cy="994410"/>
          </a:xfrm>
          <a:prstGeom prst="rect">
            <a:avLst/>
          </a:prstGeom>
        </p:spPr>
        <p:txBody>
          <a:bodyPr vert="horz" wrap="square" lIns="0" tIns="13970" rIns="0" bIns="0" rtlCol="0">
            <a:spAutoFit/>
          </a:bodyPr>
          <a:lstStyle/>
          <a:p>
            <a:pPr marL="12700" marR="5080">
              <a:lnSpc>
                <a:spcPct val="99200"/>
              </a:lnSpc>
              <a:spcBef>
                <a:spcPts val="110"/>
              </a:spcBef>
            </a:pPr>
            <a:r>
              <a:rPr sz="1600" spc="-5" dirty="0">
                <a:latin typeface="Arial"/>
                <a:cs typeface="Arial"/>
              </a:rPr>
              <a:t>The levels of both  hypermethylation</a:t>
            </a:r>
            <a:r>
              <a:rPr sz="1600" spc="-35" dirty="0">
                <a:latin typeface="Arial"/>
                <a:cs typeface="Arial"/>
              </a:rPr>
              <a:t> </a:t>
            </a:r>
            <a:r>
              <a:rPr sz="1600" spc="-5" dirty="0">
                <a:latin typeface="Arial"/>
                <a:cs typeface="Arial"/>
              </a:rPr>
              <a:t>&amp;  hypomethylation  increase with</a:t>
            </a:r>
            <a:r>
              <a:rPr sz="1600" spc="-25" dirty="0">
                <a:latin typeface="Arial"/>
                <a:cs typeface="Arial"/>
              </a:rPr>
              <a:t> </a:t>
            </a:r>
            <a:r>
              <a:rPr sz="1600" spc="-5" dirty="0">
                <a:latin typeface="Arial"/>
                <a:cs typeface="Arial"/>
              </a:rPr>
              <a:t>age.</a:t>
            </a:r>
            <a:endParaRPr sz="1600">
              <a:latin typeface="Arial"/>
              <a:cs typeface="Arial"/>
            </a:endParaRPr>
          </a:p>
        </p:txBody>
      </p:sp>
      <p:sp>
        <p:nvSpPr>
          <p:cNvPr id="7" name="object 7"/>
          <p:cNvSpPr txBox="1"/>
          <p:nvPr/>
        </p:nvSpPr>
        <p:spPr>
          <a:xfrm>
            <a:off x="361289" y="1406398"/>
            <a:ext cx="1733550" cy="994410"/>
          </a:xfrm>
          <a:prstGeom prst="rect">
            <a:avLst/>
          </a:prstGeom>
        </p:spPr>
        <p:txBody>
          <a:bodyPr vert="horz" wrap="square" lIns="0" tIns="13970" rIns="0" bIns="0" rtlCol="0">
            <a:spAutoFit/>
          </a:bodyPr>
          <a:lstStyle/>
          <a:p>
            <a:pPr marL="12700" marR="5080">
              <a:lnSpc>
                <a:spcPct val="99200"/>
              </a:lnSpc>
              <a:spcBef>
                <a:spcPts val="110"/>
              </a:spcBef>
            </a:pPr>
            <a:r>
              <a:rPr sz="1600" spc="-5" dirty="0">
                <a:latin typeface="Arial"/>
                <a:cs typeface="Arial"/>
              </a:rPr>
              <a:t>Hypomethylation  occurs more </a:t>
            </a:r>
            <a:r>
              <a:rPr sz="1600" spc="-10" dirty="0">
                <a:latin typeface="Arial"/>
                <a:cs typeface="Arial"/>
              </a:rPr>
              <a:t>away  </a:t>
            </a:r>
            <a:r>
              <a:rPr sz="1600" spc="-5" dirty="0">
                <a:latin typeface="Arial"/>
                <a:cs typeface="Arial"/>
              </a:rPr>
              <a:t>from the end of the  chromosomes.</a:t>
            </a:r>
            <a:endParaRPr sz="1600">
              <a:latin typeface="Arial"/>
              <a:cs typeface="Arial"/>
            </a:endParaRPr>
          </a:p>
        </p:txBody>
      </p:sp>
      <p:sp>
        <p:nvSpPr>
          <p:cNvPr id="8" name="object 8"/>
          <p:cNvSpPr txBox="1"/>
          <p:nvPr/>
        </p:nvSpPr>
        <p:spPr>
          <a:xfrm>
            <a:off x="204215" y="461772"/>
            <a:ext cx="1341120" cy="584200"/>
          </a:xfrm>
          <a:prstGeom prst="rect">
            <a:avLst/>
          </a:prstGeom>
          <a:ln w="9143">
            <a:solidFill>
              <a:srgbClr val="000000"/>
            </a:solidFill>
          </a:ln>
        </p:spPr>
        <p:txBody>
          <a:bodyPr vert="horz" wrap="square" lIns="0" tIns="53340" rIns="0" bIns="0" rtlCol="0">
            <a:spAutoFit/>
          </a:bodyPr>
          <a:lstStyle/>
          <a:p>
            <a:pPr marL="91440" marR="148590">
              <a:lnSpc>
                <a:spcPts val="1870"/>
              </a:lnSpc>
              <a:spcBef>
                <a:spcPts val="420"/>
              </a:spcBef>
            </a:pPr>
            <a:r>
              <a:rPr sz="1600" i="1" spc="-5" dirty="0">
                <a:latin typeface="Arial"/>
                <a:cs typeface="Arial"/>
              </a:rPr>
              <a:t>Co</a:t>
            </a:r>
            <a:r>
              <a:rPr sz="1600" i="1" spc="-15" dirty="0">
                <a:latin typeface="Arial"/>
                <a:cs typeface="Arial"/>
              </a:rPr>
              <a:t>m</a:t>
            </a:r>
            <a:r>
              <a:rPr sz="1600" i="1" spc="-5" dirty="0">
                <a:latin typeface="Arial"/>
                <a:cs typeface="Arial"/>
              </a:rPr>
              <a:t>pari</a:t>
            </a:r>
            <a:r>
              <a:rPr sz="1600" i="1" dirty="0">
                <a:latin typeface="Arial"/>
                <a:cs typeface="Arial"/>
              </a:rPr>
              <a:t>s</a:t>
            </a:r>
            <a:r>
              <a:rPr sz="1600" i="1" spc="-5" dirty="0">
                <a:latin typeface="Arial"/>
                <a:cs typeface="Arial"/>
              </a:rPr>
              <a:t>on  (evidence):</a:t>
            </a:r>
            <a:endParaRPr sz="1600">
              <a:latin typeface="Arial"/>
              <a:cs typeface="Arial"/>
            </a:endParaRPr>
          </a:p>
        </p:txBody>
      </p:sp>
      <p:sp>
        <p:nvSpPr>
          <p:cNvPr id="9" name="object 9"/>
          <p:cNvSpPr txBox="1"/>
          <p:nvPr/>
        </p:nvSpPr>
        <p:spPr>
          <a:xfrm>
            <a:off x="361289" y="3025267"/>
            <a:ext cx="2045970" cy="994410"/>
          </a:xfrm>
          <a:prstGeom prst="rect">
            <a:avLst/>
          </a:prstGeom>
        </p:spPr>
        <p:txBody>
          <a:bodyPr vert="horz" wrap="square" lIns="0" tIns="13970" rIns="0" bIns="0" rtlCol="0">
            <a:spAutoFit/>
          </a:bodyPr>
          <a:lstStyle/>
          <a:p>
            <a:pPr marL="12700" marR="5080">
              <a:lnSpc>
                <a:spcPct val="99200"/>
              </a:lnSpc>
              <a:spcBef>
                <a:spcPts val="110"/>
              </a:spcBef>
            </a:pPr>
            <a:r>
              <a:rPr sz="1600" spc="-5" dirty="0">
                <a:latin typeface="Arial"/>
                <a:cs typeface="Arial"/>
              </a:rPr>
              <a:t>Chromosome 3</a:t>
            </a:r>
            <a:r>
              <a:rPr sz="1600" spc="-40" dirty="0">
                <a:latin typeface="Arial"/>
                <a:cs typeface="Arial"/>
              </a:rPr>
              <a:t> </a:t>
            </a:r>
            <a:r>
              <a:rPr sz="1600" spc="-5" dirty="0">
                <a:latin typeface="Arial"/>
                <a:cs typeface="Arial"/>
              </a:rPr>
              <a:t>shows  the greatest variation  in methylation at both  ages.</a:t>
            </a:r>
            <a:endParaRPr sz="1600">
              <a:latin typeface="Arial"/>
              <a:cs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34289"/>
            <a:ext cx="5430520"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Arial"/>
                <a:cs typeface="Arial"/>
              </a:rPr>
              <a:t>7.2.S1 Analysis of changes in the DNA methylation</a:t>
            </a:r>
            <a:r>
              <a:rPr sz="1600" spc="-95" dirty="0">
                <a:latin typeface="Arial"/>
                <a:cs typeface="Arial"/>
              </a:rPr>
              <a:t> </a:t>
            </a:r>
            <a:r>
              <a:rPr sz="1600" spc="-5" dirty="0">
                <a:latin typeface="Arial"/>
                <a:cs typeface="Arial"/>
              </a:rPr>
              <a:t>patterns.</a:t>
            </a:r>
            <a:endParaRPr sz="1600">
              <a:latin typeface="Arial"/>
              <a:cs typeface="Arial"/>
            </a:endParaRPr>
          </a:p>
        </p:txBody>
      </p:sp>
      <p:sp>
        <p:nvSpPr>
          <p:cNvPr id="3" name="object 3"/>
          <p:cNvSpPr/>
          <p:nvPr/>
        </p:nvSpPr>
        <p:spPr>
          <a:xfrm>
            <a:off x="2720339" y="1377695"/>
            <a:ext cx="4027932" cy="4832604"/>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204215" y="461772"/>
            <a:ext cx="1346200" cy="584200"/>
          </a:xfrm>
          <a:prstGeom prst="rect">
            <a:avLst/>
          </a:prstGeom>
          <a:ln w="9143">
            <a:solidFill>
              <a:srgbClr val="000000"/>
            </a:solidFill>
          </a:ln>
        </p:spPr>
        <p:txBody>
          <a:bodyPr vert="horz" wrap="square" lIns="0" tIns="53340" rIns="0" bIns="0" rtlCol="0">
            <a:spAutoFit/>
          </a:bodyPr>
          <a:lstStyle/>
          <a:p>
            <a:pPr marL="91440" marR="97155">
              <a:lnSpc>
                <a:spcPts val="1870"/>
              </a:lnSpc>
              <a:spcBef>
                <a:spcPts val="420"/>
              </a:spcBef>
            </a:pPr>
            <a:r>
              <a:rPr sz="1600" i="1" spc="-5" dirty="0">
                <a:latin typeface="Arial"/>
                <a:cs typeface="Arial"/>
              </a:rPr>
              <a:t>Analysis</a:t>
            </a:r>
            <a:r>
              <a:rPr sz="1600" i="1" spc="-95" dirty="0">
                <a:latin typeface="Arial"/>
                <a:cs typeface="Arial"/>
              </a:rPr>
              <a:t> </a:t>
            </a:r>
            <a:r>
              <a:rPr sz="1600" i="1" spc="-5" dirty="0">
                <a:latin typeface="Arial"/>
                <a:cs typeface="Arial"/>
              </a:rPr>
              <a:t>and  deductions:</a:t>
            </a:r>
            <a:endParaRPr sz="1600">
              <a:latin typeface="Arial"/>
              <a:cs typeface="Arial"/>
            </a:endParaRPr>
          </a:p>
        </p:txBody>
      </p:sp>
      <p:sp>
        <p:nvSpPr>
          <p:cNvPr id="7" name="object 7"/>
          <p:cNvSpPr txBox="1"/>
          <p:nvPr/>
        </p:nvSpPr>
        <p:spPr>
          <a:xfrm>
            <a:off x="5039359" y="6642607"/>
            <a:ext cx="4026535" cy="177800"/>
          </a:xfrm>
          <a:prstGeom prst="rect">
            <a:avLst/>
          </a:prstGeom>
        </p:spPr>
        <p:txBody>
          <a:bodyPr vert="horz" wrap="square" lIns="0" tIns="0" rIns="0" bIns="0" rtlCol="0">
            <a:spAutoFit/>
          </a:bodyPr>
          <a:lstStyle/>
          <a:p>
            <a:pPr marL="12700">
              <a:lnSpc>
                <a:spcPts val="1240"/>
              </a:lnSpc>
            </a:pPr>
            <a:r>
              <a:rPr sz="1200" u="sng" spc="-25" dirty="0">
                <a:solidFill>
                  <a:srgbClr val="0000FF"/>
                </a:solidFill>
                <a:uFill>
                  <a:solidFill>
                    <a:srgbClr val="0000FF"/>
                  </a:solidFill>
                </a:uFill>
                <a:latin typeface="Arial"/>
                <a:cs typeface="Arial"/>
                <a:hlinkClick r:id="rId3"/>
              </a:rPr>
              <a:t>http://www.pnas.org/content/102/30/10604/F3.expansion.html</a:t>
            </a:r>
            <a:endParaRPr sz="1200">
              <a:latin typeface="Arial"/>
              <a:cs typeface="Arial"/>
            </a:endParaRPr>
          </a:p>
        </p:txBody>
      </p:sp>
      <p:sp>
        <p:nvSpPr>
          <p:cNvPr id="5" name="object 5"/>
          <p:cNvSpPr txBox="1"/>
          <p:nvPr/>
        </p:nvSpPr>
        <p:spPr>
          <a:xfrm>
            <a:off x="7109841" y="510921"/>
            <a:ext cx="1798955" cy="2214245"/>
          </a:xfrm>
          <a:prstGeom prst="rect">
            <a:avLst/>
          </a:prstGeom>
        </p:spPr>
        <p:txBody>
          <a:bodyPr vert="horz" wrap="square" lIns="0" tIns="12700" rIns="0" bIns="0" rtlCol="0">
            <a:spAutoFit/>
          </a:bodyPr>
          <a:lstStyle/>
          <a:p>
            <a:pPr marL="12700" marR="5080">
              <a:lnSpc>
                <a:spcPct val="99700"/>
              </a:lnSpc>
              <a:spcBef>
                <a:spcPts val="100"/>
              </a:spcBef>
            </a:pPr>
            <a:r>
              <a:rPr sz="1600" i="1" spc="-5" dirty="0">
                <a:latin typeface="Arial"/>
                <a:cs typeface="Arial"/>
              </a:rPr>
              <a:t>The twins will have  different  experiences/enviro  nment stimuli</a:t>
            </a:r>
            <a:r>
              <a:rPr sz="1600" i="1" spc="-30" dirty="0">
                <a:latin typeface="Arial"/>
                <a:cs typeface="Arial"/>
              </a:rPr>
              <a:t> </a:t>
            </a:r>
            <a:r>
              <a:rPr sz="1600" i="1" spc="-5" dirty="0">
                <a:latin typeface="Arial"/>
                <a:cs typeface="Arial"/>
              </a:rPr>
              <a:t>which  will in turn causes  different levels of  methylation on  different  chromosomes.</a:t>
            </a:r>
            <a:endParaRPr sz="1600">
              <a:latin typeface="Arial"/>
              <a:cs typeface="Arial"/>
            </a:endParaRPr>
          </a:p>
        </p:txBody>
      </p:sp>
      <p:sp>
        <p:nvSpPr>
          <p:cNvPr id="6" name="object 6"/>
          <p:cNvSpPr txBox="1"/>
          <p:nvPr/>
        </p:nvSpPr>
        <p:spPr>
          <a:xfrm>
            <a:off x="2798826" y="489966"/>
            <a:ext cx="3645535" cy="506730"/>
          </a:xfrm>
          <a:prstGeom prst="rect">
            <a:avLst/>
          </a:prstGeom>
        </p:spPr>
        <p:txBody>
          <a:bodyPr vert="horz" wrap="square" lIns="0" tIns="25400" rIns="0" bIns="0" rtlCol="0">
            <a:spAutoFit/>
          </a:bodyPr>
          <a:lstStyle/>
          <a:p>
            <a:pPr marL="12700" marR="5080">
              <a:lnSpc>
                <a:spcPts val="1870"/>
              </a:lnSpc>
              <a:spcBef>
                <a:spcPts val="200"/>
              </a:spcBef>
            </a:pPr>
            <a:r>
              <a:rPr sz="1600" spc="-5" dirty="0">
                <a:latin typeface="Arial"/>
                <a:cs typeface="Arial"/>
              </a:rPr>
              <a:t>The variation in the levels of methylation  between the twins increases </a:t>
            </a:r>
            <a:r>
              <a:rPr sz="1600" spc="-10" dirty="0">
                <a:latin typeface="Arial"/>
                <a:cs typeface="Arial"/>
              </a:rPr>
              <a:t>with</a:t>
            </a:r>
            <a:r>
              <a:rPr sz="1600" spc="35" dirty="0">
                <a:latin typeface="Arial"/>
                <a:cs typeface="Arial"/>
              </a:rPr>
              <a:t> </a:t>
            </a:r>
            <a:r>
              <a:rPr sz="1600" spc="-5" dirty="0">
                <a:latin typeface="Arial"/>
                <a:cs typeface="Arial"/>
              </a:rPr>
              <a:t>age.</a:t>
            </a:r>
            <a:endParaRPr sz="1600">
              <a:latin typeface="Arial"/>
              <a:cs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34289"/>
            <a:ext cx="5430520"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Arial"/>
                <a:cs typeface="Arial"/>
              </a:rPr>
              <a:t>7.2.S1 Analysis of changes in the DNA methylation</a:t>
            </a:r>
            <a:r>
              <a:rPr sz="1600" spc="-95" dirty="0">
                <a:latin typeface="Arial"/>
                <a:cs typeface="Arial"/>
              </a:rPr>
              <a:t> </a:t>
            </a:r>
            <a:r>
              <a:rPr sz="1600" spc="-5" dirty="0">
                <a:latin typeface="Arial"/>
                <a:cs typeface="Arial"/>
              </a:rPr>
              <a:t>patterns.</a:t>
            </a:r>
            <a:endParaRPr sz="1600">
              <a:latin typeface="Arial"/>
              <a:cs typeface="Arial"/>
            </a:endParaRPr>
          </a:p>
        </p:txBody>
      </p:sp>
      <p:sp>
        <p:nvSpPr>
          <p:cNvPr id="3" name="object 3"/>
          <p:cNvSpPr/>
          <p:nvPr/>
        </p:nvSpPr>
        <p:spPr>
          <a:xfrm>
            <a:off x="2720339" y="1377695"/>
            <a:ext cx="4027932" cy="4832604"/>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204215" y="461772"/>
            <a:ext cx="1346200" cy="584200"/>
          </a:xfrm>
          <a:prstGeom prst="rect">
            <a:avLst/>
          </a:prstGeom>
          <a:ln w="9143">
            <a:solidFill>
              <a:srgbClr val="000000"/>
            </a:solidFill>
          </a:ln>
        </p:spPr>
        <p:txBody>
          <a:bodyPr vert="horz" wrap="square" lIns="0" tIns="53340" rIns="0" bIns="0" rtlCol="0">
            <a:spAutoFit/>
          </a:bodyPr>
          <a:lstStyle/>
          <a:p>
            <a:pPr marL="91440" marR="97155">
              <a:lnSpc>
                <a:spcPts val="1870"/>
              </a:lnSpc>
              <a:spcBef>
                <a:spcPts val="420"/>
              </a:spcBef>
            </a:pPr>
            <a:r>
              <a:rPr sz="1600" i="1" spc="-5" dirty="0">
                <a:latin typeface="Arial"/>
                <a:cs typeface="Arial"/>
              </a:rPr>
              <a:t>Analysis</a:t>
            </a:r>
            <a:r>
              <a:rPr sz="1600" i="1" spc="-95" dirty="0">
                <a:latin typeface="Arial"/>
                <a:cs typeface="Arial"/>
              </a:rPr>
              <a:t> </a:t>
            </a:r>
            <a:r>
              <a:rPr sz="1600" i="1" spc="-5" dirty="0">
                <a:latin typeface="Arial"/>
                <a:cs typeface="Arial"/>
              </a:rPr>
              <a:t>and  deductions:</a:t>
            </a:r>
            <a:endParaRPr sz="1600">
              <a:latin typeface="Arial"/>
              <a:cs typeface="Arial"/>
            </a:endParaRPr>
          </a:p>
        </p:txBody>
      </p:sp>
      <p:sp>
        <p:nvSpPr>
          <p:cNvPr id="6" name="object 6"/>
          <p:cNvSpPr txBox="1"/>
          <p:nvPr/>
        </p:nvSpPr>
        <p:spPr>
          <a:xfrm>
            <a:off x="5039359" y="6642607"/>
            <a:ext cx="4026535" cy="177800"/>
          </a:xfrm>
          <a:prstGeom prst="rect">
            <a:avLst/>
          </a:prstGeom>
        </p:spPr>
        <p:txBody>
          <a:bodyPr vert="horz" wrap="square" lIns="0" tIns="0" rIns="0" bIns="0" rtlCol="0">
            <a:spAutoFit/>
          </a:bodyPr>
          <a:lstStyle/>
          <a:p>
            <a:pPr marL="12700">
              <a:lnSpc>
                <a:spcPts val="1240"/>
              </a:lnSpc>
            </a:pPr>
            <a:r>
              <a:rPr sz="1200" u="sng" spc="-25" dirty="0">
                <a:solidFill>
                  <a:srgbClr val="0000FF"/>
                </a:solidFill>
                <a:uFill>
                  <a:solidFill>
                    <a:srgbClr val="0000FF"/>
                  </a:solidFill>
                </a:uFill>
                <a:latin typeface="Arial"/>
                <a:cs typeface="Arial"/>
                <a:hlinkClick r:id="rId3"/>
              </a:rPr>
              <a:t>http://www.pnas.org/content/102/30/10604/F3.expansion.html</a:t>
            </a:r>
            <a:endParaRPr sz="1200">
              <a:latin typeface="Arial"/>
              <a:cs typeface="Arial"/>
            </a:endParaRPr>
          </a:p>
        </p:txBody>
      </p:sp>
      <p:sp>
        <p:nvSpPr>
          <p:cNvPr id="5" name="object 5"/>
          <p:cNvSpPr txBox="1"/>
          <p:nvPr/>
        </p:nvSpPr>
        <p:spPr>
          <a:xfrm>
            <a:off x="6970014" y="1490217"/>
            <a:ext cx="1861820" cy="3200400"/>
          </a:xfrm>
          <a:prstGeom prst="rect">
            <a:avLst/>
          </a:prstGeom>
        </p:spPr>
        <p:txBody>
          <a:bodyPr vert="horz" wrap="square" lIns="0" tIns="13970" rIns="0" bIns="0" rtlCol="0">
            <a:spAutoFit/>
          </a:bodyPr>
          <a:lstStyle/>
          <a:p>
            <a:pPr marL="12700" marR="102235">
              <a:lnSpc>
                <a:spcPct val="99200"/>
              </a:lnSpc>
              <a:spcBef>
                <a:spcPts val="110"/>
              </a:spcBef>
            </a:pPr>
            <a:r>
              <a:rPr sz="1600" spc="-5" dirty="0">
                <a:latin typeface="Arial"/>
                <a:cs typeface="Arial"/>
              </a:rPr>
              <a:t>The levels of both  hypermethylation</a:t>
            </a:r>
            <a:r>
              <a:rPr sz="1600" spc="-35" dirty="0">
                <a:latin typeface="Arial"/>
                <a:cs typeface="Arial"/>
              </a:rPr>
              <a:t> </a:t>
            </a:r>
            <a:r>
              <a:rPr sz="1600" spc="-5" dirty="0">
                <a:latin typeface="Arial"/>
                <a:cs typeface="Arial"/>
              </a:rPr>
              <a:t>&amp;  hypomethylation  increase with</a:t>
            </a:r>
            <a:r>
              <a:rPr sz="1600" spc="-25" dirty="0">
                <a:latin typeface="Arial"/>
                <a:cs typeface="Arial"/>
              </a:rPr>
              <a:t> </a:t>
            </a:r>
            <a:r>
              <a:rPr sz="1600" spc="-5" dirty="0">
                <a:latin typeface="Arial"/>
                <a:cs typeface="Arial"/>
              </a:rPr>
              <a:t>age.</a:t>
            </a:r>
            <a:endParaRPr sz="1600">
              <a:latin typeface="Arial"/>
              <a:cs typeface="Arial"/>
            </a:endParaRPr>
          </a:p>
          <a:p>
            <a:pPr>
              <a:lnSpc>
                <a:spcPct val="100000"/>
              </a:lnSpc>
              <a:spcBef>
                <a:spcPts val="45"/>
              </a:spcBef>
            </a:pPr>
            <a:endParaRPr sz="1750">
              <a:latin typeface="Times New Roman"/>
              <a:cs typeface="Times New Roman"/>
            </a:endParaRPr>
          </a:p>
          <a:p>
            <a:pPr marL="53340" marR="5080">
              <a:lnSpc>
                <a:spcPct val="99700"/>
              </a:lnSpc>
            </a:pPr>
            <a:r>
              <a:rPr sz="1600" i="1" spc="-5" dirty="0">
                <a:latin typeface="Arial"/>
                <a:cs typeface="Arial"/>
              </a:rPr>
              <a:t>Methylation inhibits  transcription: as the  organism ages</a:t>
            </a:r>
            <a:r>
              <a:rPr sz="1600" i="1" spc="-35" dirty="0">
                <a:latin typeface="Arial"/>
                <a:cs typeface="Arial"/>
              </a:rPr>
              <a:t> </a:t>
            </a:r>
            <a:r>
              <a:rPr sz="1600" i="1" spc="-5" dirty="0">
                <a:latin typeface="Arial"/>
                <a:cs typeface="Arial"/>
              </a:rPr>
              <a:t>cells  becomes more  greatly specialised  due to more  inhibited and  promoted</a:t>
            </a:r>
            <a:r>
              <a:rPr sz="1600" i="1" spc="20" dirty="0">
                <a:latin typeface="Arial"/>
                <a:cs typeface="Arial"/>
              </a:rPr>
              <a:t> </a:t>
            </a:r>
            <a:r>
              <a:rPr sz="1600" i="1" spc="-5" dirty="0">
                <a:latin typeface="Arial"/>
                <a:cs typeface="Arial"/>
              </a:rPr>
              <a:t>DNA.</a:t>
            </a:r>
            <a:endParaRPr sz="160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19345" y="1383341"/>
            <a:ext cx="4571513" cy="36576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4572"/>
            <a:ext cx="9131935" cy="368935"/>
          </a:xfrm>
          <a:custGeom>
            <a:avLst/>
            <a:gdLst/>
            <a:ahLst/>
            <a:cxnLst/>
            <a:rect l="l" t="t" r="r" b="b"/>
            <a:pathLst>
              <a:path w="9131935" h="368935">
                <a:moveTo>
                  <a:pt x="0" y="368807"/>
                </a:moveTo>
                <a:lnTo>
                  <a:pt x="9131808" y="368807"/>
                </a:lnTo>
                <a:lnTo>
                  <a:pt x="9131808" y="0"/>
                </a:lnTo>
                <a:lnTo>
                  <a:pt x="0" y="0"/>
                </a:lnTo>
                <a:lnTo>
                  <a:pt x="0" y="368807"/>
                </a:lnTo>
                <a:close/>
              </a:path>
            </a:pathLst>
          </a:custGeom>
          <a:solidFill>
            <a:srgbClr val="B8CDE4">
              <a:alpha val="78038"/>
            </a:srgbClr>
          </a:solidFill>
        </p:spPr>
        <p:txBody>
          <a:bodyPr wrap="square" lIns="0" tIns="0" rIns="0" bIns="0" rtlCol="0"/>
          <a:lstStyle/>
          <a:p>
            <a:endParaRPr/>
          </a:p>
        </p:txBody>
      </p:sp>
      <p:sp>
        <p:nvSpPr>
          <p:cNvPr id="4" name="object 4"/>
          <p:cNvSpPr txBox="1"/>
          <p:nvPr/>
        </p:nvSpPr>
        <p:spPr>
          <a:xfrm>
            <a:off x="67157" y="50038"/>
            <a:ext cx="8841105" cy="269240"/>
          </a:xfrm>
          <a:prstGeom prst="rect">
            <a:avLst/>
          </a:prstGeom>
        </p:spPr>
        <p:txBody>
          <a:bodyPr vert="horz" wrap="square" lIns="0" tIns="12065" rIns="0" bIns="0" rtlCol="0">
            <a:spAutoFit/>
          </a:bodyPr>
          <a:lstStyle/>
          <a:p>
            <a:pPr marL="12700">
              <a:lnSpc>
                <a:spcPct val="100000"/>
              </a:lnSpc>
              <a:spcBef>
                <a:spcPts val="95"/>
              </a:spcBef>
            </a:pPr>
            <a:r>
              <a:rPr sz="1600" b="1" spc="-5" dirty="0">
                <a:latin typeface="Arial"/>
                <a:cs typeface="Arial"/>
              </a:rPr>
              <a:t>Review: </a:t>
            </a:r>
            <a:r>
              <a:rPr sz="1600" spc="-5" dirty="0">
                <a:latin typeface="Arial"/>
                <a:cs typeface="Arial"/>
              </a:rPr>
              <a:t>7.1.U6 Some regions of DNA do not code for proteins but have other important</a:t>
            </a:r>
            <a:r>
              <a:rPr sz="1600" spc="245" dirty="0">
                <a:latin typeface="Arial"/>
                <a:cs typeface="Arial"/>
              </a:rPr>
              <a:t> </a:t>
            </a:r>
            <a:r>
              <a:rPr sz="1600" spc="-5" dirty="0">
                <a:latin typeface="Arial"/>
                <a:cs typeface="Arial"/>
              </a:rPr>
              <a:t>functions.</a:t>
            </a:r>
            <a:endParaRPr sz="1600">
              <a:latin typeface="Arial"/>
              <a:cs typeface="Arial"/>
            </a:endParaRPr>
          </a:p>
        </p:txBody>
      </p:sp>
      <p:sp>
        <p:nvSpPr>
          <p:cNvPr id="5" name="object 5"/>
          <p:cNvSpPr txBox="1">
            <a:spLocks noGrp="1"/>
          </p:cNvSpPr>
          <p:nvPr>
            <p:ph type="title"/>
          </p:nvPr>
        </p:nvSpPr>
        <p:spPr>
          <a:xfrm>
            <a:off x="78739" y="457200"/>
            <a:ext cx="8110855" cy="1120820"/>
          </a:xfrm>
          <a:prstGeom prst="rect">
            <a:avLst/>
          </a:prstGeom>
        </p:spPr>
        <p:txBody>
          <a:bodyPr vert="horz" wrap="square" lIns="0" tIns="12700" rIns="0" bIns="0" rtlCol="0">
            <a:spAutoFit/>
          </a:bodyPr>
          <a:lstStyle/>
          <a:p>
            <a:pPr marL="12700">
              <a:lnSpc>
                <a:spcPct val="100000"/>
              </a:lnSpc>
              <a:spcBef>
                <a:spcPts val="100"/>
              </a:spcBef>
            </a:pPr>
            <a:r>
              <a:rPr lang="en-US" sz="2400" dirty="0">
                <a:latin typeface="+mn-lt"/>
              </a:rPr>
              <a:t>Between genes exist </a:t>
            </a:r>
            <a:r>
              <a:rPr lang="en-US" sz="2400" dirty="0">
                <a:solidFill>
                  <a:srgbClr val="FF0000"/>
                </a:solidFill>
                <a:latin typeface="+mn-lt"/>
              </a:rPr>
              <a:t>non-coding</a:t>
            </a:r>
            <a:r>
              <a:rPr lang="en-US" sz="2400" dirty="0">
                <a:latin typeface="+mn-lt"/>
              </a:rPr>
              <a:t> regions of DNA (introns). Although such DNA does not code for polypeptides it can affect transcription of mRNA.</a:t>
            </a:r>
            <a:endParaRPr sz="2400" dirty="0">
              <a:latin typeface="+mn-lt"/>
              <a:cs typeface="Arial"/>
            </a:endParaRPr>
          </a:p>
        </p:txBody>
      </p:sp>
      <p:sp>
        <p:nvSpPr>
          <p:cNvPr id="6" name="object 6"/>
          <p:cNvSpPr txBox="1"/>
          <p:nvPr/>
        </p:nvSpPr>
        <p:spPr>
          <a:xfrm>
            <a:off x="163779" y="3699649"/>
            <a:ext cx="5322621" cy="3005951"/>
          </a:xfrm>
          <a:prstGeom prst="rect">
            <a:avLst/>
          </a:prstGeom>
          <a:solidFill>
            <a:srgbClr val="FFFF00"/>
          </a:solidFill>
        </p:spPr>
        <p:txBody>
          <a:bodyPr vert="horz" wrap="square" lIns="0" tIns="12700" rIns="0" bIns="0" rtlCol="0">
            <a:spAutoFit/>
          </a:bodyPr>
          <a:lstStyle/>
          <a:p>
            <a:pPr marL="12700" marR="344805">
              <a:lnSpc>
                <a:spcPct val="100000"/>
              </a:lnSpc>
              <a:spcBef>
                <a:spcPts val="100"/>
              </a:spcBef>
            </a:pPr>
            <a:r>
              <a:rPr lang="en-US" sz="2400" dirty="0">
                <a:cs typeface="Arial"/>
              </a:rPr>
              <a:t>Some other regions act as binding sites for  particular proteins, which in turn affect  transcription of the nearby gene:</a:t>
            </a:r>
          </a:p>
          <a:p>
            <a:pPr marL="12700" marR="344805">
              <a:lnSpc>
                <a:spcPct val="100000"/>
              </a:lnSpc>
              <a:spcBef>
                <a:spcPts val="100"/>
              </a:spcBef>
            </a:pPr>
            <a:r>
              <a:rPr lang="en-US" sz="2400" dirty="0">
                <a:solidFill>
                  <a:srgbClr val="FF0000"/>
                </a:solidFill>
                <a:cs typeface="Arial"/>
              </a:rPr>
              <a:t>Enhancers</a:t>
            </a:r>
            <a:r>
              <a:rPr lang="en-US" sz="2400" dirty="0">
                <a:cs typeface="Arial"/>
              </a:rPr>
              <a:t> are sequences that increase the  rate of transcription (when a protein is  bound to it)</a:t>
            </a:r>
          </a:p>
          <a:p>
            <a:pPr marL="12700" marR="344805">
              <a:lnSpc>
                <a:spcPct val="100000"/>
              </a:lnSpc>
              <a:spcBef>
                <a:spcPts val="100"/>
              </a:spcBef>
            </a:pPr>
            <a:r>
              <a:rPr lang="en-US" sz="2400" dirty="0">
                <a:solidFill>
                  <a:srgbClr val="FF0000"/>
                </a:solidFill>
                <a:cs typeface="Arial"/>
              </a:rPr>
              <a:t>Silencers</a:t>
            </a:r>
            <a:r>
              <a:rPr lang="en-US" sz="2400" dirty="0">
                <a:cs typeface="Arial"/>
              </a:rPr>
              <a:t> inhibit transcription (when a</a:t>
            </a:r>
          </a:p>
          <a:p>
            <a:pPr marL="12700" marR="344805">
              <a:lnSpc>
                <a:spcPct val="100000"/>
              </a:lnSpc>
              <a:spcBef>
                <a:spcPts val="100"/>
              </a:spcBef>
            </a:pPr>
            <a:r>
              <a:rPr lang="en-US" sz="2400" dirty="0">
                <a:cs typeface="Arial"/>
              </a:rPr>
              <a:t>protein is bound to it)</a:t>
            </a:r>
          </a:p>
        </p:txBody>
      </p:sp>
      <p:sp>
        <p:nvSpPr>
          <p:cNvPr id="7" name="object 7"/>
          <p:cNvSpPr txBox="1"/>
          <p:nvPr/>
        </p:nvSpPr>
        <p:spPr>
          <a:xfrm>
            <a:off x="205999" y="2240935"/>
            <a:ext cx="4196080" cy="936154"/>
          </a:xfrm>
          <a:prstGeom prst="rect">
            <a:avLst/>
          </a:prstGeom>
          <a:solidFill>
            <a:srgbClr val="FFFF00"/>
          </a:solidFill>
        </p:spPr>
        <p:txBody>
          <a:bodyPr vert="horz" wrap="square" lIns="0" tIns="12700" rIns="0" bIns="0" rtlCol="0">
            <a:spAutoFit/>
          </a:bodyPr>
          <a:lstStyle/>
          <a:p>
            <a:pPr marL="12700">
              <a:lnSpc>
                <a:spcPct val="100000"/>
              </a:lnSpc>
              <a:spcBef>
                <a:spcPts val="100"/>
              </a:spcBef>
            </a:pPr>
            <a:r>
              <a:rPr lang="en-US" sz="2000" b="1" dirty="0">
                <a:cs typeface="Arial"/>
              </a:rPr>
              <a:t>Promoters</a:t>
            </a:r>
            <a:r>
              <a:rPr lang="en-US" sz="2000" dirty="0">
                <a:cs typeface="Arial"/>
              </a:rPr>
              <a:t> sequences are </a:t>
            </a:r>
            <a:r>
              <a:rPr lang="en-US" sz="2000" dirty="0">
                <a:solidFill>
                  <a:srgbClr val="FF0000"/>
                </a:solidFill>
                <a:cs typeface="Arial"/>
              </a:rPr>
              <a:t>attachment points</a:t>
            </a:r>
            <a:r>
              <a:rPr lang="en-US" sz="2000" dirty="0">
                <a:cs typeface="Arial"/>
              </a:rPr>
              <a:t> for </a:t>
            </a:r>
            <a:r>
              <a:rPr lang="en-US" sz="2000" b="1" dirty="0">
                <a:cs typeface="Arial"/>
              </a:rPr>
              <a:t>RNA polymerase </a:t>
            </a:r>
            <a:r>
              <a:rPr lang="en-US" sz="2000" dirty="0">
                <a:cs typeface="Arial"/>
              </a:rPr>
              <a:t>adjacent to the gene</a:t>
            </a:r>
          </a:p>
        </p:txBody>
      </p:sp>
      <p:sp>
        <p:nvSpPr>
          <p:cNvPr id="8" name="object 8"/>
          <p:cNvSpPr txBox="1"/>
          <p:nvPr/>
        </p:nvSpPr>
        <p:spPr>
          <a:xfrm>
            <a:off x="5876925" y="6606337"/>
            <a:ext cx="3187700" cy="208279"/>
          </a:xfrm>
          <a:prstGeom prst="rect">
            <a:avLst/>
          </a:prstGeom>
        </p:spPr>
        <p:txBody>
          <a:bodyPr vert="horz" wrap="square" lIns="0" tIns="12700" rIns="0" bIns="0" rtlCol="0">
            <a:spAutoFit/>
          </a:bodyPr>
          <a:lstStyle/>
          <a:p>
            <a:pPr marL="12700">
              <a:lnSpc>
                <a:spcPct val="100000"/>
              </a:lnSpc>
              <a:spcBef>
                <a:spcPts val="100"/>
              </a:spcBef>
            </a:pPr>
            <a:r>
              <a:rPr sz="1200" u="sng" spc="-30" dirty="0">
                <a:solidFill>
                  <a:srgbClr val="0000FF"/>
                </a:solidFill>
                <a:uFill>
                  <a:solidFill>
                    <a:srgbClr val="0000FF"/>
                  </a:solidFill>
                </a:uFill>
                <a:latin typeface="Arial"/>
                <a:cs typeface="Arial"/>
              </a:rPr>
              <a:t>http://commons.wikimedia.org/wiki/File:Gene.png</a:t>
            </a:r>
            <a:endParaRPr sz="120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34289"/>
            <a:ext cx="5430520"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Arial"/>
                <a:cs typeface="Arial"/>
              </a:rPr>
              <a:t>7.2.S1 Analysis of changes in the DNA methylation</a:t>
            </a:r>
            <a:r>
              <a:rPr sz="1600" spc="-95" dirty="0">
                <a:latin typeface="Arial"/>
                <a:cs typeface="Arial"/>
              </a:rPr>
              <a:t> </a:t>
            </a:r>
            <a:r>
              <a:rPr sz="1600" spc="-5" dirty="0">
                <a:latin typeface="Arial"/>
                <a:cs typeface="Arial"/>
              </a:rPr>
              <a:t>patterns.</a:t>
            </a:r>
            <a:endParaRPr sz="1600">
              <a:latin typeface="Arial"/>
              <a:cs typeface="Arial"/>
            </a:endParaRPr>
          </a:p>
        </p:txBody>
      </p:sp>
      <p:sp>
        <p:nvSpPr>
          <p:cNvPr id="3" name="object 3"/>
          <p:cNvSpPr/>
          <p:nvPr/>
        </p:nvSpPr>
        <p:spPr>
          <a:xfrm>
            <a:off x="2720339" y="1377695"/>
            <a:ext cx="4027932" cy="4832604"/>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204215" y="461772"/>
            <a:ext cx="1346200" cy="584200"/>
          </a:xfrm>
          <a:prstGeom prst="rect">
            <a:avLst/>
          </a:prstGeom>
          <a:ln w="9143">
            <a:solidFill>
              <a:srgbClr val="000000"/>
            </a:solidFill>
          </a:ln>
        </p:spPr>
        <p:txBody>
          <a:bodyPr vert="horz" wrap="square" lIns="0" tIns="53340" rIns="0" bIns="0" rtlCol="0">
            <a:spAutoFit/>
          </a:bodyPr>
          <a:lstStyle/>
          <a:p>
            <a:pPr marL="91440" marR="97155">
              <a:lnSpc>
                <a:spcPts val="1870"/>
              </a:lnSpc>
              <a:spcBef>
                <a:spcPts val="420"/>
              </a:spcBef>
            </a:pPr>
            <a:r>
              <a:rPr sz="1600" i="1" spc="-5" dirty="0">
                <a:latin typeface="Arial"/>
                <a:cs typeface="Arial"/>
              </a:rPr>
              <a:t>Analysis</a:t>
            </a:r>
            <a:r>
              <a:rPr sz="1600" i="1" spc="-95" dirty="0">
                <a:latin typeface="Arial"/>
                <a:cs typeface="Arial"/>
              </a:rPr>
              <a:t> </a:t>
            </a:r>
            <a:r>
              <a:rPr sz="1600" i="1" spc="-5" dirty="0">
                <a:latin typeface="Arial"/>
                <a:cs typeface="Arial"/>
              </a:rPr>
              <a:t>and  deductions:</a:t>
            </a:r>
            <a:endParaRPr sz="1600">
              <a:latin typeface="Arial"/>
              <a:cs typeface="Arial"/>
            </a:endParaRPr>
          </a:p>
        </p:txBody>
      </p:sp>
      <p:sp>
        <p:nvSpPr>
          <p:cNvPr id="6" name="object 6"/>
          <p:cNvSpPr txBox="1"/>
          <p:nvPr/>
        </p:nvSpPr>
        <p:spPr>
          <a:xfrm>
            <a:off x="5039359" y="6642607"/>
            <a:ext cx="4026535" cy="177800"/>
          </a:xfrm>
          <a:prstGeom prst="rect">
            <a:avLst/>
          </a:prstGeom>
        </p:spPr>
        <p:txBody>
          <a:bodyPr vert="horz" wrap="square" lIns="0" tIns="0" rIns="0" bIns="0" rtlCol="0">
            <a:spAutoFit/>
          </a:bodyPr>
          <a:lstStyle/>
          <a:p>
            <a:pPr marL="12700">
              <a:lnSpc>
                <a:spcPts val="1240"/>
              </a:lnSpc>
            </a:pPr>
            <a:r>
              <a:rPr sz="1200" u="sng" spc="-25" dirty="0">
                <a:solidFill>
                  <a:srgbClr val="0000FF"/>
                </a:solidFill>
                <a:uFill>
                  <a:solidFill>
                    <a:srgbClr val="0000FF"/>
                  </a:solidFill>
                </a:uFill>
                <a:latin typeface="Arial"/>
                <a:cs typeface="Arial"/>
                <a:hlinkClick r:id="rId3"/>
              </a:rPr>
              <a:t>http://www.pnas.org/content/102/30/10604/F3.expansion.html</a:t>
            </a:r>
            <a:endParaRPr sz="1200">
              <a:latin typeface="Arial"/>
              <a:cs typeface="Arial"/>
            </a:endParaRPr>
          </a:p>
        </p:txBody>
      </p:sp>
      <p:sp>
        <p:nvSpPr>
          <p:cNvPr id="5" name="object 5"/>
          <p:cNvSpPr txBox="1"/>
          <p:nvPr/>
        </p:nvSpPr>
        <p:spPr>
          <a:xfrm>
            <a:off x="361289" y="1406398"/>
            <a:ext cx="2098675" cy="5100955"/>
          </a:xfrm>
          <a:prstGeom prst="rect">
            <a:avLst/>
          </a:prstGeom>
        </p:spPr>
        <p:txBody>
          <a:bodyPr vert="horz" wrap="square" lIns="0" tIns="13970" rIns="0" bIns="0" rtlCol="0">
            <a:spAutoFit/>
          </a:bodyPr>
          <a:lstStyle/>
          <a:p>
            <a:pPr marL="12700" marR="5080">
              <a:lnSpc>
                <a:spcPct val="99200"/>
              </a:lnSpc>
              <a:spcBef>
                <a:spcPts val="110"/>
              </a:spcBef>
            </a:pPr>
            <a:r>
              <a:rPr sz="1600" spc="-5" dirty="0">
                <a:latin typeface="Arial"/>
                <a:cs typeface="Arial"/>
              </a:rPr>
              <a:t>Chromosome 17  </a:t>
            </a:r>
            <a:r>
              <a:rPr sz="1600" spc="-10" dirty="0">
                <a:latin typeface="Arial"/>
                <a:cs typeface="Arial"/>
              </a:rPr>
              <a:t>shows </a:t>
            </a:r>
            <a:r>
              <a:rPr sz="1600" spc="-5" dirty="0">
                <a:latin typeface="Arial"/>
                <a:cs typeface="Arial"/>
              </a:rPr>
              <a:t>the greatest  variation </a:t>
            </a:r>
            <a:r>
              <a:rPr sz="1600" dirty="0">
                <a:latin typeface="Arial"/>
                <a:cs typeface="Arial"/>
              </a:rPr>
              <a:t>in</a:t>
            </a:r>
            <a:r>
              <a:rPr sz="1600" spc="-60" dirty="0">
                <a:latin typeface="Arial"/>
                <a:cs typeface="Arial"/>
              </a:rPr>
              <a:t> </a:t>
            </a:r>
            <a:r>
              <a:rPr sz="1600" spc="-5" dirty="0">
                <a:latin typeface="Arial"/>
                <a:cs typeface="Arial"/>
              </a:rPr>
              <a:t>methylation  at both</a:t>
            </a:r>
            <a:r>
              <a:rPr sz="1600" spc="5" dirty="0">
                <a:latin typeface="Arial"/>
                <a:cs typeface="Arial"/>
              </a:rPr>
              <a:t> </a:t>
            </a:r>
            <a:r>
              <a:rPr sz="1600" spc="-5" dirty="0">
                <a:latin typeface="Arial"/>
                <a:cs typeface="Arial"/>
              </a:rPr>
              <a:t>ages.</a:t>
            </a:r>
            <a:endParaRPr sz="1600">
              <a:latin typeface="Arial"/>
              <a:cs typeface="Arial"/>
            </a:endParaRPr>
          </a:p>
          <a:p>
            <a:pPr>
              <a:lnSpc>
                <a:spcPct val="100000"/>
              </a:lnSpc>
              <a:spcBef>
                <a:spcPts val="40"/>
              </a:spcBef>
            </a:pPr>
            <a:endParaRPr sz="1400">
              <a:latin typeface="Times New Roman"/>
              <a:cs typeface="Times New Roman"/>
            </a:endParaRPr>
          </a:p>
          <a:p>
            <a:pPr marL="12700" marR="70485">
              <a:lnSpc>
                <a:spcPct val="98800"/>
              </a:lnSpc>
            </a:pPr>
            <a:r>
              <a:rPr sz="1600" spc="-5" dirty="0">
                <a:latin typeface="Arial"/>
                <a:cs typeface="Arial"/>
              </a:rPr>
              <a:t>Chromosome 20  changes the least </a:t>
            </a:r>
            <a:r>
              <a:rPr sz="1600" spc="-10" dirty="0">
                <a:latin typeface="Arial"/>
                <a:cs typeface="Arial"/>
              </a:rPr>
              <a:t>with  </a:t>
            </a:r>
            <a:r>
              <a:rPr sz="1600" spc="-5" dirty="0">
                <a:latin typeface="Arial"/>
                <a:cs typeface="Arial"/>
              </a:rPr>
              <a:t>age.</a:t>
            </a:r>
            <a:endParaRPr sz="1600">
              <a:latin typeface="Arial"/>
              <a:cs typeface="Arial"/>
            </a:endParaRPr>
          </a:p>
          <a:p>
            <a:pPr>
              <a:lnSpc>
                <a:spcPct val="100000"/>
              </a:lnSpc>
              <a:spcBef>
                <a:spcPts val="40"/>
              </a:spcBef>
            </a:pPr>
            <a:endParaRPr sz="1700">
              <a:latin typeface="Times New Roman"/>
              <a:cs typeface="Times New Roman"/>
            </a:endParaRPr>
          </a:p>
          <a:p>
            <a:pPr marL="12700" marR="203835">
              <a:lnSpc>
                <a:spcPct val="100000"/>
              </a:lnSpc>
            </a:pPr>
            <a:r>
              <a:rPr sz="1600" i="1" spc="-5" dirty="0">
                <a:latin typeface="Arial"/>
                <a:cs typeface="Arial"/>
              </a:rPr>
              <a:t>Numbers, </a:t>
            </a:r>
            <a:r>
              <a:rPr sz="1600" i="1" spc="-15" dirty="0">
                <a:latin typeface="Arial"/>
                <a:cs typeface="Arial"/>
              </a:rPr>
              <a:t>sizes </a:t>
            </a:r>
            <a:r>
              <a:rPr sz="1600" i="1" spc="-5" dirty="0">
                <a:latin typeface="Arial"/>
                <a:cs typeface="Arial"/>
              </a:rPr>
              <a:t>and  roles of genes varies  between  chromosomes.</a:t>
            </a:r>
            <a:endParaRPr sz="1600">
              <a:latin typeface="Arial"/>
              <a:cs typeface="Arial"/>
            </a:endParaRPr>
          </a:p>
          <a:p>
            <a:pPr marL="12700" marR="215265">
              <a:lnSpc>
                <a:spcPct val="99700"/>
              </a:lnSpc>
              <a:spcBef>
                <a:spcPts val="10"/>
              </a:spcBef>
            </a:pPr>
            <a:r>
              <a:rPr sz="1600" i="1" spc="-5" dirty="0">
                <a:latin typeface="Arial"/>
                <a:cs typeface="Arial"/>
              </a:rPr>
              <a:t>Therefore it is  expected that </a:t>
            </a:r>
            <a:r>
              <a:rPr sz="1600" i="1" spc="-10" dirty="0">
                <a:latin typeface="Arial"/>
                <a:cs typeface="Arial"/>
              </a:rPr>
              <a:t>some  </a:t>
            </a:r>
            <a:r>
              <a:rPr sz="1600" i="1" spc="-5" dirty="0">
                <a:latin typeface="Arial"/>
                <a:cs typeface="Arial"/>
              </a:rPr>
              <a:t>chromosomes vary  more than others in  their degree of  methylation and</a:t>
            </a:r>
            <a:r>
              <a:rPr sz="1600" i="1" spc="-35" dirty="0">
                <a:latin typeface="Arial"/>
                <a:cs typeface="Arial"/>
              </a:rPr>
              <a:t> </a:t>
            </a:r>
            <a:r>
              <a:rPr sz="1600" i="1" spc="-5" dirty="0">
                <a:latin typeface="Arial"/>
                <a:cs typeface="Arial"/>
              </a:rPr>
              <a:t>how  they are affected by  time/environment.</a:t>
            </a:r>
            <a:endParaRPr sz="1600">
              <a:latin typeface="Arial"/>
              <a:cs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34289"/>
            <a:ext cx="5430520"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Arial"/>
                <a:cs typeface="Arial"/>
              </a:rPr>
              <a:t>7.2.S1 Analysis of changes in the DNA methylation</a:t>
            </a:r>
            <a:r>
              <a:rPr sz="1600" spc="-95" dirty="0">
                <a:latin typeface="Arial"/>
                <a:cs typeface="Arial"/>
              </a:rPr>
              <a:t> </a:t>
            </a:r>
            <a:r>
              <a:rPr sz="1600" spc="-5" dirty="0">
                <a:latin typeface="Arial"/>
                <a:cs typeface="Arial"/>
              </a:rPr>
              <a:t>patterns.</a:t>
            </a:r>
            <a:endParaRPr sz="1600">
              <a:latin typeface="Arial"/>
              <a:cs typeface="Arial"/>
            </a:endParaRPr>
          </a:p>
        </p:txBody>
      </p:sp>
      <p:sp>
        <p:nvSpPr>
          <p:cNvPr id="3" name="object 3"/>
          <p:cNvSpPr txBox="1"/>
          <p:nvPr/>
        </p:nvSpPr>
        <p:spPr>
          <a:xfrm>
            <a:off x="5039359" y="6604507"/>
            <a:ext cx="4026535" cy="208279"/>
          </a:xfrm>
          <a:prstGeom prst="rect">
            <a:avLst/>
          </a:prstGeom>
        </p:spPr>
        <p:txBody>
          <a:bodyPr vert="horz" wrap="square" lIns="0" tIns="12700" rIns="0" bIns="0" rtlCol="0">
            <a:spAutoFit/>
          </a:bodyPr>
          <a:lstStyle/>
          <a:p>
            <a:pPr marL="12700">
              <a:lnSpc>
                <a:spcPct val="100000"/>
              </a:lnSpc>
              <a:spcBef>
                <a:spcPts val="100"/>
              </a:spcBef>
            </a:pPr>
            <a:r>
              <a:rPr sz="1200" u="sng" spc="-25" dirty="0">
                <a:solidFill>
                  <a:srgbClr val="0000FF"/>
                </a:solidFill>
                <a:uFill>
                  <a:solidFill>
                    <a:srgbClr val="0000FF"/>
                  </a:solidFill>
                </a:uFill>
                <a:latin typeface="Arial"/>
                <a:cs typeface="Arial"/>
                <a:hlinkClick r:id="rId2"/>
              </a:rPr>
              <a:t>http://www.pnas.org/content/102/30/10604/F3.expansion.html</a:t>
            </a:r>
            <a:endParaRPr sz="1200">
              <a:latin typeface="Arial"/>
              <a:cs typeface="Arial"/>
            </a:endParaRPr>
          </a:p>
        </p:txBody>
      </p:sp>
      <p:sp>
        <p:nvSpPr>
          <p:cNvPr id="4" name="object 4"/>
          <p:cNvSpPr/>
          <p:nvPr/>
        </p:nvSpPr>
        <p:spPr>
          <a:xfrm>
            <a:off x="2720339" y="1377695"/>
            <a:ext cx="4027932" cy="483260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204215" y="461772"/>
            <a:ext cx="1346200" cy="584200"/>
          </a:xfrm>
          <a:prstGeom prst="rect">
            <a:avLst/>
          </a:prstGeom>
          <a:ln w="9143">
            <a:solidFill>
              <a:srgbClr val="000000"/>
            </a:solidFill>
          </a:ln>
        </p:spPr>
        <p:txBody>
          <a:bodyPr vert="horz" wrap="square" lIns="0" tIns="53340" rIns="0" bIns="0" rtlCol="0">
            <a:spAutoFit/>
          </a:bodyPr>
          <a:lstStyle/>
          <a:p>
            <a:pPr marL="91440" marR="97155">
              <a:lnSpc>
                <a:spcPts val="1870"/>
              </a:lnSpc>
              <a:spcBef>
                <a:spcPts val="420"/>
              </a:spcBef>
            </a:pPr>
            <a:r>
              <a:rPr sz="1600" i="1" spc="-5" dirty="0">
                <a:latin typeface="Arial"/>
                <a:cs typeface="Arial"/>
              </a:rPr>
              <a:t>Analysis</a:t>
            </a:r>
            <a:r>
              <a:rPr sz="1600" i="1" spc="-95" dirty="0">
                <a:latin typeface="Arial"/>
                <a:cs typeface="Arial"/>
              </a:rPr>
              <a:t> </a:t>
            </a:r>
            <a:r>
              <a:rPr sz="1600" i="1" spc="-5" dirty="0">
                <a:latin typeface="Arial"/>
                <a:cs typeface="Arial"/>
              </a:rPr>
              <a:t>and  deductions:</a:t>
            </a:r>
            <a:endParaRPr sz="1600">
              <a:latin typeface="Arial"/>
              <a:cs typeface="Arial"/>
            </a:endParaRPr>
          </a:p>
        </p:txBody>
      </p:sp>
      <p:sp>
        <p:nvSpPr>
          <p:cNvPr id="6" name="object 6"/>
          <p:cNvSpPr txBox="1"/>
          <p:nvPr/>
        </p:nvSpPr>
        <p:spPr>
          <a:xfrm>
            <a:off x="361289" y="1406398"/>
            <a:ext cx="2098675" cy="5100955"/>
          </a:xfrm>
          <a:prstGeom prst="rect">
            <a:avLst/>
          </a:prstGeom>
        </p:spPr>
        <p:txBody>
          <a:bodyPr vert="horz" wrap="square" lIns="0" tIns="13970" rIns="0" bIns="0" rtlCol="0">
            <a:spAutoFit/>
          </a:bodyPr>
          <a:lstStyle/>
          <a:p>
            <a:pPr marL="12700" marR="5080">
              <a:lnSpc>
                <a:spcPct val="99200"/>
              </a:lnSpc>
              <a:spcBef>
                <a:spcPts val="110"/>
              </a:spcBef>
            </a:pPr>
            <a:r>
              <a:rPr sz="1600" spc="-5" dirty="0">
                <a:latin typeface="Arial"/>
                <a:cs typeface="Arial"/>
              </a:rPr>
              <a:t>Chromosome 17  </a:t>
            </a:r>
            <a:r>
              <a:rPr sz="1600" spc="-10" dirty="0">
                <a:latin typeface="Arial"/>
                <a:cs typeface="Arial"/>
              </a:rPr>
              <a:t>shows </a:t>
            </a:r>
            <a:r>
              <a:rPr sz="1600" spc="-5" dirty="0">
                <a:latin typeface="Arial"/>
                <a:cs typeface="Arial"/>
              </a:rPr>
              <a:t>the greatest  variation </a:t>
            </a:r>
            <a:r>
              <a:rPr sz="1600" dirty="0">
                <a:latin typeface="Arial"/>
                <a:cs typeface="Arial"/>
              </a:rPr>
              <a:t>in</a:t>
            </a:r>
            <a:r>
              <a:rPr sz="1600" spc="-60" dirty="0">
                <a:latin typeface="Arial"/>
                <a:cs typeface="Arial"/>
              </a:rPr>
              <a:t> </a:t>
            </a:r>
            <a:r>
              <a:rPr sz="1600" spc="-5" dirty="0">
                <a:latin typeface="Arial"/>
                <a:cs typeface="Arial"/>
              </a:rPr>
              <a:t>methylation  at both</a:t>
            </a:r>
            <a:r>
              <a:rPr sz="1600" spc="5" dirty="0">
                <a:latin typeface="Arial"/>
                <a:cs typeface="Arial"/>
              </a:rPr>
              <a:t> </a:t>
            </a:r>
            <a:r>
              <a:rPr sz="1600" spc="-5" dirty="0">
                <a:latin typeface="Arial"/>
                <a:cs typeface="Arial"/>
              </a:rPr>
              <a:t>ages.</a:t>
            </a:r>
            <a:endParaRPr sz="1600">
              <a:latin typeface="Arial"/>
              <a:cs typeface="Arial"/>
            </a:endParaRPr>
          </a:p>
          <a:p>
            <a:pPr>
              <a:lnSpc>
                <a:spcPct val="100000"/>
              </a:lnSpc>
              <a:spcBef>
                <a:spcPts val="40"/>
              </a:spcBef>
            </a:pPr>
            <a:endParaRPr sz="1400">
              <a:latin typeface="Times New Roman"/>
              <a:cs typeface="Times New Roman"/>
            </a:endParaRPr>
          </a:p>
          <a:p>
            <a:pPr marL="12700" marR="70485">
              <a:lnSpc>
                <a:spcPct val="98800"/>
              </a:lnSpc>
            </a:pPr>
            <a:r>
              <a:rPr sz="1600" spc="-5" dirty="0">
                <a:latin typeface="Arial"/>
                <a:cs typeface="Arial"/>
              </a:rPr>
              <a:t>Chromosome 20  changes the least </a:t>
            </a:r>
            <a:r>
              <a:rPr sz="1600" spc="-10" dirty="0">
                <a:latin typeface="Arial"/>
                <a:cs typeface="Arial"/>
              </a:rPr>
              <a:t>with  </a:t>
            </a:r>
            <a:r>
              <a:rPr sz="1600" spc="-5" dirty="0">
                <a:latin typeface="Arial"/>
                <a:cs typeface="Arial"/>
              </a:rPr>
              <a:t>age.</a:t>
            </a:r>
            <a:endParaRPr sz="1600">
              <a:latin typeface="Arial"/>
              <a:cs typeface="Arial"/>
            </a:endParaRPr>
          </a:p>
          <a:p>
            <a:pPr>
              <a:lnSpc>
                <a:spcPct val="100000"/>
              </a:lnSpc>
              <a:spcBef>
                <a:spcPts val="40"/>
              </a:spcBef>
            </a:pPr>
            <a:endParaRPr sz="1700">
              <a:latin typeface="Times New Roman"/>
              <a:cs typeface="Times New Roman"/>
            </a:endParaRPr>
          </a:p>
          <a:p>
            <a:pPr marL="12700" marR="203835">
              <a:lnSpc>
                <a:spcPct val="100000"/>
              </a:lnSpc>
            </a:pPr>
            <a:r>
              <a:rPr sz="1600" i="1" spc="-5" dirty="0">
                <a:latin typeface="Arial"/>
                <a:cs typeface="Arial"/>
              </a:rPr>
              <a:t>Numbers, </a:t>
            </a:r>
            <a:r>
              <a:rPr sz="1600" i="1" spc="-15" dirty="0">
                <a:latin typeface="Arial"/>
                <a:cs typeface="Arial"/>
              </a:rPr>
              <a:t>sizes </a:t>
            </a:r>
            <a:r>
              <a:rPr sz="1600" i="1" spc="-5" dirty="0">
                <a:latin typeface="Arial"/>
                <a:cs typeface="Arial"/>
              </a:rPr>
              <a:t>and  roles of genes varies  between  chromosomes.</a:t>
            </a:r>
            <a:endParaRPr sz="1600">
              <a:latin typeface="Arial"/>
              <a:cs typeface="Arial"/>
            </a:endParaRPr>
          </a:p>
          <a:p>
            <a:pPr marL="12700" marR="215265">
              <a:lnSpc>
                <a:spcPct val="99700"/>
              </a:lnSpc>
              <a:spcBef>
                <a:spcPts val="10"/>
              </a:spcBef>
            </a:pPr>
            <a:r>
              <a:rPr sz="1600" i="1" spc="-5" dirty="0">
                <a:latin typeface="Arial"/>
                <a:cs typeface="Arial"/>
              </a:rPr>
              <a:t>Therefore it is  expected that </a:t>
            </a:r>
            <a:r>
              <a:rPr sz="1600" i="1" spc="-10" dirty="0">
                <a:latin typeface="Arial"/>
                <a:cs typeface="Arial"/>
              </a:rPr>
              <a:t>some  </a:t>
            </a:r>
            <a:r>
              <a:rPr sz="1600" i="1" spc="-5" dirty="0">
                <a:latin typeface="Arial"/>
                <a:cs typeface="Arial"/>
              </a:rPr>
              <a:t>chromosomes vary  more than others in  their degree of  methylation and</a:t>
            </a:r>
            <a:r>
              <a:rPr sz="1600" i="1" spc="-35" dirty="0">
                <a:latin typeface="Arial"/>
                <a:cs typeface="Arial"/>
              </a:rPr>
              <a:t> </a:t>
            </a:r>
            <a:r>
              <a:rPr sz="1600" i="1" spc="-5" dirty="0">
                <a:latin typeface="Arial"/>
                <a:cs typeface="Arial"/>
              </a:rPr>
              <a:t>how  they are affected by  time/environment.</a:t>
            </a:r>
            <a:endParaRPr sz="1600">
              <a:latin typeface="Arial"/>
              <a:cs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4572"/>
            <a:ext cx="9144000" cy="631190"/>
          </a:xfrm>
          <a:custGeom>
            <a:avLst/>
            <a:gdLst/>
            <a:ahLst/>
            <a:cxnLst/>
            <a:rect l="l" t="t" r="r" b="b"/>
            <a:pathLst>
              <a:path w="9144000" h="631190">
                <a:moveTo>
                  <a:pt x="0" y="630936"/>
                </a:moveTo>
                <a:lnTo>
                  <a:pt x="9144000" y="630936"/>
                </a:lnTo>
                <a:lnTo>
                  <a:pt x="9144000" y="0"/>
                </a:lnTo>
                <a:lnTo>
                  <a:pt x="0" y="0"/>
                </a:lnTo>
                <a:lnTo>
                  <a:pt x="0" y="630936"/>
                </a:lnTo>
                <a:close/>
              </a:path>
            </a:pathLst>
          </a:custGeom>
          <a:solidFill>
            <a:srgbClr val="B8CDE4">
              <a:alpha val="78038"/>
            </a:srgbClr>
          </a:solidFill>
        </p:spPr>
        <p:txBody>
          <a:bodyPr wrap="square" lIns="0" tIns="0" rIns="0" bIns="0" rtlCol="0"/>
          <a:lstStyle/>
          <a:p>
            <a:endParaRPr/>
          </a:p>
        </p:txBody>
      </p:sp>
      <p:sp>
        <p:nvSpPr>
          <p:cNvPr id="3" name="object 3"/>
          <p:cNvSpPr txBox="1"/>
          <p:nvPr/>
        </p:nvSpPr>
        <p:spPr>
          <a:xfrm>
            <a:off x="78739" y="58927"/>
            <a:ext cx="8719185" cy="513080"/>
          </a:xfrm>
          <a:prstGeom prst="rect">
            <a:avLst/>
          </a:prstGeom>
        </p:spPr>
        <p:txBody>
          <a:bodyPr vert="horz" wrap="square" lIns="0" tIns="12065" rIns="0" bIns="0" rtlCol="0">
            <a:spAutoFit/>
          </a:bodyPr>
          <a:lstStyle/>
          <a:p>
            <a:pPr marL="12700" marR="5080">
              <a:lnSpc>
                <a:spcPct val="100000"/>
              </a:lnSpc>
              <a:spcBef>
                <a:spcPts val="95"/>
              </a:spcBef>
            </a:pPr>
            <a:r>
              <a:rPr sz="1600" b="1" spc="-5" dirty="0">
                <a:latin typeface="Arial"/>
                <a:cs typeface="Arial"/>
              </a:rPr>
              <a:t>Review: </a:t>
            </a:r>
            <a:r>
              <a:rPr sz="1600" spc="-5" dirty="0">
                <a:latin typeface="Arial"/>
                <a:cs typeface="Arial"/>
              </a:rPr>
              <a:t>2.7.U4 </a:t>
            </a:r>
            <a:r>
              <a:rPr sz="1600" spc="-10" dirty="0">
                <a:latin typeface="Arial"/>
                <a:cs typeface="Arial"/>
              </a:rPr>
              <a:t>Transcription </a:t>
            </a:r>
            <a:r>
              <a:rPr sz="1600" spc="-5" dirty="0">
                <a:latin typeface="Arial"/>
                <a:cs typeface="Arial"/>
              </a:rPr>
              <a:t>is the synthesis of mRNA copied from the DNA base sequences by  RNA</a:t>
            </a:r>
            <a:r>
              <a:rPr sz="1600" spc="-100" dirty="0">
                <a:latin typeface="Arial"/>
                <a:cs typeface="Arial"/>
              </a:rPr>
              <a:t> </a:t>
            </a:r>
            <a:r>
              <a:rPr sz="1600" spc="-5" dirty="0">
                <a:latin typeface="Arial"/>
                <a:cs typeface="Arial"/>
              </a:rPr>
              <a:t>polymerase.</a:t>
            </a:r>
            <a:endParaRPr sz="1600">
              <a:latin typeface="Arial"/>
              <a:cs typeface="Arial"/>
            </a:endParaRPr>
          </a:p>
        </p:txBody>
      </p:sp>
      <p:sp>
        <p:nvSpPr>
          <p:cNvPr id="4" name="object 4"/>
          <p:cNvSpPr/>
          <p:nvPr/>
        </p:nvSpPr>
        <p:spPr>
          <a:xfrm>
            <a:off x="-79756" y="990599"/>
            <a:ext cx="9144000" cy="5617231"/>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5832728" y="6638645"/>
            <a:ext cx="3231515" cy="177800"/>
          </a:xfrm>
          <a:prstGeom prst="rect">
            <a:avLst/>
          </a:prstGeom>
        </p:spPr>
        <p:txBody>
          <a:bodyPr vert="horz" wrap="square" lIns="0" tIns="12065" rIns="0" bIns="0" rtlCol="0">
            <a:spAutoFit/>
          </a:bodyPr>
          <a:lstStyle/>
          <a:p>
            <a:pPr marL="12700">
              <a:lnSpc>
                <a:spcPct val="100000"/>
              </a:lnSpc>
              <a:spcBef>
                <a:spcPts val="95"/>
              </a:spcBef>
            </a:pPr>
            <a:r>
              <a:rPr sz="1000" u="sng" spc="-20" dirty="0">
                <a:solidFill>
                  <a:srgbClr val="0000FF"/>
                </a:solidFill>
                <a:uFill>
                  <a:solidFill>
                    <a:srgbClr val="0000FF"/>
                  </a:solidFill>
                </a:uFill>
                <a:latin typeface="Arial"/>
                <a:cs typeface="Arial"/>
                <a:hlinkClick r:id="rId3"/>
              </a:rPr>
              <a:t>http://learn.genetics.utah.edu/content/molecules/transcribe/</a:t>
            </a:r>
            <a:endParaRPr sz="1000">
              <a:latin typeface="Arial"/>
              <a:cs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05596" y="1475808"/>
            <a:ext cx="7801407" cy="2706047"/>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4572"/>
            <a:ext cx="9144000" cy="596265"/>
          </a:xfrm>
          <a:custGeom>
            <a:avLst/>
            <a:gdLst/>
            <a:ahLst/>
            <a:cxnLst/>
            <a:rect l="l" t="t" r="r" b="b"/>
            <a:pathLst>
              <a:path w="9144000" h="596265">
                <a:moveTo>
                  <a:pt x="0" y="595883"/>
                </a:moveTo>
                <a:lnTo>
                  <a:pt x="9144000" y="595883"/>
                </a:lnTo>
                <a:lnTo>
                  <a:pt x="9144000" y="0"/>
                </a:lnTo>
                <a:lnTo>
                  <a:pt x="0" y="0"/>
                </a:lnTo>
                <a:lnTo>
                  <a:pt x="0" y="595883"/>
                </a:lnTo>
                <a:close/>
              </a:path>
            </a:pathLst>
          </a:custGeom>
          <a:solidFill>
            <a:srgbClr val="B8CDE4">
              <a:alpha val="78038"/>
            </a:srgbClr>
          </a:solidFill>
        </p:spPr>
        <p:txBody>
          <a:bodyPr wrap="square" lIns="0" tIns="0" rIns="0" bIns="0" rtlCol="0"/>
          <a:lstStyle/>
          <a:p>
            <a:endParaRPr/>
          </a:p>
        </p:txBody>
      </p:sp>
      <p:sp>
        <p:nvSpPr>
          <p:cNvPr id="5" name="object 5"/>
          <p:cNvSpPr txBox="1"/>
          <p:nvPr/>
        </p:nvSpPr>
        <p:spPr>
          <a:xfrm>
            <a:off x="4587366" y="6632854"/>
            <a:ext cx="4478020" cy="177800"/>
          </a:xfrm>
          <a:prstGeom prst="rect">
            <a:avLst/>
          </a:prstGeom>
        </p:spPr>
        <p:txBody>
          <a:bodyPr vert="horz" wrap="square" lIns="0" tIns="12065" rIns="0" bIns="0" rtlCol="0">
            <a:spAutoFit/>
          </a:bodyPr>
          <a:lstStyle/>
          <a:p>
            <a:pPr marL="12700">
              <a:lnSpc>
                <a:spcPct val="100000"/>
              </a:lnSpc>
              <a:spcBef>
                <a:spcPts val="95"/>
              </a:spcBef>
            </a:pPr>
            <a:r>
              <a:rPr sz="1000" u="sng" spc="-30" dirty="0">
                <a:solidFill>
                  <a:srgbClr val="0000FF"/>
                </a:solidFill>
                <a:uFill>
                  <a:solidFill>
                    <a:srgbClr val="0000FF"/>
                  </a:solidFill>
                </a:uFill>
                <a:latin typeface="Arial"/>
                <a:cs typeface="Arial"/>
                <a:hlinkClick r:id="rId3"/>
              </a:rPr>
              <a:t>http://www.nature.com/scitable/topicpage/Translation-DNA-to-mRNA-to-Protein-393</a:t>
            </a:r>
            <a:endParaRPr sz="1000">
              <a:latin typeface="Arial"/>
              <a:cs typeface="Arial"/>
            </a:endParaRPr>
          </a:p>
        </p:txBody>
      </p:sp>
      <p:sp>
        <p:nvSpPr>
          <p:cNvPr id="6" name="object 6"/>
          <p:cNvSpPr txBox="1"/>
          <p:nvPr/>
        </p:nvSpPr>
        <p:spPr>
          <a:xfrm>
            <a:off x="78739" y="41528"/>
            <a:ext cx="8719185" cy="812402"/>
          </a:xfrm>
          <a:prstGeom prst="rect">
            <a:avLst/>
          </a:prstGeom>
        </p:spPr>
        <p:txBody>
          <a:bodyPr vert="horz" wrap="square" lIns="0" tIns="12065" rIns="0" bIns="0" rtlCol="0">
            <a:spAutoFit/>
          </a:bodyPr>
          <a:lstStyle/>
          <a:p>
            <a:pPr marL="12700">
              <a:lnSpc>
                <a:spcPct val="100000"/>
              </a:lnSpc>
              <a:spcBef>
                <a:spcPts val="95"/>
              </a:spcBef>
            </a:pPr>
            <a:r>
              <a:rPr sz="1600" b="1" spc="-5" dirty="0">
                <a:latin typeface="Arial"/>
                <a:cs typeface="Arial"/>
              </a:rPr>
              <a:t>Review: </a:t>
            </a:r>
            <a:r>
              <a:rPr sz="1600" spc="-5" dirty="0">
                <a:latin typeface="Arial"/>
                <a:cs typeface="Arial"/>
              </a:rPr>
              <a:t>2.7.U4 </a:t>
            </a:r>
            <a:r>
              <a:rPr sz="1600" spc="-10" dirty="0">
                <a:latin typeface="Arial"/>
                <a:cs typeface="Arial"/>
              </a:rPr>
              <a:t>Transcription </a:t>
            </a:r>
            <a:r>
              <a:rPr sz="1600" spc="-5" dirty="0">
                <a:latin typeface="Arial"/>
                <a:cs typeface="Arial"/>
              </a:rPr>
              <a:t>is the synthesis of mRNA copied from the DNA base sequences</a:t>
            </a:r>
            <a:r>
              <a:rPr sz="1600" spc="45" dirty="0">
                <a:latin typeface="Arial"/>
                <a:cs typeface="Arial"/>
              </a:rPr>
              <a:t> </a:t>
            </a:r>
            <a:r>
              <a:rPr sz="1600" spc="-5" dirty="0">
                <a:latin typeface="Arial"/>
                <a:cs typeface="Arial"/>
              </a:rPr>
              <a:t>by</a:t>
            </a:r>
            <a:endParaRPr sz="1600" dirty="0">
              <a:latin typeface="Arial"/>
              <a:cs typeface="Arial"/>
            </a:endParaRPr>
          </a:p>
          <a:p>
            <a:pPr marL="12700">
              <a:lnSpc>
                <a:spcPct val="100000"/>
              </a:lnSpc>
            </a:pPr>
            <a:r>
              <a:rPr sz="1600" spc="-5" dirty="0">
                <a:latin typeface="Arial"/>
                <a:cs typeface="Arial"/>
              </a:rPr>
              <a:t>RNA</a:t>
            </a:r>
            <a:r>
              <a:rPr sz="1600" spc="-105" dirty="0">
                <a:latin typeface="Arial"/>
                <a:cs typeface="Arial"/>
              </a:rPr>
              <a:t> </a:t>
            </a:r>
            <a:r>
              <a:rPr sz="1600" spc="-5" dirty="0">
                <a:latin typeface="Arial"/>
                <a:cs typeface="Arial"/>
              </a:rPr>
              <a:t>polymerase.</a:t>
            </a:r>
            <a:endParaRPr sz="1600" dirty="0">
              <a:latin typeface="Arial"/>
              <a:cs typeface="Arial"/>
            </a:endParaRPr>
          </a:p>
          <a:p>
            <a:pPr>
              <a:lnSpc>
                <a:spcPct val="100000"/>
              </a:lnSpc>
              <a:spcBef>
                <a:spcPts val="35"/>
              </a:spcBef>
            </a:pPr>
            <a:endParaRPr sz="2000" dirty="0">
              <a:latin typeface="Times New Roman"/>
              <a:cs typeface="Times New Roman"/>
            </a:endParaRPr>
          </a:p>
        </p:txBody>
      </p:sp>
      <p:sp>
        <p:nvSpPr>
          <p:cNvPr id="7" name="Rectangle 6">
            <a:extLst>
              <a:ext uri="{FF2B5EF4-FFF2-40B4-BE49-F238E27FC236}">
                <a16:creationId xmlns:a16="http://schemas.microsoft.com/office/drawing/2014/main" id="{1792098B-1EFA-4481-9454-4ED12AA304B4}"/>
              </a:ext>
            </a:extLst>
          </p:cNvPr>
          <p:cNvSpPr/>
          <p:nvPr/>
        </p:nvSpPr>
        <p:spPr>
          <a:xfrm>
            <a:off x="594352" y="4362005"/>
            <a:ext cx="7635247" cy="1754326"/>
          </a:xfrm>
          <a:prstGeom prst="rect">
            <a:avLst/>
          </a:prstGeom>
        </p:spPr>
        <p:txBody>
          <a:bodyPr wrap="square">
            <a:spAutoFit/>
          </a:bodyPr>
          <a:lstStyle/>
          <a:p>
            <a:r>
              <a:rPr lang="en-US" dirty="0"/>
              <a:t>Three main types of RNA are predominantly </a:t>
            </a:r>
            <a:r>
              <a:rPr lang="en-US" dirty="0" err="1"/>
              <a:t>synthesised</a:t>
            </a:r>
            <a:r>
              <a:rPr lang="en-US" dirty="0"/>
              <a:t>:</a:t>
            </a:r>
          </a:p>
          <a:p>
            <a:pPr marL="285750" indent="-285750">
              <a:buFont typeface="Arial" panose="020B0604020202020204" pitchFamily="34" charset="0"/>
              <a:buChar char="•"/>
            </a:pPr>
            <a:r>
              <a:rPr lang="en-US" dirty="0"/>
              <a:t>Messenger RNA (mRNA): A transcript copy of a gene used to encode a polypeptide</a:t>
            </a:r>
          </a:p>
          <a:p>
            <a:pPr marL="285750" indent="-285750">
              <a:buFont typeface="Arial" panose="020B0604020202020204" pitchFamily="34" charset="0"/>
              <a:buChar char="•"/>
            </a:pPr>
            <a:r>
              <a:rPr lang="en-US" dirty="0"/>
              <a:t>Transfer RNA (</a:t>
            </a:r>
            <a:r>
              <a:rPr lang="en-US" dirty="0" err="1"/>
              <a:t>tRNA</a:t>
            </a:r>
            <a:r>
              <a:rPr lang="en-US" dirty="0"/>
              <a:t>): A clover leaf shaped sequence that carries an amino acid</a:t>
            </a:r>
          </a:p>
          <a:p>
            <a:pPr marL="285750" indent="-285750">
              <a:buFont typeface="Arial" panose="020B0604020202020204" pitchFamily="34" charset="0"/>
              <a:buChar char="•"/>
            </a:pPr>
            <a:r>
              <a:rPr lang="en-US" dirty="0"/>
              <a:t>Ribosomal RNA (</a:t>
            </a:r>
            <a:r>
              <a:rPr lang="en-US" dirty="0" err="1"/>
              <a:t>rRNA</a:t>
            </a:r>
            <a:r>
              <a:rPr lang="en-US" dirty="0"/>
              <a:t>): A primary component of ribosomes</a:t>
            </a:r>
          </a:p>
        </p:txBody>
      </p:sp>
      <p:sp>
        <p:nvSpPr>
          <p:cNvPr id="8" name="Rectangle 7">
            <a:extLst>
              <a:ext uri="{FF2B5EF4-FFF2-40B4-BE49-F238E27FC236}">
                <a16:creationId xmlns:a16="http://schemas.microsoft.com/office/drawing/2014/main" id="{13553D8B-8B1F-45E6-90D3-75244DB41DEA}"/>
              </a:ext>
            </a:extLst>
          </p:cNvPr>
          <p:cNvSpPr/>
          <p:nvPr/>
        </p:nvSpPr>
        <p:spPr>
          <a:xfrm>
            <a:off x="242030" y="856840"/>
            <a:ext cx="8555893" cy="369332"/>
          </a:xfrm>
          <a:prstGeom prst="rect">
            <a:avLst/>
          </a:prstGeom>
          <a:solidFill>
            <a:srgbClr val="FFFF00"/>
          </a:solidFill>
        </p:spPr>
        <p:txBody>
          <a:bodyPr wrap="square">
            <a:spAutoFit/>
          </a:bodyPr>
          <a:lstStyle/>
          <a:p>
            <a:r>
              <a:rPr lang="en-US" dirty="0"/>
              <a:t>Transcription is the process by which an RNA sequence is produced from a DNA template: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245370" y="3877828"/>
            <a:ext cx="5867400" cy="258782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4572"/>
            <a:ext cx="9144000" cy="617220"/>
          </a:xfrm>
          <a:custGeom>
            <a:avLst/>
            <a:gdLst/>
            <a:ahLst/>
            <a:cxnLst/>
            <a:rect l="l" t="t" r="r" b="b"/>
            <a:pathLst>
              <a:path w="9144000" h="617220">
                <a:moveTo>
                  <a:pt x="0" y="617219"/>
                </a:moveTo>
                <a:lnTo>
                  <a:pt x="9144000" y="617219"/>
                </a:lnTo>
                <a:lnTo>
                  <a:pt x="9144000" y="0"/>
                </a:lnTo>
                <a:lnTo>
                  <a:pt x="0" y="0"/>
                </a:lnTo>
                <a:lnTo>
                  <a:pt x="0" y="617219"/>
                </a:lnTo>
                <a:close/>
              </a:path>
            </a:pathLst>
          </a:custGeom>
          <a:solidFill>
            <a:srgbClr val="B8CDE4">
              <a:alpha val="78038"/>
            </a:srgbClr>
          </a:solidFill>
        </p:spPr>
        <p:txBody>
          <a:bodyPr wrap="square" lIns="0" tIns="0" rIns="0" bIns="0" rtlCol="0"/>
          <a:lstStyle/>
          <a:p>
            <a:endParaRPr/>
          </a:p>
        </p:txBody>
      </p:sp>
      <p:sp>
        <p:nvSpPr>
          <p:cNvPr id="4" name="object 4"/>
          <p:cNvSpPr txBox="1"/>
          <p:nvPr/>
        </p:nvSpPr>
        <p:spPr>
          <a:xfrm>
            <a:off x="78739" y="52197"/>
            <a:ext cx="9065261" cy="4982774"/>
          </a:xfrm>
          <a:prstGeom prst="rect">
            <a:avLst/>
          </a:prstGeom>
        </p:spPr>
        <p:txBody>
          <a:bodyPr vert="horz" wrap="square" lIns="0" tIns="12065" rIns="0" bIns="0" rtlCol="0">
            <a:spAutoFit/>
          </a:bodyPr>
          <a:lstStyle/>
          <a:p>
            <a:pPr marL="12700">
              <a:lnSpc>
                <a:spcPct val="100000"/>
              </a:lnSpc>
              <a:spcBef>
                <a:spcPts val="95"/>
              </a:spcBef>
            </a:pPr>
            <a:r>
              <a:rPr sz="1600" b="1" spc="-5" dirty="0">
                <a:latin typeface="Arial"/>
                <a:cs typeface="Arial"/>
              </a:rPr>
              <a:t>Review: </a:t>
            </a:r>
            <a:r>
              <a:rPr sz="1600" spc="-5" dirty="0">
                <a:latin typeface="Arial"/>
                <a:cs typeface="Arial"/>
              </a:rPr>
              <a:t>2.7.U4 </a:t>
            </a:r>
            <a:r>
              <a:rPr sz="1600" spc="-10" dirty="0">
                <a:latin typeface="Arial"/>
                <a:cs typeface="Arial"/>
              </a:rPr>
              <a:t>Transcription </a:t>
            </a:r>
            <a:r>
              <a:rPr sz="1600" spc="-5" dirty="0">
                <a:latin typeface="Arial"/>
                <a:cs typeface="Arial"/>
              </a:rPr>
              <a:t>is the synthesis of mRNA copied from the DNA base sequences</a:t>
            </a:r>
            <a:r>
              <a:rPr sz="1600" spc="45" dirty="0">
                <a:latin typeface="Arial"/>
                <a:cs typeface="Arial"/>
              </a:rPr>
              <a:t> </a:t>
            </a:r>
            <a:r>
              <a:rPr sz="1600" spc="-5" dirty="0">
                <a:latin typeface="Arial"/>
                <a:cs typeface="Arial"/>
              </a:rPr>
              <a:t>by</a:t>
            </a:r>
            <a:endParaRPr sz="1600" dirty="0">
              <a:latin typeface="Arial"/>
              <a:cs typeface="Arial"/>
            </a:endParaRPr>
          </a:p>
          <a:p>
            <a:pPr marL="12700">
              <a:lnSpc>
                <a:spcPct val="100000"/>
              </a:lnSpc>
            </a:pPr>
            <a:r>
              <a:rPr sz="1600" spc="-5" dirty="0">
                <a:latin typeface="Arial"/>
                <a:cs typeface="Arial"/>
              </a:rPr>
              <a:t>RNA polymerase. </a:t>
            </a:r>
            <a:r>
              <a:rPr sz="1600" b="1" spc="-20" dirty="0">
                <a:latin typeface="Arial"/>
                <a:cs typeface="Arial"/>
              </a:rPr>
              <a:t>AHL: </a:t>
            </a:r>
            <a:r>
              <a:rPr sz="1600" spc="-5" dirty="0">
                <a:latin typeface="Arial"/>
                <a:cs typeface="Arial"/>
              </a:rPr>
              <a:t>7.2.U1 </a:t>
            </a:r>
            <a:r>
              <a:rPr sz="1600" spc="-10" dirty="0">
                <a:latin typeface="Arial"/>
                <a:cs typeface="Arial"/>
              </a:rPr>
              <a:t>Transcription </a:t>
            </a:r>
            <a:r>
              <a:rPr sz="1600" spc="-5" dirty="0">
                <a:latin typeface="Arial"/>
                <a:cs typeface="Arial"/>
              </a:rPr>
              <a:t>occurs in a 5’ to 3’</a:t>
            </a:r>
            <a:r>
              <a:rPr sz="1600" spc="-85" dirty="0">
                <a:latin typeface="Arial"/>
                <a:cs typeface="Arial"/>
              </a:rPr>
              <a:t> </a:t>
            </a:r>
            <a:r>
              <a:rPr sz="1600" spc="-5" dirty="0">
                <a:latin typeface="Arial"/>
                <a:cs typeface="Arial"/>
              </a:rPr>
              <a:t>direction.</a:t>
            </a:r>
          </a:p>
          <a:p>
            <a:pPr>
              <a:lnSpc>
                <a:spcPct val="100000"/>
              </a:lnSpc>
              <a:spcBef>
                <a:spcPts val="50"/>
              </a:spcBef>
            </a:pPr>
            <a:endParaRPr sz="1600" dirty="0">
              <a:latin typeface="Times New Roman"/>
              <a:cs typeface="Times New Roman"/>
            </a:endParaRPr>
          </a:p>
          <a:p>
            <a:pPr marL="537210" indent="-286385">
              <a:lnSpc>
                <a:spcPct val="100000"/>
              </a:lnSpc>
              <a:buChar char="•"/>
              <a:tabLst>
                <a:tab pos="537210" algn="l"/>
                <a:tab pos="537845" algn="l"/>
              </a:tabLst>
            </a:pPr>
            <a:r>
              <a:rPr kern="0" dirty="0">
                <a:cs typeface="Arial"/>
              </a:rPr>
              <a:t>The enzyme RNA polymerase binds to a site on the DNA at the start of a gene (The sequence of</a:t>
            </a:r>
            <a:r>
              <a:rPr lang="en-GB" kern="0" dirty="0">
                <a:cs typeface="Arial"/>
              </a:rPr>
              <a:t> </a:t>
            </a:r>
            <a:r>
              <a:rPr kern="0" dirty="0">
                <a:cs typeface="Arial"/>
              </a:rPr>
              <a:t>DNA that is transcribed into RNA is called a gene).</a:t>
            </a:r>
          </a:p>
          <a:p>
            <a:pPr marL="537210" marR="461009" indent="-286385">
              <a:lnSpc>
                <a:spcPct val="100000"/>
              </a:lnSpc>
              <a:buChar char="•"/>
              <a:tabLst>
                <a:tab pos="537210" algn="l"/>
                <a:tab pos="537845" algn="l"/>
              </a:tabLst>
            </a:pPr>
            <a:r>
              <a:rPr dirty="0">
                <a:cs typeface="Arial"/>
              </a:rPr>
              <a:t>RNA polymerase separates the DNA strands and </a:t>
            </a:r>
            <a:r>
              <a:rPr dirty="0" err="1">
                <a:cs typeface="Arial"/>
              </a:rPr>
              <a:t>synthesises</a:t>
            </a:r>
            <a:r>
              <a:rPr dirty="0">
                <a:cs typeface="Arial"/>
              </a:rPr>
              <a:t> a complementary RNA copy from  the antisense DNA strand</a:t>
            </a:r>
            <a:r>
              <a:rPr lang="en-GB" dirty="0">
                <a:cs typeface="Arial"/>
              </a:rPr>
              <a:t>.</a:t>
            </a:r>
            <a:endParaRPr dirty="0">
              <a:cs typeface="Arial"/>
            </a:endParaRPr>
          </a:p>
          <a:p>
            <a:pPr marL="537210" marR="255270" indent="-286385">
              <a:lnSpc>
                <a:spcPct val="100000"/>
              </a:lnSpc>
              <a:buFont typeface="Arial"/>
              <a:buChar char="•"/>
              <a:tabLst>
                <a:tab pos="537210" algn="l"/>
                <a:tab pos="537845" algn="l"/>
              </a:tabLst>
            </a:pPr>
            <a:r>
              <a:rPr b="1" dirty="0">
                <a:solidFill>
                  <a:srgbClr val="000090"/>
                </a:solidFill>
                <a:cs typeface="Trebuchet MS"/>
              </a:rPr>
              <a:t>Transcription occurs in a 5’ to 3’ direction</a:t>
            </a:r>
            <a:r>
              <a:rPr dirty="0">
                <a:solidFill>
                  <a:srgbClr val="000090"/>
                </a:solidFill>
                <a:cs typeface="Arial"/>
              </a:rPr>
              <a:t>: RNA polymerase adds the 5´ end of the free RNA  nucleotide to the 3´ end of the growing mRNA molecule (RNA polymerase moves along the anti-  sense strand in a 3’ to 5’ direction).</a:t>
            </a:r>
            <a:endParaRPr dirty="0">
              <a:cs typeface="Arial"/>
            </a:endParaRPr>
          </a:p>
          <a:p>
            <a:pPr marL="537210" marR="912494" indent="-286385" defTabSz="1265238">
              <a:lnSpc>
                <a:spcPct val="100000"/>
              </a:lnSpc>
              <a:buChar char="•"/>
              <a:tabLst>
                <a:tab pos="537210" algn="l"/>
                <a:tab pos="537845" algn="l"/>
              </a:tabLst>
            </a:pPr>
            <a:r>
              <a:rPr dirty="0">
                <a:cs typeface="Arial"/>
              </a:rPr>
              <a:t>It does this by covalently bonding </a:t>
            </a:r>
            <a:r>
              <a:rPr dirty="0" err="1">
                <a:cs typeface="Arial"/>
              </a:rPr>
              <a:t>ribonucleoside</a:t>
            </a:r>
            <a:r>
              <a:rPr dirty="0">
                <a:cs typeface="Arial"/>
              </a:rPr>
              <a:t> </a:t>
            </a:r>
            <a:r>
              <a:rPr b="1" dirty="0">
                <a:cs typeface="Arial"/>
              </a:rPr>
              <a:t>triphosphates </a:t>
            </a:r>
            <a:r>
              <a:rPr dirty="0">
                <a:cs typeface="Arial"/>
              </a:rPr>
              <a:t>that align</a:t>
            </a:r>
            <a:r>
              <a:rPr lang="en-GB" dirty="0">
                <a:cs typeface="Arial"/>
              </a:rPr>
              <a:t> </a:t>
            </a:r>
            <a:r>
              <a:rPr dirty="0">
                <a:cs typeface="Arial"/>
              </a:rPr>
              <a:t>opposite their  exposed complementary partner (using the energy from the cleavage of the additional  phosphate groups to join them together)</a:t>
            </a:r>
          </a:p>
          <a:p>
            <a:pPr marL="537210" indent="-286385">
              <a:lnSpc>
                <a:spcPct val="100000"/>
              </a:lnSpc>
              <a:spcBef>
                <a:spcPts val="509"/>
              </a:spcBef>
              <a:buChar char="•"/>
              <a:tabLst>
                <a:tab pos="537210" algn="l"/>
                <a:tab pos="537845" algn="l"/>
              </a:tabLst>
            </a:pPr>
            <a:r>
              <a:rPr dirty="0">
                <a:cs typeface="Arial"/>
              </a:rPr>
              <a:t>Once the RNA sequence has been </a:t>
            </a:r>
            <a:r>
              <a:rPr dirty="0" err="1">
                <a:cs typeface="Arial"/>
              </a:rPr>
              <a:t>synthesised</a:t>
            </a:r>
            <a:r>
              <a:rPr dirty="0">
                <a:cs typeface="Arial"/>
              </a:rPr>
              <a:t>:</a:t>
            </a:r>
          </a:p>
          <a:p>
            <a:pPr marL="994410" marR="4227195" lvl="1" indent="-286385">
              <a:lnSpc>
                <a:spcPct val="100000"/>
              </a:lnSpc>
              <a:buChar char="-"/>
              <a:tabLst>
                <a:tab pos="994410" algn="l"/>
                <a:tab pos="995044" algn="l"/>
              </a:tabLst>
            </a:pPr>
            <a:r>
              <a:rPr dirty="0">
                <a:cs typeface="Arial"/>
              </a:rPr>
              <a:t>RNA polymerase will detach from the DNA  molecule</a:t>
            </a:r>
          </a:p>
          <a:p>
            <a:pPr marL="994410" lvl="1" indent="-286385">
              <a:lnSpc>
                <a:spcPct val="100000"/>
              </a:lnSpc>
              <a:buChar char="-"/>
              <a:tabLst>
                <a:tab pos="994410" algn="l"/>
                <a:tab pos="995044" algn="l"/>
              </a:tabLst>
            </a:pPr>
            <a:r>
              <a:rPr dirty="0">
                <a:cs typeface="Arial"/>
              </a:rPr>
              <a:t>RNA detaches from the DNA</a:t>
            </a:r>
          </a:p>
          <a:p>
            <a:pPr marL="994410" lvl="1" indent="-286385">
              <a:lnSpc>
                <a:spcPct val="100000"/>
              </a:lnSpc>
              <a:spcBef>
                <a:spcPts val="5"/>
              </a:spcBef>
              <a:buChar char="-"/>
              <a:tabLst>
                <a:tab pos="994410" algn="l"/>
                <a:tab pos="995044" algn="l"/>
              </a:tabLst>
            </a:pPr>
            <a:r>
              <a:rPr dirty="0">
                <a:cs typeface="Arial"/>
              </a:rPr>
              <a:t>the double helix reforms</a:t>
            </a:r>
          </a:p>
        </p:txBody>
      </p:sp>
      <p:sp>
        <p:nvSpPr>
          <p:cNvPr id="7" name="Rectangle 6">
            <a:extLst>
              <a:ext uri="{FF2B5EF4-FFF2-40B4-BE49-F238E27FC236}">
                <a16:creationId xmlns:a16="http://schemas.microsoft.com/office/drawing/2014/main" id="{FD2FEE6C-559D-4BDE-ACB9-67AEFC0B318B}"/>
              </a:ext>
            </a:extLst>
          </p:cNvPr>
          <p:cNvSpPr/>
          <p:nvPr/>
        </p:nvSpPr>
        <p:spPr>
          <a:xfrm>
            <a:off x="228600" y="6108755"/>
            <a:ext cx="7772400" cy="646331"/>
          </a:xfrm>
          <a:prstGeom prst="rect">
            <a:avLst/>
          </a:prstGeom>
        </p:spPr>
        <p:txBody>
          <a:bodyPr wrap="square">
            <a:spAutoFit/>
          </a:bodyPr>
          <a:lstStyle/>
          <a:p>
            <a:pPr marL="285750" indent="-285750">
              <a:buFont typeface="Arial" panose="020B0604020202020204" pitchFamily="34" charset="0"/>
              <a:buChar char="•"/>
            </a:pPr>
            <a:r>
              <a:rPr lang="en-US" dirty="0"/>
              <a:t>Transcription occurs in the nucleus (where the  DNA is) and, once made, the mRNA moves to  the cytoplasm (where translation can occur)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4572"/>
            <a:ext cx="9144000" cy="334010"/>
          </a:xfrm>
          <a:custGeom>
            <a:avLst/>
            <a:gdLst/>
            <a:ahLst/>
            <a:cxnLst/>
            <a:rect l="l" t="t" r="r" b="b"/>
            <a:pathLst>
              <a:path w="9144000" h="334010">
                <a:moveTo>
                  <a:pt x="0" y="333755"/>
                </a:moveTo>
                <a:lnTo>
                  <a:pt x="9144000" y="333755"/>
                </a:lnTo>
                <a:lnTo>
                  <a:pt x="9144000" y="0"/>
                </a:lnTo>
                <a:lnTo>
                  <a:pt x="0" y="0"/>
                </a:lnTo>
                <a:lnTo>
                  <a:pt x="0" y="333755"/>
                </a:lnTo>
                <a:close/>
              </a:path>
            </a:pathLst>
          </a:custGeom>
          <a:solidFill>
            <a:srgbClr val="B8CDE4">
              <a:alpha val="78038"/>
            </a:srgbClr>
          </a:solidFill>
        </p:spPr>
        <p:txBody>
          <a:bodyPr wrap="square" lIns="0" tIns="0" rIns="0" bIns="0" rtlCol="0"/>
          <a:lstStyle/>
          <a:p>
            <a:endParaRPr/>
          </a:p>
        </p:txBody>
      </p:sp>
      <p:sp>
        <p:nvSpPr>
          <p:cNvPr id="3" name="object 3"/>
          <p:cNvSpPr txBox="1"/>
          <p:nvPr/>
        </p:nvSpPr>
        <p:spPr>
          <a:xfrm>
            <a:off x="78739" y="34289"/>
            <a:ext cx="5071745"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Arial"/>
                <a:cs typeface="Arial"/>
              </a:rPr>
              <a:t>7.2.U3 Eukaryotic cells modify mRNA after</a:t>
            </a:r>
            <a:r>
              <a:rPr sz="1600" spc="20" dirty="0">
                <a:latin typeface="Arial"/>
                <a:cs typeface="Arial"/>
              </a:rPr>
              <a:t> </a:t>
            </a:r>
            <a:r>
              <a:rPr sz="1600" spc="-5" dirty="0">
                <a:latin typeface="Arial"/>
                <a:cs typeface="Arial"/>
              </a:rPr>
              <a:t>transcription.</a:t>
            </a:r>
            <a:endParaRPr sz="1600">
              <a:latin typeface="Arial"/>
              <a:cs typeface="Arial"/>
            </a:endParaRPr>
          </a:p>
        </p:txBody>
      </p:sp>
      <p:sp>
        <p:nvSpPr>
          <p:cNvPr id="4" name="object 4"/>
          <p:cNvSpPr/>
          <p:nvPr/>
        </p:nvSpPr>
        <p:spPr>
          <a:xfrm>
            <a:off x="2421561" y="1755605"/>
            <a:ext cx="4915099" cy="3395579"/>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7377430" y="6606337"/>
            <a:ext cx="1664335" cy="208279"/>
          </a:xfrm>
          <a:prstGeom prst="rect">
            <a:avLst/>
          </a:prstGeom>
        </p:spPr>
        <p:txBody>
          <a:bodyPr vert="horz" wrap="square" lIns="0" tIns="12700" rIns="0" bIns="0" rtlCol="0">
            <a:spAutoFit/>
          </a:bodyPr>
          <a:lstStyle/>
          <a:p>
            <a:pPr marL="12700">
              <a:lnSpc>
                <a:spcPct val="100000"/>
              </a:lnSpc>
              <a:spcBef>
                <a:spcPts val="100"/>
              </a:spcBef>
            </a:pPr>
            <a:r>
              <a:rPr sz="1200" u="sng" spc="-25" dirty="0">
                <a:solidFill>
                  <a:srgbClr val="0000FF"/>
                </a:solidFill>
                <a:uFill>
                  <a:solidFill>
                    <a:srgbClr val="0000FF"/>
                  </a:solidFill>
                </a:uFill>
                <a:latin typeface="Arial"/>
                <a:cs typeface="Arial"/>
                <a:hlinkClick r:id="rId3"/>
              </a:rPr>
              <a:t>http://www.phschool.com</a:t>
            </a:r>
            <a:endParaRPr sz="1200">
              <a:latin typeface="Arial"/>
              <a:cs typeface="Arial"/>
            </a:endParaRPr>
          </a:p>
        </p:txBody>
      </p:sp>
      <p:sp>
        <p:nvSpPr>
          <p:cNvPr id="6" name="object 6"/>
          <p:cNvSpPr txBox="1"/>
          <p:nvPr/>
        </p:nvSpPr>
        <p:spPr>
          <a:xfrm>
            <a:off x="2261997" y="5408777"/>
            <a:ext cx="4806950" cy="628377"/>
          </a:xfrm>
          <a:prstGeom prst="rect">
            <a:avLst/>
          </a:prstGeom>
        </p:spPr>
        <p:txBody>
          <a:bodyPr vert="horz" wrap="square" lIns="0" tIns="12700" rIns="0" bIns="0" rtlCol="0">
            <a:spAutoFit/>
          </a:bodyPr>
          <a:lstStyle/>
          <a:p>
            <a:pPr marL="12700">
              <a:lnSpc>
                <a:spcPct val="100000"/>
              </a:lnSpc>
              <a:spcBef>
                <a:spcPts val="100"/>
              </a:spcBef>
            </a:pPr>
            <a:r>
              <a:rPr sz="2000" b="1" dirty="0">
                <a:solidFill>
                  <a:srgbClr val="FF0000"/>
                </a:solidFill>
                <a:cs typeface="Arial"/>
              </a:rPr>
              <a:t>Mature mRNA </a:t>
            </a:r>
            <a:r>
              <a:rPr sz="2000" dirty="0">
                <a:cs typeface="Arial"/>
              </a:rPr>
              <a:t>contains </a:t>
            </a:r>
            <a:r>
              <a:rPr sz="2000" b="1" dirty="0">
                <a:cs typeface="Arial"/>
              </a:rPr>
              <a:t>only exons </a:t>
            </a:r>
            <a:r>
              <a:rPr sz="2000" dirty="0">
                <a:cs typeface="Arial"/>
              </a:rPr>
              <a:t>leaves the</a:t>
            </a:r>
          </a:p>
          <a:p>
            <a:pPr marL="12700">
              <a:lnSpc>
                <a:spcPct val="100000"/>
              </a:lnSpc>
              <a:spcBef>
                <a:spcPts val="5"/>
              </a:spcBef>
            </a:pPr>
            <a:r>
              <a:rPr sz="2000" dirty="0">
                <a:cs typeface="Arial"/>
              </a:rPr>
              <a:t>nucleus to be </a:t>
            </a:r>
            <a:r>
              <a:rPr sz="2000" b="1" dirty="0">
                <a:cs typeface="Arial"/>
              </a:rPr>
              <a:t>translated </a:t>
            </a:r>
            <a:r>
              <a:rPr sz="2000" dirty="0">
                <a:cs typeface="Arial"/>
              </a:rPr>
              <a:t>into </a:t>
            </a:r>
            <a:r>
              <a:rPr sz="2000" b="1" dirty="0">
                <a:cs typeface="Arial"/>
              </a:rPr>
              <a:t>polypeptides</a:t>
            </a:r>
            <a:r>
              <a:rPr sz="2000" dirty="0">
                <a:cs typeface="Arial"/>
              </a:rPr>
              <a:t>.</a:t>
            </a:r>
          </a:p>
        </p:txBody>
      </p:sp>
      <p:sp>
        <p:nvSpPr>
          <p:cNvPr id="7" name="object 7"/>
          <p:cNvSpPr txBox="1"/>
          <p:nvPr/>
        </p:nvSpPr>
        <p:spPr>
          <a:xfrm>
            <a:off x="239674" y="1345556"/>
            <a:ext cx="8523326" cy="1090042"/>
          </a:xfrm>
          <a:prstGeom prst="rect">
            <a:avLst/>
          </a:prstGeom>
        </p:spPr>
        <p:txBody>
          <a:bodyPr vert="horz" wrap="square" lIns="0" tIns="12700" rIns="0" bIns="0" rtlCol="0">
            <a:spAutoFit/>
          </a:bodyPr>
          <a:lstStyle/>
          <a:p>
            <a:pPr marL="3778250">
              <a:lnSpc>
                <a:spcPts val="1835"/>
              </a:lnSpc>
              <a:spcBef>
                <a:spcPts val="100"/>
              </a:spcBef>
            </a:pPr>
            <a:r>
              <a:rPr sz="2000" b="1" dirty="0">
                <a:solidFill>
                  <a:srgbClr val="E36C09"/>
                </a:solidFill>
                <a:cs typeface="Arial"/>
              </a:rPr>
              <a:t>Introns </a:t>
            </a:r>
            <a:r>
              <a:rPr sz="2000" spc="-5" dirty="0">
                <a:cs typeface="Arial"/>
              </a:rPr>
              <a:t>are non-coding sections of </a:t>
            </a:r>
            <a:r>
              <a:rPr sz="2000" dirty="0">
                <a:cs typeface="Arial"/>
              </a:rPr>
              <a:t>the </a:t>
            </a:r>
            <a:r>
              <a:rPr sz="2000" spc="-5" dirty="0">
                <a:cs typeface="Arial"/>
              </a:rPr>
              <a:t>gene</a:t>
            </a:r>
            <a:endParaRPr sz="2000" dirty="0">
              <a:cs typeface="Arial"/>
            </a:endParaRPr>
          </a:p>
          <a:p>
            <a:pPr marL="12700">
              <a:lnSpc>
                <a:spcPts val="1835"/>
              </a:lnSpc>
            </a:pPr>
            <a:r>
              <a:rPr sz="2000" b="1" dirty="0">
                <a:solidFill>
                  <a:srgbClr val="FF0000"/>
                </a:solidFill>
                <a:latin typeface="Calibri" panose="020F0502020204030204" pitchFamily="34" charset="0"/>
                <a:cs typeface="Arial"/>
              </a:rPr>
              <a:t>Exons </a:t>
            </a:r>
            <a:r>
              <a:rPr sz="2000" dirty="0">
                <a:latin typeface="Calibri" panose="020F0502020204030204" pitchFamily="34" charset="0"/>
                <a:cs typeface="Arial"/>
              </a:rPr>
              <a:t>are</a:t>
            </a:r>
          </a:p>
          <a:p>
            <a:pPr marL="12700">
              <a:lnSpc>
                <a:spcPct val="100000"/>
              </a:lnSpc>
            </a:pPr>
            <a:r>
              <a:rPr sz="2000" b="1" dirty="0">
                <a:latin typeface="Calibri" panose="020F0502020204030204" pitchFamily="34" charset="0"/>
                <a:cs typeface="Arial"/>
              </a:rPr>
              <a:t>coding sections</a:t>
            </a:r>
            <a:endParaRPr sz="2000" dirty="0">
              <a:latin typeface="Calibri" panose="020F0502020204030204" pitchFamily="34" charset="0"/>
              <a:cs typeface="Arial"/>
            </a:endParaRPr>
          </a:p>
          <a:p>
            <a:pPr marL="12700">
              <a:lnSpc>
                <a:spcPct val="100000"/>
              </a:lnSpc>
            </a:pPr>
            <a:r>
              <a:rPr sz="2000" dirty="0">
                <a:latin typeface="Calibri" panose="020F0502020204030204" pitchFamily="34" charset="0"/>
                <a:cs typeface="Arial"/>
              </a:rPr>
              <a:t>of the gene.</a:t>
            </a:r>
          </a:p>
        </p:txBody>
      </p:sp>
      <p:sp>
        <p:nvSpPr>
          <p:cNvPr id="8" name="object 8"/>
          <p:cNvSpPr txBox="1">
            <a:spLocks noGrp="1"/>
          </p:cNvSpPr>
          <p:nvPr>
            <p:ph type="title"/>
          </p:nvPr>
        </p:nvSpPr>
        <p:spPr>
          <a:xfrm>
            <a:off x="78739" y="552703"/>
            <a:ext cx="8963026" cy="551433"/>
          </a:xfrm>
          <a:prstGeom prst="rect">
            <a:avLst/>
          </a:prstGeom>
        </p:spPr>
        <p:txBody>
          <a:bodyPr vert="horz" wrap="square" lIns="0" tIns="12700" rIns="0" bIns="0" rtlCol="0">
            <a:spAutoFit/>
          </a:bodyPr>
          <a:lstStyle/>
          <a:p>
            <a:pPr marL="12700">
              <a:lnSpc>
                <a:spcPts val="2135"/>
              </a:lnSpc>
              <a:spcBef>
                <a:spcPts val="100"/>
              </a:spcBef>
            </a:pPr>
            <a:r>
              <a:rPr spc="-5" dirty="0">
                <a:latin typeface="+mn-lt"/>
              </a:rPr>
              <a:t>Eukaryotic genes (unlike prokaryote) contain base sequences that are not</a:t>
            </a:r>
            <a:r>
              <a:rPr spc="175" dirty="0">
                <a:latin typeface="+mn-lt"/>
              </a:rPr>
              <a:t> </a:t>
            </a:r>
            <a:r>
              <a:rPr spc="-5" dirty="0">
                <a:latin typeface="+mn-lt"/>
              </a:rPr>
              <a:t>translated</a:t>
            </a:r>
            <a:endParaRPr dirty="0">
              <a:latin typeface="+mn-lt"/>
            </a:endParaRPr>
          </a:p>
          <a:p>
            <a:pPr marL="12700">
              <a:lnSpc>
                <a:spcPts val="2135"/>
              </a:lnSpc>
            </a:pPr>
            <a:r>
              <a:rPr spc="-5" dirty="0">
                <a:latin typeface="+mn-lt"/>
              </a:rPr>
              <a:t>into </a:t>
            </a:r>
            <a:r>
              <a:rPr spc="-10" dirty="0">
                <a:latin typeface="+mn-lt"/>
              </a:rPr>
              <a:t>polypeptides</a:t>
            </a:r>
            <a:endParaRPr dirty="0">
              <a:latin typeface="+mn-lt"/>
            </a:endParaRPr>
          </a:p>
        </p:txBody>
      </p:sp>
      <p:sp>
        <p:nvSpPr>
          <p:cNvPr id="9" name="object 9"/>
          <p:cNvSpPr txBox="1"/>
          <p:nvPr/>
        </p:nvSpPr>
        <p:spPr>
          <a:xfrm>
            <a:off x="6919086" y="3187700"/>
            <a:ext cx="1981835" cy="1859483"/>
          </a:xfrm>
          <a:prstGeom prst="rect">
            <a:avLst/>
          </a:prstGeom>
        </p:spPr>
        <p:txBody>
          <a:bodyPr vert="horz" wrap="square" lIns="0" tIns="12700" rIns="0" bIns="0" rtlCol="0">
            <a:spAutoFit/>
          </a:bodyPr>
          <a:lstStyle/>
          <a:p>
            <a:pPr marL="12700" marR="5080">
              <a:lnSpc>
                <a:spcPct val="100000"/>
              </a:lnSpc>
              <a:spcBef>
                <a:spcPts val="100"/>
              </a:spcBef>
            </a:pPr>
            <a:r>
              <a:rPr sz="2000" dirty="0">
                <a:cs typeface="Arial"/>
              </a:rPr>
              <a:t>The</a:t>
            </a:r>
            <a:r>
              <a:rPr sz="2000" spc="-60" dirty="0">
                <a:cs typeface="Arial"/>
              </a:rPr>
              <a:t> </a:t>
            </a:r>
            <a:r>
              <a:rPr sz="2000" b="1" spc="-5" dirty="0">
                <a:solidFill>
                  <a:srgbClr val="008000"/>
                </a:solidFill>
                <a:cs typeface="Arial"/>
              </a:rPr>
              <a:t>Spliceosome</a:t>
            </a:r>
            <a:r>
              <a:rPr sz="2000" b="1" spc="-5" dirty="0">
                <a:cs typeface="Arial"/>
              </a:rPr>
              <a:t>*  </a:t>
            </a:r>
            <a:r>
              <a:rPr sz="2000" dirty="0">
                <a:cs typeface="Arial"/>
              </a:rPr>
              <a:t>forms </a:t>
            </a:r>
            <a:r>
              <a:rPr sz="2000" spc="-5" dirty="0">
                <a:cs typeface="Arial"/>
              </a:rPr>
              <a:t>and causes  </a:t>
            </a:r>
            <a:r>
              <a:rPr sz="2000" dirty="0">
                <a:cs typeface="Arial"/>
              </a:rPr>
              <a:t>the </a:t>
            </a:r>
            <a:r>
              <a:rPr sz="2000" b="1" dirty="0">
                <a:cs typeface="Arial"/>
              </a:rPr>
              <a:t>introns </a:t>
            </a:r>
            <a:r>
              <a:rPr sz="2000" dirty="0">
                <a:cs typeface="Arial"/>
              </a:rPr>
              <a:t>to form  </a:t>
            </a:r>
            <a:r>
              <a:rPr sz="2000" b="1" spc="-5" dirty="0">
                <a:cs typeface="Arial"/>
              </a:rPr>
              <a:t>loops </a:t>
            </a:r>
            <a:r>
              <a:rPr sz="2000" spc="-15" dirty="0">
                <a:cs typeface="Arial"/>
              </a:rPr>
              <a:t>which allows  </a:t>
            </a:r>
            <a:r>
              <a:rPr sz="2000" dirty="0">
                <a:cs typeface="Arial"/>
              </a:rPr>
              <a:t>the </a:t>
            </a:r>
            <a:r>
              <a:rPr sz="2000" b="1" spc="-5" dirty="0">
                <a:cs typeface="Arial"/>
              </a:rPr>
              <a:t>exons </a:t>
            </a:r>
            <a:r>
              <a:rPr sz="2000" dirty="0">
                <a:cs typeface="Arial"/>
              </a:rPr>
              <a:t>to </a:t>
            </a:r>
            <a:r>
              <a:rPr sz="2000" spc="-5" dirty="0">
                <a:cs typeface="Arial"/>
              </a:rPr>
              <a:t>be  </a:t>
            </a:r>
            <a:r>
              <a:rPr sz="2000" b="1" dirty="0">
                <a:cs typeface="Arial"/>
              </a:rPr>
              <a:t>joined</a:t>
            </a:r>
            <a:endParaRPr sz="2000" dirty="0">
              <a:cs typeface="Arial"/>
            </a:endParaRPr>
          </a:p>
        </p:txBody>
      </p:sp>
      <p:sp>
        <p:nvSpPr>
          <p:cNvPr id="10" name="object 10"/>
          <p:cNvSpPr txBox="1"/>
          <p:nvPr/>
        </p:nvSpPr>
        <p:spPr>
          <a:xfrm>
            <a:off x="239674" y="3215462"/>
            <a:ext cx="2275840" cy="1243930"/>
          </a:xfrm>
          <a:prstGeom prst="rect">
            <a:avLst/>
          </a:prstGeom>
        </p:spPr>
        <p:txBody>
          <a:bodyPr vert="horz" wrap="square" lIns="0" tIns="12700" rIns="0" bIns="0" rtlCol="0">
            <a:spAutoFit/>
          </a:bodyPr>
          <a:lstStyle/>
          <a:p>
            <a:pPr marL="12700" marR="5080">
              <a:lnSpc>
                <a:spcPct val="100000"/>
              </a:lnSpc>
              <a:spcBef>
                <a:spcPts val="100"/>
              </a:spcBef>
            </a:pPr>
            <a:r>
              <a:rPr sz="2000" b="1" dirty="0">
                <a:solidFill>
                  <a:srgbClr val="FF6600"/>
                </a:solidFill>
                <a:latin typeface="+mj-lt"/>
                <a:cs typeface="Arial"/>
              </a:rPr>
              <a:t>Introns </a:t>
            </a:r>
            <a:r>
              <a:rPr sz="2000" dirty="0">
                <a:latin typeface="+mj-lt"/>
                <a:cs typeface="Arial"/>
              </a:rPr>
              <a:t>are removed  then </a:t>
            </a:r>
            <a:r>
              <a:rPr sz="2000" b="1" dirty="0">
                <a:latin typeface="+mj-lt"/>
                <a:cs typeface="Arial"/>
              </a:rPr>
              <a:t>broken down  </a:t>
            </a:r>
            <a:r>
              <a:rPr sz="2000" dirty="0">
                <a:latin typeface="+mj-lt"/>
                <a:cs typeface="Arial"/>
              </a:rPr>
              <a:t>back into </a:t>
            </a:r>
            <a:r>
              <a:rPr sz="2000" b="1" dirty="0">
                <a:latin typeface="+mj-lt"/>
                <a:cs typeface="Arial"/>
              </a:rPr>
              <a:t>nucleotides  </a:t>
            </a:r>
            <a:r>
              <a:rPr sz="2000" dirty="0">
                <a:latin typeface="+mj-lt"/>
                <a:cs typeface="Arial"/>
              </a:rPr>
              <a:t>ready for use</a:t>
            </a:r>
          </a:p>
        </p:txBody>
      </p:sp>
      <p:sp>
        <p:nvSpPr>
          <p:cNvPr id="11" name="object 11"/>
          <p:cNvSpPr txBox="1"/>
          <p:nvPr/>
        </p:nvSpPr>
        <p:spPr>
          <a:xfrm>
            <a:off x="78739" y="6301536"/>
            <a:ext cx="3782695" cy="448309"/>
          </a:xfrm>
          <a:prstGeom prst="rect">
            <a:avLst/>
          </a:prstGeom>
        </p:spPr>
        <p:txBody>
          <a:bodyPr vert="horz" wrap="square" lIns="0" tIns="24130" rIns="0" bIns="0" rtlCol="0">
            <a:spAutoFit/>
          </a:bodyPr>
          <a:lstStyle/>
          <a:p>
            <a:pPr marL="12700" marR="5080">
              <a:lnSpc>
                <a:spcPts val="1639"/>
              </a:lnSpc>
              <a:spcBef>
                <a:spcPts val="190"/>
              </a:spcBef>
            </a:pPr>
            <a:r>
              <a:rPr sz="1400" spc="-5" dirty="0">
                <a:latin typeface="Arial"/>
                <a:cs typeface="Arial"/>
              </a:rPr>
              <a:t>*The </a:t>
            </a:r>
            <a:r>
              <a:rPr sz="1400" dirty="0">
                <a:latin typeface="Arial"/>
                <a:cs typeface="Arial"/>
              </a:rPr>
              <a:t>spliceosome is a complex assembled</a:t>
            </a:r>
            <a:r>
              <a:rPr sz="1400" spc="-200" dirty="0">
                <a:latin typeface="Arial"/>
                <a:cs typeface="Arial"/>
              </a:rPr>
              <a:t> </a:t>
            </a:r>
            <a:r>
              <a:rPr sz="1400" dirty="0">
                <a:latin typeface="Arial"/>
                <a:cs typeface="Arial"/>
              </a:rPr>
              <a:t>from  </a:t>
            </a:r>
            <a:r>
              <a:rPr sz="1400" spc="-5" dirty="0">
                <a:latin typeface="Arial"/>
                <a:cs typeface="Arial"/>
              </a:rPr>
              <a:t>small </a:t>
            </a:r>
            <a:r>
              <a:rPr sz="1400" dirty="0">
                <a:latin typeface="Arial"/>
                <a:cs typeface="Arial"/>
              </a:rPr>
              <a:t>nuclear </a:t>
            </a:r>
            <a:r>
              <a:rPr sz="1400" spc="-5" dirty="0">
                <a:latin typeface="Arial"/>
                <a:cs typeface="Arial"/>
              </a:rPr>
              <a:t>RNA (snRNA) and</a:t>
            </a:r>
            <a:r>
              <a:rPr sz="1400" spc="-145" dirty="0">
                <a:latin typeface="Arial"/>
                <a:cs typeface="Arial"/>
              </a:rPr>
              <a:t> </a:t>
            </a:r>
            <a:r>
              <a:rPr sz="1400" dirty="0">
                <a:latin typeface="Arial"/>
                <a:cs typeface="Arial"/>
              </a:rPr>
              <a:t>proteins.</a:t>
            </a:r>
            <a:endParaRPr sz="1400">
              <a:latin typeface="Arial"/>
              <a:cs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4572"/>
            <a:ext cx="9144000" cy="334010"/>
          </a:xfrm>
          <a:custGeom>
            <a:avLst/>
            <a:gdLst/>
            <a:ahLst/>
            <a:cxnLst/>
            <a:rect l="l" t="t" r="r" b="b"/>
            <a:pathLst>
              <a:path w="9144000" h="334010">
                <a:moveTo>
                  <a:pt x="0" y="333755"/>
                </a:moveTo>
                <a:lnTo>
                  <a:pt x="9144000" y="333755"/>
                </a:lnTo>
                <a:lnTo>
                  <a:pt x="9144000" y="0"/>
                </a:lnTo>
                <a:lnTo>
                  <a:pt x="0" y="0"/>
                </a:lnTo>
                <a:lnTo>
                  <a:pt x="0" y="333755"/>
                </a:lnTo>
                <a:close/>
              </a:path>
            </a:pathLst>
          </a:custGeom>
          <a:solidFill>
            <a:srgbClr val="B8CDE4">
              <a:alpha val="78038"/>
            </a:srgbClr>
          </a:solidFill>
        </p:spPr>
        <p:txBody>
          <a:bodyPr wrap="square" lIns="0" tIns="0" rIns="0" bIns="0" rtlCol="0"/>
          <a:lstStyle/>
          <a:p>
            <a:endParaRPr/>
          </a:p>
        </p:txBody>
      </p:sp>
      <p:sp>
        <p:nvSpPr>
          <p:cNvPr id="3" name="object 3"/>
          <p:cNvSpPr txBox="1"/>
          <p:nvPr/>
        </p:nvSpPr>
        <p:spPr>
          <a:xfrm>
            <a:off x="78739" y="34289"/>
            <a:ext cx="8467725"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Arial"/>
                <a:cs typeface="Arial"/>
              </a:rPr>
              <a:t>7.2.U4 Splicing of mRNA increases the number of different proteins an organism can</a:t>
            </a:r>
            <a:r>
              <a:rPr sz="1600" spc="114" dirty="0">
                <a:latin typeface="Arial"/>
                <a:cs typeface="Arial"/>
              </a:rPr>
              <a:t> </a:t>
            </a:r>
            <a:r>
              <a:rPr sz="1600" spc="-5" dirty="0">
                <a:latin typeface="Arial"/>
                <a:cs typeface="Arial"/>
              </a:rPr>
              <a:t>produce.</a:t>
            </a:r>
            <a:endParaRPr sz="1600">
              <a:latin typeface="Arial"/>
              <a:cs typeface="Arial"/>
            </a:endParaRPr>
          </a:p>
        </p:txBody>
      </p:sp>
      <p:sp>
        <p:nvSpPr>
          <p:cNvPr id="4" name="object 4"/>
          <p:cNvSpPr/>
          <p:nvPr/>
        </p:nvSpPr>
        <p:spPr>
          <a:xfrm>
            <a:off x="0" y="1161288"/>
            <a:ext cx="9144000" cy="4401312"/>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0" y="532257"/>
            <a:ext cx="9143999" cy="574040"/>
          </a:xfrm>
          <a:prstGeom prst="rect">
            <a:avLst/>
          </a:prstGeom>
          <a:solidFill>
            <a:srgbClr val="FFFF00"/>
          </a:solidFill>
        </p:spPr>
        <p:txBody>
          <a:bodyPr vert="horz" wrap="square" lIns="0" tIns="12700" rIns="0" bIns="0" rtlCol="0">
            <a:spAutoFit/>
          </a:bodyPr>
          <a:lstStyle/>
          <a:p>
            <a:pPr marL="12700" marR="5080">
              <a:lnSpc>
                <a:spcPct val="100000"/>
              </a:lnSpc>
              <a:spcBef>
                <a:spcPts val="100"/>
              </a:spcBef>
            </a:pPr>
            <a:r>
              <a:rPr sz="1800" kern="1200" dirty="0">
                <a:latin typeface="+mn-lt"/>
              </a:rPr>
              <a:t>The splicing process above can happen in different ways to the same gene. particular  exons (of a gene) may be included within or excluded from mature mRNA</a:t>
            </a:r>
          </a:p>
        </p:txBody>
      </p:sp>
      <p:sp>
        <p:nvSpPr>
          <p:cNvPr id="6" name="object 6"/>
          <p:cNvSpPr txBox="1"/>
          <p:nvPr/>
        </p:nvSpPr>
        <p:spPr>
          <a:xfrm>
            <a:off x="78739" y="5722721"/>
            <a:ext cx="9065261" cy="1092200"/>
          </a:xfrm>
          <a:prstGeom prst="rect">
            <a:avLst/>
          </a:prstGeom>
        </p:spPr>
        <p:txBody>
          <a:bodyPr vert="horz" wrap="square" lIns="0" tIns="12700" rIns="0" bIns="0" rtlCol="0">
            <a:spAutoFit/>
          </a:bodyPr>
          <a:lstStyle/>
          <a:p>
            <a:pPr marL="12700" marR="1214120">
              <a:lnSpc>
                <a:spcPct val="100000"/>
              </a:lnSpc>
              <a:spcBef>
                <a:spcPts val="100"/>
              </a:spcBef>
            </a:pPr>
            <a:r>
              <a:rPr sz="1800" dirty="0">
                <a:cs typeface="Arial"/>
              </a:rPr>
              <a:t>Multiple proteins produced by a single gene. Each proteins produced will vary in it’s</a:t>
            </a:r>
            <a:r>
              <a:rPr lang="en-GB" sz="1800" dirty="0">
                <a:cs typeface="Arial"/>
              </a:rPr>
              <a:t> </a:t>
            </a:r>
            <a:r>
              <a:rPr sz="1800" dirty="0">
                <a:cs typeface="Arial"/>
              </a:rPr>
              <a:t>biological function. An example of this is the IgM gene which produces different  immunoglobulins (antibodies) to fight different pathogens.</a:t>
            </a:r>
          </a:p>
          <a:p>
            <a:pPr marL="4595495">
              <a:lnSpc>
                <a:spcPct val="100000"/>
              </a:lnSpc>
              <a:spcBef>
                <a:spcPts val="475"/>
              </a:spcBef>
            </a:pPr>
            <a:r>
              <a:rPr sz="1200" u="sng" spc="-35" dirty="0">
                <a:solidFill>
                  <a:srgbClr val="0000FF"/>
                </a:solidFill>
                <a:uFill>
                  <a:solidFill>
                    <a:srgbClr val="0000FF"/>
                  </a:solidFill>
                </a:uFill>
                <a:latin typeface="Arial"/>
                <a:cs typeface="Arial"/>
              </a:rPr>
              <a:t>https://commons.wikimedia.org/wiki/File:DNA_alternative_splicing.gif</a:t>
            </a:r>
            <a:endParaRPr sz="1200" dirty="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p:nvPr/>
        </p:nvSpPr>
        <p:spPr>
          <a:xfrm>
            <a:off x="0" y="4572"/>
            <a:ext cx="9144000" cy="334010"/>
          </a:xfrm>
          <a:custGeom>
            <a:avLst/>
            <a:gdLst/>
            <a:ahLst/>
            <a:cxnLst/>
            <a:rect l="l" t="t" r="r" b="b"/>
            <a:pathLst>
              <a:path w="9144000" h="334010">
                <a:moveTo>
                  <a:pt x="0" y="333755"/>
                </a:moveTo>
                <a:lnTo>
                  <a:pt x="9144000" y="333755"/>
                </a:lnTo>
                <a:lnTo>
                  <a:pt x="9144000" y="0"/>
                </a:lnTo>
                <a:lnTo>
                  <a:pt x="0" y="0"/>
                </a:lnTo>
                <a:lnTo>
                  <a:pt x="0" y="333755"/>
                </a:lnTo>
                <a:close/>
              </a:path>
            </a:pathLst>
          </a:custGeom>
          <a:solidFill>
            <a:srgbClr val="B8CDE4">
              <a:alpha val="78038"/>
            </a:srgbClr>
          </a:solidFill>
        </p:spPr>
        <p:txBody>
          <a:bodyPr wrap="square" lIns="0" tIns="0" rIns="0" bIns="0" rtlCol="0"/>
          <a:lstStyle/>
          <a:p>
            <a:endParaRPr/>
          </a:p>
        </p:txBody>
      </p:sp>
      <p:sp>
        <p:nvSpPr>
          <p:cNvPr id="8" name="object 8"/>
          <p:cNvSpPr txBox="1"/>
          <p:nvPr/>
        </p:nvSpPr>
        <p:spPr>
          <a:xfrm>
            <a:off x="78739" y="34289"/>
            <a:ext cx="6437630"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Arial"/>
                <a:cs typeface="Arial"/>
              </a:rPr>
              <a:t>7.2.A1 The promoter as an example of non-coding DNA </a:t>
            </a:r>
            <a:r>
              <a:rPr sz="1600" spc="-10" dirty="0">
                <a:latin typeface="Arial"/>
                <a:cs typeface="Arial"/>
              </a:rPr>
              <a:t>with </a:t>
            </a:r>
            <a:r>
              <a:rPr sz="1600" spc="-5" dirty="0">
                <a:latin typeface="Arial"/>
                <a:cs typeface="Arial"/>
              </a:rPr>
              <a:t>a</a:t>
            </a:r>
            <a:r>
              <a:rPr sz="1600" spc="85" dirty="0">
                <a:latin typeface="Arial"/>
                <a:cs typeface="Arial"/>
              </a:rPr>
              <a:t> </a:t>
            </a:r>
            <a:r>
              <a:rPr sz="1600" spc="-5" dirty="0">
                <a:latin typeface="Arial"/>
                <a:cs typeface="Arial"/>
              </a:rPr>
              <a:t>function.</a:t>
            </a:r>
            <a:endParaRPr sz="1600">
              <a:latin typeface="Arial"/>
              <a:cs typeface="Arial"/>
            </a:endParaRPr>
          </a:p>
        </p:txBody>
      </p:sp>
      <p:sp>
        <p:nvSpPr>
          <p:cNvPr id="9" name="object 9"/>
          <p:cNvSpPr txBox="1"/>
          <p:nvPr/>
        </p:nvSpPr>
        <p:spPr>
          <a:xfrm>
            <a:off x="103503" y="914400"/>
            <a:ext cx="4265930" cy="975267"/>
          </a:xfrm>
          <a:prstGeom prst="rect">
            <a:avLst/>
          </a:prstGeom>
          <a:ln w="38100">
            <a:solidFill>
              <a:srgbClr val="008000"/>
            </a:solidFill>
          </a:ln>
        </p:spPr>
        <p:txBody>
          <a:bodyPr vert="horz" wrap="square" lIns="0" tIns="51435" rIns="0" bIns="0" rtlCol="0">
            <a:spAutoFit/>
          </a:bodyPr>
          <a:lstStyle/>
          <a:p>
            <a:pPr marL="90805" marR="206375">
              <a:lnSpc>
                <a:spcPct val="100000"/>
              </a:lnSpc>
              <a:spcBef>
                <a:spcPts val="405"/>
              </a:spcBef>
            </a:pPr>
            <a:r>
              <a:rPr lang="en-US" sz="2000" dirty="0">
                <a:cs typeface="Arial"/>
              </a:rPr>
              <a:t>The </a:t>
            </a:r>
            <a:r>
              <a:rPr lang="en-US" sz="2000" b="1" dirty="0">
                <a:cs typeface="Arial"/>
              </a:rPr>
              <a:t>promoter</a:t>
            </a:r>
            <a:r>
              <a:rPr lang="en-US" sz="2000" dirty="0">
                <a:cs typeface="Arial"/>
              </a:rPr>
              <a:t> is a DNA sequence is located  near a gene. It acts as the binding site for RNA  polymerase.</a:t>
            </a:r>
          </a:p>
        </p:txBody>
      </p:sp>
      <p:sp>
        <p:nvSpPr>
          <p:cNvPr id="10" name="object 10"/>
          <p:cNvSpPr txBox="1">
            <a:spLocks noGrp="1"/>
          </p:cNvSpPr>
          <p:nvPr>
            <p:ph type="title"/>
          </p:nvPr>
        </p:nvSpPr>
        <p:spPr>
          <a:xfrm>
            <a:off x="102473" y="466952"/>
            <a:ext cx="6731000" cy="330835"/>
          </a:xfrm>
          <a:prstGeom prst="rect">
            <a:avLst/>
          </a:prstGeom>
        </p:spPr>
        <p:txBody>
          <a:bodyPr vert="horz" wrap="square" lIns="0" tIns="13335" rIns="0" bIns="0" rtlCol="0">
            <a:spAutoFit/>
          </a:bodyPr>
          <a:lstStyle/>
          <a:p>
            <a:pPr marL="12700">
              <a:lnSpc>
                <a:spcPct val="100000"/>
              </a:lnSpc>
              <a:spcBef>
                <a:spcPts val="105"/>
              </a:spcBef>
            </a:pPr>
            <a:r>
              <a:rPr sz="1800" b="1" spc="-140" dirty="0">
                <a:latin typeface="Arial"/>
                <a:cs typeface="Arial"/>
              </a:rPr>
              <a:t>Non-coding </a:t>
            </a:r>
            <a:r>
              <a:rPr sz="1800" b="1" spc="-150" dirty="0">
                <a:latin typeface="Arial"/>
                <a:cs typeface="Arial"/>
              </a:rPr>
              <a:t>regions </a:t>
            </a:r>
            <a:r>
              <a:rPr sz="1800" spc="-110" dirty="0"/>
              <a:t>have </a:t>
            </a:r>
            <a:r>
              <a:rPr sz="1800" b="1" spc="-85" dirty="0">
                <a:latin typeface="Arial"/>
                <a:cs typeface="Arial"/>
              </a:rPr>
              <a:t>important </a:t>
            </a:r>
            <a:r>
              <a:rPr sz="1800" b="1" spc="-120" dirty="0">
                <a:latin typeface="Arial"/>
                <a:cs typeface="Arial"/>
              </a:rPr>
              <a:t>functions</a:t>
            </a:r>
            <a:r>
              <a:rPr sz="1800" spc="-120" dirty="0"/>
              <a:t>, </a:t>
            </a:r>
            <a:r>
              <a:rPr sz="1800" spc="-5" dirty="0"/>
              <a:t>for </a:t>
            </a:r>
            <a:r>
              <a:rPr sz="1800" spc="-95" dirty="0"/>
              <a:t>example</a:t>
            </a:r>
            <a:r>
              <a:rPr sz="1800" spc="-145" dirty="0"/>
              <a:t> </a:t>
            </a:r>
            <a:r>
              <a:rPr b="1" spc="-125" dirty="0">
                <a:latin typeface="Arial"/>
                <a:cs typeface="Arial"/>
              </a:rPr>
              <a:t>promoters</a:t>
            </a:r>
            <a:r>
              <a:rPr sz="1800" spc="-125" dirty="0"/>
              <a:t>:</a:t>
            </a:r>
            <a:endParaRPr sz="1800" dirty="0">
              <a:latin typeface="Arial"/>
              <a:cs typeface="Arial"/>
            </a:endParaRPr>
          </a:p>
        </p:txBody>
      </p:sp>
      <p:sp>
        <p:nvSpPr>
          <p:cNvPr id="11" name="object 11"/>
          <p:cNvSpPr/>
          <p:nvPr/>
        </p:nvSpPr>
        <p:spPr>
          <a:xfrm>
            <a:off x="25303" y="2109219"/>
            <a:ext cx="9132612" cy="1883705"/>
          </a:xfrm>
          <a:prstGeom prst="rect">
            <a:avLst/>
          </a:prstGeom>
          <a:blipFill>
            <a:blip r:embed="rId2" cstate="print"/>
            <a:stretch>
              <a:fillRect/>
            </a:stretch>
          </a:blipFill>
        </p:spPr>
        <p:txBody>
          <a:bodyPr wrap="square" lIns="0" tIns="0" rIns="0" bIns="0" rtlCol="0"/>
          <a:lstStyle/>
          <a:p>
            <a:endParaRPr/>
          </a:p>
        </p:txBody>
      </p:sp>
      <p:sp>
        <p:nvSpPr>
          <p:cNvPr id="12" name="object 12"/>
          <p:cNvSpPr txBox="1"/>
          <p:nvPr/>
        </p:nvSpPr>
        <p:spPr>
          <a:xfrm>
            <a:off x="4864735" y="4787191"/>
            <a:ext cx="3945890" cy="652102"/>
          </a:xfrm>
          <a:prstGeom prst="rect">
            <a:avLst/>
          </a:prstGeom>
          <a:ln w="38100">
            <a:solidFill>
              <a:srgbClr val="7E7E7E"/>
            </a:solidFill>
          </a:ln>
        </p:spPr>
        <p:txBody>
          <a:bodyPr vert="horz" wrap="square" lIns="0" tIns="36195" rIns="0" bIns="0" rtlCol="0">
            <a:spAutoFit/>
          </a:bodyPr>
          <a:lstStyle/>
          <a:p>
            <a:pPr marL="92075">
              <a:lnSpc>
                <a:spcPct val="100000"/>
              </a:lnSpc>
              <a:spcBef>
                <a:spcPts val="285"/>
              </a:spcBef>
            </a:pPr>
            <a:r>
              <a:rPr lang="en-US" sz="2000" dirty="0">
                <a:cs typeface="Arial"/>
              </a:rPr>
              <a:t>The adjacent gene is transcribed, but the promoter region is not.</a:t>
            </a:r>
          </a:p>
        </p:txBody>
      </p:sp>
      <p:sp>
        <p:nvSpPr>
          <p:cNvPr id="13" name="object 13"/>
          <p:cNvSpPr/>
          <p:nvPr/>
        </p:nvSpPr>
        <p:spPr>
          <a:xfrm flipV="1">
            <a:off x="2486884" y="1880137"/>
            <a:ext cx="658929" cy="565686"/>
          </a:xfrm>
          <a:custGeom>
            <a:avLst/>
            <a:gdLst/>
            <a:ahLst/>
            <a:cxnLst/>
            <a:rect l="l" t="t" r="r" b="b"/>
            <a:pathLst>
              <a:path w="822960" h="649605">
                <a:moveTo>
                  <a:pt x="822832" y="0"/>
                </a:moveTo>
                <a:lnTo>
                  <a:pt x="0" y="649604"/>
                </a:lnTo>
              </a:path>
            </a:pathLst>
          </a:custGeom>
          <a:ln w="38100">
            <a:solidFill>
              <a:srgbClr val="008000"/>
            </a:solidFill>
          </a:ln>
        </p:spPr>
        <p:txBody>
          <a:bodyPr wrap="square" lIns="0" tIns="0" rIns="0" bIns="0" rtlCol="0"/>
          <a:lstStyle/>
          <a:p>
            <a:endParaRPr/>
          </a:p>
        </p:txBody>
      </p:sp>
      <p:sp>
        <p:nvSpPr>
          <p:cNvPr id="14" name="object 14"/>
          <p:cNvSpPr/>
          <p:nvPr/>
        </p:nvSpPr>
        <p:spPr>
          <a:xfrm>
            <a:off x="4220799" y="3792957"/>
            <a:ext cx="4114800" cy="271780"/>
          </a:xfrm>
          <a:custGeom>
            <a:avLst/>
            <a:gdLst/>
            <a:ahLst/>
            <a:cxnLst/>
            <a:rect l="l" t="t" r="r" b="b"/>
            <a:pathLst>
              <a:path w="4114800" h="271780">
                <a:moveTo>
                  <a:pt x="4114800" y="0"/>
                </a:moveTo>
                <a:lnTo>
                  <a:pt x="4113989" y="72128"/>
                </a:lnTo>
                <a:lnTo>
                  <a:pt x="4111704" y="136934"/>
                </a:lnTo>
                <a:lnTo>
                  <a:pt x="4108164" y="191833"/>
                </a:lnTo>
                <a:lnTo>
                  <a:pt x="4103586" y="234244"/>
                </a:lnTo>
                <a:lnTo>
                  <a:pt x="4092193" y="271272"/>
                </a:lnTo>
                <a:lnTo>
                  <a:pt x="22606" y="271272"/>
                </a:lnTo>
                <a:lnTo>
                  <a:pt x="11213" y="234244"/>
                </a:lnTo>
                <a:lnTo>
                  <a:pt x="6635" y="191833"/>
                </a:lnTo>
                <a:lnTo>
                  <a:pt x="3095" y="136934"/>
                </a:lnTo>
                <a:lnTo>
                  <a:pt x="810" y="72128"/>
                </a:lnTo>
                <a:lnTo>
                  <a:pt x="0" y="0"/>
                </a:lnTo>
              </a:path>
            </a:pathLst>
          </a:custGeom>
          <a:ln w="38100">
            <a:solidFill>
              <a:srgbClr val="7E7E7E"/>
            </a:solidFill>
          </a:ln>
        </p:spPr>
        <p:txBody>
          <a:bodyPr wrap="square" lIns="0" tIns="0" rIns="0" bIns="0" rtlCol="0"/>
          <a:lstStyle/>
          <a:p>
            <a:endParaRPr/>
          </a:p>
        </p:txBody>
      </p:sp>
      <p:sp>
        <p:nvSpPr>
          <p:cNvPr id="15" name="object 15"/>
          <p:cNvSpPr/>
          <p:nvPr/>
        </p:nvSpPr>
        <p:spPr>
          <a:xfrm>
            <a:off x="6177596" y="4099596"/>
            <a:ext cx="677545" cy="655955"/>
          </a:xfrm>
          <a:custGeom>
            <a:avLst/>
            <a:gdLst/>
            <a:ahLst/>
            <a:cxnLst/>
            <a:rect l="l" t="t" r="r" b="b"/>
            <a:pathLst>
              <a:path w="677545" h="655955">
                <a:moveTo>
                  <a:pt x="0" y="0"/>
                </a:moveTo>
                <a:lnTo>
                  <a:pt x="677290" y="655573"/>
                </a:lnTo>
              </a:path>
            </a:pathLst>
          </a:custGeom>
          <a:ln w="38100">
            <a:solidFill>
              <a:srgbClr val="7E7E7E"/>
            </a:solidFill>
          </a:ln>
        </p:spPr>
        <p:txBody>
          <a:bodyPr wrap="square" lIns="0" tIns="0" rIns="0" bIns="0" rtlCol="0"/>
          <a:lstStyle/>
          <a:p>
            <a:endParaRPr/>
          </a:p>
        </p:txBody>
      </p:sp>
      <p:sp>
        <p:nvSpPr>
          <p:cNvPr id="20" name="object 20"/>
          <p:cNvSpPr/>
          <p:nvPr/>
        </p:nvSpPr>
        <p:spPr>
          <a:xfrm>
            <a:off x="333375" y="4595757"/>
            <a:ext cx="3338130" cy="708599"/>
          </a:xfrm>
          <a:custGeom>
            <a:avLst/>
            <a:gdLst/>
            <a:ahLst/>
            <a:cxnLst/>
            <a:rect l="l" t="t" r="r" b="b"/>
            <a:pathLst>
              <a:path w="2926079" h="541020">
                <a:moveTo>
                  <a:pt x="0" y="541019"/>
                </a:moveTo>
                <a:lnTo>
                  <a:pt x="2926080" y="541019"/>
                </a:lnTo>
                <a:lnTo>
                  <a:pt x="2926080" y="0"/>
                </a:lnTo>
                <a:lnTo>
                  <a:pt x="0" y="0"/>
                </a:lnTo>
                <a:lnTo>
                  <a:pt x="0" y="541019"/>
                </a:lnTo>
                <a:close/>
              </a:path>
            </a:pathLst>
          </a:custGeom>
          <a:ln w="38100">
            <a:solidFill>
              <a:srgbClr val="FFFF00"/>
            </a:solidFill>
          </a:ln>
        </p:spPr>
        <p:txBody>
          <a:bodyPr wrap="square" lIns="0" tIns="0" rIns="0" bIns="0" rtlCol="0"/>
          <a:lstStyle/>
          <a:p>
            <a:r>
              <a:rPr lang="en-US" sz="2000" dirty="0"/>
              <a:t>RNA polymerase transcribes the gene into RNA, typically mRNA</a:t>
            </a:r>
          </a:p>
          <a:p>
            <a:endParaRPr lang="en-US" dirty="0"/>
          </a:p>
        </p:txBody>
      </p:sp>
      <p:sp>
        <p:nvSpPr>
          <p:cNvPr id="24" name="object 24"/>
          <p:cNvSpPr/>
          <p:nvPr/>
        </p:nvSpPr>
        <p:spPr>
          <a:xfrm>
            <a:off x="2273823" y="3429001"/>
            <a:ext cx="1002777" cy="1149486"/>
          </a:xfrm>
          <a:custGeom>
            <a:avLst/>
            <a:gdLst/>
            <a:ahLst/>
            <a:cxnLst/>
            <a:rect l="l" t="t" r="r" b="b"/>
            <a:pathLst>
              <a:path w="460375" h="567054">
                <a:moveTo>
                  <a:pt x="460375" y="0"/>
                </a:moveTo>
                <a:lnTo>
                  <a:pt x="0" y="566648"/>
                </a:lnTo>
              </a:path>
            </a:pathLst>
          </a:custGeom>
          <a:ln w="38100">
            <a:solidFill>
              <a:srgbClr val="FFFF00"/>
            </a:solidFill>
          </a:ln>
        </p:spPr>
        <p:txBody>
          <a:bodyPr wrap="square" lIns="0" tIns="0" rIns="0" bIns="0" rtlCol="0"/>
          <a:lstStyle/>
          <a:p>
            <a:endParaRPr/>
          </a:p>
        </p:txBody>
      </p:sp>
      <p:sp>
        <p:nvSpPr>
          <p:cNvPr id="25" name="object 25"/>
          <p:cNvSpPr txBox="1"/>
          <p:nvPr/>
        </p:nvSpPr>
        <p:spPr>
          <a:xfrm>
            <a:off x="4621127" y="812586"/>
            <a:ext cx="4419370" cy="1273426"/>
          </a:xfrm>
          <a:prstGeom prst="rect">
            <a:avLst/>
          </a:prstGeom>
          <a:ln w="38100">
            <a:solidFill>
              <a:srgbClr val="FF0000"/>
            </a:solidFill>
          </a:ln>
        </p:spPr>
        <p:txBody>
          <a:bodyPr vert="horz" wrap="square" lIns="0" tIns="41910" rIns="0" bIns="0" rtlCol="0">
            <a:spAutoFit/>
          </a:bodyPr>
          <a:lstStyle/>
          <a:p>
            <a:pPr marL="90805" marR="422275">
              <a:lnSpc>
                <a:spcPct val="100000"/>
              </a:lnSpc>
              <a:spcBef>
                <a:spcPts val="330"/>
              </a:spcBef>
            </a:pPr>
            <a:r>
              <a:rPr sz="2000" spc="-60" dirty="0">
                <a:cs typeface="Arial"/>
              </a:rPr>
              <a:t>Operator </a:t>
            </a:r>
            <a:r>
              <a:rPr sz="2000" spc="-85" dirty="0">
                <a:cs typeface="Arial"/>
              </a:rPr>
              <a:t>is </a:t>
            </a:r>
            <a:r>
              <a:rPr sz="2000" spc="-130" dirty="0">
                <a:cs typeface="Arial"/>
              </a:rPr>
              <a:t>a </a:t>
            </a:r>
            <a:r>
              <a:rPr sz="2000" spc="-55" dirty="0">
                <a:cs typeface="Arial"/>
              </a:rPr>
              <a:t>region </a:t>
            </a:r>
            <a:r>
              <a:rPr sz="2000" spc="-10" dirty="0">
                <a:cs typeface="Arial"/>
              </a:rPr>
              <a:t>of </a:t>
            </a:r>
            <a:r>
              <a:rPr sz="2000" spc="-155" dirty="0">
                <a:cs typeface="Arial"/>
              </a:rPr>
              <a:t>DNA </a:t>
            </a:r>
            <a:r>
              <a:rPr sz="2000" spc="-5" dirty="0">
                <a:cs typeface="Arial"/>
              </a:rPr>
              <a:t>that </a:t>
            </a:r>
            <a:r>
              <a:rPr sz="2000" spc="-110" dirty="0">
                <a:cs typeface="Arial"/>
              </a:rPr>
              <a:t>can</a:t>
            </a:r>
            <a:r>
              <a:rPr lang="en-GB" sz="2000" spc="-110" dirty="0">
                <a:cs typeface="Arial"/>
              </a:rPr>
              <a:t> </a:t>
            </a:r>
            <a:r>
              <a:rPr lang="en-US" sz="2000" spc="-55" dirty="0" err="1">
                <a:cs typeface="Arial"/>
              </a:rPr>
              <a:t>regulat</a:t>
            </a:r>
            <a:r>
              <a:rPr lang="en-GB" sz="2000" spc="-55" dirty="0">
                <a:cs typeface="Arial"/>
              </a:rPr>
              <a:t>e </a:t>
            </a:r>
            <a:r>
              <a:rPr sz="2000" spc="-40" dirty="0">
                <a:cs typeface="Arial"/>
              </a:rPr>
              <a:t>transcription, typically </a:t>
            </a:r>
            <a:r>
              <a:rPr sz="2000" spc="-25" dirty="0">
                <a:cs typeface="Arial"/>
              </a:rPr>
              <a:t>inhibiting</a:t>
            </a:r>
            <a:r>
              <a:rPr sz="2000" spc="-220" dirty="0">
                <a:cs typeface="Arial"/>
              </a:rPr>
              <a:t> </a:t>
            </a:r>
            <a:r>
              <a:rPr sz="2000" spc="-40" dirty="0">
                <a:cs typeface="Arial"/>
              </a:rPr>
              <a:t>transcription  </a:t>
            </a:r>
            <a:r>
              <a:rPr sz="2000" spc="-80" dirty="0">
                <a:cs typeface="Arial"/>
              </a:rPr>
              <a:t>(silencers are </a:t>
            </a:r>
            <a:r>
              <a:rPr sz="2000" spc="-130" dirty="0">
                <a:cs typeface="Arial"/>
              </a:rPr>
              <a:t>a </a:t>
            </a:r>
            <a:r>
              <a:rPr sz="2000" spc="-35" dirty="0">
                <a:cs typeface="Arial"/>
              </a:rPr>
              <a:t>type </a:t>
            </a:r>
            <a:r>
              <a:rPr sz="2000" spc="-10" dirty="0">
                <a:cs typeface="Arial"/>
              </a:rPr>
              <a:t>of</a:t>
            </a:r>
            <a:r>
              <a:rPr sz="2000" spc="-70" dirty="0">
                <a:cs typeface="Arial"/>
              </a:rPr>
              <a:t> </a:t>
            </a:r>
            <a:r>
              <a:rPr sz="2000" spc="-45" dirty="0">
                <a:cs typeface="Arial"/>
              </a:rPr>
              <a:t>operator)</a:t>
            </a:r>
            <a:endParaRPr sz="2000" dirty="0">
              <a:cs typeface="Arial"/>
            </a:endParaRPr>
          </a:p>
        </p:txBody>
      </p:sp>
      <p:sp>
        <p:nvSpPr>
          <p:cNvPr id="26" name="object 26"/>
          <p:cNvSpPr/>
          <p:nvPr/>
        </p:nvSpPr>
        <p:spPr>
          <a:xfrm flipH="1">
            <a:off x="3962399" y="1984233"/>
            <a:ext cx="662177" cy="530367"/>
          </a:xfrm>
          <a:custGeom>
            <a:avLst/>
            <a:gdLst/>
            <a:ahLst/>
            <a:cxnLst/>
            <a:rect l="l" t="t" r="r" b="b"/>
            <a:pathLst>
              <a:path w="1041400" h="459104">
                <a:moveTo>
                  <a:pt x="1041400" y="458851"/>
                </a:moveTo>
                <a:lnTo>
                  <a:pt x="0" y="0"/>
                </a:lnTo>
              </a:path>
            </a:pathLst>
          </a:custGeom>
          <a:ln w="38100">
            <a:solidFill>
              <a:srgbClr val="FF0000"/>
            </a:solidFill>
          </a:ln>
        </p:spPr>
        <p:txBody>
          <a:bodyPr wrap="square" lIns="0" tIns="0" rIns="0" bIns="0" rtlCol="0"/>
          <a:lstStyle/>
          <a:p>
            <a:endParaRPr/>
          </a:p>
        </p:txBody>
      </p:sp>
      <p:sp>
        <p:nvSpPr>
          <p:cNvPr id="28" name="object 28"/>
          <p:cNvSpPr txBox="1"/>
          <p:nvPr/>
        </p:nvSpPr>
        <p:spPr>
          <a:xfrm>
            <a:off x="4651375" y="6644437"/>
            <a:ext cx="4372610" cy="177800"/>
          </a:xfrm>
          <a:prstGeom prst="rect">
            <a:avLst/>
          </a:prstGeom>
        </p:spPr>
        <p:txBody>
          <a:bodyPr vert="horz" wrap="square" lIns="0" tIns="0" rIns="0" bIns="0" rtlCol="0">
            <a:spAutoFit/>
          </a:bodyPr>
          <a:lstStyle/>
          <a:p>
            <a:pPr marL="12700">
              <a:lnSpc>
                <a:spcPts val="1240"/>
              </a:lnSpc>
            </a:pPr>
            <a:r>
              <a:rPr sz="1200" spc="-55" dirty="0">
                <a:latin typeface="Arial"/>
                <a:cs typeface="Arial"/>
              </a:rPr>
              <a:t>Edited </a:t>
            </a:r>
            <a:r>
              <a:rPr sz="1200" spc="-15" dirty="0">
                <a:latin typeface="Arial"/>
                <a:cs typeface="Arial"/>
              </a:rPr>
              <a:t>from:</a:t>
            </a:r>
            <a:r>
              <a:rPr sz="1200" spc="-130" dirty="0">
                <a:latin typeface="Arial"/>
                <a:cs typeface="Arial"/>
              </a:rPr>
              <a:t> </a:t>
            </a:r>
            <a:r>
              <a:rPr sz="1200" u="sng" spc="-35" dirty="0">
                <a:solidFill>
                  <a:srgbClr val="0000FF"/>
                </a:solidFill>
                <a:uFill>
                  <a:solidFill>
                    <a:srgbClr val="0000FF"/>
                  </a:solidFill>
                </a:uFill>
                <a:latin typeface="Arial"/>
                <a:cs typeface="Arial"/>
              </a:rPr>
              <a:t>http://commons.wikimedia.org/wiki/File:Lac_Operon.svg</a:t>
            </a:r>
            <a:endParaRPr sz="1200">
              <a:latin typeface="Arial"/>
              <a:cs typeface="Arial"/>
            </a:endParaRPr>
          </a:p>
        </p:txBody>
      </p:sp>
      <p:sp>
        <p:nvSpPr>
          <p:cNvPr id="33" name="Oval 32">
            <a:extLst>
              <a:ext uri="{FF2B5EF4-FFF2-40B4-BE49-F238E27FC236}">
                <a16:creationId xmlns:a16="http://schemas.microsoft.com/office/drawing/2014/main" id="{84E21657-A651-4286-AC8C-A5AB68995C22}"/>
              </a:ext>
            </a:extLst>
          </p:cNvPr>
          <p:cNvSpPr/>
          <p:nvPr/>
        </p:nvSpPr>
        <p:spPr>
          <a:xfrm>
            <a:off x="3009328" y="2465700"/>
            <a:ext cx="662177" cy="963300"/>
          </a:xfrm>
          <a:prstGeom prst="ellipse">
            <a:avLst/>
          </a:prstGeom>
          <a:solidFill>
            <a:srgbClr val="FFFF00">
              <a:alpha val="2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06078" y="1943737"/>
            <a:ext cx="1266825" cy="715645"/>
          </a:xfrm>
          <a:custGeom>
            <a:avLst/>
            <a:gdLst/>
            <a:ahLst/>
            <a:cxnLst/>
            <a:rect l="l" t="t" r="r" b="b"/>
            <a:pathLst>
              <a:path w="1266825" h="715644">
                <a:moveTo>
                  <a:pt x="0" y="0"/>
                </a:moveTo>
                <a:lnTo>
                  <a:pt x="1266287" y="0"/>
                </a:lnTo>
                <a:lnTo>
                  <a:pt x="1266287" y="715567"/>
                </a:lnTo>
                <a:lnTo>
                  <a:pt x="0" y="715567"/>
                </a:lnTo>
                <a:lnTo>
                  <a:pt x="0" y="0"/>
                </a:lnTo>
                <a:close/>
              </a:path>
            </a:pathLst>
          </a:custGeom>
          <a:solidFill>
            <a:srgbClr val="38761D"/>
          </a:solidFill>
        </p:spPr>
        <p:txBody>
          <a:bodyPr wrap="square" lIns="0" tIns="0" rIns="0" bIns="0" rtlCol="0"/>
          <a:lstStyle/>
          <a:p>
            <a:endParaRPr/>
          </a:p>
        </p:txBody>
      </p:sp>
      <p:sp>
        <p:nvSpPr>
          <p:cNvPr id="3" name="object 3"/>
          <p:cNvSpPr/>
          <p:nvPr/>
        </p:nvSpPr>
        <p:spPr>
          <a:xfrm>
            <a:off x="2606078" y="1943737"/>
            <a:ext cx="1266825" cy="715645"/>
          </a:xfrm>
          <a:custGeom>
            <a:avLst/>
            <a:gdLst/>
            <a:ahLst/>
            <a:cxnLst/>
            <a:rect l="l" t="t" r="r" b="b"/>
            <a:pathLst>
              <a:path w="1266825" h="715644">
                <a:moveTo>
                  <a:pt x="0" y="0"/>
                </a:moveTo>
                <a:lnTo>
                  <a:pt x="1266287" y="0"/>
                </a:lnTo>
                <a:lnTo>
                  <a:pt x="1266287" y="715567"/>
                </a:lnTo>
                <a:lnTo>
                  <a:pt x="0" y="715567"/>
                </a:lnTo>
                <a:lnTo>
                  <a:pt x="0" y="0"/>
                </a:lnTo>
                <a:close/>
              </a:path>
            </a:pathLst>
          </a:custGeom>
          <a:ln w="32490">
            <a:solidFill>
              <a:srgbClr val="000000"/>
            </a:solidFill>
          </a:ln>
        </p:spPr>
        <p:txBody>
          <a:bodyPr wrap="square" lIns="0" tIns="0" rIns="0" bIns="0" rtlCol="0"/>
          <a:lstStyle/>
          <a:p>
            <a:endParaRPr/>
          </a:p>
        </p:txBody>
      </p:sp>
      <p:sp>
        <p:nvSpPr>
          <p:cNvPr id="4" name="object 4"/>
          <p:cNvSpPr/>
          <p:nvPr/>
        </p:nvSpPr>
        <p:spPr>
          <a:xfrm>
            <a:off x="3089646" y="2467967"/>
            <a:ext cx="280035" cy="191770"/>
          </a:xfrm>
          <a:custGeom>
            <a:avLst/>
            <a:gdLst/>
            <a:ahLst/>
            <a:cxnLst/>
            <a:rect l="l" t="t" r="r" b="b"/>
            <a:pathLst>
              <a:path w="280035" h="191769">
                <a:moveTo>
                  <a:pt x="139993" y="0"/>
                </a:moveTo>
                <a:lnTo>
                  <a:pt x="0" y="191338"/>
                </a:lnTo>
                <a:lnTo>
                  <a:pt x="279986" y="191338"/>
                </a:lnTo>
                <a:lnTo>
                  <a:pt x="139993" y="0"/>
                </a:lnTo>
                <a:close/>
              </a:path>
            </a:pathLst>
          </a:custGeom>
          <a:solidFill>
            <a:srgbClr val="F3F3F3"/>
          </a:solidFill>
        </p:spPr>
        <p:txBody>
          <a:bodyPr wrap="square" lIns="0" tIns="0" rIns="0" bIns="0" rtlCol="0"/>
          <a:lstStyle/>
          <a:p>
            <a:endParaRPr/>
          </a:p>
        </p:txBody>
      </p:sp>
      <p:sp>
        <p:nvSpPr>
          <p:cNvPr id="5" name="object 5"/>
          <p:cNvSpPr/>
          <p:nvPr/>
        </p:nvSpPr>
        <p:spPr>
          <a:xfrm>
            <a:off x="3089646" y="2467967"/>
            <a:ext cx="280035" cy="191770"/>
          </a:xfrm>
          <a:custGeom>
            <a:avLst/>
            <a:gdLst/>
            <a:ahLst/>
            <a:cxnLst/>
            <a:rect l="l" t="t" r="r" b="b"/>
            <a:pathLst>
              <a:path w="280035" h="191769">
                <a:moveTo>
                  <a:pt x="0" y="191338"/>
                </a:moveTo>
                <a:lnTo>
                  <a:pt x="139993" y="0"/>
                </a:lnTo>
                <a:lnTo>
                  <a:pt x="279986" y="191338"/>
                </a:lnTo>
                <a:lnTo>
                  <a:pt x="0" y="191338"/>
                </a:lnTo>
                <a:close/>
              </a:path>
            </a:pathLst>
          </a:custGeom>
          <a:ln w="32479">
            <a:solidFill>
              <a:srgbClr val="000000"/>
            </a:solidFill>
          </a:ln>
        </p:spPr>
        <p:txBody>
          <a:bodyPr wrap="square" lIns="0" tIns="0" rIns="0" bIns="0" rtlCol="0"/>
          <a:lstStyle/>
          <a:p>
            <a:endParaRPr/>
          </a:p>
        </p:txBody>
      </p:sp>
      <p:sp>
        <p:nvSpPr>
          <p:cNvPr id="6" name="object 6"/>
          <p:cNvSpPr/>
          <p:nvPr/>
        </p:nvSpPr>
        <p:spPr>
          <a:xfrm>
            <a:off x="3091017" y="2642799"/>
            <a:ext cx="277495" cy="0"/>
          </a:xfrm>
          <a:custGeom>
            <a:avLst/>
            <a:gdLst/>
            <a:ahLst/>
            <a:cxnLst/>
            <a:rect l="l" t="t" r="r" b="b"/>
            <a:pathLst>
              <a:path w="277495">
                <a:moveTo>
                  <a:pt x="0" y="0"/>
                </a:moveTo>
                <a:lnTo>
                  <a:pt x="277245" y="0"/>
                </a:lnTo>
              </a:path>
            </a:pathLst>
          </a:custGeom>
          <a:ln w="15775">
            <a:solidFill>
              <a:srgbClr val="FFFFFF"/>
            </a:solidFill>
          </a:ln>
        </p:spPr>
        <p:txBody>
          <a:bodyPr wrap="square" lIns="0" tIns="0" rIns="0" bIns="0" rtlCol="0"/>
          <a:lstStyle/>
          <a:p>
            <a:endParaRPr/>
          </a:p>
        </p:txBody>
      </p:sp>
      <p:sp>
        <p:nvSpPr>
          <p:cNvPr id="7" name="object 7"/>
          <p:cNvSpPr/>
          <p:nvPr/>
        </p:nvSpPr>
        <p:spPr>
          <a:xfrm>
            <a:off x="3032531" y="2048968"/>
            <a:ext cx="88900" cy="0"/>
          </a:xfrm>
          <a:custGeom>
            <a:avLst/>
            <a:gdLst/>
            <a:ahLst/>
            <a:cxnLst/>
            <a:rect l="l" t="t" r="r" b="b"/>
            <a:pathLst>
              <a:path w="88900">
                <a:moveTo>
                  <a:pt x="0" y="0"/>
                </a:moveTo>
                <a:lnTo>
                  <a:pt x="88590" y="0"/>
                </a:lnTo>
              </a:path>
            </a:pathLst>
          </a:custGeom>
          <a:ln w="32525">
            <a:solidFill>
              <a:srgbClr val="000000"/>
            </a:solidFill>
          </a:ln>
        </p:spPr>
        <p:txBody>
          <a:bodyPr wrap="square" lIns="0" tIns="0" rIns="0" bIns="0" rtlCol="0"/>
          <a:lstStyle/>
          <a:p>
            <a:endParaRPr/>
          </a:p>
        </p:txBody>
      </p:sp>
      <p:sp>
        <p:nvSpPr>
          <p:cNvPr id="8" name="object 8"/>
          <p:cNvSpPr/>
          <p:nvPr/>
        </p:nvSpPr>
        <p:spPr>
          <a:xfrm>
            <a:off x="3123026" y="2041306"/>
            <a:ext cx="1905" cy="103505"/>
          </a:xfrm>
          <a:custGeom>
            <a:avLst/>
            <a:gdLst/>
            <a:ahLst/>
            <a:cxnLst/>
            <a:rect l="l" t="t" r="r" b="b"/>
            <a:pathLst>
              <a:path w="1905" h="103505">
                <a:moveTo>
                  <a:pt x="0" y="0"/>
                </a:moveTo>
                <a:lnTo>
                  <a:pt x="0" y="0"/>
                </a:lnTo>
                <a:lnTo>
                  <a:pt x="1903" y="103318"/>
                </a:lnTo>
              </a:path>
            </a:pathLst>
          </a:custGeom>
          <a:ln w="32380">
            <a:solidFill>
              <a:srgbClr val="000000"/>
            </a:solidFill>
          </a:ln>
        </p:spPr>
        <p:txBody>
          <a:bodyPr wrap="square" lIns="0" tIns="0" rIns="0" bIns="0" rtlCol="0"/>
          <a:lstStyle/>
          <a:p>
            <a:endParaRPr/>
          </a:p>
        </p:txBody>
      </p:sp>
      <p:sp>
        <p:nvSpPr>
          <p:cNvPr id="9" name="object 9"/>
          <p:cNvSpPr/>
          <p:nvPr/>
        </p:nvSpPr>
        <p:spPr>
          <a:xfrm>
            <a:off x="3131656" y="2132194"/>
            <a:ext cx="243840" cy="1270"/>
          </a:xfrm>
          <a:custGeom>
            <a:avLst/>
            <a:gdLst/>
            <a:ahLst/>
            <a:cxnLst/>
            <a:rect l="l" t="t" r="r" b="b"/>
            <a:pathLst>
              <a:path w="243839" h="1269">
                <a:moveTo>
                  <a:pt x="-16262" y="478"/>
                </a:moveTo>
                <a:lnTo>
                  <a:pt x="259950" y="478"/>
                </a:lnTo>
              </a:path>
            </a:pathLst>
          </a:custGeom>
          <a:ln w="33481">
            <a:solidFill>
              <a:srgbClr val="000000"/>
            </a:solidFill>
          </a:ln>
        </p:spPr>
        <p:txBody>
          <a:bodyPr wrap="square" lIns="0" tIns="0" rIns="0" bIns="0" rtlCol="0"/>
          <a:lstStyle/>
          <a:p>
            <a:endParaRPr/>
          </a:p>
        </p:txBody>
      </p:sp>
      <p:sp>
        <p:nvSpPr>
          <p:cNvPr id="10" name="object 10"/>
          <p:cNvSpPr/>
          <p:nvPr/>
        </p:nvSpPr>
        <p:spPr>
          <a:xfrm>
            <a:off x="3362906" y="2048968"/>
            <a:ext cx="1905" cy="84455"/>
          </a:xfrm>
          <a:custGeom>
            <a:avLst/>
            <a:gdLst/>
            <a:ahLst/>
            <a:cxnLst/>
            <a:rect l="l" t="t" r="r" b="b"/>
            <a:pathLst>
              <a:path w="1904" h="84455">
                <a:moveTo>
                  <a:pt x="1903" y="84182"/>
                </a:moveTo>
                <a:lnTo>
                  <a:pt x="1903" y="84182"/>
                </a:lnTo>
                <a:lnTo>
                  <a:pt x="0" y="0"/>
                </a:lnTo>
              </a:path>
            </a:pathLst>
          </a:custGeom>
          <a:ln w="32380">
            <a:solidFill>
              <a:srgbClr val="000000"/>
            </a:solidFill>
          </a:ln>
        </p:spPr>
        <p:txBody>
          <a:bodyPr wrap="square" lIns="0" tIns="0" rIns="0" bIns="0" rtlCol="0"/>
          <a:lstStyle/>
          <a:p>
            <a:endParaRPr/>
          </a:p>
        </p:txBody>
      </p:sp>
      <p:sp>
        <p:nvSpPr>
          <p:cNvPr id="11" name="object 11"/>
          <p:cNvSpPr/>
          <p:nvPr/>
        </p:nvSpPr>
        <p:spPr>
          <a:xfrm>
            <a:off x="3358210" y="2048490"/>
            <a:ext cx="105410" cy="0"/>
          </a:xfrm>
          <a:custGeom>
            <a:avLst/>
            <a:gdLst/>
            <a:ahLst/>
            <a:cxnLst/>
            <a:rect l="l" t="t" r="r" b="b"/>
            <a:pathLst>
              <a:path w="105410">
                <a:moveTo>
                  <a:pt x="0" y="0"/>
                </a:moveTo>
                <a:lnTo>
                  <a:pt x="104853" y="0"/>
                </a:lnTo>
              </a:path>
            </a:pathLst>
          </a:custGeom>
          <a:ln w="33481">
            <a:solidFill>
              <a:srgbClr val="000000"/>
            </a:solidFill>
          </a:ln>
        </p:spPr>
        <p:txBody>
          <a:bodyPr wrap="square" lIns="0" tIns="0" rIns="0" bIns="0" rtlCol="0"/>
          <a:lstStyle/>
          <a:p>
            <a:endParaRPr/>
          </a:p>
        </p:txBody>
      </p:sp>
      <p:sp>
        <p:nvSpPr>
          <p:cNvPr id="12" name="object 12"/>
          <p:cNvSpPr/>
          <p:nvPr/>
        </p:nvSpPr>
        <p:spPr>
          <a:xfrm>
            <a:off x="3041162" y="2012614"/>
            <a:ext cx="0" cy="45085"/>
          </a:xfrm>
          <a:custGeom>
            <a:avLst/>
            <a:gdLst/>
            <a:ahLst/>
            <a:cxnLst/>
            <a:rect l="l" t="t" r="r" b="b"/>
            <a:pathLst>
              <a:path h="45085">
                <a:moveTo>
                  <a:pt x="0" y="0"/>
                </a:moveTo>
                <a:lnTo>
                  <a:pt x="0" y="44959"/>
                </a:lnTo>
              </a:path>
            </a:pathLst>
          </a:custGeom>
          <a:ln w="32379">
            <a:solidFill>
              <a:srgbClr val="000000"/>
            </a:solidFill>
          </a:ln>
        </p:spPr>
        <p:txBody>
          <a:bodyPr wrap="square" lIns="0" tIns="0" rIns="0" bIns="0" rtlCol="0"/>
          <a:lstStyle/>
          <a:p>
            <a:endParaRPr/>
          </a:p>
        </p:txBody>
      </p:sp>
      <p:sp>
        <p:nvSpPr>
          <p:cNvPr id="13" name="object 13"/>
          <p:cNvSpPr/>
          <p:nvPr/>
        </p:nvSpPr>
        <p:spPr>
          <a:xfrm>
            <a:off x="3440074" y="2012614"/>
            <a:ext cx="0" cy="48895"/>
          </a:xfrm>
          <a:custGeom>
            <a:avLst/>
            <a:gdLst/>
            <a:ahLst/>
            <a:cxnLst/>
            <a:rect l="l" t="t" r="r" b="b"/>
            <a:pathLst>
              <a:path h="48894">
                <a:moveTo>
                  <a:pt x="0" y="0"/>
                </a:moveTo>
                <a:lnTo>
                  <a:pt x="0" y="48784"/>
                </a:lnTo>
              </a:path>
            </a:pathLst>
          </a:custGeom>
          <a:ln w="32379">
            <a:solidFill>
              <a:srgbClr val="000000"/>
            </a:solidFill>
          </a:ln>
        </p:spPr>
        <p:txBody>
          <a:bodyPr wrap="square" lIns="0" tIns="0" rIns="0" bIns="0" rtlCol="0"/>
          <a:lstStyle/>
          <a:p>
            <a:endParaRPr/>
          </a:p>
        </p:txBody>
      </p:sp>
      <p:sp>
        <p:nvSpPr>
          <p:cNvPr id="14" name="object 14"/>
          <p:cNvSpPr/>
          <p:nvPr/>
        </p:nvSpPr>
        <p:spPr>
          <a:xfrm>
            <a:off x="3121122" y="2044175"/>
            <a:ext cx="237490" cy="91440"/>
          </a:xfrm>
          <a:custGeom>
            <a:avLst/>
            <a:gdLst/>
            <a:ahLst/>
            <a:cxnLst/>
            <a:rect l="l" t="t" r="r" b="b"/>
            <a:pathLst>
              <a:path w="237489" h="91439">
                <a:moveTo>
                  <a:pt x="0" y="90888"/>
                </a:moveTo>
                <a:lnTo>
                  <a:pt x="237087" y="90888"/>
                </a:lnTo>
                <a:lnTo>
                  <a:pt x="237087" y="0"/>
                </a:lnTo>
                <a:lnTo>
                  <a:pt x="0" y="0"/>
                </a:lnTo>
                <a:lnTo>
                  <a:pt x="0" y="90888"/>
                </a:lnTo>
                <a:close/>
              </a:path>
            </a:pathLst>
          </a:custGeom>
          <a:solidFill>
            <a:srgbClr val="F3F3F3"/>
          </a:solidFill>
        </p:spPr>
        <p:txBody>
          <a:bodyPr wrap="square" lIns="0" tIns="0" rIns="0" bIns="0" rtlCol="0"/>
          <a:lstStyle/>
          <a:p>
            <a:endParaRPr/>
          </a:p>
        </p:txBody>
      </p:sp>
      <p:sp>
        <p:nvSpPr>
          <p:cNvPr id="15" name="object 15"/>
          <p:cNvSpPr/>
          <p:nvPr/>
        </p:nvSpPr>
        <p:spPr>
          <a:xfrm>
            <a:off x="3121122" y="1943737"/>
            <a:ext cx="237490" cy="191770"/>
          </a:xfrm>
          <a:custGeom>
            <a:avLst/>
            <a:gdLst/>
            <a:ahLst/>
            <a:cxnLst/>
            <a:rect l="l" t="t" r="r" b="b"/>
            <a:pathLst>
              <a:path w="237489" h="191769">
                <a:moveTo>
                  <a:pt x="0" y="0"/>
                </a:moveTo>
                <a:lnTo>
                  <a:pt x="237087" y="0"/>
                </a:lnTo>
                <a:lnTo>
                  <a:pt x="237087" y="191325"/>
                </a:lnTo>
                <a:lnTo>
                  <a:pt x="0" y="191325"/>
                </a:lnTo>
                <a:lnTo>
                  <a:pt x="0" y="0"/>
                </a:lnTo>
                <a:close/>
              </a:path>
            </a:pathLst>
          </a:custGeom>
          <a:ln w="32468">
            <a:solidFill>
              <a:srgbClr val="000000"/>
            </a:solidFill>
          </a:ln>
        </p:spPr>
        <p:txBody>
          <a:bodyPr wrap="square" lIns="0" tIns="0" rIns="0" bIns="0" rtlCol="0"/>
          <a:lstStyle/>
          <a:p>
            <a:endParaRPr/>
          </a:p>
        </p:txBody>
      </p:sp>
      <p:sp>
        <p:nvSpPr>
          <p:cNvPr id="16" name="object 16"/>
          <p:cNvSpPr/>
          <p:nvPr/>
        </p:nvSpPr>
        <p:spPr>
          <a:xfrm>
            <a:off x="3042050" y="2012614"/>
            <a:ext cx="398145" cy="31750"/>
          </a:xfrm>
          <a:custGeom>
            <a:avLst/>
            <a:gdLst/>
            <a:ahLst/>
            <a:cxnLst/>
            <a:rect l="l" t="t" r="r" b="b"/>
            <a:pathLst>
              <a:path w="398145" h="31750">
                <a:moveTo>
                  <a:pt x="0" y="31560"/>
                </a:moveTo>
                <a:lnTo>
                  <a:pt x="398023" y="31560"/>
                </a:lnTo>
                <a:lnTo>
                  <a:pt x="398023" y="0"/>
                </a:lnTo>
                <a:lnTo>
                  <a:pt x="0" y="0"/>
                </a:lnTo>
                <a:lnTo>
                  <a:pt x="0" y="31560"/>
                </a:lnTo>
                <a:close/>
              </a:path>
            </a:pathLst>
          </a:custGeom>
          <a:solidFill>
            <a:srgbClr val="F3F3F3"/>
          </a:solidFill>
        </p:spPr>
        <p:txBody>
          <a:bodyPr wrap="square" lIns="0" tIns="0" rIns="0" bIns="0" rtlCol="0"/>
          <a:lstStyle/>
          <a:p>
            <a:endParaRPr/>
          </a:p>
        </p:txBody>
      </p:sp>
      <p:sp>
        <p:nvSpPr>
          <p:cNvPr id="17" name="object 17"/>
          <p:cNvSpPr/>
          <p:nvPr/>
        </p:nvSpPr>
        <p:spPr>
          <a:xfrm>
            <a:off x="3042050" y="1944693"/>
            <a:ext cx="398145" cy="99695"/>
          </a:xfrm>
          <a:custGeom>
            <a:avLst/>
            <a:gdLst/>
            <a:ahLst/>
            <a:cxnLst/>
            <a:rect l="l" t="t" r="r" b="b"/>
            <a:pathLst>
              <a:path w="398145" h="99694">
                <a:moveTo>
                  <a:pt x="0" y="0"/>
                </a:moveTo>
                <a:lnTo>
                  <a:pt x="398023" y="0"/>
                </a:lnTo>
                <a:lnTo>
                  <a:pt x="398023" y="99481"/>
                </a:lnTo>
                <a:lnTo>
                  <a:pt x="0" y="99481"/>
                </a:lnTo>
                <a:lnTo>
                  <a:pt x="0" y="0"/>
                </a:lnTo>
                <a:close/>
              </a:path>
            </a:pathLst>
          </a:custGeom>
          <a:ln w="32516">
            <a:solidFill>
              <a:srgbClr val="000000"/>
            </a:solidFill>
          </a:ln>
        </p:spPr>
        <p:txBody>
          <a:bodyPr wrap="square" lIns="0" tIns="0" rIns="0" bIns="0" rtlCol="0"/>
          <a:lstStyle/>
          <a:p>
            <a:endParaRPr/>
          </a:p>
        </p:txBody>
      </p:sp>
      <p:sp>
        <p:nvSpPr>
          <p:cNvPr id="18" name="object 18"/>
          <p:cNvSpPr/>
          <p:nvPr/>
        </p:nvSpPr>
        <p:spPr>
          <a:xfrm>
            <a:off x="3133560" y="2041306"/>
            <a:ext cx="212725" cy="3175"/>
          </a:xfrm>
          <a:custGeom>
            <a:avLst/>
            <a:gdLst/>
            <a:ahLst/>
            <a:cxnLst/>
            <a:rect l="l" t="t" r="r" b="b"/>
            <a:pathLst>
              <a:path w="212725" h="3175">
                <a:moveTo>
                  <a:pt x="0" y="0"/>
                </a:moveTo>
                <a:lnTo>
                  <a:pt x="0" y="0"/>
                </a:lnTo>
                <a:lnTo>
                  <a:pt x="212211" y="2868"/>
                </a:lnTo>
              </a:path>
            </a:pathLst>
          </a:custGeom>
          <a:ln w="65052">
            <a:solidFill>
              <a:srgbClr val="F3F3F3"/>
            </a:solidFill>
          </a:ln>
        </p:spPr>
        <p:txBody>
          <a:bodyPr wrap="square" lIns="0" tIns="0" rIns="0" bIns="0" rtlCol="0"/>
          <a:lstStyle/>
          <a:p>
            <a:endParaRPr/>
          </a:p>
        </p:txBody>
      </p:sp>
      <p:sp>
        <p:nvSpPr>
          <p:cNvPr id="19" name="object 19"/>
          <p:cNvSpPr/>
          <p:nvPr/>
        </p:nvSpPr>
        <p:spPr>
          <a:xfrm>
            <a:off x="3053473" y="1944693"/>
            <a:ext cx="375285" cy="3175"/>
          </a:xfrm>
          <a:custGeom>
            <a:avLst/>
            <a:gdLst/>
            <a:ahLst/>
            <a:cxnLst/>
            <a:rect l="l" t="t" r="r" b="b"/>
            <a:pathLst>
              <a:path w="375285" h="3175">
                <a:moveTo>
                  <a:pt x="-65052" y="1434"/>
                </a:moveTo>
                <a:lnTo>
                  <a:pt x="440229" y="1434"/>
                </a:lnTo>
              </a:path>
            </a:pathLst>
          </a:custGeom>
          <a:ln w="132972">
            <a:solidFill>
              <a:srgbClr val="F3F3F3"/>
            </a:solidFill>
          </a:ln>
        </p:spPr>
        <p:txBody>
          <a:bodyPr wrap="square" lIns="0" tIns="0" rIns="0" bIns="0" rtlCol="0"/>
          <a:lstStyle/>
          <a:p>
            <a:endParaRPr/>
          </a:p>
        </p:txBody>
      </p:sp>
      <p:sp>
        <p:nvSpPr>
          <p:cNvPr id="20" name="object 20"/>
          <p:cNvSpPr/>
          <p:nvPr/>
        </p:nvSpPr>
        <p:spPr>
          <a:xfrm>
            <a:off x="653218" y="2680341"/>
            <a:ext cx="1483995" cy="258445"/>
          </a:xfrm>
          <a:custGeom>
            <a:avLst/>
            <a:gdLst/>
            <a:ahLst/>
            <a:cxnLst/>
            <a:rect l="l" t="t" r="r" b="b"/>
            <a:pathLst>
              <a:path w="1483995" h="258444">
                <a:moveTo>
                  <a:pt x="0" y="0"/>
                </a:moveTo>
                <a:lnTo>
                  <a:pt x="1483381" y="0"/>
                </a:lnTo>
                <a:lnTo>
                  <a:pt x="1483381" y="258298"/>
                </a:lnTo>
                <a:lnTo>
                  <a:pt x="0" y="258298"/>
                </a:lnTo>
                <a:lnTo>
                  <a:pt x="0" y="0"/>
                </a:lnTo>
                <a:close/>
              </a:path>
            </a:pathLst>
          </a:custGeom>
          <a:solidFill>
            <a:srgbClr val="CFE1F3"/>
          </a:solidFill>
        </p:spPr>
        <p:txBody>
          <a:bodyPr wrap="square" lIns="0" tIns="0" rIns="0" bIns="0" rtlCol="0"/>
          <a:lstStyle/>
          <a:p>
            <a:endParaRPr/>
          </a:p>
        </p:txBody>
      </p:sp>
      <p:sp>
        <p:nvSpPr>
          <p:cNvPr id="21" name="object 21"/>
          <p:cNvSpPr/>
          <p:nvPr/>
        </p:nvSpPr>
        <p:spPr>
          <a:xfrm>
            <a:off x="653218" y="2680341"/>
            <a:ext cx="1483995" cy="258445"/>
          </a:xfrm>
          <a:custGeom>
            <a:avLst/>
            <a:gdLst/>
            <a:ahLst/>
            <a:cxnLst/>
            <a:rect l="l" t="t" r="r" b="b"/>
            <a:pathLst>
              <a:path w="1483995" h="258444">
                <a:moveTo>
                  <a:pt x="0" y="0"/>
                </a:moveTo>
                <a:lnTo>
                  <a:pt x="1483381" y="0"/>
                </a:lnTo>
                <a:lnTo>
                  <a:pt x="1483381" y="258298"/>
                </a:lnTo>
                <a:lnTo>
                  <a:pt x="0" y="258298"/>
                </a:lnTo>
                <a:lnTo>
                  <a:pt x="0" y="0"/>
                </a:lnTo>
                <a:close/>
              </a:path>
            </a:pathLst>
          </a:custGeom>
          <a:ln w="32521">
            <a:solidFill>
              <a:srgbClr val="000000"/>
            </a:solidFill>
          </a:ln>
        </p:spPr>
        <p:txBody>
          <a:bodyPr wrap="square" lIns="0" tIns="0" rIns="0" bIns="0" rtlCol="0"/>
          <a:lstStyle/>
          <a:p>
            <a:endParaRPr/>
          </a:p>
        </p:txBody>
      </p:sp>
      <p:sp>
        <p:nvSpPr>
          <p:cNvPr id="22" name="object 22"/>
          <p:cNvSpPr/>
          <p:nvPr/>
        </p:nvSpPr>
        <p:spPr>
          <a:xfrm>
            <a:off x="2136599" y="2650687"/>
            <a:ext cx="376555" cy="318135"/>
          </a:xfrm>
          <a:custGeom>
            <a:avLst/>
            <a:gdLst/>
            <a:ahLst/>
            <a:cxnLst/>
            <a:rect l="l" t="t" r="r" b="b"/>
            <a:pathLst>
              <a:path w="376555" h="318135">
                <a:moveTo>
                  <a:pt x="0" y="0"/>
                </a:moveTo>
                <a:lnTo>
                  <a:pt x="376065" y="0"/>
                </a:lnTo>
                <a:lnTo>
                  <a:pt x="376065" y="317610"/>
                </a:lnTo>
                <a:lnTo>
                  <a:pt x="0" y="317610"/>
                </a:lnTo>
                <a:lnTo>
                  <a:pt x="0" y="0"/>
                </a:lnTo>
                <a:close/>
              </a:path>
            </a:pathLst>
          </a:custGeom>
          <a:solidFill>
            <a:srgbClr val="FF9900"/>
          </a:solidFill>
        </p:spPr>
        <p:txBody>
          <a:bodyPr wrap="square" lIns="0" tIns="0" rIns="0" bIns="0" rtlCol="0"/>
          <a:lstStyle/>
          <a:p>
            <a:endParaRPr/>
          </a:p>
        </p:txBody>
      </p:sp>
      <p:sp>
        <p:nvSpPr>
          <p:cNvPr id="23" name="object 23"/>
          <p:cNvSpPr/>
          <p:nvPr/>
        </p:nvSpPr>
        <p:spPr>
          <a:xfrm>
            <a:off x="2136599" y="2650687"/>
            <a:ext cx="376555" cy="318135"/>
          </a:xfrm>
          <a:custGeom>
            <a:avLst/>
            <a:gdLst/>
            <a:ahLst/>
            <a:cxnLst/>
            <a:rect l="l" t="t" r="r" b="b"/>
            <a:pathLst>
              <a:path w="376555" h="318135">
                <a:moveTo>
                  <a:pt x="0" y="0"/>
                </a:moveTo>
                <a:lnTo>
                  <a:pt x="376065" y="0"/>
                </a:lnTo>
                <a:lnTo>
                  <a:pt x="376065" y="317610"/>
                </a:lnTo>
                <a:lnTo>
                  <a:pt x="0" y="317610"/>
                </a:lnTo>
                <a:lnTo>
                  <a:pt x="0" y="0"/>
                </a:lnTo>
                <a:close/>
              </a:path>
            </a:pathLst>
          </a:custGeom>
          <a:ln w="32464">
            <a:solidFill>
              <a:srgbClr val="000000"/>
            </a:solidFill>
          </a:ln>
        </p:spPr>
        <p:txBody>
          <a:bodyPr wrap="square" lIns="0" tIns="0" rIns="0" bIns="0" rtlCol="0"/>
          <a:lstStyle/>
          <a:p>
            <a:endParaRPr/>
          </a:p>
        </p:txBody>
      </p:sp>
      <p:sp>
        <p:nvSpPr>
          <p:cNvPr id="24" name="object 24"/>
          <p:cNvSpPr/>
          <p:nvPr/>
        </p:nvSpPr>
        <p:spPr>
          <a:xfrm>
            <a:off x="2512665" y="2669823"/>
            <a:ext cx="316230" cy="278765"/>
          </a:xfrm>
          <a:custGeom>
            <a:avLst/>
            <a:gdLst/>
            <a:ahLst/>
            <a:cxnLst/>
            <a:rect l="l" t="t" r="r" b="b"/>
            <a:pathLst>
              <a:path w="316230" h="278764">
                <a:moveTo>
                  <a:pt x="0" y="0"/>
                </a:moveTo>
                <a:lnTo>
                  <a:pt x="316159" y="0"/>
                </a:lnTo>
                <a:lnTo>
                  <a:pt x="316159" y="278383"/>
                </a:lnTo>
                <a:lnTo>
                  <a:pt x="0" y="278383"/>
                </a:lnTo>
                <a:lnTo>
                  <a:pt x="0" y="0"/>
                </a:lnTo>
                <a:close/>
              </a:path>
            </a:pathLst>
          </a:custGeom>
          <a:solidFill>
            <a:srgbClr val="CFE1F3"/>
          </a:solidFill>
        </p:spPr>
        <p:txBody>
          <a:bodyPr wrap="square" lIns="0" tIns="0" rIns="0" bIns="0" rtlCol="0"/>
          <a:lstStyle/>
          <a:p>
            <a:endParaRPr/>
          </a:p>
        </p:txBody>
      </p:sp>
      <p:sp>
        <p:nvSpPr>
          <p:cNvPr id="25" name="object 25"/>
          <p:cNvSpPr/>
          <p:nvPr/>
        </p:nvSpPr>
        <p:spPr>
          <a:xfrm>
            <a:off x="2512665" y="2669823"/>
            <a:ext cx="316230" cy="278765"/>
          </a:xfrm>
          <a:custGeom>
            <a:avLst/>
            <a:gdLst/>
            <a:ahLst/>
            <a:cxnLst/>
            <a:rect l="l" t="t" r="r" b="b"/>
            <a:pathLst>
              <a:path w="316230" h="278764">
                <a:moveTo>
                  <a:pt x="0" y="0"/>
                </a:moveTo>
                <a:lnTo>
                  <a:pt x="316159" y="0"/>
                </a:lnTo>
                <a:lnTo>
                  <a:pt x="316159" y="278383"/>
                </a:lnTo>
                <a:lnTo>
                  <a:pt x="0" y="278383"/>
                </a:lnTo>
                <a:lnTo>
                  <a:pt x="0" y="0"/>
                </a:lnTo>
                <a:close/>
              </a:path>
            </a:pathLst>
          </a:custGeom>
          <a:ln w="32461">
            <a:solidFill>
              <a:srgbClr val="000000"/>
            </a:solidFill>
          </a:ln>
        </p:spPr>
        <p:txBody>
          <a:bodyPr wrap="square" lIns="0" tIns="0" rIns="0" bIns="0" rtlCol="0"/>
          <a:lstStyle/>
          <a:p>
            <a:endParaRPr/>
          </a:p>
        </p:txBody>
      </p:sp>
      <p:sp>
        <p:nvSpPr>
          <p:cNvPr id="26" name="object 26"/>
          <p:cNvSpPr/>
          <p:nvPr/>
        </p:nvSpPr>
        <p:spPr>
          <a:xfrm>
            <a:off x="2828824" y="2650687"/>
            <a:ext cx="772795" cy="318135"/>
          </a:xfrm>
          <a:custGeom>
            <a:avLst/>
            <a:gdLst/>
            <a:ahLst/>
            <a:cxnLst/>
            <a:rect l="l" t="t" r="r" b="b"/>
            <a:pathLst>
              <a:path w="772795" h="318135">
                <a:moveTo>
                  <a:pt x="0" y="0"/>
                </a:moveTo>
                <a:lnTo>
                  <a:pt x="772185" y="0"/>
                </a:lnTo>
                <a:lnTo>
                  <a:pt x="772185" y="317610"/>
                </a:lnTo>
                <a:lnTo>
                  <a:pt x="0" y="317610"/>
                </a:lnTo>
                <a:lnTo>
                  <a:pt x="0" y="0"/>
                </a:lnTo>
                <a:close/>
              </a:path>
            </a:pathLst>
          </a:custGeom>
          <a:solidFill>
            <a:srgbClr val="FF0000"/>
          </a:solidFill>
        </p:spPr>
        <p:txBody>
          <a:bodyPr wrap="square" lIns="0" tIns="0" rIns="0" bIns="0" rtlCol="0"/>
          <a:lstStyle/>
          <a:p>
            <a:endParaRPr/>
          </a:p>
        </p:txBody>
      </p:sp>
      <p:sp>
        <p:nvSpPr>
          <p:cNvPr id="27" name="object 27"/>
          <p:cNvSpPr/>
          <p:nvPr/>
        </p:nvSpPr>
        <p:spPr>
          <a:xfrm>
            <a:off x="2828824" y="2650687"/>
            <a:ext cx="772795" cy="318135"/>
          </a:xfrm>
          <a:custGeom>
            <a:avLst/>
            <a:gdLst/>
            <a:ahLst/>
            <a:cxnLst/>
            <a:rect l="l" t="t" r="r" b="b"/>
            <a:pathLst>
              <a:path w="772795" h="318135">
                <a:moveTo>
                  <a:pt x="0" y="0"/>
                </a:moveTo>
                <a:lnTo>
                  <a:pt x="772185" y="0"/>
                </a:lnTo>
                <a:lnTo>
                  <a:pt x="772185" y="317610"/>
                </a:lnTo>
                <a:lnTo>
                  <a:pt x="0" y="317610"/>
                </a:lnTo>
                <a:lnTo>
                  <a:pt x="0" y="0"/>
                </a:lnTo>
                <a:close/>
              </a:path>
            </a:pathLst>
          </a:custGeom>
          <a:ln w="32504">
            <a:solidFill>
              <a:srgbClr val="000000"/>
            </a:solidFill>
          </a:ln>
        </p:spPr>
        <p:txBody>
          <a:bodyPr wrap="square" lIns="0" tIns="0" rIns="0" bIns="0" rtlCol="0"/>
          <a:lstStyle/>
          <a:p>
            <a:endParaRPr/>
          </a:p>
        </p:txBody>
      </p:sp>
      <p:sp>
        <p:nvSpPr>
          <p:cNvPr id="28" name="object 28"/>
          <p:cNvSpPr/>
          <p:nvPr/>
        </p:nvSpPr>
        <p:spPr>
          <a:xfrm>
            <a:off x="3066800" y="2451712"/>
            <a:ext cx="296545" cy="199390"/>
          </a:xfrm>
          <a:custGeom>
            <a:avLst/>
            <a:gdLst/>
            <a:ahLst/>
            <a:cxnLst/>
            <a:rect l="l" t="t" r="r" b="b"/>
            <a:pathLst>
              <a:path w="296545" h="199389">
                <a:moveTo>
                  <a:pt x="147608" y="0"/>
                </a:moveTo>
                <a:lnTo>
                  <a:pt x="0" y="198974"/>
                </a:lnTo>
                <a:lnTo>
                  <a:pt x="296105" y="198974"/>
                </a:lnTo>
                <a:lnTo>
                  <a:pt x="147608" y="0"/>
                </a:lnTo>
                <a:close/>
              </a:path>
            </a:pathLst>
          </a:custGeom>
          <a:solidFill>
            <a:srgbClr val="FF0000"/>
          </a:solidFill>
        </p:spPr>
        <p:txBody>
          <a:bodyPr wrap="square" lIns="0" tIns="0" rIns="0" bIns="0" rtlCol="0"/>
          <a:lstStyle/>
          <a:p>
            <a:endParaRPr/>
          </a:p>
        </p:txBody>
      </p:sp>
      <p:sp>
        <p:nvSpPr>
          <p:cNvPr id="29" name="object 29"/>
          <p:cNvSpPr/>
          <p:nvPr/>
        </p:nvSpPr>
        <p:spPr>
          <a:xfrm>
            <a:off x="3066800" y="2451712"/>
            <a:ext cx="296545" cy="199390"/>
          </a:xfrm>
          <a:custGeom>
            <a:avLst/>
            <a:gdLst/>
            <a:ahLst/>
            <a:cxnLst/>
            <a:rect l="l" t="t" r="r" b="b"/>
            <a:pathLst>
              <a:path w="296545" h="199389">
                <a:moveTo>
                  <a:pt x="0" y="198974"/>
                </a:moveTo>
                <a:lnTo>
                  <a:pt x="147608" y="0"/>
                </a:lnTo>
                <a:lnTo>
                  <a:pt x="296105" y="198974"/>
                </a:lnTo>
                <a:lnTo>
                  <a:pt x="0" y="198974"/>
                </a:lnTo>
                <a:close/>
              </a:path>
            </a:pathLst>
          </a:custGeom>
          <a:ln w="32480">
            <a:solidFill>
              <a:srgbClr val="000000"/>
            </a:solidFill>
          </a:ln>
        </p:spPr>
        <p:txBody>
          <a:bodyPr wrap="square" lIns="0" tIns="0" rIns="0" bIns="0" rtlCol="0"/>
          <a:lstStyle/>
          <a:p>
            <a:endParaRPr/>
          </a:p>
        </p:txBody>
      </p:sp>
      <p:sp>
        <p:nvSpPr>
          <p:cNvPr id="30" name="object 30"/>
          <p:cNvSpPr/>
          <p:nvPr/>
        </p:nvSpPr>
        <p:spPr>
          <a:xfrm>
            <a:off x="3092565" y="2651643"/>
            <a:ext cx="245110" cy="1270"/>
          </a:xfrm>
          <a:custGeom>
            <a:avLst/>
            <a:gdLst/>
            <a:ahLst/>
            <a:cxnLst/>
            <a:rect l="l" t="t" r="r" b="b"/>
            <a:pathLst>
              <a:path w="245110" h="1269">
                <a:moveTo>
                  <a:pt x="-24394" y="478"/>
                </a:moveTo>
                <a:lnTo>
                  <a:pt x="269097" y="478"/>
                </a:lnTo>
              </a:path>
            </a:pathLst>
          </a:custGeom>
          <a:ln w="49744">
            <a:solidFill>
              <a:srgbClr val="FF0000"/>
            </a:solidFill>
          </a:ln>
        </p:spPr>
        <p:txBody>
          <a:bodyPr wrap="square" lIns="0" tIns="0" rIns="0" bIns="0" rtlCol="0"/>
          <a:lstStyle/>
          <a:p>
            <a:endParaRPr/>
          </a:p>
        </p:txBody>
      </p:sp>
      <p:sp>
        <p:nvSpPr>
          <p:cNvPr id="31" name="object 31"/>
          <p:cNvSpPr/>
          <p:nvPr/>
        </p:nvSpPr>
        <p:spPr>
          <a:xfrm>
            <a:off x="6568794" y="2680341"/>
            <a:ext cx="1483360" cy="258445"/>
          </a:xfrm>
          <a:custGeom>
            <a:avLst/>
            <a:gdLst/>
            <a:ahLst/>
            <a:cxnLst/>
            <a:rect l="l" t="t" r="r" b="b"/>
            <a:pathLst>
              <a:path w="1483359" h="258444">
                <a:moveTo>
                  <a:pt x="0" y="0"/>
                </a:moveTo>
                <a:lnTo>
                  <a:pt x="1483321" y="0"/>
                </a:lnTo>
                <a:lnTo>
                  <a:pt x="1483321" y="258298"/>
                </a:lnTo>
                <a:lnTo>
                  <a:pt x="0" y="258298"/>
                </a:lnTo>
                <a:lnTo>
                  <a:pt x="0" y="0"/>
                </a:lnTo>
                <a:close/>
              </a:path>
            </a:pathLst>
          </a:custGeom>
          <a:solidFill>
            <a:srgbClr val="CFE1F3"/>
          </a:solidFill>
        </p:spPr>
        <p:txBody>
          <a:bodyPr wrap="square" lIns="0" tIns="0" rIns="0" bIns="0" rtlCol="0"/>
          <a:lstStyle/>
          <a:p>
            <a:endParaRPr/>
          </a:p>
        </p:txBody>
      </p:sp>
      <p:sp>
        <p:nvSpPr>
          <p:cNvPr id="32" name="object 32"/>
          <p:cNvSpPr/>
          <p:nvPr/>
        </p:nvSpPr>
        <p:spPr>
          <a:xfrm>
            <a:off x="6568794" y="2680341"/>
            <a:ext cx="1483360" cy="258445"/>
          </a:xfrm>
          <a:custGeom>
            <a:avLst/>
            <a:gdLst/>
            <a:ahLst/>
            <a:cxnLst/>
            <a:rect l="l" t="t" r="r" b="b"/>
            <a:pathLst>
              <a:path w="1483359" h="258444">
                <a:moveTo>
                  <a:pt x="0" y="0"/>
                </a:moveTo>
                <a:lnTo>
                  <a:pt x="1483321" y="0"/>
                </a:lnTo>
                <a:lnTo>
                  <a:pt x="1483321" y="258298"/>
                </a:lnTo>
                <a:lnTo>
                  <a:pt x="0" y="258298"/>
                </a:lnTo>
                <a:lnTo>
                  <a:pt x="0" y="0"/>
                </a:lnTo>
                <a:close/>
              </a:path>
            </a:pathLst>
          </a:custGeom>
          <a:ln w="32521">
            <a:solidFill>
              <a:srgbClr val="000000"/>
            </a:solidFill>
          </a:ln>
        </p:spPr>
        <p:txBody>
          <a:bodyPr wrap="square" lIns="0" tIns="0" rIns="0" bIns="0" rtlCol="0"/>
          <a:lstStyle/>
          <a:p>
            <a:endParaRPr/>
          </a:p>
        </p:txBody>
      </p:sp>
      <p:sp>
        <p:nvSpPr>
          <p:cNvPr id="33" name="object 33"/>
          <p:cNvSpPr/>
          <p:nvPr/>
        </p:nvSpPr>
        <p:spPr>
          <a:xfrm>
            <a:off x="5084457" y="2680341"/>
            <a:ext cx="1484630" cy="258445"/>
          </a:xfrm>
          <a:custGeom>
            <a:avLst/>
            <a:gdLst/>
            <a:ahLst/>
            <a:cxnLst/>
            <a:rect l="l" t="t" r="r" b="b"/>
            <a:pathLst>
              <a:path w="1484629" h="258444">
                <a:moveTo>
                  <a:pt x="0" y="0"/>
                </a:moveTo>
                <a:lnTo>
                  <a:pt x="1484336" y="0"/>
                </a:lnTo>
                <a:lnTo>
                  <a:pt x="1484336" y="258298"/>
                </a:lnTo>
                <a:lnTo>
                  <a:pt x="0" y="258298"/>
                </a:lnTo>
                <a:lnTo>
                  <a:pt x="0" y="0"/>
                </a:lnTo>
                <a:close/>
              </a:path>
            </a:pathLst>
          </a:custGeom>
          <a:solidFill>
            <a:srgbClr val="CFE1F3"/>
          </a:solidFill>
        </p:spPr>
        <p:txBody>
          <a:bodyPr wrap="square" lIns="0" tIns="0" rIns="0" bIns="0" rtlCol="0"/>
          <a:lstStyle/>
          <a:p>
            <a:endParaRPr/>
          </a:p>
        </p:txBody>
      </p:sp>
      <p:sp>
        <p:nvSpPr>
          <p:cNvPr id="34" name="object 34"/>
          <p:cNvSpPr/>
          <p:nvPr/>
        </p:nvSpPr>
        <p:spPr>
          <a:xfrm>
            <a:off x="5084457" y="2680341"/>
            <a:ext cx="1484630" cy="258445"/>
          </a:xfrm>
          <a:custGeom>
            <a:avLst/>
            <a:gdLst/>
            <a:ahLst/>
            <a:cxnLst/>
            <a:rect l="l" t="t" r="r" b="b"/>
            <a:pathLst>
              <a:path w="1484629" h="258444">
                <a:moveTo>
                  <a:pt x="0" y="0"/>
                </a:moveTo>
                <a:lnTo>
                  <a:pt x="1484336" y="0"/>
                </a:lnTo>
                <a:lnTo>
                  <a:pt x="1484336" y="258298"/>
                </a:lnTo>
                <a:lnTo>
                  <a:pt x="0" y="258298"/>
                </a:lnTo>
                <a:lnTo>
                  <a:pt x="0" y="0"/>
                </a:lnTo>
                <a:close/>
              </a:path>
            </a:pathLst>
          </a:custGeom>
          <a:ln w="32521">
            <a:solidFill>
              <a:srgbClr val="000000"/>
            </a:solidFill>
          </a:ln>
        </p:spPr>
        <p:txBody>
          <a:bodyPr wrap="square" lIns="0" tIns="0" rIns="0" bIns="0" rtlCol="0"/>
          <a:lstStyle/>
          <a:p>
            <a:endParaRPr/>
          </a:p>
        </p:txBody>
      </p:sp>
      <p:sp>
        <p:nvSpPr>
          <p:cNvPr id="35" name="object 35"/>
          <p:cNvSpPr/>
          <p:nvPr/>
        </p:nvSpPr>
        <p:spPr>
          <a:xfrm>
            <a:off x="3601009" y="2680341"/>
            <a:ext cx="1483995" cy="258445"/>
          </a:xfrm>
          <a:custGeom>
            <a:avLst/>
            <a:gdLst/>
            <a:ahLst/>
            <a:cxnLst/>
            <a:rect l="l" t="t" r="r" b="b"/>
            <a:pathLst>
              <a:path w="1483995" h="258444">
                <a:moveTo>
                  <a:pt x="0" y="0"/>
                </a:moveTo>
                <a:lnTo>
                  <a:pt x="1483448" y="0"/>
                </a:lnTo>
                <a:lnTo>
                  <a:pt x="1483448" y="258298"/>
                </a:lnTo>
                <a:lnTo>
                  <a:pt x="0" y="258298"/>
                </a:lnTo>
                <a:lnTo>
                  <a:pt x="0" y="0"/>
                </a:lnTo>
                <a:close/>
              </a:path>
            </a:pathLst>
          </a:custGeom>
          <a:solidFill>
            <a:srgbClr val="CFE1F3"/>
          </a:solidFill>
        </p:spPr>
        <p:txBody>
          <a:bodyPr wrap="square" lIns="0" tIns="0" rIns="0" bIns="0" rtlCol="0"/>
          <a:lstStyle/>
          <a:p>
            <a:endParaRPr/>
          </a:p>
        </p:txBody>
      </p:sp>
      <p:sp>
        <p:nvSpPr>
          <p:cNvPr id="36" name="object 36"/>
          <p:cNvSpPr/>
          <p:nvPr/>
        </p:nvSpPr>
        <p:spPr>
          <a:xfrm>
            <a:off x="3601009" y="2680341"/>
            <a:ext cx="1483995" cy="258445"/>
          </a:xfrm>
          <a:custGeom>
            <a:avLst/>
            <a:gdLst/>
            <a:ahLst/>
            <a:cxnLst/>
            <a:rect l="l" t="t" r="r" b="b"/>
            <a:pathLst>
              <a:path w="1483995" h="258444">
                <a:moveTo>
                  <a:pt x="0" y="0"/>
                </a:moveTo>
                <a:lnTo>
                  <a:pt x="1483448" y="0"/>
                </a:lnTo>
                <a:lnTo>
                  <a:pt x="1483448" y="258298"/>
                </a:lnTo>
                <a:lnTo>
                  <a:pt x="0" y="258298"/>
                </a:lnTo>
                <a:lnTo>
                  <a:pt x="0" y="0"/>
                </a:lnTo>
                <a:close/>
              </a:path>
            </a:pathLst>
          </a:custGeom>
          <a:ln w="32521">
            <a:solidFill>
              <a:srgbClr val="000000"/>
            </a:solidFill>
          </a:ln>
        </p:spPr>
        <p:txBody>
          <a:bodyPr wrap="square" lIns="0" tIns="0" rIns="0" bIns="0" rtlCol="0"/>
          <a:lstStyle/>
          <a:p>
            <a:endParaRPr/>
          </a:p>
        </p:txBody>
      </p:sp>
      <p:sp>
        <p:nvSpPr>
          <p:cNvPr id="37" name="object 37"/>
          <p:cNvSpPr/>
          <p:nvPr/>
        </p:nvSpPr>
        <p:spPr>
          <a:xfrm>
            <a:off x="1655613" y="1548409"/>
            <a:ext cx="1168400" cy="1295400"/>
          </a:xfrm>
          <a:custGeom>
            <a:avLst/>
            <a:gdLst/>
            <a:ahLst/>
            <a:cxnLst/>
            <a:rect l="l" t="t" r="r" b="b"/>
            <a:pathLst>
              <a:path w="1168400" h="1295400">
                <a:moveTo>
                  <a:pt x="910522" y="0"/>
                </a:moveTo>
                <a:lnTo>
                  <a:pt x="863675" y="2600"/>
                </a:lnTo>
                <a:lnTo>
                  <a:pt x="818893" y="8920"/>
                </a:lnTo>
                <a:lnTo>
                  <a:pt x="777774" y="18521"/>
                </a:lnTo>
                <a:lnTo>
                  <a:pt x="712912" y="45826"/>
                </a:lnTo>
                <a:lnTo>
                  <a:pt x="671245" y="93526"/>
                </a:lnTo>
                <a:lnTo>
                  <a:pt x="643136" y="166608"/>
                </a:lnTo>
                <a:lnTo>
                  <a:pt x="632191" y="210021"/>
                </a:lnTo>
                <a:lnTo>
                  <a:pt x="622264" y="256602"/>
                </a:lnTo>
                <a:lnTo>
                  <a:pt x="612565" y="305294"/>
                </a:lnTo>
                <a:lnTo>
                  <a:pt x="602305" y="355037"/>
                </a:lnTo>
                <a:lnTo>
                  <a:pt x="590693" y="404773"/>
                </a:lnTo>
                <a:lnTo>
                  <a:pt x="576909" y="453523"/>
                </a:lnTo>
                <a:lnTo>
                  <a:pt x="560250" y="499990"/>
                </a:lnTo>
                <a:lnTo>
                  <a:pt x="539839" y="543352"/>
                </a:lnTo>
                <a:lnTo>
                  <a:pt x="514915" y="582473"/>
                </a:lnTo>
                <a:lnTo>
                  <a:pt x="487208" y="614061"/>
                </a:lnTo>
                <a:lnTo>
                  <a:pt x="452622" y="645278"/>
                </a:lnTo>
                <a:lnTo>
                  <a:pt x="412526" y="676085"/>
                </a:lnTo>
                <a:lnTo>
                  <a:pt x="368293" y="706443"/>
                </a:lnTo>
                <a:lnTo>
                  <a:pt x="321294" y="736313"/>
                </a:lnTo>
                <a:lnTo>
                  <a:pt x="177404" y="822603"/>
                </a:lnTo>
                <a:lnTo>
                  <a:pt x="133047" y="850129"/>
                </a:lnTo>
                <a:lnTo>
                  <a:pt x="92777" y="876971"/>
                </a:lnTo>
                <a:lnTo>
                  <a:pt x="57967" y="903091"/>
                </a:lnTo>
                <a:lnTo>
                  <a:pt x="10207" y="953005"/>
                </a:lnTo>
                <a:lnTo>
                  <a:pt x="0" y="976722"/>
                </a:lnTo>
                <a:lnTo>
                  <a:pt x="734" y="999559"/>
                </a:lnTo>
                <a:lnTo>
                  <a:pt x="27258" y="1042748"/>
                </a:lnTo>
                <a:lnTo>
                  <a:pt x="81176" y="1093778"/>
                </a:lnTo>
                <a:lnTo>
                  <a:pt x="116501" y="1120699"/>
                </a:lnTo>
                <a:lnTo>
                  <a:pt x="156384" y="1147737"/>
                </a:lnTo>
                <a:lnTo>
                  <a:pt x="200065" y="1174278"/>
                </a:lnTo>
                <a:lnTo>
                  <a:pt x="246779" y="1199710"/>
                </a:lnTo>
                <a:lnTo>
                  <a:pt x="295763" y="1223417"/>
                </a:lnTo>
                <a:lnTo>
                  <a:pt x="346255" y="1244786"/>
                </a:lnTo>
                <a:lnTo>
                  <a:pt x="397492" y="1263202"/>
                </a:lnTo>
                <a:lnTo>
                  <a:pt x="448711" y="1278051"/>
                </a:lnTo>
                <a:lnTo>
                  <a:pt x="499148" y="1288720"/>
                </a:lnTo>
                <a:lnTo>
                  <a:pt x="548041" y="1294593"/>
                </a:lnTo>
                <a:lnTo>
                  <a:pt x="594627" y="1295058"/>
                </a:lnTo>
                <a:lnTo>
                  <a:pt x="638143" y="1289499"/>
                </a:lnTo>
                <a:lnTo>
                  <a:pt x="677825" y="1277303"/>
                </a:lnTo>
                <a:lnTo>
                  <a:pt x="712912" y="1257856"/>
                </a:lnTo>
                <a:lnTo>
                  <a:pt x="762660" y="1211076"/>
                </a:lnTo>
                <a:lnTo>
                  <a:pt x="788222" y="1179367"/>
                </a:lnTo>
                <a:lnTo>
                  <a:pt x="814052" y="1142785"/>
                </a:lnTo>
                <a:lnTo>
                  <a:pt x="840009" y="1101835"/>
                </a:lnTo>
                <a:lnTo>
                  <a:pt x="865950" y="1057022"/>
                </a:lnTo>
                <a:lnTo>
                  <a:pt x="891733" y="1008851"/>
                </a:lnTo>
                <a:lnTo>
                  <a:pt x="917216" y="957826"/>
                </a:lnTo>
                <a:lnTo>
                  <a:pt x="942257" y="904454"/>
                </a:lnTo>
                <a:lnTo>
                  <a:pt x="966712" y="849237"/>
                </a:lnTo>
                <a:lnTo>
                  <a:pt x="990441" y="792683"/>
                </a:lnTo>
                <a:lnTo>
                  <a:pt x="1013301" y="735295"/>
                </a:lnTo>
                <a:lnTo>
                  <a:pt x="1035149" y="677578"/>
                </a:lnTo>
                <a:lnTo>
                  <a:pt x="1055844" y="620037"/>
                </a:lnTo>
                <a:lnTo>
                  <a:pt x="1075243" y="563178"/>
                </a:lnTo>
                <a:lnTo>
                  <a:pt x="1093203" y="507505"/>
                </a:lnTo>
                <a:lnTo>
                  <a:pt x="1109606" y="453444"/>
                </a:lnTo>
                <a:lnTo>
                  <a:pt x="1124241" y="401737"/>
                </a:lnTo>
                <a:lnTo>
                  <a:pt x="1137034" y="352652"/>
                </a:lnTo>
                <a:lnTo>
                  <a:pt x="1147820" y="306773"/>
                </a:lnTo>
                <a:lnTo>
                  <a:pt x="1156457" y="264604"/>
                </a:lnTo>
                <a:lnTo>
                  <a:pt x="1162802" y="226651"/>
                </a:lnTo>
                <a:lnTo>
                  <a:pt x="1168049" y="165412"/>
                </a:lnTo>
                <a:lnTo>
                  <a:pt x="1162162" y="122559"/>
                </a:lnTo>
                <a:lnTo>
                  <a:pt x="1145566" y="86915"/>
                </a:lnTo>
                <a:lnTo>
                  <a:pt x="1119858" y="58043"/>
                </a:lnTo>
                <a:lnTo>
                  <a:pt x="1086634" y="35507"/>
                </a:lnTo>
                <a:lnTo>
                  <a:pt x="1047492" y="18871"/>
                </a:lnTo>
                <a:lnTo>
                  <a:pt x="1004028" y="7699"/>
                </a:lnTo>
                <a:lnTo>
                  <a:pt x="957839" y="1554"/>
                </a:lnTo>
                <a:lnTo>
                  <a:pt x="910522" y="0"/>
                </a:lnTo>
                <a:close/>
              </a:path>
            </a:pathLst>
          </a:custGeom>
          <a:solidFill>
            <a:srgbClr val="FFFF00"/>
          </a:solidFill>
        </p:spPr>
        <p:txBody>
          <a:bodyPr wrap="square" lIns="0" tIns="0" rIns="0" bIns="0" rtlCol="0"/>
          <a:lstStyle/>
          <a:p>
            <a:endParaRPr/>
          </a:p>
        </p:txBody>
      </p:sp>
      <p:sp>
        <p:nvSpPr>
          <p:cNvPr id="38" name="object 38"/>
          <p:cNvSpPr/>
          <p:nvPr/>
        </p:nvSpPr>
        <p:spPr>
          <a:xfrm>
            <a:off x="1655613" y="1548409"/>
            <a:ext cx="1168400" cy="1295400"/>
          </a:xfrm>
          <a:custGeom>
            <a:avLst/>
            <a:gdLst/>
            <a:ahLst/>
            <a:cxnLst/>
            <a:rect l="l" t="t" r="r" b="b"/>
            <a:pathLst>
              <a:path w="1168400" h="1295400">
                <a:moveTo>
                  <a:pt x="734" y="999559"/>
                </a:moveTo>
                <a:lnTo>
                  <a:pt x="10191" y="1019867"/>
                </a:lnTo>
                <a:lnTo>
                  <a:pt x="27258" y="1042748"/>
                </a:lnTo>
                <a:lnTo>
                  <a:pt x="81176" y="1093778"/>
                </a:lnTo>
                <a:lnTo>
                  <a:pt x="116501" y="1120699"/>
                </a:lnTo>
                <a:lnTo>
                  <a:pt x="156384" y="1147737"/>
                </a:lnTo>
                <a:lnTo>
                  <a:pt x="200065" y="1174278"/>
                </a:lnTo>
                <a:lnTo>
                  <a:pt x="246779" y="1199710"/>
                </a:lnTo>
                <a:lnTo>
                  <a:pt x="295763" y="1223417"/>
                </a:lnTo>
                <a:lnTo>
                  <a:pt x="346255" y="1244786"/>
                </a:lnTo>
                <a:lnTo>
                  <a:pt x="397492" y="1263202"/>
                </a:lnTo>
                <a:lnTo>
                  <a:pt x="448711" y="1278051"/>
                </a:lnTo>
                <a:lnTo>
                  <a:pt x="499148" y="1288720"/>
                </a:lnTo>
                <a:lnTo>
                  <a:pt x="548041" y="1294593"/>
                </a:lnTo>
                <a:lnTo>
                  <a:pt x="594627" y="1295058"/>
                </a:lnTo>
                <a:lnTo>
                  <a:pt x="638143" y="1289499"/>
                </a:lnTo>
                <a:lnTo>
                  <a:pt x="677825" y="1277303"/>
                </a:lnTo>
                <a:lnTo>
                  <a:pt x="712912" y="1257856"/>
                </a:lnTo>
                <a:lnTo>
                  <a:pt x="762660" y="1211076"/>
                </a:lnTo>
                <a:lnTo>
                  <a:pt x="788222" y="1179367"/>
                </a:lnTo>
                <a:lnTo>
                  <a:pt x="814052" y="1142785"/>
                </a:lnTo>
                <a:lnTo>
                  <a:pt x="840009" y="1101835"/>
                </a:lnTo>
                <a:lnTo>
                  <a:pt x="865950" y="1057022"/>
                </a:lnTo>
                <a:lnTo>
                  <a:pt x="891733" y="1008851"/>
                </a:lnTo>
                <a:lnTo>
                  <a:pt x="917216" y="957826"/>
                </a:lnTo>
                <a:lnTo>
                  <a:pt x="942257" y="904454"/>
                </a:lnTo>
                <a:lnTo>
                  <a:pt x="966712" y="849237"/>
                </a:lnTo>
                <a:lnTo>
                  <a:pt x="990441" y="792683"/>
                </a:lnTo>
                <a:lnTo>
                  <a:pt x="1013301" y="735295"/>
                </a:lnTo>
                <a:lnTo>
                  <a:pt x="1035149" y="677578"/>
                </a:lnTo>
                <a:lnTo>
                  <a:pt x="1055844" y="620037"/>
                </a:lnTo>
                <a:lnTo>
                  <a:pt x="1075243" y="563178"/>
                </a:lnTo>
                <a:lnTo>
                  <a:pt x="1093203" y="507505"/>
                </a:lnTo>
                <a:lnTo>
                  <a:pt x="1109584" y="453523"/>
                </a:lnTo>
                <a:lnTo>
                  <a:pt x="1124241" y="401737"/>
                </a:lnTo>
                <a:lnTo>
                  <a:pt x="1137034" y="352652"/>
                </a:lnTo>
                <a:lnTo>
                  <a:pt x="1147820" y="306773"/>
                </a:lnTo>
                <a:lnTo>
                  <a:pt x="1156457" y="264604"/>
                </a:lnTo>
                <a:lnTo>
                  <a:pt x="1162802" y="226651"/>
                </a:lnTo>
                <a:lnTo>
                  <a:pt x="1168049" y="165412"/>
                </a:lnTo>
                <a:lnTo>
                  <a:pt x="1162162" y="122559"/>
                </a:lnTo>
                <a:lnTo>
                  <a:pt x="1145566" y="86915"/>
                </a:lnTo>
                <a:lnTo>
                  <a:pt x="1119858" y="58043"/>
                </a:lnTo>
                <a:lnTo>
                  <a:pt x="1086634" y="35507"/>
                </a:lnTo>
                <a:lnTo>
                  <a:pt x="1047492" y="18871"/>
                </a:lnTo>
                <a:lnTo>
                  <a:pt x="1004028" y="7699"/>
                </a:lnTo>
                <a:lnTo>
                  <a:pt x="957839" y="1554"/>
                </a:lnTo>
                <a:lnTo>
                  <a:pt x="910522" y="0"/>
                </a:lnTo>
                <a:lnTo>
                  <a:pt x="863675" y="2600"/>
                </a:lnTo>
                <a:lnTo>
                  <a:pt x="818893" y="8920"/>
                </a:lnTo>
                <a:lnTo>
                  <a:pt x="777774" y="18521"/>
                </a:lnTo>
                <a:lnTo>
                  <a:pt x="712912" y="45826"/>
                </a:lnTo>
                <a:lnTo>
                  <a:pt x="671245" y="93526"/>
                </a:lnTo>
                <a:lnTo>
                  <a:pt x="643136" y="166608"/>
                </a:lnTo>
                <a:lnTo>
                  <a:pt x="632191" y="210021"/>
                </a:lnTo>
                <a:lnTo>
                  <a:pt x="622264" y="256602"/>
                </a:lnTo>
                <a:lnTo>
                  <a:pt x="612565" y="305294"/>
                </a:lnTo>
                <a:lnTo>
                  <a:pt x="602305" y="355037"/>
                </a:lnTo>
                <a:lnTo>
                  <a:pt x="590693" y="404773"/>
                </a:lnTo>
                <a:lnTo>
                  <a:pt x="576938" y="453444"/>
                </a:lnTo>
                <a:lnTo>
                  <a:pt x="560250" y="499990"/>
                </a:lnTo>
                <a:lnTo>
                  <a:pt x="539839" y="543352"/>
                </a:lnTo>
                <a:lnTo>
                  <a:pt x="514915" y="582473"/>
                </a:lnTo>
                <a:lnTo>
                  <a:pt x="487208" y="614061"/>
                </a:lnTo>
                <a:lnTo>
                  <a:pt x="452622" y="645278"/>
                </a:lnTo>
                <a:lnTo>
                  <a:pt x="412526" y="676085"/>
                </a:lnTo>
                <a:lnTo>
                  <a:pt x="368293" y="706443"/>
                </a:lnTo>
                <a:lnTo>
                  <a:pt x="321294" y="736313"/>
                </a:lnTo>
                <a:lnTo>
                  <a:pt x="272898" y="765656"/>
                </a:lnTo>
                <a:lnTo>
                  <a:pt x="224478" y="794432"/>
                </a:lnTo>
                <a:lnTo>
                  <a:pt x="177404" y="822603"/>
                </a:lnTo>
                <a:lnTo>
                  <a:pt x="133047" y="850129"/>
                </a:lnTo>
                <a:lnTo>
                  <a:pt x="92777" y="876971"/>
                </a:lnTo>
                <a:lnTo>
                  <a:pt x="57967" y="903091"/>
                </a:lnTo>
                <a:lnTo>
                  <a:pt x="10207" y="953005"/>
                </a:lnTo>
                <a:lnTo>
                  <a:pt x="0" y="976722"/>
                </a:lnTo>
                <a:lnTo>
                  <a:pt x="734" y="999559"/>
                </a:lnTo>
                <a:close/>
              </a:path>
            </a:pathLst>
          </a:custGeom>
          <a:ln w="32445">
            <a:solidFill>
              <a:srgbClr val="000000"/>
            </a:solidFill>
          </a:ln>
        </p:spPr>
        <p:txBody>
          <a:bodyPr wrap="square" lIns="0" tIns="0" rIns="0" bIns="0" rtlCol="0"/>
          <a:lstStyle/>
          <a:p>
            <a:endParaRPr/>
          </a:p>
        </p:txBody>
      </p:sp>
      <p:sp>
        <p:nvSpPr>
          <p:cNvPr id="39" name="object 39"/>
          <p:cNvSpPr/>
          <p:nvPr/>
        </p:nvSpPr>
        <p:spPr>
          <a:xfrm>
            <a:off x="0" y="4572"/>
            <a:ext cx="9144000" cy="334010"/>
          </a:xfrm>
          <a:custGeom>
            <a:avLst/>
            <a:gdLst/>
            <a:ahLst/>
            <a:cxnLst/>
            <a:rect l="l" t="t" r="r" b="b"/>
            <a:pathLst>
              <a:path w="9144000" h="334010">
                <a:moveTo>
                  <a:pt x="0" y="333755"/>
                </a:moveTo>
                <a:lnTo>
                  <a:pt x="9144000" y="333755"/>
                </a:lnTo>
                <a:lnTo>
                  <a:pt x="9144000" y="0"/>
                </a:lnTo>
                <a:lnTo>
                  <a:pt x="0" y="0"/>
                </a:lnTo>
                <a:lnTo>
                  <a:pt x="0" y="333755"/>
                </a:lnTo>
                <a:close/>
              </a:path>
            </a:pathLst>
          </a:custGeom>
          <a:solidFill>
            <a:srgbClr val="B8CDE4">
              <a:alpha val="78038"/>
            </a:srgbClr>
          </a:solidFill>
        </p:spPr>
        <p:txBody>
          <a:bodyPr wrap="square" lIns="0" tIns="0" rIns="0" bIns="0" rtlCol="0"/>
          <a:lstStyle/>
          <a:p>
            <a:endParaRPr/>
          </a:p>
        </p:txBody>
      </p:sp>
      <p:sp>
        <p:nvSpPr>
          <p:cNvPr id="40" name="object 40"/>
          <p:cNvSpPr txBox="1"/>
          <p:nvPr/>
        </p:nvSpPr>
        <p:spPr>
          <a:xfrm>
            <a:off x="78739" y="34289"/>
            <a:ext cx="8457565"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Arial"/>
                <a:cs typeface="Arial"/>
              </a:rPr>
              <a:t>7.2.U5 </a:t>
            </a:r>
            <a:r>
              <a:rPr sz="1600" spc="-10" dirty="0">
                <a:latin typeface="Arial"/>
                <a:cs typeface="Arial"/>
              </a:rPr>
              <a:t>Gene </a:t>
            </a:r>
            <a:r>
              <a:rPr sz="1600" spc="-5" dirty="0">
                <a:latin typeface="Arial"/>
                <a:cs typeface="Arial"/>
              </a:rPr>
              <a:t>expression </a:t>
            </a:r>
            <a:r>
              <a:rPr sz="1600" dirty="0">
                <a:latin typeface="Arial"/>
                <a:cs typeface="Arial"/>
              </a:rPr>
              <a:t>is </a:t>
            </a:r>
            <a:r>
              <a:rPr sz="1600" spc="-5" dirty="0">
                <a:latin typeface="Arial"/>
                <a:cs typeface="Arial"/>
              </a:rPr>
              <a:t>regulated by proteins that bind to specific base sequences in</a:t>
            </a:r>
            <a:r>
              <a:rPr sz="1600" spc="225" dirty="0">
                <a:latin typeface="Arial"/>
                <a:cs typeface="Arial"/>
              </a:rPr>
              <a:t> </a:t>
            </a:r>
            <a:r>
              <a:rPr sz="1600" spc="-5" dirty="0">
                <a:latin typeface="Arial"/>
                <a:cs typeface="Arial"/>
              </a:rPr>
              <a:t>DNA.</a:t>
            </a:r>
            <a:endParaRPr sz="1600">
              <a:latin typeface="Arial"/>
              <a:cs typeface="Arial"/>
            </a:endParaRPr>
          </a:p>
        </p:txBody>
      </p:sp>
      <p:sp>
        <p:nvSpPr>
          <p:cNvPr id="41" name="object 41"/>
          <p:cNvSpPr txBox="1">
            <a:spLocks noGrp="1"/>
          </p:cNvSpPr>
          <p:nvPr>
            <p:ph type="title"/>
          </p:nvPr>
        </p:nvSpPr>
        <p:spPr>
          <a:xfrm>
            <a:off x="78738" y="440563"/>
            <a:ext cx="8733917" cy="628377"/>
          </a:xfrm>
          <a:prstGeom prst="rect">
            <a:avLst/>
          </a:prstGeom>
          <a:solidFill>
            <a:srgbClr val="FFFF00"/>
          </a:solidFill>
        </p:spPr>
        <p:txBody>
          <a:bodyPr vert="horz" wrap="square" lIns="0" tIns="12700" rIns="0" bIns="0" rtlCol="0">
            <a:spAutoFit/>
          </a:bodyPr>
          <a:lstStyle/>
          <a:p>
            <a:pPr marL="12700" marR="5080">
              <a:lnSpc>
                <a:spcPct val="100000"/>
              </a:lnSpc>
              <a:spcBef>
                <a:spcPts val="100"/>
              </a:spcBef>
            </a:pPr>
            <a:r>
              <a:rPr lang="en-US" spc="-85" dirty="0">
                <a:latin typeface="+mn-lt"/>
              </a:rPr>
              <a:t>One well known example of the regulation of gene expression by proteins is the metabolism of lactose in </a:t>
            </a:r>
            <a:r>
              <a:rPr lang="en-US" i="1" spc="-85" dirty="0">
                <a:latin typeface="+mn-lt"/>
              </a:rPr>
              <a:t>E. coli </a:t>
            </a:r>
            <a:r>
              <a:rPr lang="en-US" spc="-85" dirty="0">
                <a:latin typeface="+mn-lt"/>
              </a:rPr>
              <a:t>bacterium. The diagram below illustrates this example:</a:t>
            </a:r>
            <a:endParaRPr dirty="0">
              <a:latin typeface="+mn-lt"/>
              <a:cs typeface="Trebuchet MS"/>
            </a:endParaRPr>
          </a:p>
        </p:txBody>
      </p:sp>
      <p:sp>
        <p:nvSpPr>
          <p:cNvPr id="42" name="object 42"/>
          <p:cNvSpPr txBox="1"/>
          <p:nvPr/>
        </p:nvSpPr>
        <p:spPr>
          <a:xfrm>
            <a:off x="6839081" y="3824478"/>
            <a:ext cx="2184904" cy="1254189"/>
          </a:xfrm>
          <a:prstGeom prst="rect">
            <a:avLst/>
          </a:prstGeom>
          <a:ln w="38100">
            <a:solidFill>
              <a:srgbClr val="7E7E7E"/>
            </a:solidFill>
          </a:ln>
        </p:spPr>
        <p:txBody>
          <a:bodyPr vert="horz" wrap="square" lIns="0" tIns="22860" rIns="0" bIns="0" rtlCol="0">
            <a:spAutoFit/>
          </a:bodyPr>
          <a:lstStyle/>
          <a:p>
            <a:pPr marL="92075" marR="146050">
              <a:lnSpc>
                <a:spcPct val="100000"/>
              </a:lnSpc>
              <a:spcBef>
                <a:spcPts val="180"/>
              </a:spcBef>
            </a:pPr>
            <a:r>
              <a:rPr lang="en-US" sz="2000" dirty="0">
                <a:cs typeface="Arial"/>
              </a:rPr>
              <a:t>Genes involved in  the metabolism  (breakdown) of  lactose</a:t>
            </a:r>
          </a:p>
        </p:txBody>
      </p:sp>
      <p:sp>
        <p:nvSpPr>
          <p:cNvPr id="43" name="object 43"/>
          <p:cNvSpPr/>
          <p:nvPr/>
        </p:nvSpPr>
        <p:spPr>
          <a:xfrm>
            <a:off x="3659885" y="3117342"/>
            <a:ext cx="4407535" cy="195580"/>
          </a:xfrm>
          <a:custGeom>
            <a:avLst/>
            <a:gdLst/>
            <a:ahLst/>
            <a:cxnLst/>
            <a:rect l="l" t="t" r="r" b="b"/>
            <a:pathLst>
              <a:path w="4407534" h="195579">
                <a:moveTo>
                  <a:pt x="4407408" y="0"/>
                </a:moveTo>
                <a:lnTo>
                  <a:pt x="4406136" y="75914"/>
                </a:lnTo>
                <a:lnTo>
                  <a:pt x="4402661" y="137922"/>
                </a:lnTo>
                <a:lnTo>
                  <a:pt x="4397496" y="179736"/>
                </a:lnTo>
                <a:lnTo>
                  <a:pt x="4391152" y="195072"/>
                </a:lnTo>
                <a:lnTo>
                  <a:pt x="16255" y="195072"/>
                </a:lnTo>
                <a:lnTo>
                  <a:pt x="9911" y="179736"/>
                </a:lnTo>
                <a:lnTo>
                  <a:pt x="4746" y="137922"/>
                </a:lnTo>
                <a:lnTo>
                  <a:pt x="1271" y="75914"/>
                </a:lnTo>
                <a:lnTo>
                  <a:pt x="0" y="0"/>
                </a:lnTo>
              </a:path>
            </a:pathLst>
          </a:custGeom>
          <a:ln w="38100">
            <a:solidFill>
              <a:srgbClr val="7E7E7E"/>
            </a:solidFill>
          </a:ln>
        </p:spPr>
        <p:txBody>
          <a:bodyPr wrap="square" lIns="0" tIns="0" rIns="0" bIns="0" rtlCol="0"/>
          <a:lstStyle/>
          <a:p>
            <a:endParaRPr/>
          </a:p>
        </p:txBody>
      </p:sp>
      <p:sp>
        <p:nvSpPr>
          <p:cNvPr id="44" name="object 44"/>
          <p:cNvSpPr/>
          <p:nvPr/>
        </p:nvSpPr>
        <p:spPr>
          <a:xfrm>
            <a:off x="5863590" y="3312414"/>
            <a:ext cx="2099310" cy="511175"/>
          </a:xfrm>
          <a:custGeom>
            <a:avLst/>
            <a:gdLst/>
            <a:ahLst/>
            <a:cxnLst/>
            <a:rect l="l" t="t" r="r" b="b"/>
            <a:pathLst>
              <a:path w="2099309" h="511175">
                <a:moveTo>
                  <a:pt x="0" y="0"/>
                </a:moveTo>
                <a:lnTo>
                  <a:pt x="2098802" y="510667"/>
                </a:lnTo>
              </a:path>
            </a:pathLst>
          </a:custGeom>
          <a:ln w="38100">
            <a:solidFill>
              <a:srgbClr val="7E7E7E"/>
            </a:solidFill>
          </a:ln>
        </p:spPr>
        <p:txBody>
          <a:bodyPr wrap="square" lIns="0" tIns="0" rIns="0" bIns="0" rtlCol="0"/>
          <a:lstStyle/>
          <a:p>
            <a:endParaRPr/>
          </a:p>
        </p:txBody>
      </p:sp>
      <p:sp>
        <p:nvSpPr>
          <p:cNvPr id="45" name="object 45"/>
          <p:cNvSpPr txBox="1"/>
          <p:nvPr/>
        </p:nvSpPr>
        <p:spPr>
          <a:xfrm>
            <a:off x="5202172" y="1218438"/>
            <a:ext cx="3610483" cy="1254189"/>
          </a:xfrm>
          <a:prstGeom prst="rect">
            <a:avLst/>
          </a:prstGeom>
          <a:ln w="38100">
            <a:solidFill>
              <a:srgbClr val="008000"/>
            </a:solidFill>
          </a:ln>
        </p:spPr>
        <p:txBody>
          <a:bodyPr vert="horz" wrap="square" lIns="0" tIns="22860" rIns="0" bIns="0" rtlCol="0">
            <a:spAutoFit/>
          </a:bodyPr>
          <a:lstStyle/>
          <a:p>
            <a:pPr marL="91440" marR="123825">
              <a:lnSpc>
                <a:spcPct val="100000"/>
              </a:lnSpc>
              <a:spcBef>
                <a:spcPts val="180"/>
              </a:spcBef>
            </a:pPr>
            <a:r>
              <a:rPr lang="en-US" sz="2000" dirty="0">
                <a:cs typeface="Arial"/>
              </a:rPr>
              <a:t>The </a:t>
            </a:r>
            <a:r>
              <a:rPr lang="en-US" sz="2000" b="1" dirty="0">
                <a:cs typeface="Arial"/>
              </a:rPr>
              <a:t>repressor protein </a:t>
            </a:r>
            <a:r>
              <a:rPr lang="en-US" sz="2000" dirty="0">
                <a:cs typeface="Arial"/>
              </a:rPr>
              <a:t>is bound  to the </a:t>
            </a:r>
            <a:r>
              <a:rPr lang="en-US" sz="2000" b="1" dirty="0">
                <a:cs typeface="Arial"/>
              </a:rPr>
              <a:t>operator</a:t>
            </a:r>
            <a:r>
              <a:rPr lang="en-US" sz="2000" dirty="0">
                <a:cs typeface="Arial"/>
              </a:rPr>
              <a:t> preventing</a:t>
            </a:r>
            <a:r>
              <a:rPr lang="en-US" sz="2000" dirty="0">
                <a:solidFill>
                  <a:srgbClr val="FF0000"/>
                </a:solidFill>
                <a:cs typeface="Arial"/>
              </a:rPr>
              <a:t> RNA  Polymerase </a:t>
            </a:r>
            <a:r>
              <a:rPr lang="en-US" sz="2000" dirty="0">
                <a:cs typeface="Arial"/>
              </a:rPr>
              <a:t>from transcribing the genes.</a:t>
            </a:r>
          </a:p>
        </p:txBody>
      </p:sp>
      <p:sp>
        <p:nvSpPr>
          <p:cNvPr id="46" name="object 46"/>
          <p:cNvSpPr/>
          <p:nvPr/>
        </p:nvSpPr>
        <p:spPr>
          <a:xfrm>
            <a:off x="3850385" y="1742694"/>
            <a:ext cx="1352550" cy="419100"/>
          </a:xfrm>
          <a:custGeom>
            <a:avLst/>
            <a:gdLst/>
            <a:ahLst/>
            <a:cxnLst/>
            <a:rect l="l" t="t" r="r" b="b"/>
            <a:pathLst>
              <a:path w="1352550" h="419100">
                <a:moveTo>
                  <a:pt x="0" y="418972"/>
                </a:moveTo>
                <a:lnTo>
                  <a:pt x="1352550" y="0"/>
                </a:lnTo>
              </a:path>
            </a:pathLst>
          </a:custGeom>
          <a:ln w="38100">
            <a:solidFill>
              <a:srgbClr val="008000"/>
            </a:solidFill>
          </a:ln>
        </p:spPr>
        <p:txBody>
          <a:bodyPr wrap="square" lIns="0" tIns="0" rIns="0" bIns="0" rtlCol="0"/>
          <a:lstStyle/>
          <a:p>
            <a:endParaRPr/>
          </a:p>
        </p:txBody>
      </p:sp>
      <p:sp>
        <p:nvSpPr>
          <p:cNvPr id="48" name="object 48"/>
          <p:cNvSpPr/>
          <p:nvPr/>
        </p:nvSpPr>
        <p:spPr>
          <a:xfrm>
            <a:off x="78738" y="1236825"/>
            <a:ext cx="1953295" cy="524510"/>
          </a:xfrm>
          <a:custGeom>
            <a:avLst/>
            <a:gdLst/>
            <a:ahLst/>
            <a:cxnLst/>
            <a:rect l="l" t="t" r="r" b="b"/>
            <a:pathLst>
              <a:path w="1676400" h="524510">
                <a:moveTo>
                  <a:pt x="0" y="524255"/>
                </a:moveTo>
                <a:lnTo>
                  <a:pt x="1676400" y="524255"/>
                </a:lnTo>
                <a:lnTo>
                  <a:pt x="1676400" y="0"/>
                </a:lnTo>
                <a:lnTo>
                  <a:pt x="0" y="0"/>
                </a:lnTo>
                <a:lnTo>
                  <a:pt x="0" y="524255"/>
                </a:lnTo>
                <a:close/>
              </a:path>
            </a:pathLst>
          </a:custGeom>
          <a:ln w="38100">
            <a:solidFill>
              <a:srgbClr val="FFFF00"/>
            </a:solidFill>
          </a:ln>
        </p:spPr>
        <p:txBody>
          <a:bodyPr wrap="square" lIns="0" tIns="0" rIns="0" bIns="0" rtlCol="0"/>
          <a:lstStyle/>
          <a:p>
            <a:endParaRPr/>
          </a:p>
        </p:txBody>
      </p:sp>
      <p:sp>
        <p:nvSpPr>
          <p:cNvPr id="51" name="object 51"/>
          <p:cNvSpPr/>
          <p:nvPr/>
        </p:nvSpPr>
        <p:spPr>
          <a:xfrm>
            <a:off x="2028274" y="1512760"/>
            <a:ext cx="340360" cy="458470"/>
          </a:xfrm>
          <a:custGeom>
            <a:avLst/>
            <a:gdLst/>
            <a:ahLst/>
            <a:cxnLst/>
            <a:rect l="l" t="t" r="r" b="b"/>
            <a:pathLst>
              <a:path w="340360" h="458469">
                <a:moveTo>
                  <a:pt x="340359" y="458343"/>
                </a:moveTo>
                <a:lnTo>
                  <a:pt x="0" y="0"/>
                </a:lnTo>
              </a:path>
            </a:pathLst>
          </a:custGeom>
          <a:ln w="38100">
            <a:solidFill>
              <a:srgbClr val="FFFF00"/>
            </a:solidFill>
          </a:ln>
        </p:spPr>
        <p:txBody>
          <a:bodyPr wrap="square" lIns="0" tIns="0" rIns="0" bIns="0" rtlCol="0"/>
          <a:lstStyle/>
          <a:p>
            <a:endParaRPr/>
          </a:p>
        </p:txBody>
      </p:sp>
      <p:sp>
        <p:nvSpPr>
          <p:cNvPr id="52" name="object 52"/>
          <p:cNvSpPr txBox="1"/>
          <p:nvPr/>
        </p:nvSpPr>
        <p:spPr>
          <a:xfrm>
            <a:off x="2512666" y="3803141"/>
            <a:ext cx="3659534" cy="1240724"/>
          </a:xfrm>
          <a:prstGeom prst="rect">
            <a:avLst/>
          </a:prstGeom>
          <a:ln w="38100">
            <a:solidFill>
              <a:srgbClr val="FF0000"/>
            </a:solidFill>
          </a:ln>
        </p:spPr>
        <p:txBody>
          <a:bodyPr vert="horz" wrap="square" lIns="0" tIns="9525" rIns="0" bIns="0" rtlCol="0">
            <a:spAutoFit/>
          </a:bodyPr>
          <a:lstStyle/>
          <a:p>
            <a:pPr marL="90805" marR="123825">
              <a:lnSpc>
                <a:spcPct val="100000"/>
              </a:lnSpc>
              <a:spcBef>
                <a:spcPts val="75"/>
              </a:spcBef>
            </a:pPr>
            <a:r>
              <a:rPr lang="en-US" sz="2000" dirty="0">
                <a:cs typeface="Arial"/>
              </a:rPr>
              <a:t>Operator is a region of DNA  that can regulate transcription,  typically inhibiting  transcription, such as this  silencer sequence.</a:t>
            </a:r>
          </a:p>
        </p:txBody>
      </p:sp>
      <p:sp>
        <p:nvSpPr>
          <p:cNvPr id="53" name="object 53"/>
          <p:cNvSpPr/>
          <p:nvPr/>
        </p:nvSpPr>
        <p:spPr>
          <a:xfrm>
            <a:off x="3307841" y="2986277"/>
            <a:ext cx="189865" cy="816610"/>
          </a:xfrm>
          <a:custGeom>
            <a:avLst/>
            <a:gdLst/>
            <a:ahLst/>
            <a:cxnLst/>
            <a:rect l="l" t="t" r="r" b="b"/>
            <a:pathLst>
              <a:path w="189864" h="816610">
                <a:moveTo>
                  <a:pt x="189357" y="816356"/>
                </a:moveTo>
                <a:lnTo>
                  <a:pt x="0" y="0"/>
                </a:lnTo>
              </a:path>
            </a:pathLst>
          </a:custGeom>
          <a:ln w="38099">
            <a:solidFill>
              <a:srgbClr val="FF0000"/>
            </a:solidFill>
          </a:ln>
        </p:spPr>
        <p:txBody>
          <a:bodyPr wrap="square" lIns="0" tIns="0" rIns="0" bIns="0" rtlCol="0"/>
          <a:lstStyle/>
          <a:p>
            <a:endParaRPr/>
          </a:p>
        </p:txBody>
      </p:sp>
      <p:sp>
        <p:nvSpPr>
          <p:cNvPr id="54" name="object 54"/>
          <p:cNvSpPr txBox="1"/>
          <p:nvPr/>
        </p:nvSpPr>
        <p:spPr>
          <a:xfrm>
            <a:off x="307087" y="5173217"/>
            <a:ext cx="3068410" cy="1318310"/>
          </a:xfrm>
          <a:prstGeom prst="rect">
            <a:avLst/>
          </a:prstGeom>
          <a:ln w="38100">
            <a:solidFill>
              <a:srgbClr val="FF6600"/>
            </a:solidFill>
          </a:ln>
        </p:spPr>
        <p:txBody>
          <a:bodyPr vert="horz" wrap="square" lIns="0" tIns="86360" rIns="0" bIns="0" rtlCol="0">
            <a:spAutoFit/>
          </a:bodyPr>
          <a:lstStyle/>
          <a:p>
            <a:pPr marL="90805" marR="116205">
              <a:lnSpc>
                <a:spcPct val="100000"/>
              </a:lnSpc>
              <a:spcBef>
                <a:spcPts val="680"/>
              </a:spcBef>
            </a:pPr>
            <a:r>
              <a:rPr lang="en-US" sz="2000" dirty="0">
                <a:cs typeface="Arial"/>
              </a:rPr>
              <a:t>The promoter is a DNA  sequence is located near a  gene. It acts as the binding  site for RNA polymerase.</a:t>
            </a:r>
          </a:p>
        </p:txBody>
      </p:sp>
      <p:sp>
        <p:nvSpPr>
          <p:cNvPr id="55" name="object 55"/>
          <p:cNvSpPr/>
          <p:nvPr/>
        </p:nvSpPr>
        <p:spPr>
          <a:xfrm>
            <a:off x="1515617" y="2986277"/>
            <a:ext cx="789305" cy="2186940"/>
          </a:xfrm>
          <a:custGeom>
            <a:avLst/>
            <a:gdLst/>
            <a:ahLst/>
            <a:cxnLst/>
            <a:rect l="l" t="t" r="r" b="b"/>
            <a:pathLst>
              <a:path w="789305" h="2186940">
                <a:moveTo>
                  <a:pt x="0" y="2186559"/>
                </a:moveTo>
                <a:lnTo>
                  <a:pt x="789305" y="0"/>
                </a:lnTo>
              </a:path>
            </a:pathLst>
          </a:custGeom>
          <a:ln w="38099">
            <a:solidFill>
              <a:srgbClr val="FF6600"/>
            </a:solidFill>
          </a:ln>
        </p:spPr>
        <p:txBody>
          <a:bodyPr wrap="square" lIns="0" tIns="0" rIns="0" bIns="0" rtlCol="0"/>
          <a:lstStyle/>
          <a:p>
            <a:endParaRPr/>
          </a:p>
        </p:txBody>
      </p:sp>
      <p:sp>
        <p:nvSpPr>
          <p:cNvPr id="56" name="object 56"/>
          <p:cNvSpPr txBox="1"/>
          <p:nvPr/>
        </p:nvSpPr>
        <p:spPr>
          <a:xfrm>
            <a:off x="3850385" y="5407914"/>
            <a:ext cx="5173600" cy="984244"/>
          </a:xfrm>
          <a:prstGeom prst="rect">
            <a:avLst/>
          </a:prstGeom>
          <a:solidFill>
            <a:srgbClr val="FFFF00"/>
          </a:solidFill>
          <a:ln w="38100">
            <a:solidFill>
              <a:srgbClr val="000000"/>
            </a:solidFill>
          </a:ln>
        </p:spPr>
        <p:txBody>
          <a:bodyPr vert="horz" wrap="square" lIns="0" tIns="60325" rIns="0" bIns="0" rtlCol="0">
            <a:spAutoFit/>
          </a:bodyPr>
          <a:lstStyle/>
          <a:p>
            <a:pPr marL="90805" marR="102870">
              <a:lnSpc>
                <a:spcPct val="100000"/>
              </a:lnSpc>
              <a:spcBef>
                <a:spcPts val="475"/>
              </a:spcBef>
            </a:pPr>
            <a:r>
              <a:rPr lang="en-US" sz="2000" dirty="0">
                <a:cs typeface="Arial"/>
              </a:rPr>
              <a:t>The consequence of the inhibition of the lactose metabolism is that the concentration of  undigested lactose now increases in E. coli …</a:t>
            </a:r>
          </a:p>
        </p:txBody>
      </p:sp>
      <p:sp>
        <p:nvSpPr>
          <p:cNvPr id="57" name="object 57"/>
          <p:cNvSpPr txBox="1"/>
          <p:nvPr/>
        </p:nvSpPr>
        <p:spPr>
          <a:xfrm>
            <a:off x="183642" y="3152394"/>
            <a:ext cx="1332230" cy="346890"/>
          </a:xfrm>
          <a:prstGeom prst="rect">
            <a:avLst/>
          </a:prstGeom>
          <a:ln w="38100">
            <a:solidFill>
              <a:srgbClr val="94B3D6"/>
            </a:solidFill>
          </a:ln>
        </p:spPr>
        <p:txBody>
          <a:bodyPr vert="horz" wrap="square" lIns="0" tIns="38735" rIns="0" bIns="0" rtlCol="0">
            <a:spAutoFit/>
          </a:bodyPr>
          <a:lstStyle/>
          <a:p>
            <a:pPr marL="90170">
              <a:lnSpc>
                <a:spcPct val="100000"/>
              </a:lnSpc>
              <a:spcBef>
                <a:spcPts val="305"/>
              </a:spcBef>
            </a:pPr>
            <a:r>
              <a:rPr sz="2000" spc="-150" dirty="0">
                <a:cs typeface="Arial"/>
              </a:rPr>
              <a:t>DNA</a:t>
            </a:r>
            <a:r>
              <a:rPr sz="2000" spc="-95" dirty="0">
                <a:cs typeface="Arial"/>
              </a:rPr>
              <a:t> </a:t>
            </a:r>
            <a:r>
              <a:rPr sz="2000" spc="-85" dirty="0">
                <a:cs typeface="Arial"/>
              </a:rPr>
              <a:t>Strand</a:t>
            </a:r>
            <a:endParaRPr sz="2000" dirty="0">
              <a:cs typeface="Arial"/>
            </a:endParaRPr>
          </a:p>
        </p:txBody>
      </p:sp>
      <p:sp>
        <p:nvSpPr>
          <p:cNvPr id="58" name="object 58"/>
          <p:cNvSpPr/>
          <p:nvPr/>
        </p:nvSpPr>
        <p:spPr>
          <a:xfrm>
            <a:off x="849630" y="2907029"/>
            <a:ext cx="329565" cy="244475"/>
          </a:xfrm>
          <a:custGeom>
            <a:avLst/>
            <a:gdLst/>
            <a:ahLst/>
            <a:cxnLst/>
            <a:rect l="l" t="t" r="r" b="b"/>
            <a:pathLst>
              <a:path w="329565" h="244475">
                <a:moveTo>
                  <a:pt x="0" y="244094"/>
                </a:moveTo>
                <a:lnTo>
                  <a:pt x="329564" y="0"/>
                </a:lnTo>
              </a:path>
            </a:pathLst>
          </a:custGeom>
          <a:ln w="38100">
            <a:solidFill>
              <a:srgbClr val="94B3D6"/>
            </a:solidFill>
          </a:ln>
        </p:spPr>
        <p:txBody>
          <a:bodyPr wrap="square" lIns="0" tIns="0" rIns="0" bIns="0" rtlCol="0"/>
          <a:lstStyle/>
          <a:p>
            <a:endParaRPr/>
          </a:p>
        </p:txBody>
      </p:sp>
      <p:sp>
        <p:nvSpPr>
          <p:cNvPr id="59" name="object 59"/>
          <p:cNvSpPr txBox="1"/>
          <p:nvPr/>
        </p:nvSpPr>
        <p:spPr>
          <a:xfrm>
            <a:off x="4651375" y="6644437"/>
            <a:ext cx="4372610" cy="177800"/>
          </a:xfrm>
          <a:prstGeom prst="rect">
            <a:avLst/>
          </a:prstGeom>
        </p:spPr>
        <p:txBody>
          <a:bodyPr vert="horz" wrap="square" lIns="0" tIns="0" rIns="0" bIns="0" rtlCol="0">
            <a:spAutoFit/>
          </a:bodyPr>
          <a:lstStyle/>
          <a:p>
            <a:pPr marL="12700">
              <a:lnSpc>
                <a:spcPts val="1240"/>
              </a:lnSpc>
            </a:pPr>
            <a:r>
              <a:rPr sz="1200" spc="-55" dirty="0">
                <a:latin typeface="Arial"/>
                <a:cs typeface="Arial"/>
              </a:rPr>
              <a:t>Edited </a:t>
            </a:r>
            <a:r>
              <a:rPr sz="1200" spc="-15" dirty="0">
                <a:latin typeface="Arial"/>
                <a:cs typeface="Arial"/>
              </a:rPr>
              <a:t>from:</a:t>
            </a:r>
            <a:r>
              <a:rPr sz="1200" spc="-130" dirty="0">
                <a:latin typeface="Arial"/>
                <a:cs typeface="Arial"/>
              </a:rPr>
              <a:t> </a:t>
            </a:r>
            <a:r>
              <a:rPr sz="1200" u="sng" spc="-35" dirty="0">
                <a:solidFill>
                  <a:srgbClr val="0000FF"/>
                </a:solidFill>
                <a:uFill>
                  <a:solidFill>
                    <a:srgbClr val="0000FF"/>
                  </a:solidFill>
                </a:uFill>
                <a:latin typeface="Arial"/>
                <a:cs typeface="Arial"/>
              </a:rPr>
              <a:t>http://commons.wikimedia.org/wiki/File:Lac_Operon.svg</a:t>
            </a:r>
            <a:endParaRPr sz="1200">
              <a:latin typeface="Arial"/>
              <a:cs typeface="Arial"/>
            </a:endParaRPr>
          </a:p>
        </p:txBody>
      </p:sp>
      <p:sp>
        <p:nvSpPr>
          <p:cNvPr id="60" name="Rectangle 59">
            <a:extLst>
              <a:ext uri="{FF2B5EF4-FFF2-40B4-BE49-F238E27FC236}">
                <a16:creationId xmlns:a16="http://schemas.microsoft.com/office/drawing/2014/main" id="{CD96D828-4433-4D39-9F9B-77DBD2AE440F}"/>
              </a:ext>
            </a:extLst>
          </p:cNvPr>
          <p:cNvSpPr/>
          <p:nvPr/>
        </p:nvSpPr>
        <p:spPr>
          <a:xfrm>
            <a:off x="101328" y="1295354"/>
            <a:ext cx="1953295" cy="400110"/>
          </a:xfrm>
          <a:prstGeom prst="rect">
            <a:avLst/>
          </a:prstGeom>
        </p:spPr>
        <p:txBody>
          <a:bodyPr wrap="square">
            <a:spAutoFit/>
          </a:bodyPr>
          <a:lstStyle/>
          <a:p>
            <a:r>
              <a:rPr lang="en-US" sz="2000" dirty="0"/>
              <a:t>RNA Polymerase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34289"/>
            <a:ext cx="8457565"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Arial"/>
                <a:cs typeface="Arial"/>
              </a:rPr>
              <a:t>7.2.U5 </a:t>
            </a:r>
            <a:r>
              <a:rPr sz="1600" spc="-10" dirty="0">
                <a:latin typeface="Arial"/>
                <a:cs typeface="Arial"/>
              </a:rPr>
              <a:t>Gene </a:t>
            </a:r>
            <a:r>
              <a:rPr sz="1600" spc="-5" dirty="0">
                <a:latin typeface="Arial"/>
                <a:cs typeface="Arial"/>
              </a:rPr>
              <a:t>expression </a:t>
            </a:r>
            <a:r>
              <a:rPr sz="1600" dirty="0">
                <a:latin typeface="Arial"/>
                <a:cs typeface="Arial"/>
              </a:rPr>
              <a:t>is </a:t>
            </a:r>
            <a:r>
              <a:rPr sz="1600" spc="-5" dirty="0">
                <a:latin typeface="Arial"/>
                <a:cs typeface="Arial"/>
              </a:rPr>
              <a:t>regulated by proteins that bind to specific base sequences in</a:t>
            </a:r>
            <a:r>
              <a:rPr sz="1600" spc="225" dirty="0">
                <a:latin typeface="Arial"/>
                <a:cs typeface="Arial"/>
              </a:rPr>
              <a:t> </a:t>
            </a:r>
            <a:r>
              <a:rPr sz="1600" spc="-5" dirty="0">
                <a:latin typeface="Arial"/>
                <a:cs typeface="Arial"/>
              </a:rPr>
              <a:t>DNA.</a:t>
            </a:r>
            <a:endParaRPr sz="1600">
              <a:latin typeface="Arial"/>
              <a:cs typeface="Arial"/>
            </a:endParaRPr>
          </a:p>
        </p:txBody>
      </p:sp>
      <p:sp>
        <p:nvSpPr>
          <p:cNvPr id="4" name="object 4"/>
          <p:cNvSpPr/>
          <p:nvPr/>
        </p:nvSpPr>
        <p:spPr>
          <a:xfrm>
            <a:off x="1898897" y="3722486"/>
            <a:ext cx="1308100" cy="1177290"/>
          </a:xfrm>
          <a:custGeom>
            <a:avLst/>
            <a:gdLst/>
            <a:ahLst/>
            <a:cxnLst/>
            <a:rect l="l" t="t" r="r" b="b"/>
            <a:pathLst>
              <a:path w="1308100" h="1177289">
                <a:moveTo>
                  <a:pt x="787985" y="0"/>
                </a:moveTo>
                <a:lnTo>
                  <a:pt x="735198" y="677"/>
                </a:lnTo>
                <a:lnTo>
                  <a:pt x="681213" y="4089"/>
                </a:lnTo>
                <a:lnTo>
                  <a:pt x="626660" y="10033"/>
                </a:lnTo>
                <a:lnTo>
                  <a:pt x="572169" y="18304"/>
                </a:lnTo>
                <a:lnTo>
                  <a:pt x="518305" y="28713"/>
                </a:lnTo>
                <a:lnTo>
                  <a:pt x="465889" y="41013"/>
                </a:lnTo>
                <a:lnTo>
                  <a:pt x="415360" y="55043"/>
                </a:lnTo>
                <a:lnTo>
                  <a:pt x="367411" y="70586"/>
                </a:lnTo>
                <a:lnTo>
                  <a:pt x="322672" y="87437"/>
                </a:lnTo>
                <a:lnTo>
                  <a:pt x="281773" y="105394"/>
                </a:lnTo>
                <a:lnTo>
                  <a:pt x="245343" y="124251"/>
                </a:lnTo>
                <a:lnTo>
                  <a:pt x="180978" y="170309"/>
                </a:lnTo>
                <a:lnTo>
                  <a:pt x="150477" y="202123"/>
                </a:lnTo>
                <a:lnTo>
                  <a:pt x="122577" y="238539"/>
                </a:lnTo>
                <a:lnTo>
                  <a:pt x="97348" y="278850"/>
                </a:lnTo>
                <a:lnTo>
                  <a:pt x="74859" y="322348"/>
                </a:lnTo>
                <a:lnTo>
                  <a:pt x="55180" y="368326"/>
                </a:lnTo>
                <a:lnTo>
                  <a:pt x="38381" y="416077"/>
                </a:lnTo>
                <a:lnTo>
                  <a:pt x="24529" y="464892"/>
                </a:lnTo>
                <a:lnTo>
                  <a:pt x="13696" y="514064"/>
                </a:lnTo>
                <a:lnTo>
                  <a:pt x="5951" y="562885"/>
                </a:lnTo>
                <a:lnTo>
                  <a:pt x="1362" y="610649"/>
                </a:lnTo>
                <a:lnTo>
                  <a:pt x="0" y="656646"/>
                </a:lnTo>
                <a:lnTo>
                  <a:pt x="1933" y="700171"/>
                </a:lnTo>
                <a:lnTo>
                  <a:pt x="7231" y="740514"/>
                </a:lnTo>
                <a:lnTo>
                  <a:pt x="30144" y="814031"/>
                </a:lnTo>
                <a:lnTo>
                  <a:pt x="49892" y="851473"/>
                </a:lnTo>
                <a:lnTo>
                  <a:pt x="74681" y="888861"/>
                </a:lnTo>
                <a:lnTo>
                  <a:pt x="103989" y="925760"/>
                </a:lnTo>
                <a:lnTo>
                  <a:pt x="137290" y="961735"/>
                </a:lnTo>
                <a:lnTo>
                  <a:pt x="174060" y="996350"/>
                </a:lnTo>
                <a:lnTo>
                  <a:pt x="213773" y="1029170"/>
                </a:lnTo>
                <a:lnTo>
                  <a:pt x="255906" y="1059761"/>
                </a:lnTo>
                <a:lnTo>
                  <a:pt x="299934" y="1087686"/>
                </a:lnTo>
                <a:lnTo>
                  <a:pt x="345332" y="1112512"/>
                </a:lnTo>
                <a:lnTo>
                  <a:pt x="391575" y="1133803"/>
                </a:lnTo>
                <a:lnTo>
                  <a:pt x="438140" y="1151123"/>
                </a:lnTo>
                <a:lnTo>
                  <a:pt x="484500" y="1164038"/>
                </a:lnTo>
                <a:lnTo>
                  <a:pt x="530132" y="1172112"/>
                </a:lnTo>
                <a:lnTo>
                  <a:pt x="569831" y="1175719"/>
                </a:lnTo>
                <a:lnTo>
                  <a:pt x="613842" y="1177133"/>
                </a:lnTo>
                <a:lnTo>
                  <a:pt x="661417" y="1176352"/>
                </a:lnTo>
                <a:lnTo>
                  <a:pt x="711808" y="1173377"/>
                </a:lnTo>
                <a:lnTo>
                  <a:pt x="764264" y="1168207"/>
                </a:lnTo>
                <a:lnTo>
                  <a:pt x="818037" y="1160844"/>
                </a:lnTo>
                <a:lnTo>
                  <a:pt x="872379" y="1151286"/>
                </a:lnTo>
                <a:lnTo>
                  <a:pt x="926539" y="1139534"/>
                </a:lnTo>
                <a:lnTo>
                  <a:pt x="979770" y="1125588"/>
                </a:lnTo>
                <a:lnTo>
                  <a:pt x="1031322" y="1109448"/>
                </a:lnTo>
                <a:lnTo>
                  <a:pt x="1080446" y="1091113"/>
                </a:lnTo>
                <a:lnTo>
                  <a:pt x="1126393" y="1070585"/>
                </a:lnTo>
                <a:lnTo>
                  <a:pt x="1168415" y="1047862"/>
                </a:lnTo>
                <a:lnTo>
                  <a:pt x="1205761" y="1022945"/>
                </a:lnTo>
                <a:lnTo>
                  <a:pt x="1237685" y="995834"/>
                </a:lnTo>
                <a:lnTo>
                  <a:pt x="1263435" y="966528"/>
                </a:lnTo>
                <a:lnTo>
                  <a:pt x="1293405" y="904649"/>
                </a:lnTo>
                <a:lnTo>
                  <a:pt x="1305878" y="829643"/>
                </a:lnTo>
                <a:lnTo>
                  <a:pt x="1307507" y="786205"/>
                </a:lnTo>
                <a:lnTo>
                  <a:pt x="1306264" y="739601"/>
                </a:lnTo>
                <a:lnTo>
                  <a:pt x="1302298" y="690427"/>
                </a:lnTo>
                <a:lnTo>
                  <a:pt x="1295757" y="639276"/>
                </a:lnTo>
                <a:lnTo>
                  <a:pt x="1286791" y="586743"/>
                </a:lnTo>
                <a:lnTo>
                  <a:pt x="1275548" y="533421"/>
                </a:lnTo>
                <a:lnTo>
                  <a:pt x="1262179" y="479905"/>
                </a:lnTo>
                <a:lnTo>
                  <a:pt x="1246831" y="426790"/>
                </a:lnTo>
                <a:lnTo>
                  <a:pt x="1229655" y="374668"/>
                </a:lnTo>
                <a:lnTo>
                  <a:pt x="1210799" y="324134"/>
                </a:lnTo>
                <a:lnTo>
                  <a:pt x="1190411" y="275783"/>
                </a:lnTo>
                <a:lnTo>
                  <a:pt x="1168642" y="230208"/>
                </a:lnTo>
                <a:lnTo>
                  <a:pt x="1145641" y="188004"/>
                </a:lnTo>
                <a:lnTo>
                  <a:pt x="1121555" y="149765"/>
                </a:lnTo>
                <a:lnTo>
                  <a:pt x="1096535" y="116084"/>
                </a:lnTo>
                <a:lnTo>
                  <a:pt x="1070730" y="87557"/>
                </a:lnTo>
                <a:lnTo>
                  <a:pt x="1011912" y="44766"/>
                </a:lnTo>
                <a:lnTo>
                  <a:pt x="974509" y="28698"/>
                </a:lnTo>
                <a:lnTo>
                  <a:pt x="932861" y="16414"/>
                </a:lnTo>
                <a:lnTo>
                  <a:pt x="887446" y="7664"/>
                </a:lnTo>
                <a:lnTo>
                  <a:pt x="838944" y="2261"/>
                </a:lnTo>
                <a:lnTo>
                  <a:pt x="787985" y="0"/>
                </a:lnTo>
                <a:close/>
              </a:path>
            </a:pathLst>
          </a:custGeom>
          <a:solidFill>
            <a:srgbClr val="FFFF00"/>
          </a:solidFill>
        </p:spPr>
        <p:txBody>
          <a:bodyPr wrap="square" lIns="0" tIns="0" rIns="0" bIns="0" rtlCol="0"/>
          <a:lstStyle/>
          <a:p>
            <a:endParaRPr/>
          </a:p>
        </p:txBody>
      </p:sp>
      <p:sp>
        <p:nvSpPr>
          <p:cNvPr id="5" name="object 5"/>
          <p:cNvSpPr/>
          <p:nvPr/>
        </p:nvSpPr>
        <p:spPr>
          <a:xfrm>
            <a:off x="1898897" y="3722486"/>
            <a:ext cx="1308100" cy="1177290"/>
          </a:xfrm>
          <a:custGeom>
            <a:avLst/>
            <a:gdLst/>
            <a:ahLst/>
            <a:cxnLst/>
            <a:rect l="l" t="t" r="r" b="b"/>
            <a:pathLst>
              <a:path w="1308100" h="1177289">
                <a:moveTo>
                  <a:pt x="214011" y="143806"/>
                </a:moveTo>
                <a:lnTo>
                  <a:pt x="245343" y="124251"/>
                </a:lnTo>
                <a:lnTo>
                  <a:pt x="281773" y="105394"/>
                </a:lnTo>
                <a:lnTo>
                  <a:pt x="322672" y="87437"/>
                </a:lnTo>
                <a:lnTo>
                  <a:pt x="367411" y="70586"/>
                </a:lnTo>
                <a:lnTo>
                  <a:pt x="415360" y="55043"/>
                </a:lnTo>
                <a:lnTo>
                  <a:pt x="465889" y="41013"/>
                </a:lnTo>
                <a:lnTo>
                  <a:pt x="518368" y="28698"/>
                </a:lnTo>
                <a:lnTo>
                  <a:pt x="572169" y="18304"/>
                </a:lnTo>
                <a:lnTo>
                  <a:pt x="626660" y="10033"/>
                </a:lnTo>
                <a:lnTo>
                  <a:pt x="681213" y="4089"/>
                </a:lnTo>
                <a:lnTo>
                  <a:pt x="735198" y="677"/>
                </a:lnTo>
                <a:lnTo>
                  <a:pt x="787985" y="0"/>
                </a:lnTo>
                <a:lnTo>
                  <a:pt x="838944" y="2261"/>
                </a:lnTo>
                <a:lnTo>
                  <a:pt x="887446" y="7664"/>
                </a:lnTo>
                <a:lnTo>
                  <a:pt x="932861" y="16414"/>
                </a:lnTo>
                <a:lnTo>
                  <a:pt x="974560" y="28713"/>
                </a:lnTo>
                <a:lnTo>
                  <a:pt x="1011912" y="44766"/>
                </a:lnTo>
                <a:lnTo>
                  <a:pt x="1070730" y="87557"/>
                </a:lnTo>
                <a:lnTo>
                  <a:pt x="1096535" y="116084"/>
                </a:lnTo>
                <a:lnTo>
                  <a:pt x="1121555" y="149765"/>
                </a:lnTo>
                <a:lnTo>
                  <a:pt x="1145641" y="188004"/>
                </a:lnTo>
                <a:lnTo>
                  <a:pt x="1168642" y="230208"/>
                </a:lnTo>
                <a:lnTo>
                  <a:pt x="1190411" y="275783"/>
                </a:lnTo>
                <a:lnTo>
                  <a:pt x="1210799" y="324134"/>
                </a:lnTo>
                <a:lnTo>
                  <a:pt x="1229655" y="374668"/>
                </a:lnTo>
                <a:lnTo>
                  <a:pt x="1246831" y="426790"/>
                </a:lnTo>
                <a:lnTo>
                  <a:pt x="1262179" y="479905"/>
                </a:lnTo>
                <a:lnTo>
                  <a:pt x="1275548" y="533421"/>
                </a:lnTo>
                <a:lnTo>
                  <a:pt x="1286791" y="586743"/>
                </a:lnTo>
                <a:lnTo>
                  <a:pt x="1295757" y="639276"/>
                </a:lnTo>
                <a:lnTo>
                  <a:pt x="1302298" y="690427"/>
                </a:lnTo>
                <a:lnTo>
                  <a:pt x="1306264" y="739601"/>
                </a:lnTo>
                <a:lnTo>
                  <a:pt x="1307507" y="786205"/>
                </a:lnTo>
                <a:lnTo>
                  <a:pt x="1305878" y="829643"/>
                </a:lnTo>
                <a:lnTo>
                  <a:pt x="1301227" y="869323"/>
                </a:lnTo>
                <a:lnTo>
                  <a:pt x="1282264" y="935028"/>
                </a:lnTo>
                <a:lnTo>
                  <a:pt x="1237685" y="995834"/>
                </a:lnTo>
                <a:lnTo>
                  <a:pt x="1205761" y="1022945"/>
                </a:lnTo>
                <a:lnTo>
                  <a:pt x="1168415" y="1047862"/>
                </a:lnTo>
                <a:lnTo>
                  <a:pt x="1126393" y="1070585"/>
                </a:lnTo>
                <a:lnTo>
                  <a:pt x="1080446" y="1091113"/>
                </a:lnTo>
                <a:lnTo>
                  <a:pt x="1031322" y="1109448"/>
                </a:lnTo>
                <a:lnTo>
                  <a:pt x="979770" y="1125588"/>
                </a:lnTo>
                <a:lnTo>
                  <a:pt x="926539" y="1139534"/>
                </a:lnTo>
                <a:lnTo>
                  <a:pt x="872379" y="1151286"/>
                </a:lnTo>
                <a:lnTo>
                  <a:pt x="818037" y="1160844"/>
                </a:lnTo>
                <a:lnTo>
                  <a:pt x="764264" y="1168207"/>
                </a:lnTo>
                <a:lnTo>
                  <a:pt x="711808" y="1173377"/>
                </a:lnTo>
                <a:lnTo>
                  <a:pt x="661417" y="1176352"/>
                </a:lnTo>
                <a:lnTo>
                  <a:pt x="613842" y="1177133"/>
                </a:lnTo>
                <a:lnTo>
                  <a:pt x="569831" y="1175719"/>
                </a:lnTo>
                <a:lnTo>
                  <a:pt x="530132" y="1172112"/>
                </a:lnTo>
                <a:lnTo>
                  <a:pt x="484500" y="1164038"/>
                </a:lnTo>
                <a:lnTo>
                  <a:pt x="438140" y="1151123"/>
                </a:lnTo>
                <a:lnTo>
                  <a:pt x="391575" y="1133803"/>
                </a:lnTo>
                <a:lnTo>
                  <a:pt x="345332" y="1112512"/>
                </a:lnTo>
                <a:lnTo>
                  <a:pt x="299934" y="1087686"/>
                </a:lnTo>
                <a:lnTo>
                  <a:pt x="255906" y="1059761"/>
                </a:lnTo>
                <a:lnTo>
                  <a:pt x="213773" y="1029170"/>
                </a:lnTo>
                <a:lnTo>
                  <a:pt x="174060" y="996350"/>
                </a:lnTo>
                <a:lnTo>
                  <a:pt x="137290" y="961735"/>
                </a:lnTo>
                <a:lnTo>
                  <a:pt x="103989" y="925760"/>
                </a:lnTo>
                <a:lnTo>
                  <a:pt x="74681" y="888861"/>
                </a:lnTo>
                <a:lnTo>
                  <a:pt x="49892" y="851473"/>
                </a:lnTo>
                <a:lnTo>
                  <a:pt x="30144" y="814031"/>
                </a:lnTo>
                <a:lnTo>
                  <a:pt x="15964" y="776969"/>
                </a:lnTo>
                <a:lnTo>
                  <a:pt x="1933" y="700171"/>
                </a:lnTo>
                <a:lnTo>
                  <a:pt x="0" y="656646"/>
                </a:lnTo>
                <a:lnTo>
                  <a:pt x="1362" y="610649"/>
                </a:lnTo>
                <a:lnTo>
                  <a:pt x="5951" y="562885"/>
                </a:lnTo>
                <a:lnTo>
                  <a:pt x="13696" y="514064"/>
                </a:lnTo>
                <a:lnTo>
                  <a:pt x="24529" y="464892"/>
                </a:lnTo>
                <a:lnTo>
                  <a:pt x="38381" y="416077"/>
                </a:lnTo>
                <a:lnTo>
                  <a:pt x="55180" y="368326"/>
                </a:lnTo>
                <a:lnTo>
                  <a:pt x="74859" y="322348"/>
                </a:lnTo>
                <a:lnTo>
                  <a:pt x="97348" y="278850"/>
                </a:lnTo>
                <a:lnTo>
                  <a:pt x="122577" y="238539"/>
                </a:lnTo>
                <a:lnTo>
                  <a:pt x="150477" y="202123"/>
                </a:lnTo>
                <a:lnTo>
                  <a:pt x="180978" y="170309"/>
                </a:lnTo>
                <a:lnTo>
                  <a:pt x="214011" y="143806"/>
                </a:lnTo>
                <a:close/>
              </a:path>
            </a:pathLst>
          </a:custGeom>
          <a:ln w="32374">
            <a:solidFill>
              <a:srgbClr val="000000"/>
            </a:solidFill>
          </a:ln>
        </p:spPr>
        <p:txBody>
          <a:bodyPr wrap="square" lIns="0" tIns="0" rIns="0" bIns="0" rtlCol="0"/>
          <a:lstStyle/>
          <a:p>
            <a:endParaRPr/>
          </a:p>
        </p:txBody>
      </p:sp>
      <p:sp>
        <p:nvSpPr>
          <p:cNvPr id="6" name="object 6"/>
          <p:cNvSpPr/>
          <p:nvPr/>
        </p:nvSpPr>
        <p:spPr>
          <a:xfrm>
            <a:off x="3479172" y="2737970"/>
            <a:ext cx="1905" cy="81915"/>
          </a:xfrm>
          <a:custGeom>
            <a:avLst/>
            <a:gdLst/>
            <a:ahLst/>
            <a:cxnLst/>
            <a:rect l="l" t="t" r="r" b="b"/>
            <a:pathLst>
              <a:path w="1904" h="81914">
                <a:moveTo>
                  <a:pt x="0" y="0"/>
                </a:moveTo>
                <a:lnTo>
                  <a:pt x="0" y="0"/>
                </a:lnTo>
                <a:lnTo>
                  <a:pt x="1903" y="81872"/>
                </a:lnTo>
              </a:path>
            </a:pathLst>
          </a:custGeom>
          <a:ln w="32372">
            <a:solidFill>
              <a:srgbClr val="000000"/>
            </a:solidFill>
          </a:ln>
        </p:spPr>
        <p:txBody>
          <a:bodyPr wrap="square" lIns="0" tIns="0" rIns="0" bIns="0" rtlCol="0"/>
          <a:lstStyle/>
          <a:p>
            <a:endParaRPr/>
          </a:p>
        </p:txBody>
      </p:sp>
      <p:sp>
        <p:nvSpPr>
          <p:cNvPr id="7" name="object 7"/>
          <p:cNvSpPr/>
          <p:nvPr/>
        </p:nvSpPr>
        <p:spPr>
          <a:xfrm>
            <a:off x="3832392" y="2737970"/>
            <a:ext cx="5715" cy="80010"/>
          </a:xfrm>
          <a:custGeom>
            <a:avLst/>
            <a:gdLst/>
            <a:ahLst/>
            <a:cxnLst/>
            <a:rect l="l" t="t" r="r" b="b"/>
            <a:pathLst>
              <a:path w="5714" h="80010">
                <a:moveTo>
                  <a:pt x="5711" y="79968"/>
                </a:moveTo>
                <a:lnTo>
                  <a:pt x="5711" y="79968"/>
                </a:lnTo>
                <a:lnTo>
                  <a:pt x="0" y="0"/>
                </a:lnTo>
              </a:path>
            </a:pathLst>
          </a:custGeom>
          <a:ln w="32372">
            <a:solidFill>
              <a:srgbClr val="000000"/>
            </a:solidFill>
          </a:ln>
        </p:spPr>
        <p:txBody>
          <a:bodyPr wrap="square" lIns="0" tIns="0" rIns="0" bIns="0" rtlCol="0"/>
          <a:lstStyle/>
          <a:p>
            <a:endParaRPr/>
          </a:p>
        </p:txBody>
      </p:sp>
      <p:sp>
        <p:nvSpPr>
          <p:cNvPr id="8" name="object 8"/>
          <p:cNvSpPr/>
          <p:nvPr/>
        </p:nvSpPr>
        <p:spPr>
          <a:xfrm>
            <a:off x="3280160" y="3946274"/>
            <a:ext cx="296545" cy="198120"/>
          </a:xfrm>
          <a:custGeom>
            <a:avLst/>
            <a:gdLst/>
            <a:ahLst/>
            <a:cxnLst/>
            <a:rect l="l" t="t" r="r" b="b"/>
            <a:pathLst>
              <a:path w="296545" h="198120">
                <a:moveTo>
                  <a:pt x="147608" y="0"/>
                </a:moveTo>
                <a:lnTo>
                  <a:pt x="0" y="198043"/>
                </a:lnTo>
                <a:lnTo>
                  <a:pt x="296105" y="198043"/>
                </a:lnTo>
                <a:lnTo>
                  <a:pt x="147608" y="0"/>
                </a:lnTo>
                <a:close/>
              </a:path>
            </a:pathLst>
          </a:custGeom>
          <a:solidFill>
            <a:srgbClr val="FF0000"/>
          </a:solidFill>
        </p:spPr>
        <p:txBody>
          <a:bodyPr wrap="square" lIns="0" tIns="0" rIns="0" bIns="0" rtlCol="0"/>
          <a:lstStyle/>
          <a:p>
            <a:endParaRPr/>
          </a:p>
        </p:txBody>
      </p:sp>
      <p:sp>
        <p:nvSpPr>
          <p:cNvPr id="9" name="object 9"/>
          <p:cNvSpPr/>
          <p:nvPr/>
        </p:nvSpPr>
        <p:spPr>
          <a:xfrm>
            <a:off x="3280160" y="3946274"/>
            <a:ext cx="296545" cy="198120"/>
          </a:xfrm>
          <a:custGeom>
            <a:avLst/>
            <a:gdLst/>
            <a:ahLst/>
            <a:cxnLst/>
            <a:rect l="l" t="t" r="r" b="b"/>
            <a:pathLst>
              <a:path w="296545" h="198120">
                <a:moveTo>
                  <a:pt x="0" y="198043"/>
                </a:moveTo>
                <a:lnTo>
                  <a:pt x="147608" y="0"/>
                </a:lnTo>
                <a:lnTo>
                  <a:pt x="296105" y="198043"/>
                </a:lnTo>
                <a:lnTo>
                  <a:pt x="0" y="198043"/>
                </a:lnTo>
                <a:close/>
              </a:path>
            </a:pathLst>
          </a:custGeom>
          <a:ln w="32374">
            <a:solidFill>
              <a:srgbClr val="000000"/>
            </a:solidFill>
          </a:ln>
        </p:spPr>
        <p:txBody>
          <a:bodyPr wrap="square" lIns="0" tIns="0" rIns="0" bIns="0" rtlCol="0"/>
          <a:lstStyle/>
          <a:p>
            <a:endParaRPr/>
          </a:p>
        </p:txBody>
      </p:sp>
      <p:graphicFrame>
        <p:nvGraphicFramePr>
          <p:cNvPr id="10" name="object 10"/>
          <p:cNvGraphicFramePr>
            <a:graphicFrameLocks noGrp="1"/>
          </p:cNvGraphicFramePr>
          <p:nvPr/>
        </p:nvGraphicFramePr>
        <p:xfrm>
          <a:off x="850390" y="4142886"/>
          <a:ext cx="7397749" cy="271780"/>
        </p:xfrm>
        <a:graphic>
          <a:graphicData uri="http://schemas.openxmlformats.org/drawingml/2006/table">
            <a:tbl>
              <a:tblPr firstRow="1" bandRow="1">
                <a:tableStyleId>{2D5ABB26-0587-4C30-8999-92F81FD0307C}</a:tableStyleId>
              </a:tblPr>
              <a:tblGrid>
                <a:gridCol w="1483360">
                  <a:extLst>
                    <a:ext uri="{9D8B030D-6E8A-4147-A177-3AD203B41FA5}">
                      <a16:colId xmlns:a16="http://schemas.microsoft.com/office/drawing/2014/main" val="20000"/>
                    </a:ext>
                  </a:extLst>
                </a:gridCol>
                <a:gridCol w="375920">
                  <a:extLst>
                    <a:ext uri="{9D8B030D-6E8A-4147-A177-3AD203B41FA5}">
                      <a16:colId xmlns:a16="http://schemas.microsoft.com/office/drawing/2014/main" val="20001"/>
                    </a:ext>
                  </a:extLst>
                </a:gridCol>
                <a:gridCol w="316230">
                  <a:extLst>
                    <a:ext uri="{9D8B030D-6E8A-4147-A177-3AD203B41FA5}">
                      <a16:colId xmlns:a16="http://schemas.microsoft.com/office/drawing/2014/main" val="20002"/>
                    </a:ext>
                  </a:extLst>
                </a:gridCol>
                <a:gridCol w="772160">
                  <a:extLst>
                    <a:ext uri="{9D8B030D-6E8A-4147-A177-3AD203B41FA5}">
                      <a16:colId xmlns:a16="http://schemas.microsoft.com/office/drawing/2014/main" val="20003"/>
                    </a:ext>
                  </a:extLst>
                </a:gridCol>
                <a:gridCol w="1483360">
                  <a:extLst>
                    <a:ext uri="{9D8B030D-6E8A-4147-A177-3AD203B41FA5}">
                      <a16:colId xmlns:a16="http://schemas.microsoft.com/office/drawing/2014/main" val="20004"/>
                    </a:ext>
                  </a:extLst>
                </a:gridCol>
                <a:gridCol w="1483994">
                  <a:extLst>
                    <a:ext uri="{9D8B030D-6E8A-4147-A177-3AD203B41FA5}">
                      <a16:colId xmlns:a16="http://schemas.microsoft.com/office/drawing/2014/main" val="20005"/>
                    </a:ext>
                  </a:extLst>
                </a:gridCol>
                <a:gridCol w="1482725">
                  <a:extLst>
                    <a:ext uri="{9D8B030D-6E8A-4147-A177-3AD203B41FA5}">
                      <a16:colId xmlns:a16="http://schemas.microsoft.com/office/drawing/2014/main" val="20006"/>
                    </a:ext>
                  </a:extLst>
                </a:gridCol>
              </a:tblGrid>
              <a:tr h="271780">
                <a:tc>
                  <a:txBody>
                    <a:bodyPr/>
                    <a:lstStyle/>
                    <a:p>
                      <a:pPr>
                        <a:lnSpc>
                          <a:spcPct val="100000"/>
                        </a:lnSpc>
                      </a:pPr>
                      <a:endParaRPr sz="1600">
                        <a:latin typeface="Times New Roman"/>
                        <a:cs typeface="Times New Roman"/>
                      </a:endParaRPr>
                    </a:p>
                  </a:txBody>
                  <a:tcPr marL="0" marR="0" marT="0" marB="0">
                    <a:lnL w="38100">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solidFill>
                      <a:srgbClr val="CFE1F3"/>
                    </a:solidFill>
                  </a:tcPr>
                </a:tc>
                <a:tc>
                  <a:txBody>
                    <a:bodyPr/>
                    <a:lstStyle/>
                    <a:p>
                      <a:pPr>
                        <a:lnSpc>
                          <a:spcPct val="100000"/>
                        </a:lnSpc>
                      </a:pPr>
                      <a:endParaRPr sz="1600">
                        <a:latin typeface="Times New Roman"/>
                        <a:cs typeface="Times New Roman"/>
                      </a:endParaRPr>
                    </a:p>
                  </a:txBody>
                  <a:tcPr marL="0" marR="0" marT="0" marB="0">
                    <a:lnL w="38100">
                      <a:solidFill>
                        <a:srgbClr val="000000"/>
                      </a:solidFill>
                      <a:prstDash val="solid"/>
                    </a:lnL>
                    <a:lnR w="38100">
                      <a:solidFill>
                        <a:srgbClr val="000000"/>
                      </a:solidFill>
                      <a:prstDash val="solid"/>
                    </a:lnR>
                    <a:lnT w="38100">
                      <a:solidFill>
                        <a:srgbClr val="000000"/>
                      </a:solidFill>
                      <a:prstDash val="solid"/>
                    </a:lnT>
                    <a:solidFill>
                      <a:srgbClr val="FF9900"/>
                    </a:solidFill>
                  </a:tcPr>
                </a:tc>
                <a:tc>
                  <a:txBody>
                    <a:bodyPr/>
                    <a:lstStyle/>
                    <a:p>
                      <a:pPr>
                        <a:lnSpc>
                          <a:spcPct val="100000"/>
                        </a:lnSpc>
                      </a:pPr>
                      <a:endParaRPr sz="1600">
                        <a:latin typeface="Times New Roman"/>
                        <a:cs typeface="Times New Roman"/>
                      </a:endParaRPr>
                    </a:p>
                  </a:txBody>
                  <a:tcPr marL="0" marR="0" marT="0" marB="0">
                    <a:lnL w="38100">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solidFill>
                      <a:srgbClr val="CFE1F3"/>
                    </a:solidFill>
                  </a:tcPr>
                </a:tc>
                <a:tc>
                  <a:txBody>
                    <a:bodyPr/>
                    <a:lstStyle/>
                    <a:p>
                      <a:pPr>
                        <a:lnSpc>
                          <a:spcPct val="100000"/>
                        </a:lnSpc>
                      </a:pPr>
                      <a:endParaRPr sz="1600">
                        <a:latin typeface="Times New Roman"/>
                        <a:cs typeface="Times New Roman"/>
                      </a:endParaRPr>
                    </a:p>
                  </a:txBody>
                  <a:tcPr marL="0" marR="0" marT="0" marB="0">
                    <a:lnL w="38100">
                      <a:solidFill>
                        <a:srgbClr val="000000"/>
                      </a:solidFill>
                      <a:prstDash val="solid"/>
                    </a:lnL>
                    <a:lnR w="38100">
                      <a:solidFill>
                        <a:srgbClr val="000000"/>
                      </a:solidFill>
                      <a:prstDash val="solid"/>
                    </a:lnR>
                    <a:lnT w="38100">
                      <a:solidFill>
                        <a:srgbClr val="000000"/>
                      </a:solidFill>
                      <a:prstDash val="solid"/>
                    </a:lnT>
                    <a:solidFill>
                      <a:srgbClr val="FF0000"/>
                    </a:solidFill>
                  </a:tcPr>
                </a:tc>
                <a:tc>
                  <a:txBody>
                    <a:bodyPr/>
                    <a:lstStyle/>
                    <a:p>
                      <a:pPr>
                        <a:lnSpc>
                          <a:spcPct val="100000"/>
                        </a:lnSpc>
                      </a:pPr>
                      <a:endParaRPr sz="1600">
                        <a:latin typeface="Times New Roman"/>
                        <a:cs typeface="Times New Roman"/>
                      </a:endParaRPr>
                    </a:p>
                  </a:txBody>
                  <a:tcPr marL="0" marR="0" marT="0" marB="0">
                    <a:lnL w="38100">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solidFill>
                      <a:srgbClr val="CFE1F3"/>
                    </a:solidFill>
                  </a:tcPr>
                </a:tc>
                <a:tc>
                  <a:txBody>
                    <a:bodyPr/>
                    <a:lstStyle/>
                    <a:p>
                      <a:pPr>
                        <a:lnSpc>
                          <a:spcPct val="100000"/>
                        </a:lnSpc>
                      </a:pPr>
                      <a:endParaRPr sz="1600">
                        <a:latin typeface="Times New Roman"/>
                        <a:cs typeface="Times New Roman"/>
                      </a:endParaRPr>
                    </a:p>
                  </a:txBody>
                  <a:tcPr marL="0" marR="0" marT="0" marB="0">
                    <a:lnL w="38100">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solidFill>
                      <a:srgbClr val="CFE1F3"/>
                    </a:solidFill>
                  </a:tcPr>
                </a:tc>
                <a:tc>
                  <a:txBody>
                    <a:bodyPr/>
                    <a:lstStyle/>
                    <a:p>
                      <a:pPr>
                        <a:lnSpc>
                          <a:spcPct val="100000"/>
                        </a:lnSpc>
                      </a:pPr>
                      <a:endParaRPr sz="1600">
                        <a:latin typeface="Times New Roman"/>
                        <a:cs typeface="Times New Roman"/>
                      </a:endParaRPr>
                    </a:p>
                  </a:txBody>
                  <a:tcPr marL="0" marR="0" marT="0" marB="0">
                    <a:lnL w="38100">
                      <a:solidFill>
                        <a:srgbClr val="000000"/>
                      </a:solidFill>
                      <a:prstDash val="solid"/>
                    </a:lnL>
                    <a:lnR w="38100">
                      <a:solidFill>
                        <a:srgbClr val="000000"/>
                      </a:solidFill>
                      <a:prstDash val="solid"/>
                    </a:lnR>
                    <a:lnT w="38100">
                      <a:solidFill>
                        <a:srgbClr val="000000"/>
                      </a:solidFill>
                      <a:prstDash val="solid"/>
                    </a:lnT>
                    <a:lnB w="38100">
                      <a:solidFill>
                        <a:srgbClr val="000000"/>
                      </a:solidFill>
                      <a:prstDash val="solid"/>
                    </a:lnB>
                    <a:solidFill>
                      <a:srgbClr val="CFE1F3"/>
                    </a:solidFill>
                  </a:tcPr>
                </a:tc>
                <a:extLst>
                  <a:ext uri="{0D108BD9-81ED-4DB2-BD59-A6C34878D82A}">
                    <a16:rowId xmlns:a16="http://schemas.microsoft.com/office/drawing/2014/main" val="10000"/>
                  </a:ext>
                </a:extLst>
              </a:tr>
            </a:tbl>
          </a:graphicData>
        </a:graphic>
      </p:graphicFrame>
      <p:sp>
        <p:nvSpPr>
          <p:cNvPr id="11" name="object 11"/>
          <p:cNvSpPr/>
          <p:nvPr/>
        </p:nvSpPr>
        <p:spPr>
          <a:xfrm>
            <a:off x="3023146" y="2728450"/>
            <a:ext cx="1265555" cy="712470"/>
          </a:xfrm>
          <a:custGeom>
            <a:avLst/>
            <a:gdLst/>
            <a:ahLst/>
            <a:cxnLst/>
            <a:rect l="l" t="t" r="r" b="b"/>
            <a:pathLst>
              <a:path w="1265554" h="712470">
                <a:moveTo>
                  <a:pt x="0" y="0"/>
                </a:moveTo>
                <a:lnTo>
                  <a:pt x="1265398" y="0"/>
                </a:lnTo>
                <a:lnTo>
                  <a:pt x="1265398" y="712230"/>
                </a:lnTo>
                <a:lnTo>
                  <a:pt x="0" y="712230"/>
                </a:lnTo>
                <a:lnTo>
                  <a:pt x="0" y="0"/>
                </a:lnTo>
                <a:close/>
              </a:path>
            </a:pathLst>
          </a:custGeom>
          <a:solidFill>
            <a:srgbClr val="38761D"/>
          </a:solidFill>
        </p:spPr>
        <p:txBody>
          <a:bodyPr wrap="square" lIns="0" tIns="0" rIns="0" bIns="0" rtlCol="0"/>
          <a:lstStyle/>
          <a:p>
            <a:endParaRPr/>
          </a:p>
        </p:txBody>
      </p:sp>
      <p:sp>
        <p:nvSpPr>
          <p:cNvPr id="12" name="object 12"/>
          <p:cNvSpPr/>
          <p:nvPr/>
        </p:nvSpPr>
        <p:spPr>
          <a:xfrm>
            <a:off x="3023146" y="2728450"/>
            <a:ext cx="1265555" cy="712470"/>
          </a:xfrm>
          <a:custGeom>
            <a:avLst/>
            <a:gdLst/>
            <a:ahLst/>
            <a:cxnLst/>
            <a:rect l="l" t="t" r="r" b="b"/>
            <a:pathLst>
              <a:path w="1265554" h="712470">
                <a:moveTo>
                  <a:pt x="0" y="0"/>
                </a:moveTo>
                <a:lnTo>
                  <a:pt x="1265398" y="0"/>
                </a:lnTo>
                <a:lnTo>
                  <a:pt x="1265398" y="712230"/>
                </a:lnTo>
                <a:lnTo>
                  <a:pt x="0" y="712230"/>
                </a:lnTo>
                <a:lnTo>
                  <a:pt x="0" y="0"/>
                </a:lnTo>
                <a:close/>
              </a:path>
            </a:pathLst>
          </a:custGeom>
          <a:ln w="32375">
            <a:solidFill>
              <a:srgbClr val="000000"/>
            </a:solidFill>
          </a:ln>
        </p:spPr>
        <p:txBody>
          <a:bodyPr wrap="square" lIns="0" tIns="0" rIns="0" bIns="0" rtlCol="0"/>
          <a:lstStyle/>
          <a:p>
            <a:endParaRPr/>
          </a:p>
        </p:txBody>
      </p:sp>
      <p:sp>
        <p:nvSpPr>
          <p:cNvPr id="13" name="object 13"/>
          <p:cNvSpPr/>
          <p:nvPr/>
        </p:nvSpPr>
        <p:spPr>
          <a:xfrm>
            <a:off x="3505825" y="3250279"/>
            <a:ext cx="280035" cy="190500"/>
          </a:xfrm>
          <a:custGeom>
            <a:avLst/>
            <a:gdLst/>
            <a:ahLst/>
            <a:cxnLst/>
            <a:rect l="l" t="t" r="r" b="b"/>
            <a:pathLst>
              <a:path w="280035" h="190500">
                <a:moveTo>
                  <a:pt x="139993" y="0"/>
                </a:moveTo>
                <a:lnTo>
                  <a:pt x="0" y="190402"/>
                </a:lnTo>
                <a:lnTo>
                  <a:pt x="279986" y="190402"/>
                </a:lnTo>
                <a:lnTo>
                  <a:pt x="139993" y="0"/>
                </a:lnTo>
                <a:close/>
              </a:path>
            </a:pathLst>
          </a:custGeom>
          <a:solidFill>
            <a:srgbClr val="F3F3F3"/>
          </a:solidFill>
        </p:spPr>
        <p:txBody>
          <a:bodyPr wrap="square" lIns="0" tIns="0" rIns="0" bIns="0" rtlCol="0"/>
          <a:lstStyle/>
          <a:p>
            <a:endParaRPr/>
          </a:p>
        </p:txBody>
      </p:sp>
      <p:sp>
        <p:nvSpPr>
          <p:cNvPr id="14" name="object 14"/>
          <p:cNvSpPr/>
          <p:nvPr/>
        </p:nvSpPr>
        <p:spPr>
          <a:xfrm>
            <a:off x="3505825" y="3250279"/>
            <a:ext cx="280035" cy="190500"/>
          </a:xfrm>
          <a:custGeom>
            <a:avLst/>
            <a:gdLst/>
            <a:ahLst/>
            <a:cxnLst/>
            <a:rect l="l" t="t" r="r" b="b"/>
            <a:pathLst>
              <a:path w="280035" h="190500">
                <a:moveTo>
                  <a:pt x="0" y="190402"/>
                </a:moveTo>
                <a:lnTo>
                  <a:pt x="139993" y="0"/>
                </a:lnTo>
                <a:lnTo>
                  <a:pt x="279986" y="190402"/>
                </a:lnTo>
                <a:lnTo>
                  <a:pt x="0" y="190402"/>
                </a:lnTo>
                <a:close/>
              </a:path>
            </a:pathLst>
          </a:custGeom>
          <a:ln w="32374">
            <a:solidFill>
              <a:srgbClr val="000000"/>
            </a:solidFill>
          </a:ln>
        </p:spPr>
        <p:txBody>
          <a:bodyPr wrap="square" lIns="0" tIns="0" rIns="0" bIns="0" rtlCol="0"/>
          <a:lstStyle/>
          <a:p>
            <a:endParaRPr/>
          </a:p>
        </p:txBody>
      </p:sp>
      <p:sp>
        <p:nvSpPr>
          <p:cNvPr id="15" name="object 15"/>
          <p:cNvSpPr/>
          <p:nvPr/>
        </p:nvSpPr>
        <p:spPr>
          <a:xfrm>
            <a:off x="3531590" y="3440681"/>
            <a:ext cx="228600" cy="1270"/>
          </a:xfrm>
          <a:custGeom>
            <a:avLst/>
            <a:gdLst/>
            <a:ahLst/>
            <a:cxnLst/>
            <a:rect l="l" t="t" r="r" b="b"/>
            <a:pathLst>
              <a:path w="228600" h="1270">
                <a:moveTo>
                  <a:pt x="-24281" y="507"/>
                </a:moveTo>
                <a:lnTo>
                  <a:pt x="252739" y="507"/>
                </a:lnTo>
              </a:path>
            </a:pathLst>
          </a:custGeom>
          <a:ln w="49579">
            <a:solidFill>
              <a:srgbClr val="FFFFFF"/>
            </a:solidFill>
          </a:ln>
        </p:spPr>
        <p:txBody>
          <a:bodyPr wrap="square" lIns="0" tIns="0" rIns="0" bIns="0" rtlCol="0"/>
          <a:lstStyle/>
          <a:p>
            <a:endParaRPr/>
          </a:p>
        </p:txBody>
      </p:sp>
      <p:sp>
        <p:nvSpPr>
          <p:cNvPr id="16" name="object 16"/>
          <p:cNvSpPr/>
          <p:nvPr/>
        </p:nvSpPr>
        <p:spPr>
          <a:xfrm>
            <a:off x="3448711" y="2833171"/>
            <a:ext cx="68580" cy="0"/>
          </a:xfrm>
          <a:custGeom>
            <a:avLst/>
            <a:gdLst/>
            <a:ahLst/>
            <a:cxnLst/>
            <a:rect l="l" t="t" r="r" b="b"/>
            <a:pathLst>
              <a:path w="68579">
                <a:moveTo>
                  <a:pt x="0" y="0"/>
                </a:moveTo>
                <a:lnTo>
                  <a:pt x="68525" y="0"/>
                </a:lnTo>
              </a:path>
            </a:pathLst>
          </a:custGeom>
          <a:ln w="32375">
            <a:solidFill>
              <a:srgbClr val="000000"/>
            </a:solidFill>
          </a:ln>
        </p:spPr>
        <p:txBody>
          <a:bodyPr wrap="square" lIns="0" tIns="0" rIns="0" bIns="0" rtlCol="0"/>
          <a:lstStyle/>
          <a:p>
            <a:endParaRPr/>
          </a:p>
        </p:txBody>
      </p:sp>
      <p:sp>
        <p:nvSpPr>
          <p:cNvPr id="17" name="object 17"/>
          <p:cNvSpPr/>
          <p:nvPr/>
        </p:nvSpPr>
        <p:spPr>
          <a:xfrm>
            <a:off x="3539205" y="2826571"/>
            <a:ext cx="1905" cy="102235"/>
          </a:xfrm>
          <a:custGeom>
            <a:avLst/>
            <a:gdLst/>
            <a:ahLst/>
            <a:cxnLst/>
            <a:rect l="l" t="t" r="r" b="b"/>
            <a:pathLst>
              <a:path w="1904" h="102235">
                <a:moveTo>
                  <a:pt x="0" y="0"/>
                </a:moveTo>
                <a:lnTo>
                  <a:pt x="0" y="0"/>
                </a:lnTo>
                <a:lnTo>
                  <a:pt x="1903" y="101928"/>
                </a:lnTo>
              </a:path>
            </a:pathLst>
          </a:custGeom>
          <a:ln w="32372">
            <a:solidFill>
              <a:srgbClr val="000000"/>
            </a:solidFill>
          </a:ln>
        </p:spPr>
        <p:txBody>
          <a:bodyPr wrap="square" lIns="0" tIns="0" rIns="0" bIns="0" rtlCol="0"/>
          <a:lstStyle/>
          <a:p>
            <a:endParaRPr/>
          </a:p>
        </p:txBody>
      </p:sp>
      <p:sp>
        <p:nvSpPr>
          <p:cNvPr id="18" name="object 18"/>
          <p:cNvSpPr/>
          <p:nvPr/>
        </p:nvSpPr>
        <p:spPr>
          <a:xfrm>
            <a:off x="3547709" y="2916059"/>
            <a:ext cx="243840" cy="1270"/>
          </a:xfrm>
          <a:custGeom>
            <a:avLst/>
            <a:gdLst/>
            <a:ahLst/>
            <a:cxnLst/>
            <a:rect l="l" t="t" r="r" b="b"/>
            <a:pathLst>
              <a:path w="243839" h="1269">
                <a:moveTo>
                  <a:pt x="-16187" y="444"/>
                </a:moveTo>
                <a:lnTo>
                  <a:pt x="260002" y="444"/>
                </a:lnTo>
              </a:path>
            </a:pathLst>
          </a:custGeom>
          <a:ln w="33264">
            <a:solidFill>
              <a:srgbClr val="000000"/>
            </a:solidFill>
          </a:ln>
        </p:spPr>
        <p:txBody>
          <a:bodyPr wrap="square" lIns="0" tIns="0" rIns="0" bIns="0" rtlCol="0"/>
          <a:lstStyle/>
          <a:p>
            <a:endParaRPr/>
          </a:p>
        </p:txBody>
      </p:sp>
      <p:sp>
        <p:nvSpPr>
          <p:cNvPr id="19" name="object 19"/>
          <p:cNvSpPr/>
          <p:nvPr/>
        </p:nvSpPr>
        <p:spPr>
          <a:xfrm>
            <a:off x="3779085" y="2834187"/>
            <a:ext cx="1905" cy="83185"/>
          </a:xfrm>
          <a:custGeom>
            <a:avLst/>
            <a:gdLst/>
            <a:ahLst/>
            <a:cxnLst/>
            <a:rect l="l" t="t" r="r" b="b"/>
            <a:pathLst>
              <a:path w="1904" h="83185">
                <a:moveTo>
                  <a:pt x="1903" y="82761"/>
                </a:moveTo>
                <a:lnTo>
                  <a:pt x="1903" y="82761"/>
                </a:lnTo>
                <a:lnTo>
                  <a:pt x="0" y="0"/>
                </a:lnTo>
              </a:path>
            </a:pathLst>
          </a:custGeom>
          <a:ln w="32372">
            <a:solidFill>
              <a:srgbClr val="000000"/>
            </a:solidFill>
          </a:ln>
        </p:spPr>
        <p:txBody>
          <a:bodyPr wrap="square" lIns="0" tIns="0" rIns="0" bIns="0" rtlCol="0"/>
          <a:lstStyle/>
          <a:p>
            <a:endParaRPr/>
          </a:p>
        </p:txBody>
      </p:sp>
      <p:sp>
        <p:nvSpPr>
          <p:cNvPr id="20" name="object 20"/>
          <p:cNvSpPr/>
          <p:nvPr/>
        </p:nvSpPr>
        <p:spPr>
          <a:xfrm>
            <a:off x="3766774" y="2832283"/>
            <a:ext cx="96520" cy="1905"/>
          </a:xfrm>
          <a:custGeom>
            <a:avLst/>
            <a:gdLst/>
            <a:ahLst/>
            <a:cxnLst/>
            <a:rect l="l" t="t" r="r" b="b"/>
            <a:pathLst>
              <a:path w="96520" h="1905">
                <a:moveTo>
                  <a:pt x="0" y="0"/>
                </a:moveTo>
                <a:lnTo>
                  <a:pt x="0" y="0"/>
                </a:lnTo>
                <a:lnTo>
                  <a:pt x="96078" y="1904"/>
                </a:lnTo>
              </a:path>
            </a:pathLst>
          </a:custGeom>
          <a:ln w="32375">
            <a:solidFill>
              <a:srgbClr val="000000"/>
            </a:solidFill>
          </a:ln>
        </p:spPr>
        <p:txBody>
          <a:bodyPr wrap="square" lIns="0" tIns="0" rIns="0" bIns="0" rtlCol="0"/>
          <a:lstStyle/>
          <a:p>
            <a:endParaRPr/>
          </a:p>
        </p:txBody>
      </p:sp>
      <p:sp>
        <p:nvSpPr>
          <p:cNvPr id="21" name="object 21"/>
          <p:cNvSpPr/>
          <p:nvPr/>
        </p:nvSpPr>
        <p:spPr>
          <a:xfrm>
            <a:off x="3457341" y="2797007"/>
            <a:ext cx="0" cy="45085"/>
          </a:xfrm>
          <a:custGeom>
            <a:avLst/>
            <a:gdLst/>
            <a:ahLst/>
            <a:cxnLst/>
            <a:rect l="l" t="t" r="r" b="b"/>
            <a:pathLst>
              <a:path h="45085">
                <a:moveTo>
                  <a:pt x="0" y="0"/>
                </a:moveTo>
                <a:lnTo>
                  <a:pt x="0" y="44795"/>
                </a:lnTo>
              </a:path>
            </a:pathLst>
          </a:custGeom>
          <a:ln w="32372">
            <a:solidFill>
              <a:srgbClr val="000000"/>
            </a:solidFill>
          </a:ln>
        </p:spPr>
        <p:txBody>
          <a:bodyPr wrap="square" lIns="0" tIns="0" rIns="0" bIns="0" rtlCol="0"/>
          <a:lstStyle/>
          <a:p>
            <a:endParaRPr/>
          </a:p>
        </p:txBody>
      </p:sp>
      <p:sp>
        <p:nvSpPr>
          <p:cNvPr id="22" name="object 22"/>
          <p:cNvSpPr/>
          <p:nvPr/>
        </p:nvSpPr>
        <p:spPr>
          <a:xfrm>
            <a:off x="3857141" y="2797007"/>
            <a:ext cx="0" cy="48895"/>
          </a:xfrm>
          <a:custGeom>
            <a:avLst/>
            <a:gdLst/>
            <a:ahLst/>
            <a:cxnLst/>
            <a:rect l="l" t="t" r="r" b="b"/>
            <a:pathLst>
              <a:path h="48894">
                <a:moveTo>
                  <a:pt x="0" y="0"/>
                </a:moveTo>
                <a:lnTo>
                  <a:pt x="0" y="48603"/>
                </a:lnTo>
              </a:path>
            </a:pathLst>
          </a:custGeom>
          <a:ln w="32372">
            <a:solidFill>
              <a:srgbClr val="000000"/>
            </a:solidFill>
          </a:ln>
        </p:spPr>
        <p:txBody>
          <a:bodyPr wrap="square" lIns="0" tIns="0" rIns="0" bIns="0" rtlCol="0"/>
          <a:lstStyle/>
          <a:p>
            <a:endParaRPr/>
          </a:p>
        </p:txBody>
      </p:sp>
      <p:sp>
        <p:nvSpPr>
          <p:cNvPr id="23" name="object 23"/>
          <p:cNvSpPr/>
          <p:nvPr/>
        </p:nvSpPr>
        <p:spPr>
          <a:xfrm>
            <a:off x="3537301" y="2860851"/>
            <a:ext cx="237490" cy="58419"/>
          </a:xfrm>
          <a:custGeom>
            <a:avLst/>
            <a:gdLst/>
            <a:ahLst/>
            <a:cxnLst/>
            <a:rect l="l" t="t" r="r" b="b"/>
            <a:pathLst>
              <a:path w="237489" h="58419">
                <a:moveTo>
                  <a:pt x="0" y="58001"/>
                </a:moveTo>
                <a:lnTo>
                  <a:pt x="237087" y="58001"/>
                </a:lnTo>
                <a:lnTo>
                  <a:pt x="237087" y="0"/>
                </a:lnTo>
                <a:lnTo>
                  <a:pt x="0" y="0"/>
                </a:lnTo>
                <a:lnTo>
                  <a:pt x="0" y="58001"/>
                </a:lnTo>
                <a:close/>
              </a:path>
            </a:pathLst>
          </a:custGeom>
          <a:solidFill>
            <a:srgbClr val="F3F3F3"/>
          </a:solidFill>
        </p:spPr>
        <p:txBody>
          <a:bodyPr wrap="square" lIns="0" tIns="0" rIns="0" bIns="0" rtlCol="0"/>
          <a:lstStyle/>
          <a:p>
            <a:endParaRPr/>
          </a:p>
        </p:txBody>
      </p:sp>
      <p:sp>
        <p:nvSpPr>
          <p:cNvPr id="24" name="object 24"/>
          <p:cNvSpPr/>
          <p:nvPr/>
        </p:nvSpPr>
        <p:spPr>
          <a:xfrm>
            <a:off x="3537301" y="2728450"/>
            <a:ext cx="237490" cy="190500"/>
          </a:xfrm>
          <a:custGeom>
            <a:avLst/>
            <a:gdLst/>
            <a:ahLst/>
            <a:cxnLst/>
            <a:rect l="l" t="t" r="r" b="b"/>
            <a:pathLst>
              <a:path w="237489" h="190500">
                <a:moveTo>
                  <a:pt x="0" y="0"/>
                </a:moveTo>
                <a:lnTo>
                  <a:pt x="237087" y="0"/>
                </a:lnTo>
                <a:lnTo>
                  <a:pt x="237087" y="190402"/>
                </a:lnTo>
                <a:lnTo>
                  <a:pt x="0" y="190402"/>
                </a:lnTo>
                <a:lnTo>
                  <a:pt x="0" y="0"/>
                </a:lnTo>
                <a:close/>
              </a:path>
            </a:pathLst>
          </a:custGeom>
          <a:ln w="32374">
            <a:solidFill>
              <a:srgbClr val="000000"/>
            </a:solidFill>
          </a:ln>
        </p:spPr>
        <p:txBody>
          <a:bodyPr wrap="square" lIns="0" tIns="0" rIns="0" bIns="0" rtlCol="0"/>
          <a:lstStyle/>
          <a:p>
            <a:endParaRPr/>
          </a:p>
        </p:txBody>
      </p:sp>
      <p:sp>
        <p:nvSpPr>
          <p:cNvPr id="25" name="object 25"/>
          <p:cNvSpPr/>
          <p:nvPr/>
        </p:nvSpPr>
        <p:spPr>
          <a:xfrm>
            <a:off x="3458229" y="2797007"/>
            <a:ext cx="398145" cy="31750"/>
          </a:xfrm>
          <a:custGeom>
            <a:avLst/>
            <a:gdLst/>
            <a:ahLst/>
            <a:cxnLst/>
            <a:rect l="l" t="t" r="r" b="b"/>
            <a:pathLst>
              <a:path w="398145" h="31750">
                <a:moveTo>
                  <a:pt x="0" y="31467"/>
                </a:moveTo>
                <a:lnTo>
                  <a:pt x="398023" y="31467"/>
                </a:lnTo>
                <a:lnTo>
                  <a:pt x="398023" y="0"/>
                </a:lnTo>
                <a:lnTo>
                  <a:pt x="0" y="0"/>
                </a:lnTo>
                <a:lnTo>
                  <a:pt x="0" y="31467"/>
                </a:lnTo>
                <a:close/>
              </a:path>
            </a:pathLst>
          </a:custGeom>
          <a:solidFill>
            <a:srgbClr val="F3F3F3"/>
          </a:solidFill>
        </p:spPr>
        <p:txBody>
          <a:bodyPr wrap="square" lIns="0" tIns="0" rIns="0" bIns="0" rtlCol="0"/>
          <a:lstStyle/>
          <a:p>
            <a:endParaRPr/>
          </a:p>
        </p:txBody>
      </p:sp>
      <p:sp>
        <p:nvSpPr>
          <p:cNvPr id="26" name="object 26"/>
          <p:cNvSpPr/>
          <p:nvPr/>
        </p:nvSpPr>
        <p:spPr>
          <a:xfrm>
            <a:off x="3458229" y="2729466"/>
            <a:ext cx="398145" cy="99060"/>
          </a:xfrm>
          <a:custGeom>
            <a:avLst/>
            <a:gdLst/>
            <a:ahLst/>
            <a:cxnLst/>
            <a:rect l="l" t="t" r="r" b="b"/>
            <a:pathLst>
              <a:path w="398145" h="99060">
                <a:moveTo>
                  <a:pt x="0" y="0"/>
                </a:moveTo>
                <a:lnTo>
                  <a:pt x="398023" y="0"/>
                </a:lnTo>
                <a:lnTo>
                  <a:pt x="398023" y="99009"/>
                </a:lnTo>
                <a:lnTo>
                  <a:pt x="0" y="99009"/>
                </a:lnTo>
                <a:lnTo>
                  <a:pt x="0" y="0"/>
                </a:lnTo>
                <a:close/>
              </a:path>
            </a:pathLst>
          </a:custGeom>
          <a:ln w="32375">
            <a:solidFill>
              <a:srgbClr val="000000"/>
            </a:solidFill>
          </a:ln>
        </p:spPr>
        <p:txBody>
          <a:bodyPr wrap="square" lIns="0" tIns="0" rIns="0" bIns="0" rtlCol="0"/>
          <a:lstStyle/>
          <a:p>
            <a:endParaRPr/>
          </a:p>
        </p:txBody>
      </p:sp>
      <p:sp>
        <p:nvSpPr>
          <p:cNvPr id="27" name="object 27"/>
          <p:cNvSpPr/>
          <p:nvPr/>
        </p:nvSpPr>
        <p:spPr>
          <a:xfrm>
            <a:off x="3517236" y="2840347"/>
            <a:ext cx="277495" cy="0"/>
          </a:xfrm>
          <a:custGeom>
            <a:avLst/>
            <a:gdLst/>
            <a:ahLst/>
            <a:cxnLst/>
            <a:rect l="l" t="t" r="r" b="b"/>
            <a:pathLst>
              <a:path w="277495">
                <a:moveTo>
                  <a:pt x="0" y="0"/>
                </a:moveTo>
                <a:lnTo>
                  <a:pt x="277090" y="0"/>
                </a:lnTo>
              </a:path>
            </a:pathLst>
          </a:custGeom>
          <a:ln w="41007">
            <a:solidFill>
              <a:srgbClr val="F3F3F3"/>
            </a:solidFill>
          </a:ln>
        </p:spPr>
        <p:txBody>
          <a:bodyPr wrap="square" lIns="0" tIns="0" rIns="0" bIns="0" rtlCol="0"/>
          <a:lstStyle/>
          <a:p>
            <a:endParaRPr/>
          </a:p>
        </p:txBody>
      </p:sp>
      <p:sp>
        <p:nvSpPr>
          <p:cNvPr id="28" name="object 28"/>
          <p:cNvSpPr/>
          <p:nvPr/>
        </p:nvSpPr>
        <p:spPr>
          <a:xfrm>
            <a:off x="3870985" y="2664716"/>
            <a:ext cx="0" cy="132715"/>
          </a:xfrm>
          <a:custGeom>
            <a:avLst/>
            <a:gdLst/>
            <a:ahLst/>
            <a:cxnLst/>
            <a:rect l="l" t="t" r="r" b="b"/>
            <a:pathLst>
              <a:path h="132714">
                <a:moveTo>
                  <a:pt x="0" y="0"/>
                </a:moveTo>
                <a:lnTo>
                  <a:pt x="0" y="132291"/>
                </a:lnTo>
              </a:path>
            </a:pathLst>
          </a:custGeom>
          <a:ln w="74268">
            <a:solidFill>
              <a:srgbClr val="F3F3F3"/>
            </a:solidFill>
          </a:ln>
        </p:spPr>
        <p:txBody>
          <a:bodyPr wrap="square" lIns="0" tIns="0" rIns="0" bIns="0" rtlCol="0"/>
          <a:lstStyle/>
          <a:p>
            <a:endParaRPr/>
          </a:p>
        </p:txBody>
      </p:sp>
      <p:sp>
        <p:nvSpPr>
          <p:cNvPr id="29" name="object 29"/>
          <p:cNvSpPr/>
          <p:nvPr/>
        </p:nvSpPr>
        <p:spPr>
          <a:xfrm>
            <a:off x="3442037" y="2664716"/>
            <a:ext cx="0" cy="132715"/>
          </a:xfrm>
          <a:custGeom>
            <a:avLst/>
            <a:gdLst/>
            <a:ahLst/>
            <a:cxnLst/>
            <a:rect l="l" t="t" r="r" b="b"/>
            <a:pathLst>
              <a:path h="132714">
                <a:moveTo>
                  <a:pt x="0" y="0"/>
                </a:moveTo>
                <a:lnTo>
                  <a:pt x="0" y="132291"/>
                </a:lnTo>
              </a:path>
            </a:pathLst>
          </a:custGeom>
          <a:ln w="74268">
            <a:solidFill>
              <a:srgbClr val="F3F3F3"/>
            </a:solidFill>
          </a:ln>
        </p:spPr>
        <p:txBody>
          <a:bodyPr wrap="square" lIns="0" tIns="0" rIns="0" bIns="0" rtlCol="0"/>
          <a:lstStyle/>
          <a:p>
            <a:endParaRPr/>
          </a:p>
        </p:txBody>
      </p:sp>
      <p:sp>
        <p:nvSpPr>
          <p:cNvPr id="30" name="object 30"/>
          <p:cNvSpPr/>
          <p:nvPr/>
        </p:nvSpPr>
        <p:spPr>
          <a:xfrm>
            <a:off x="3561035" y="2860780"/>
            <a:ext cx="189865" cy="0"/>
          </a:xfrm>
          <a:custGeom>
            <a:avLst/>
            <a:gdLst/>
            <a:ahLst/>
            <a:cxnLst/>
            <a:rect l="l" t="t" r="r" b="b"/>
            <a:pathLst>
              <a:path w="189864">
                <a:moveTo>
                  <a:pt x="0" y="0"/>
                </a:moveTo>
                <a:lnTo>
                  <a:pt x="189492" y="0"/>
                </a:lnTo>
              </a:path>
            </a:pathLst>
          </a:custGeom>
          <a:ln w="81872">
            <a:solidFill>
              <a:srgbClr val="FFFFFF"/>
            </a:solidFill>
          </a:ln>
        </p:spPr>
        <p:txBody>
          <a:bodyPr wrap="square" lIns="0" tIns="0" rIns="0" bIns="0" rtlCol="0"/>
          <a:lstStyle/>
          <a:p>
            <a:endParaRPr/>
          </a:p>
        </p:txBody>
      </p:sp>
      <p:sp>
        <p:nvSpPr>
          <p:cNvPr id="31" name="object 31"/>
          <p:cNvSpPr/>
          <p:nvPr/>
        </p:nvSpPr>
        <p:spPr>
          <a:xfrm>
            <a:off x="3479172" y="2657113"/>
            <a:ext cx="353695" cy="163195"/>
          </a:xfrm>
          <a:custGeom>
            <a:avLst/>
            <a:gdLst/>
            <a:ahLst/>
            <a:cxnLst/>
            <a:rect l="l" t="t" r="r" b="b"/>
            <a:pathLst>
              <a:path w="353695" h="163194">
                <a:moveTo>
                  <a:pt x="353220" y="0"/>
                </a:moveTo>
                <a:lnTo>
                  <a:pt x="0" y="0"/>
                </a:lnTo>
                <a:lnTo>
                  <a:pt x="0" y="162730"/>
                </a:lnTo>
                <a:lnTo>
                  <a:pt x="353220" y="162730"/>
                </a:lnTo>
                <a:lnTo>
                  <a:pt x="353220" y="0"/>
                </a:lnTo>
                <a:close/>
              </a:path>
            </a:pathLst>
          </a:custGeom>
          <a:solidFill>
            <a:srgbClr val="FFFFFF"/>
          </a:solidFill>
        </p:spPr>
        <p:txBody>
          <a:bodyPr wrap="square" lIns="0" tIns="0" rIns="0" bIns="0" rtlCol="0"/>
          <a:lstStyle/>
          <a:p>
            <a:endParaRPr/>
          </a:p>
        </p:txBody>
      </p:sp>
      <p:sp>
        <p:nvSpPr>
          <p:cNvPr id="32" name="object 32"/>
          <p:cNvSpPr/>
          <p:nvPr/>
        </p:nvSpPr>
        <p:spPr>
          <a:xfrm>
            <a:off x="3479172" y="2575240"/>
            <a:ext cx="353695" cy="327025"/>
          </a:xfrm>
          <a:custGeom>
            <a:avLst/>
            <a:gdLst/>
            <a:ahLst/>
            <a:cxnLst/>
            <a:rect l="l" t="t" r="r" b="b"/>
            <a:pathLst>
              <a:path w="353695" h="327025">
                <a:moveTo>
                  <a:pt x="0" y="81872"/>
                </a:moveTo>
                <a:lnTo>
                  <a:pt x="81863" y="81872"/>
                </a:lnTo>
                <a:lnTo>
                  <a:pt x="81863" y="0"/>
                </a:lnTo>
                <a:lnTo>
                  <a:pt x="271356" y="0"/>
                </a:lnTo>
                <a:lnTo>
                  <a:pt x="271356" y="81872"/>
                </a:lnTo>
                <a:lnTo>
                  <a:pt x="353220" y="81872"/>
                </a:lnTo>
                <a:lnTo>
                  <a:pt x="353220" y="244603"/>
                </a:lnTo>
                <a:lnTo>
                  <a:pt x="271356" y="244603"/>
                </a:lnTo>
                <a:lnTo>
                  <a:pt x="271356" y="326476"/>
                </a:lnTo>
                <a:lnTo>
                  <a:pt x="81863" y="326476"/>
                </a:lnTo>
                <a:lnTo>
                  <a:pt x="81863" y="244603"/>
                </a:lnTo>
                <a:lnTo>
                  <a:pt x="0" y="244603"/>
                </a:lnTo>
                <a:lnTo>
                  <a:pt x="0" y="81872"/>
                </a:lnTo>
                <a:close/>
              </a:path>
            </a:pathLst>
          </a:custGeom>
          <a:ln w="32374">
            <a:solidFill>
              <a:srgbClr val="000000"/>
            </a:solidFill>
          </a:ln>
        </p:spPr>
        <p:txBody>
          <a:bodyPr wrap="square" lIns="0" tIns="0" rIns="0" bIns="0" rtlCol="0"/>
          <a:lstStyle/>
          <a:p>
            <a:endParaRPr/>
          </a:p>
        </p:txBody>
      </p:sp>
      <p:sp>
        <p:nvSpPr>
          <p:cNvPr id="33" name="object 33"/>
          <p:cNvSpPr/>
          <p:nvPr/>
        </p:nvSpPr>
        <p:spPr>
          <a:xfrm>
            <a:off x="5142593" y="2062043"/>
            <a:ext cx="353695" cy="327025"/>
          </a:xfrm>
          <a:custGeom>
            <a:avLst/>
            <a:gdLst/>
            <a:ahLst/>
            <a:cxnLst/>
            <a:rect l="l" t="t" r="r" b="b"/>
            <a:pathLst>
              <a:path w="353695" h="327025">
                <a:moveTo>
                  <a:pt x="0" y="81872"/>
                </a:moveTo>
                <a:lnTo>
                  <a:pt x="80848" y="81872"/>
                </a:lnTo>
                <a:lnTo>
                  <a:pt x="80848" y="0"/>
                </a:lnTo>
                <a:lnTo>
                  <a:pt x="271356" y="0"/>
                </a:lnTo>
                <a:lnTo>
                  <a:pt x="271356" y="81872"/>
                </a:lnTo>
                <a:lnTo>
                  <a:pt x="353220" y="81872"/>
                </a:lnTo>
                <a:lnTo>
                  <a:pt x="353220" y="244603"/>
                </a:lnTo>
                <a:lnTo>
                  <a:pt x="271356" y="244603"/>
                </a:lnTo>
                <a:lnTo>
                  <a:pt x="271356" y="326476"/>
                </a:lnTo>
                <a:lnTo>
                  <a:pt x="80848" y="326476"/>
                </a:lnTo>
                <a:lnTo>
                  <a:pt x="80848" y="244603"/>
                </a:lnTo>
                <a:lnTo>
                  <a:pt x="0" y="244603"/>
                </a:lnTo>
                <a:lnTo>
                  <a:pt x="0" y="81872"/>
                </a:lnTo>
                <a:close/>
              </a:path>
            </a:pathLst>
          </a:custGeom>
          <a:ln w="32374">
            <a:solidFill>
              <a:srgbClr val="000000"/>
            </a:solidFill>
          </a:ln>
        </p:spPr>
        <p:txBody>
          <a:bodyPr wrap="square" lIns="0" tIns="0" rIns="0" bIns="0" rtlCol="0"/>
          <a:lstStyle/>
          <a:p>
            <a:endParaRPr/>
          </a:p>
        </p:txBody>
      </p:sp>
      <p:sp>
        <p:nvSpPr>
          <p:cNvPr id="34" name="object 34"/>
          <p:cNvSpPr/>
          <p:nvPr/>
        </p:nvSpPr>
        <p:spPr>
          <a:xfrm>
            <a:off x="866578" y="3248374"/>
            <a:ext cx="353695" cy="327025"/>
          </a:xfrm>
          <a:custGeom>
            <a:avLst/>
            <a:gdLst/>
            <a:ahLst/>
            <a:cxnLst/>
            <a:rect l="l" t="t" r="r" b="b"/>
            <a:pathLst>
              <a:path w="353694" h="327025">
                <a:moveTo>
                  <a:pt x="0" y="81872"/>
                </a:moveTo>
                <a:lnTo>
                  <a:pt x="80930" y="81872"/>
                </a:lnTo>
                <a:lnTo>
                  <a:pt x="80930" y="0"/>
                </a:lnTo>
                <a:lnTo>
                  <a:pt x="271352" y="0"/>
                </a:lnTo>
                <a:lnTo>
                  <a:pt x="271352" y="81872"/>
                </a:lnTo>
                <a:lnTo>
                  <a:pt x="353241" y="81872"/>
                </a:lnTo>
                <a:lnTo>
                  <a:pt x="353241" y="244730"/>
                </a:lnTo>
                <a:lnTo>
                  <a:pt x="271352" y="244730"/>
                </a:lnTo>
                <a:lnTo>
                  <a:pt x="271352" y="326602"/>
                </a:lnTo>
                <a:lnTo>
                  <a:pt x="80930" y="326602"/>
                </a:lnTo>
                <a:lnTo>
                  <a:pt x="80930" y="244730"/>
                </a:lnTo>
                <a:lnTo>
                  <a:pt x="0" y="244730"/>
                </a:lnTo>
                <a:lnTo>
                  <a:pt x="0" y="81872"/>
                </a:lnTo>
                <a:close/>
              </a:path>
            </a:pathLst>
          </a:custGeom>
          <a:ln w="32374">
            <a:solidFill>
              <a:srgbClr val="000000"/>
            </a:solidFill>
          </a:ln>
        </p:spPr>
        <p:txBody>
          <a:bodyPr wrap="square" lIns="0" tIns="0" rIns="0" bIns="0" rtlCol="0"/>
          <a:lstStyle/>
          <a:p>
            <a:endParaRPr/>
          </a:p>
        </p:txBody>
      </p:sp>
      <p:sp>
        <p:nvSpPr>
          <p:cNvPr id="35" name="object 35"/>
          <p:cNvSpPr/>
          <p:nvPr/>
        </p:nvSpPr>
        <p:spPr>
          <a:xfrm>
            <a:off x="7594319" y="3248375"/>
            <a:ext cx="353695" cy="327025"/>
          </a:xfrm>
          <a:custGeom>
            <a:avLst/>
            <a:gdLst/>
            <a:ahLst/>
            <a:cxnLst/>
            <a:rect l="l" t="t" r="r" b="b"/>
            <a:pathLst>
              <a:path w="353695" h="327025">
                <a:moveTo>
                  <a:pt x="0" y="81872"/>
                </a:moveTo>
                <a:lnTo>
                  <a:pt x="81863" y="81872"/>
                </a:lnTo>
                <a:lnTo>
                  <a:pt x="81863" y="0"/>
                </a:lnTo>
                <a:lnTo>
                  <a:pt x="272244" y="0"/>
                </a:lnTo>
                <a:lnTo>
                  <a:pt x="272244" y="81872"/>
                </a:lnTo>
                <a:lnTo>
                  <a:pt x="353220" y="81872"/>
                </a:lnTo>
                <a:lnTo>
                  <a:pt x="353220" y="244730"/>
                </a:lnTo>
                <a:lnTo>
                  <a:pt x="272244" y="244730"/>
                </a:lnTo>
                <a:lnTo>
                  <a:pt x="272244" y="326602"/>
                </a:lnTo>
                <a:lnTo>
                  <a:pt x="81863" y="326602"/>
                </a:lnTo>
                <a:lnTo>
                  <a:pt x="81863" y="244730"/>
                </a:lnTo>
                <a:lnTo>
                  <a:pt x="0" y="244730"/>
                </a:lnTo>
                <a:lnTo>
                  <a:pt x="0" y="81872"/>
                </a:lnTo>
                <a:close/>
              </a:path>
            </a:pathLst>
          </a:custGeom>
          <a:ln w="32374">
            <a:solidFill>
              <a:srgbClr val="000000"/>
            </a:solidFill>
          </a:ln>
        </p:spPr>
        <p:txBody>
          <a:bodyPr wrap="square" lIns="0" tIns="0" rIns="0" bIns="0" rtlCol="0"/>
          <a:lstStyle/>
          <a:p>
            <a:endParaRPr/>
          </a:p>
        </p:txBody>
      </p:sp>
      <p:sp>
        <p:nvSpPr>
          <p:cNvPr id="36" name="object 36"/>
          <p:cNvSpPr/>
          <p:nvPr/>
        </p:nvSpPr>
        <p:spPr>
          <a:xfrm>
            <a:off x="6433630" y="2616113"/>
            <a:ext cx="353695" cy="327025"/>
          </a:xfrm>
          <a:custGeom>
            <a:avLst/>
            <a:gdLst/>
            <a:ahLst/>
            <a:cxnLst/>
            <a:rect l="l" t="t" r="r" b="b"/>
            <a:pathLst>
              <a:path w="353695" h="327025">
                <a:moveTo>
                  <a:pt x="0" y="80984"/>
                </a:moveTo>
                <a:lnTo>
                  <a:pt x="81863" y="80984"/>
                </a:lnTo>
                <a:lnTo>
                  <a:pt x="81863" y="0"/>
                </a:lnTo>
                <a:lnTo>
                  <a:pt x="271356" y="0"/>
                </a:lnTo>
                <a:lnTo>
                  <a:pt x="271356" y="80984"/>
                </a:lnTo>
                <a:lnTo>
                  <a:pt x="353220" y="80984"/>
                </a:lnTo>
                <a:lnTo>
                  <a:pt x="353220" y="244730"/>
                </a:lnTo>
                <a:lnTo>
                  <a:pt x="271356" y="244730"/>
                </a:lnTo>
                <a:lnTo>
                  <a:pt x="271356" y="326602"/>
                </a:lnTo>
                <a:lnTo>
                  <a:pt x="81863" y="326602"/>
                </a:lnTo>
                <a:lnTo>
                  <a:pt x="81863" y="244730"/>
                </a:lnTo>
                <a:lnTo>
                  <a:pt x="0" y="244730"/>
                </a:lnTo>
                <a:lnTo>
                  <a:pt x="0" y="80984"/>
                </a:lnTo>
                <a:close/>
              </a:path>
            </a:pathLst>
          </a:custGeom>
          <a:ln w="32374">
            <a:solidFill>
              <a:srgbClr val="000000"/>
            </a:solidFill>
          </a:ln>
        </p:spPr>
        <p:txBody>
          <a:bodyPr wrap="square" lIns="0" tIns="0" rIns="0" bIns="0" rtlCol="0"/>
          <a:lstStyle/>
          <a:p>
            <a:endParaRPr/>
          </a:p>
        </p:txBody>
      </p:sp>
      <p:sp>
        <p:nvSpPr>
          <p:cNvPr id="37" name="object 37"/>
          <p:cNvSpPr/>
          <p:nvPr/>
        </p:nvSpPr>
        <p:spPr>
          <a:xfrm>
            <a:off x="1132219" y="2248637"/>
            <a:ext cx="354330" cy="327025"/>
          </a:xfrm>
          <a:custGeom>
            <a:avLst/>
            <a:gdLst/>
            <a:ahLst/>
            <a:cxnLst/>
            <a:rect l="l" t="t" r="r" b="b"/>
            <a:pathLst>
              <a:path w="354330" h="327025">
                <a:moveTo>
                  <a:pt x="0" y="81872"/>
                </a:moveTo>
                <a:lnTo>
                  <a:pt x="81889" y="81872"/>
                </a:lnTo>
                <a:lnTo>
                  <a:pt x="81889" y="0"/>
                </a:lnTo>
                <a:lnTo>
                  <a:pt x="272308" y="0"/>
                </a:lnTo>
                <a:lnTo>
                  <a:pt x="272308" y="81872"/>
                </a:lnTo>
                <a:lnTo>
                  <a:pt x="354197" y="81872"/>
                </a:lnTo>
                <a:lnTo>
                  <a:pt x="354197" y="244730"/>
                </a:lnTo>
                <a:lnTo>
                  <a:pt x="272308" y="244730"/>
                </a:lnTo>
                <a:lnTo>
                  <a:pt x="272308" y="326602"/>
                </a:lnTo>
                <a:lnTo>
                  <a:pt x="81889" y="326602"/>
                </a:lnTo>
                <a:lnTo>
                  <a:pt x="81889" y="244730"/>
                </a:lnTo>
                <a:lnTo>
                  <a:pt x="0" y="244730"/>
                </a:lnTo>
                <a:lnTo>
                  <a:pt x="0" y="81872"/>
                </a:lnTo>
                <a:close/>
              </a:path>
            </a:pathLst>
          </a:custGeom>
          <a:ln w="32374">
            <a:solidFill>
              <a:srgbClr val="000000"/>
            </a:solidFill>
          </a:ln>
        </p:spPr>
        <p:txBody>
          <a:bodyPr wrap="square" lIns="0" tIns="0" rIns="0" bIns="0" rtlCol="0"/>
          <a:lstStyle/>
          <a:p>
            <a:endParaRPr>
              <a:solidFill>
                <a:srgbClr val="FF0000"/>
              </a:solidFill>
            </a:endParaRPr>
          </a:p>
        </p:txBody>
      </p:sp>
      <p:sp>
        <p:nvSpPr>
          <p:cNvPr id="38" name="object 38"/>
          <p:cNvSpPr/>
          <p:nvPr/>
        </p:nvSpPr>
        <p:spPr>
          <a:xfrm>
            <a:off x="4764624" y="3248375"/>
            <a:ext cx="354330" cy="327025"/>
          </a:xfrm>
          <a:custGeom>
            <a:avLst/>
            <a:gdLst/>
            <a:ahLst/>
            <a:cxnLst/>
            <a:rect l="l" t="t" r="r" b="b"/>
            <a:pathLst>
              <a:path w="354329" h="327025">
                <a:moveTo>
                  <a:pt x="0" y="81872"/>
                </a:moveTo>
                <a:lnTo>
                  <a:pt x="81863" y="81872"/>
                </a:lnTo>
                <a:lnTo>
                  <a:pt x="81863" y="0"/>
                </a:lnTo>
                <a:lnTo>
                  <a:pt x="272244" y="0"/>
                </a:lnTo>
                <a:lnTo>
                  <a:pt x="272244" y="81872"/>
                </a:lnTo>
                <a:lnTo>
                  <a:pt x="354108" y="81872"/>
                </a:lnTo>
                <a:lnTo>
                  <a:pt x="354108" y="244730"/>
                </a:lnTo>
                <a:lnTo>
                  <a:pt x="272244" y="244730"/>
                </a:lnTo>
                <a:lnTo>
                  <a:pt x="272244" y="326602"/>
                </a:lnTo>
                <a:lnTo>
                  <a:pt x="81863" y="326602"/>
                </a:lnTo>
                <a:lnTo>
                  <a:pt x="81863" y="244730"/>
                </a:lnTo>
                <a:lnTo>
                  <a:pt x="0" y="244730"/>
                </a:lnTo>
                <a:lnTo>
                  <a:pt x="0" y="81872"/>
                </a:lnTo>
                <a:close/>
              </a:path>
            </a:pathLst>
          </a:custGeom>
          <a:ln w="32374">
            <a:solidFill>
              <a:srgbClr val="000000"/>
            </a:solidFill>
          </a:ln>
        </p:spPr>
        <p:txBody>
          <a:bodyPr wrap="square" lIns="0" tIns="0" rIns="0" bIns="0" rtlCol="0"/>
          <a:lstStyle/>
          <a:p>
            <a:endParaRPr/>
          </a:p>
        </p:txBody>
      </p:sp>
      <p:sp>
        <p:nvSpPr>
          <p:cNvPr id="39" name="object 39"/>
          <p:cNvSpPr/>
          <p:nvPr/>
        </p:nvSpPr>
        <p:spPr>
          <a:xfrm>
            <a:off x="2025308" y="2616113"/>
            <a:ext cx="354330" cy="327025"/>
          </a:xfrm>
          <a:custGeom>
            <a:avLst/>
            <a:gdLst/>
            <a:ahLst/>
            <a:cxnLst/>
            <a:rect l="l" t="t" r="r" b="b"/>
            <a:pathLst>
              <a:path w="354330" h="327025">
                <a:moveTo>
                  <a:pt x="0" y="80984"/>
                </a:moveTo>
                <a:lnTo>
                  <a:pt x="81889" y="80984"/>
                </a:lnTo>
                <a:lnTo>
                  <a:pt x="81889" y="0"/>
                </a:lnTo>
                <a:lnTo>
                  <a:pt x="272358" y="0"/>
                </a:lnTo>
                <a:lnTo>
                  <a:pt x="272358" y="80984"/>
                </a:lnTo>
                <a:lnTo>
                  <a:pt x="354222" y="80984"/>
                </a:lnTo>
                <a:lnTo>
                  <a:pt x="354222" y="244730"/>
                </a:lnTo>
                <a:lnTo>
                  <a:pt x="272358" y="244730"/>
                </a:lnTo>
                <a:lnTo>
                  <a:pt x="272358" y="326602"/>
                </a:lnTo>
                <a:lnTo>
                  <a:pt x="81889" y="326602"/>
                </a:lnTo>
                <a:lnTo>
                  <a:pt x="81889" y="244730"/>
                </a:lnTo>
                <a:lnTo>
                  <a:pt x="0" y="244730"/>
                </a:lnTo>
                <a:lnTo>
                  <a:pt x="0" y="80984"/>
                </a:lnTo>
                <a:close/>
              </a:path>
            </a:pathLst>
          </a:custGeom>
          <a:ln w="32374">
            <a:solidFill>
              <a:srgbClr val="000000"/>
            </a:solidFill>
          </a:ln>
        </p:spPr>
        <p:txBody>
          <a:bodyPr wrap="square" lIns="0" tIns="0" rIns="0" bIns="0" rtlCol="0"/>
          <a:lstStyle/>
          <a:p>
            <a:endParaRPr/>
          </a:p>
        </p:txBody>
      </p:sp>
      <p:sp>
        <p:nvSpPr>
          <p:cNvPr id="40" name="object 40"/>
          <p:cNvSpPr/>
          <p:nvPr/>
        </p:nvSpPr>
        <p:spPr>
          <a:xfrm>
            <a:off x="7241099" y="2264758"/>
            <a:ext cx="353695" cy="327025"/>
          </a:xfrm>
          <a:custGeom>
            <a:avLst/>
            <a:gdLst/>
            <a:ahLst/>
            <a:cxnLst/>
            <a:rect l="l" t="t" r="r" b="b"/>
            <a:pathLst>
              <a:path w="353695" h="327025">
                <a:moveTo>
                  <a:pt x="0" y="80984"/>
                </a:moveTo>
                <a:lnTo>
                  <a:pt x="80848" y="80984"/>
                </a:lnTo>
                <a:lnTo>
                  <a:pt x="80848" y="0"/>
                </a:lnTo>
                <a:lnTo>
                  <a:pt x="271356" y="0"/>
                </a:lnTo>
                <a:lnTo>
                  <a:pt x="271356" y="80984"/>
                </a:lnTo>
                <a:lnTo>
                  <a:pt x="353220" y="80984"/>
                </a:lnTo>
                <a:lnTo>
                  <a:pt x="353220" y="244730"/>
                </a:lnTo>
                <a:lnTo>
                  <a:pt x="271356" y="244730"/>
                </a:lnTo>
                <a:lnTo>
                  <a:pt x="271356" y="326602"/>
                </a:lnTo>
                <a:lnTo>
                  <a:pt x="80848" y="326602"/>
                </a:lnTo>
                <a:lnTo>
                  <a:pt x="80848" y="244730"/>
                </a:lnTo>
                <a:lnTo>
                  <a:pt x="0" y="244730"/>
                </a:lnTo>
                <a:lnTo>
                  <a:pt x="0" y="80984"/>
                </a:lnTo>
                <a:close/>
              </a:path>
            </a:pathLst>
          </a:custGeom>
          <a:ln w="32374">
            <a:solidFill>
              <a:srgbClr val="000000"/>
            </a:solidFill>
          </a:ln>
        </p:spPr>
        <p:txBody>
          <a:bodyPr wrap="square" lIns="0" tIns="0" rIns="0" bIns="0" rtlCol="0"/>
          <a:lstStyle/>
          <a:p>
            <a:endParaRPr/>
          </a:p>
        </p:txBody>
      </p:sp>
      <p:sp>
        <p:nvSpPr>
          <p:cNvPr id="41" name="object 41"/>
          <p:cNvSpPr txBox="1"/>
          <p:nvPr/>
        </p:nvSpPr>
        <p:spPr>
          <a:xfrm>
            <a:off x="583183" y="1143000"/>
            <a:ext cx="4055872" cy="950901"/>
          </a:xfrm>
          <a:prstGeom prst="rect">
            <a:avLst/>
          </a:prstGeom>
          <a:ln w="38100">
            <a:solidFill>
              <a:srgbClr val="008000"/>
            </a:solidFill>
          </a:ln>
        </p:spPr>
        <p:txBody>
          <a:bodyPr vert="horz" wrap="square" lIns="0" tIns="27305" rIns="0" bIns="0" rtlCol="0">
            <a:spAutoFit/>
          </a:bodyPr>
          <a:lstStyle/>
          <a:p>
            <a:pPr marL="90805" marR="186055">
              <a:lnSpc>
                <a:spcPct val="100000"/>
              </a:lnSpc>
              <a:spcBef>
                <a:spcPts val="215"/>
              </a:spcBef>
            </a:pPr>
            <a:r>
              <a:rPr lang="en-US" sz="2000" dirty="0">
                <a:cs typeface="Arial"/>
              </a:rPr>
              <a:t>Lactose binds to the repressor protein  inhibiting it: the repressor can no  longer bind to the operator.</a:t>
            </a:r>
          </a:p>
        </p:txBody>
      </p:sp>
      <p:sp>
        <p:nvSpPr>
          <p:cNvPr id="42" name="object 42"/>
          <p:cNvSpPr/>
          <p:nvPr/>
        </p:nvSpPr>
        <p:spPr>
          <a:xfrm>
            <a:off x="3169157" y="2082545"/>
            <a:ext cx="262255" cy="641985"/>
          </a:xfrm>
          <a:custGeom>
            <a:avLst/>
            <a:gdLst/>
            <a:ahLst/>
            <a:cxnLst/>
            <a:rect l="l" t="t" r="r" b="b"/>
            <a:pathLst>
              <a:path w="262254" h="641985">
                <a:moveTo>
                  <a:pt x="261874" y="641603"/>
                </a:moveTo>
                <a:lnTo>
                  <a:pt x="0" y="0"/>
                </a:lnTo>
              </a:path>
            </a:pathLst>
          </a:custGeom>
          <a:ln w="38099">
            <a:solidFill>
              <a:srgbClr val="008000"/>
            </a:solidFill>
          </a:ln>
        </p:spPr>
        <p:txBody>
          <a:bodyPr wrap="square" lIns="0" tIns="0" rIns="0" bIns="0" rtlCol="0"/>
          <a:lstStyle/>
          <a:p>
            <a:endParaRPr/>
          </a:p>
        </p:txBody>
      </p:sp>
      <p:sp>
        <p:nvSpPr>
          <p:cNvPr id="44" name="object 44"/>
          <p:cNvSpPr/>
          <p:nvPr/>
        </p:nvSpPr>
        <p:spPr>
          <a:xfrm>
            <a:off x="45933" y="5365539"/>
            <a:ext cx="4005921" cy="1288055"/>
          </a:xfrm>
          <a:custGeom>
            <a:avLst/>
            <a:gdLst/>
            <a:ahLst/>
            <a:cxnLst/>
            <a:rect l="l" t="t" r="r" b="b"/>
            <a:pathLst>
              <a:path w="3331845" h="1092834">
                <a:moveTo>
                  <a:pt x="0" y="1092708"/>
                </a:moveTo>
                <a:lnTo>
                  <a:pt x="3331464" y="1092708"/>
                </a:lnTo>
                <a:lnTo>
                  <a:pt x="3331464" y="0"/>
                </a:lnTo>
                <a:lnTo>
                  <a:pt x="0" y="0"/>
                </a:lnTo>
                <a:lnTo>
                  <a:pt x="0" y="1092708"/>
                </a:lnTo>
                <a:close/>
              </a:path>
            </a:pathLst>
          </a:custGeom>
          <a:ln w="38099">
            <a:solidFill>
              <a:srgbClr val="FFFF00"/>
            </a:solidFill>
          </a:ln>
        </p:spPr>
        <p:txBody>
          <a:bodyPr wrap="square" lIns="0" tIns="0" rIns="0" bIns="0" rtlCol="0"/>
          <a:lstStyle/>
          <a:p>
            <a:endParaRPr/>
          </a:p>
        </p:txBody>
      </p:sp>
      <p:sp>
        <p:nvSpPr>
          <p:cNvPr id="46" name="object 46"/>
          <p:cNvSpPr/>
          <p:nvPr/>
        </p:nvSpPr>
        <p:spPr>
          <a:xfrm>
            <a:off x="2110739" y="4824984"/>
            <a:ext cx="376427" cy="676655"/>
          </a:xfrm>
          <a:prstGeom prst="rect">
            <a:avLst/>
          </a:prstGeom>
          <a:blipFill>
            <a:blip r:embed="rId2" cstate="print"/>
            <a:stretch>
              <a:fillRect/>
            </a:stretch>
          </a:blipFill>
        </p:spPr>
        <p:txBody>
          <a:bodyPr wrap="square" lIns="0" tIns="0" rIns="0" bIns="0" rtlCol="0"/>
          <a:lstStyle/>
          <a:p>
            <a:endParaRPr/>
          </a:p>
        </p:txBody>
      </p:sp>
      <p:sp>
        <p:nvSpPr>
          <p:cNvPr id="47" name="object 47"/>
          <p:cNvSpPr/>
          <p:nvPr/>
        </p:nvSpPr>
        <p:spPr>
          <a:xfrm>
            <a:off x="2170938" y="4874514"/>
            <a:ext cx="257810" cy="567055"/>
          </a:xfrm>
          <a:custGeom>
            <a:avLst/>
            <a:gdLst/>
            <a:ahLst/>
            <a:cxnLst/>
            <a:rect l="l" t="t" r="r" b="b"/>
            <a:pathLst>
              <a:path w="257810" h="567054">
                <a:moveTo>
                  <a:pt x="257429" y="0"/>
                </a:moveTo>
                <a:lnTo>
                  <a:pt x="0" y="566674"/>
                </a:lnTo>
              </a:path>
            </a:pathLst>
          </a:custGeom>
          <a:ln w="38100">
            <a:solidFill>
              <a:srgbClr val="FFFF00"/>
            </a:solidFill>
          </a:ln>
        </p:spPr>
        <p:txBody>
          <a:bodyPr wrap="square" lIns="0" tIns="0" rIns="0" bIns="0" rtlCol="0"/>
          <a:lstStyle/>
          <a:p>
            <a:endParaRPr/>
          </a:p>
        </p:txBody>
      </p:sp>
      <p:sp>
        <p:nvSpPr>
          <p:cNvPr id="48" name="object 48"/>
          <p:cNvSpPr txBox="1"/>
          <p:nvPr/>
        </p:nvSpPr>
        <p:spPr>
          <a:xfrm>
            <a:off x="4321504" y="5053910"/>
            <a:ext cx="4589526" cy="1590820"/>
          </a:xfrm>
          <a:prstGeom prst="rect">
            <a:avLst/>
          </a:prstGeom>
          <a:solidFill>
            <a:srgbClr val="FFFF00"/>
          </a:solidFill>
          <a:ln w="38100">
            <a:noFill/>
          </a:ln>
        </p:spPr>
        <p:txBody>
          <a:bodyPr vert="horz" wrap="square" lIns="0" tIns="51435" rIns="0" bIns="0" rtlCol="0">
            <a:spAutoFit/>
          </a:bodyPr>
          <a:lstStyle/>
          <a:p>
            <a:pPr marL="91440" marR="154305">
              <a:lnSpc>
                <a:spcPct val="100000"/>
              </a:lnSpc>
              <a:spcBef>
                <a:spcPts val="405"/>
              </a:spcBef>
            </a:pPr>
            <a:r>
              <a:rPr lang="en-US" sz="2000" dirty="0">
                <a:cs typeface="Arial"/>
              </a:rPr>
              <a:t>With the synthesis of lactase the lactose  is broken down, as it’s concentration  decreases the inhibition of the repressor  molecules will decrease ‘silencing’ the  gene again.</a:t>
            </a:r>
          </a:p>
        </p:txBody>
      </p:sp>
      <p:sp>
        <p:nvSpPr>
          <p:cNvPr id="49" name="object 49"/>
          <p:cNvSpPr/>
          <p:nvPr/>
        </p:nvSpPr>
        <p:spPr>
          <a:xfrm>
            <a:off x="5496288" y="1348943"/>
            <a:ext cx="3094246" cy="636827"/>
          </a:xfrm>
          <a:prstGeom prst="rect">
            <a:avLst/>
          </a:prstGeom>
          <a:noFill/>
          <a:ln w="50800" cmpd="sng">
            <a:solidFill>
              <a:schemeClr val="tx1"/>
            </a:solidFill>
          </a:ln>
        </p:spPr>
        <p:txBody>
          <a:bodyPr wrap="square" lIns="0" tIns="0" rIns="0" bIns="0" rtlCol="0"/>
          <a:lstStyle/>
          <a:p>
            <a:r>
              <a:rPr lang="en-US" dirty="0"/>
              <a:t>  </a:t>
            </a:r>
            <a:r>
              <a:rPr lang="en-US" sz="2000" dirty="0"/>
              <a:t>Lactose molecules build up     I  inside the </a:t>
            </a:r>
            <a:r>
              <a:rPr lang="en-US" sz="2000" i="1" dirty="0"/>
              <a:t>E. coli</a:t>
            </a:r>
          </a:p>
        </p:txBody>
      </p:sp>
      <p:sp>
        <p:nvSpPr>
          <p:cNvPr id="53" name="object 53"/>
          <p:cNvSpPr/>
          <p:nvPr/>
        </p:nvSpPr>
        <p:spPr>
          <a:xfrm>
            <a:off x="6743761" y="1977122"/>
            <a:ext cx="353695" cy="576134"/>
          </a:xfrm>
          <a:custGeom>
            <a:avLst/>
            <a:gdLst/>
            <a:ahLst/>
            <a:cxnLst/>
            <a:rect l="l" t="t" r="r" b="b"/>
            <a:pathLst>
              <a:path w="431165" h="664210">
                <a:moveTo>
                  <a:pt x="0" y="664210"/>
                </a:moveTo>
                <a:lnTo>
                  <a:pt x="431164" y="0"/>
                </a:lnTo>
              </a:path>
            </a:pathLst>
          </a:custGeom>
          <a:ln w="38100">
            <a:solidFill>
              <a:schemeClr val="tx1"/>
            </a:solidFill>
          </a:ln>
        </p:spPr>
        <p:txBody>
          <a:bodyPr wrap="square" lIns="0" tIns="0" rIns="0" bIns="0" rtlCol="0"/>
          <a:lstStyle/>
          <a:p>
            <a:endParaRPr/>
          </a:p>
        </p:txBody>
      </p:sp>
      <p:sp>
        <p:nvSpPr>
          <p:cNvPr id="56" name="object 41">
            <a:extLst>
              <a:ext uri="{FF2B5EF4-FFF2-40B4-BE49-F238E27FC236}">
                <a16:creationId xmlns:a16="http://schemas.microsoft.com/office/drawing/2014/main" id="{B0A99AD3-B011-4969-9767-A3B177E3C39D}"/>
              </a:ext>
            </a:extLst>
          </p:cNvPr>
          <p:cNvSpPr txBox="1">
            <a:spLocks noGrp="1"/>
          </p:cNvSpPr>
          <p:nvPr>
            <p:ph type="title"/>
          </p:nvPr>
        </p:nvSpPr>
        <p:spPr>
          <a:xfrm>
            <a:off x="50394" y="424260"/>
            <a:ext cx="8788805" cy="635635"/>
          </a:xfrm>
          <a:prstGeom prst="rect">
            <a:avLst/>
          </a:prstGeom>
          <a:solidFill>
            <a:srgbClr val="FFFF00"/>
          </a:solidFill>
        </p:spPr>
        <p:txBody>
          <a:bodyPr vert="horz" wrap="square" lIns="0" tIns="12700" rIns="0" bIns="0" rtlCol="0">
            <a:spAutoFit/>
          </a:bodyPr>
          <a:lstStyle/>
          <a:p>
            <a:pPr marL="12700" marR="5080">
              <a:lnSpc>
                <a:spcPct val="100000"/>
              </a:lnSpc>
              <a:spcBef>
                <a:spcPts val="100"/>
              </a:spcBef>
            </a:pPr>
            <a:r>
              <a:rPr lang="en-US" spc="-85" dirty="0">
                <a:latin typeface="+mn-lt"/>
              </a:rPr>
              <a:t>One well known example of the regulation of gene expression by proteins is the metabolism of lactose in </a:t>
            </a:r>
            <a:r>
              <a:rPr lang="en-US" i="1" spc="-85" dirty="0">
                <a:latin typeface="+mn-lt"/>
              </a:rPr>
              <a:t>E. coli </a:t>
            </a:r>
            <a:r>
              <a:rPr lang="en-US" spc="-85" dirty="0">
                <a:latin typeface="+mn-lt"/>
              </a:rPr>
              <a:t>bacterium. The diagram below illustrates this example:</a:t>
            </a:r>
            <a:endParaRPr dirty="0">
              <a:latin typeface="+mn-lt"/>
              <a:cs typeface="Trebuchet MS"/>
            </a:endParaRPr>
          </a:p>
        </p:txBody>
      </p:sp>
      <p:sp>
        <p:nvSpPr>
          <p:cNvPr id="57" name="Rectangle 56">
            <a:extLst>
              <a:ext uri="{FF2B5EF4-FFF2-40B4-BE49-F238E27FC236}">
                <a16:creationId xmlns:a16="http://schemas.microsoft.com/office/drawing/2014/main" id="{BFEE4DF8-209E-43B6-8FC1-FF00F7893F8B}"/>
              </a:ext>
            </a:extLst>
          </p:cNvPr>
          <p:cNvSpPr/>
          <p:nvPr/>
        </p:nvSpPr>
        <p:spPr>
          <a:xfrm>
            <a:off x="78739" y="5364409"/>
            <a:ext cx="3973115" cy="1323439"/>
          </a:xfrm>
          <a:prstGeom prst="rect">
            <a:avLst/>
          </a:prstGeom>
        </p:spPr>
        <p:txBody>
          <a:bodyPr wrap="square">
            <a:spAutoFit/>
          </a:bodyPr>
          <a:lstStyle/>
          <a:p>
            <a:r>
              <a:rPr lang="en-US" sz="2000" dirty="0"/>
              <a:t>RNA polymerase binds with the  promoter, and express the genes (by  transcribing them), which in turn  synthesizes lactase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4572"/>
            <a:ext cx="9144000" cy="334010"/>
          </a:xfrm>
          <a:custGeom>
            <a:avLst/>
            <a:gdLst/>
            <a:ahLst/>
            <a:cxnLst/>
            <a:rect l="l" t="t" r="r" b="b"/>
            <a:pathLst>
              <a:path w="9144000" h="334010">
                <a:moveTo>
                  <a:pt x="0" y="333755"/>
                </a:moveTo>
                <a:lnTo>
                  <a:pt x="9144000" y="333755"/>
                </a:lnTo>
                <a:lnTo>
                  <a:pt x="9144000" y="0"/>
                </a:lnTo>
                <a:lnTo>
                  <a:pt x="0" y="0"/>
                </a:lnTo>
                <a:lnTo>
                  <a:pt x="0" y="333755"/>
                </a:lnTo>
                <a:close/>
              </a:path>
            </a:pathLst>
          </a:custGeom>
          <a:solidFill>
            <a:srgbClr val="B8CDE4">
              <a:alpha val="78038"/>
            </a:srgbClr>
          </a:solidFill>
        </p:spPr>
        <p:txBody>
          <a:bodyPr wrap="square" lIns="0" tIns="0" rIns="0" bIns="0" rtlCol="0"/>
          <a:lstStyle/>
          <a:p>
            <a:endParaRPr/>
          </a:p>
        </p:txBody>
      </p:sp>
      <p:sp>
        <p:nvSpPr>
          <p:cNvPr id="3" name="object 3"/>
          <p:cNvSpPr txBox="1"/>
          <p:nvPr/>
        </p:nvSpPr>
        <p:spPr>
          <a:xfrm>
            <a:off x="78739" y="34289"/>
            <a:ext cx="8457565"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Arial"/>
                <a:cs typeface="Arial"/>
              </a:rPr>
              <a:t>7.2.U5 </a:t>
            </a:r>
            <a:r>
              <a:rPr sz="1600" spc="-10" dirty="0">
                <a:latin typeface="Arial"/>
                <a:cs typeface="Arial"/>
              </a:rPr>
              <a:t>Gene </a:t>
            </a:r>
            <a:r>
              <a:rPr sz="1600" spc="-5" dirty="0">
                <a:latin typeface="Arial"/>
                <a:cs typeface="Arial"/>
              </a:rPr>
              <a:t>expression </a:t>
            </a:r>
            <a:r>
              <a:rPr sz="1600" dirty="0">
                <a:latin typeface="Arial"/>
                <a:cs typeface="Arial"/>
              </a:rPr>
              <a:t>is </a:t>
            </a:r>
            <a:r>
              <a:rPr sz="1600" spc="-5" dirty="0">
                <a:latin typeface="Arial"/>
                <a:cs typeface="Arial"/>
              </a:rPr>
              <a:t>regulated by proteins that bind to specific base sequences in</a:t>
            </a:r>
            <a:r>
              <a:rPr sz="1600" spc="225" dirty="0">
                <a:latin typeface="Arial"/>
                <a:cs typeface="Arial"/>
              </a:rPr>
              <a:t> </a:t>
            </a:r>
            <a:r>
              <a:rPr sz="1600" spc="-5" dirty="0">
                <a:latin typeface="Arial"/>
                <a:cs typeface="Arial"/>
              </a:rPr>
              <a:t>DNA.</a:t>
            </a:r>
            <a:endParaRPr sz="1600">
              <a:latin typeface="Arial"/>
              <a:cs typeface="Arial"/>
            </a:endParaRPr>
          </a:p>
        </p:txBody>
      </p:sp>
      <p:sp>
        <p:nvSpPr>
          <p:cNvPr id="4" name="object 4"/>
          <p:cNvSpPr/>
          <p:nvPr/>
        </p:nvSpPr>
        <p:spPr>
          <a:xfrm>
            <a:off x="1898897" y="3722486"/>
            <a:ext cx="1308100" cy="1177290"/>
          </a:xfrm>
          <a:custGeom>
            <a:avLst/>
            <a:gdLst/>
            <a:ahLst/>
            <a:cxnLst/>
            <a:rect l="l" t="t" r="r" b="b"/>
            <a:pathLst>
              <a:path w="1308100" h="1177289">
                <a:moveTo>
                  <a:pt x="787985" y="0"/>
                </a:moveTo>
                <a:lnTo>
                  <a:pt x="735198" y="677"/>
                </a:lnTo>
                <a:lnTo>
                  <a:pt x="681213" y="4089"/>
                </a:lnTo>
                <a:lnTo>
                  <a:pt x="626660" y="10033"/>
                </a:lnTo>
                <a:lnTo>
                  <a:pt x="572169" y="18304"/>
                </a:lnTo>
                <a:lnTo>
                  <a:pt x="518305" y="28713"/>
                </a:lnTo>
                <a:lnTo>
                  <a:pt x="465889" y="41013"/>
                </a:lnTo>
                <a:lnTo>
                  <a:pt x="415360" y="55043"/>
                </a:lnTo>
                <a:lnTo>
                  <a:pt x="367411" y="70586"/>
                </a:lnTo>
                <a:lnTo>
                  <a:pt x="322672" y="87437"/>
                </a:lnTo>
                <a:lnTo>
                  <a:pt x="281773" y="105394"/>
                </a:lnTo>
                <a:lnTo>
                  <a:pt x="245343" y="124251"/>
                </a:lnTo>
                <a:lnTo>
                  <a:pt x="180978" y="170309"/>
                </a:lnTo>
                <a:lnTo>
                  <a:pt x="150477" y="202123"/>
                </a:lnTo>
                <a:lnTo>
                  <a:pt x="122577" y="238539"/>
                </a:lnTo>
                <a:lnTo>
                  <a:pt x="97348" y="278850"/>
                </a:lnTo>
                <a:lnTo>
                  <a:pt x="74859" y="322348"/>
                </a:lnTo>
                <a:lnTo>
                  <a:pt x="55180" y="368326"/>
                </a:lnTo>
                <a:lnTo>
                  <a:pt x="38381" y="416077"/>
                </a:lnTo>
                <a:lnTo>
                  <a:pt x="24529" y="464892"/>
                </a:lnTo>
                <a:lnTo>
                  <a:pt x="13696" y="514064"/>
                </a:lnTo>
                <a:lnTo>
                  <a:pt x="5951" y="562885"/>
                </a:lnTo>
                <a:lnTo>
                  <a:pt x="1362" y="610649"/>
                </a:lnTo>
                <a:lnTo>
                  <a:pt x="0" y="656646"/>
                </a:lnTo>
                <a:lnTo>
                  <a:pt x="1933" y="700171"/>
                </a:lnTo>
                <a:lnTo>
                  <a:pt x="7231" y="740514"/>
                </a:lnTo>
                <a:lnTo>
                  <a:pt x="30144" y="814031"/>
                </a:lnTo>
                <a:lnTo>
                  <a:pt x="49892" y="851473"/>
                </a:lnTo>
                <a:lnTo>
                  <a:pt x="74681" y="888861"/>
                </a:lnTo>
                <a:lnTo>
                  <a:pt x="103989" y="925760"/>
                </a:lnTo>
                <a:lnTo>
                  <a:pt x="137290" y="961735"/>
                </a:lnTo>
                <a:lnTo>
                  <a:pt x="174060" y="996350"/>
                </a:lnTo>
                <a:lnTo>
                  <a:pt x="213773" y="1029170"/>
                </a:lnTo>
                <a:lnTo>
                  <a:pt x="255906" y="1059761"/>
                </a:lnTo>
                <a:lnTo>
                  <a:pt x="299934" y="1087686"/>
                </a:lnTo>
                <a:lnTo>
                  <a:pt x="345332" y="1112512"/>
                </a:lnTo>
                <a:lnTo>
                  <a:pt x="391575" y="1133803"/>
                </a:lnTo>
                <a:lnTo>
                  <a:pt x="438140" y="1151123"/>
                </a:lnTo>
                <a:lnTo>
                  <a:pt x="484500" y="1164038"/>
                </a:lnTo>
                <a:lnTo>
                  <a:pt x="530132" y="1172112"/>
                </a:lnTo>
                <a:lnTo>
                  <a:pt x="569831" y="1175719"/>
                </a:lnTo>
                <a:lnTo>
                  <a:pt x="613842" y="1177133"/>
                </a:lnTo>
                <a:lnTo>
                  <a:pt x="661417" y="1176352"/>
                </a:lnTo>
                <a:lnTo>
                  <a:pt x="711808" y="1173377"/>
                </a:lnTo>
                <a:lnTo>
                  <a:pt x="764264" y="1168207"/>
                </a:lnTo>
                <a:lnTo>
                  <a:pt x="818037" y="1160844"/>
                </a:lnTo>
                <a:lnTo>
                  <a:pt x="872379" y="1151286"/>
                </a:lnTo>
                <a:lnTo>
                  <a:pt x="926539" y="1139534"/>
                </a:lnTo>
                <a:lnTo>
                  <a:pt x="979770" y="1125588"/>
                </a:lnTo>
                <a:lnTo>
                  <a:pt x="1031322" y="1109448"/>
                </a:lnTo>
                <a:lnTo>
                  <a:pt x="1080446" y="1091113"/>
                </a:lnTo>
                <a:lnTo>
                  <a:pt x="1126393" y="1070585"/>
                </a:lnTo>
                <a:lnTo>
                  <a:pt x="1168415" y="1047862"/>
                </a:lnTo>
                <a:lnTo>
                  <a:pt x="1205761" y="1022945"/>
                </a:lnTo>
                <a:lnTo>
                  <a:pt x="1237685" y="995834"/>
                </a:lnTo>
                <a:lnTo>
                  <a:pt x="1263435" y="966528"/>
                </a:lnTo>
                <a:lnTo>
                  <a:pt x="1293405" y="904649"/>
                </a:lnTo>
                <a:lnTo>
                  <a:pt x="1305878" y="829643"/>
                </a:lnTo>
                <a:lnTo>
                  <a:pt x="1307507" y="786205"/>
                </a:lnTo>
                <a:lnTo>
                  <a:pt x="1306264" y="739601"/>
                </a:lnTo>
                <a:lnTo>
                  <a:pt x="1302298" y="690427"/>
                </a:lnTo>
                <a:lnTo>
                  <a:pt x="1295757" y="639276"/>
                </a:lnTo>
                <a:lnTo>
                  <a:pt x="1286791" y="586743"/>
                </a:lnTo>
                <a:lnTo>
                  <a:pt x="1275548" y="533421"/>
                </a:lnTo>
                <a:lnTo>
                  <a:pt x="1262179" y="479905"/>
                </a:lnTo>
                <a:lnTo>
                  <a:pt x="1246831" y="426790"/>
                </a:lnTo>
                <a:lnTo>
                  <a:pt x="1229655" y="374668"/>
                </a:lnTo>
                <a:lnTo>
                  <a:pt x="1210799" y="324134"/>
                </a:lnTo>
                <a:lnTo>
                  <a:pt x="1190411" y="275783"/>
                </a:lnTo>
                <a:lnTo>
                  <a:pt x="1168642" y="230208"/>
                </a:lnTo>
                <a:lnTo>
                  <a:pt x="1145641" y="188004"/>
                </a:lnTo>
                <a:lnTo>
                  <a:pt x="1121555" y="149765"/>
                </a:lnTo>
                <a:lnTo>
                  <a:pt x="1096535" y="116084"/>
                </a:lnTo>
                <a:lnTo>
                  <a:pt x="1070730" y="87557"/>
                </a:lnTo>
                <a:lnTo>
                  <a:pt x="1011912" y="44766"/>
                </a:lnTo>
                <a:lnTo>
                  <a:pt x="974509" y="28698"/>
                </a:lnTo>
                <a:lnTo>
                  <a:pt x="932861" y="16414"/>
                </a:lnTo>
                <a:lnTo>
                  <a:pt x="887446" y="7664"/>
                </a:lnTo>
                <a:lnTo>
                  <a:pt x="838944" y="2261"/>
                </a:lnTo>
                <a:lnTo>
                  <a:pt x="787985" y="0"/>
                </a:lnTo>
                <a:close/>
              </a:path>
            </a:pathLst>
          </a:custGeom>
          <a:solidFill>
            <a:srgbClr val="FFFF00"/>
          </a:solidFill>
        </p:spPr>
        <p:txBody>
          <a:bodyPr wrap="square" lIns="0" tIns="0" rIns="0" bIns="0" rtlCol="0"/>
          <a:lstStyle/>
          <a:p>
            <a:endParaRPr/>
          </a:p>
        </p:txBody>
      </p:sp>
      <p:sp>
        <p:nvSpPr>
          <p:cNvPr id="5" name="object 5"/>
          <p:cNvSpPr/>
          <p:nvPr/>
        </p:nvSpPr>
        <p:spPr>
          <a:xfrm>
            <a:off x="1898897" y="3722486"/>
            <a:ext cx="1308100" cy="1177290"/>
          </a:xfrm>
          <a:custGeom>
            <a:avLst/>
            <a:gdLst/>
            <a:ahLst/>
            <a:cxnLst/>
            <a:rect l="l" t="t" r="r" b="b"/>
            <a:pathLst>
              <a:path w="1308100" h="1177289">
                <a:moveTo>
                  <a:pt x="214011" y="143806"/>
                </a:moveTo>
                <a:lnTo>
                  <a:pt x="245343" y="124251"/>
                </a:lnTo>
                <a:lnTo>
                  <a:pt x="281773" y="105394"/>
                </a:lnTo>
                <a:lnTo>
                  <a:pt x="322672" y="87437"/>
                </a:lnTo>
                <a:lnTo>
                  <a:pt x="367411" y="70586"/>
                </a:lnTo>
                <a:lnTo>
                  <a:pt x="415360" y="55043"/>
                </a:lnTo>
                <a:lnTo>
                  <a:pt x="465889" y="41013"/>
                </a:lnTo>
                <a:lnTo>
                  <a:pt x="518368" y="28698"/>
                </a:lnTo>
                <a:lnTo>
                  <a:pt x="572169" y="18304"/>
                </a:lnTo>
                <a:lnTo>
                  <a:pt x="626660" y="10033"/>
                </a:lnTo>
                <a:lnTo>
                  <a:pt x="681213" y="4089"/>
                </a:lnTo>
                <a:lnTo>
                  <a:pt x="735198" y="677"/>
                </a:lnTo>
                <a:lnTo>
                  <a:pt x="787985" y="0"/>
                </a:lnTo>
                <a:lnTo>
                  <a:pt x="838944" y="2261"/>
                </a:lnTo>
                <a:lnTo>
                  <a:pt x="887446" y="7664"/>
                </a:lnTo>
                <a:lnTo>
                  <a:pt x="932861" y="16414"/>
                </a:lnTo>
                <a:lnTo>
                  <a:pt x="974560" y="28713"/>
                </a:lnTo>
                <a:lnTo>
                  <a:pt x="1011912" y="44766"/>
                </a:lnTo>
                <a:lnTo>
                  <a:pt x="1070730" y="87557"/>
                </a:lnTo>
                <a:lnTo>
                  <a:pt x="1096535" y="116084"/>
                </a:lnTo>
                <a:lnTo>
                  <a:pt x="1121555" y="149765"/>
                </a:lnTo>
                <a:lnTo>
                  <a:pt x="1145641" y="188004"/>
                </a:lnTo>
                <a:lnTo>
                  <a:pt x="1168642" y="230208"/>
                </a:lnTo>
                <a:lnTo>
                  <a:pt x="1190411" y="275783"/>
                </a:lnTo>
                <a:lnTo>
                  <a:pt x="1210799" y="324134"/>
                </a:lnTo>
                <a:lnTo>
                  <a:pt x="1229655" y="374668"/>
                </a:lnTo>
                <a:lnTo>
                  <a:pt x="1246831" y="426790"/>
                </a:lnTo>
                <a:lnTo>
                  <a:pt x="1262179" y="479905"/>
                </a:lnTo>
                <a:lnTo>
                  <a:pt x="1275548" y="533421"/>
                </a:lnTo>
                <a:lnTo>
                  <a:pt x="1286791" y="586743"/>
                </a:lnTo>
                <a:lnTo>
                  <a:pt x="1295757" y="639276"/>
                </a:lnTo>
                <a:lnTo>
                  <a:pt x="1302298" y="690427"/>
                </a:lnTo>
                <a:lnTo>
                  <a:pt x="1306264" y="739601"/>
                </a:lnTo>
                <a:lnTo>
                  <a:pt x="1307507" y="786205"/>
                </a:lnTo>
                <a:lnTo>
                  <a:pt x="1305878" y="829643"/>
                </a:lnTo>
                <a:lnTo>
                  <a:pt x="1301227" y="869323"/>
                </a:lnTo>
                <a:lnTo>
                  <a:pt x="1282264" y="935028"/>
                </a:lnTo>
                <a:lnTo>
                  <a:pt x="1237685" y="995834"/>
                </a:lnTo>
                <a:lnTo>
                  <a:pt x="1205761" y="1022945"/>
                </a:lnTo>
                <a:lnTo>
                  <a:pt x="1168415" y="1047862"/>
                </a:lnTo>
                <a:lnTo>
                  <a:pt x="1126393" y="1070585"/>
                </a:lnTo>
                <a:lnTo>
                  <a:pt x="1080446" y="1091113"/>
                </a:lnTo>
                <a:lnTo>
                  <a:pt x="1031322" y="1109448"/>
                </a:lnTo>
                <a:lnTo>
                  <a:pt x="979770" y="1125588"/>
                </a:lnTo>
                <a:lnTo>
                  <a:pt x="926539" y="1139534"/>
                </a:lnTo>
                <a:lnTo>
                  <a:pt x="872379" y="1151286"/>
                </a:lnTo>
                <a:lnTo>
                  <a:pt x="818037" y="1160844"/>
                </a:lnTo>
                <a:lnTo>
                  <a:pt x="764264" y="1168207"/>
                </a:lnTo>
                <a:lnTo>
                  <a:pt x="711808" y="1173377"/>
                </a:lnTo>
                <a:lnTo>
                  <a:pt x="661417" y="1176352"/>
                </a:lnTo>
                <a:lnTo>
                  <a:pt x="613842" y="1177133"/>
                </a:lnTo>
                <a:lnTo>
                  <a:pt x="569831" y="1175719"/>
                </a:lnTo>
                <a:lnTo>
                  <a:pt x="530132" y="1172112"/>
                </a:lnTo>
                <a:lnTo>
                  <a:pt x="484500" y="1164038"/>
                </a:lnTo>
                <a:lnTo>
                  <a:pt x="438140" y="1151123"/>
                </a:lnTo>
                <a:lnTo>
                  <a:pt x="391575" y="1133803"/>
                </a:lnTo>
                <a:lnTo>
                  <a:pt x="345332" y="1112512"/>
                </a:lnTo>
                <a:lnTo>
                  <a:pt x="299934" y="1087686"/>
                </a:lnTo>
                <a:lnTo>
                  <a:pt x="255906" y="1059761"/>
                </a:lnTo>
                <a:lnTo>
                  <a:pt x="213773" y="1029170"/>
                </a:lnTo>
                <a:lnTo>
                  <a:pt x="174060" y="996350"/>
                </a:lnTo>
                <a:lnTo>
                  <a:pt x="137290" y="961735"/>
                </a:lnTo>
                <a:lnTo>
                  <a:pt x="103989" y="925760"/>
                </a:lnTo>
                <a:lnTo>
                  <a:pt x="74681" y="888861"/>
                </a:lnTo>
                <a:lnTo>
                  <a:pt x="49892" y="851473"/>
                </a:lnTo>
                <a:lnTo>
                  <a:pt x="30144" y="814031"/>
                </a:lnTo>
                <a:lnTo>
                  <a:pt x="15964" y="776969"/>
                </a:lnTo>
                <a:lnTo>
                  <a:pt x="1933" y="700171"/>
                </a:lnTo>
                <a:lnTo>
                  <a:pt x="0" y="656646"/>
                </a:lnTo>
                <a:lnTo>
                  <a:pt x="1362" y="610649"/>
                </a:lnTo>
                <a:lnTo>
                  <a:pt x="5951" y="562885"/>
                </a:lnTo>
                <a:lnTo>
                  <a:pt x="13696" y="514064"/>
                </a:lnTo>
                <a:lnTo>
                  <a:pt x="24529" y="464892"/>
                </a:lnTo>
                <a:lnTo>
                  <a:pt x="38381" y="416077"/>
                </a:lnTo>
                <a:lnTo>
                  <a:pt x="55180" y="368326"/>
                </a:lnTo>
                <a:lnTo>
                  <a:pt x="74859" y="322348"/>
                </a:lnTo>
                <a:lnTo>
                  <a:pt x="97348" y="278850"/>
                </a:lnTo>
                <a:lnTo>
                  <a:pt x="122577" y="238539"/>
                </a:lnTo>
                <a:lnTo>
                  <a:pt x="150477" y="202123"/>
                </a:lnTo>
                <a:lnTo>
                  <a:pt x="180978" y="170309"/>
                </a:lnTo>
                <a:lnTo>
                  <a:pt x="214011" y="143806"/>
                </a:lnTo>
                <a:close/>
              </a:path>
            </a:pathLst>
          </a:custGeom>
          <a:ln w="32374">
            <a:solidFill>
              <a:srgbClr val="000000"/>
            </a:solidFill>
          </a:ln>
        </p:spPr>
        <p:txBody>
          <a:bodyPr wrap="square" lIns="0" tIns="0" rIns="0" bIns="0" rtlCol="0"/>
          <a:lstStyle/>
          <a:p>
            <a:endParaRPr/>
          </a:p>
        </p:txBody>
      </p:sp>
      <p:sp>
        <p:nvSpPr>
          <p:cNvPr id="6" name="object 6"/>
          <p:cNvSpPr/>
          <p:nvPr/>
        </p:nvSpPr>
        <p:spPr>
          <a:xfrm>
            <a:off x="3479172" y="2737970"/>
            <a:ext cx="1905" cy="81915"/>
          </a:xfrm>
          <a:custGeom>
            <a:avLst/>
            <a:gdLst/>
            <a:ahLst/>
            <a:cxnLst/>
            <a:rect l="l" t="t" r="r" b="b"/>
            <a:pathLst>
              <a:path w="1904" h="81914">
                <a:moveTo>
                  <a:pt x="0" y="0"/>
                </a:moveTo>
                <a:lnTo>
                  <a:pt x="0" y="0"/>
                </a:lnTo>
                <a:lnTo>
                  <a:pt x="1903" y="81872"/>
                </a:lnTo>
              </a:path>
            </a:pathLst>
          </a:custGeom>
          <a:ln w="32372">
            <a:solidFill>
              <a:srgbClr val="000000"/>
            </a:solidFill>
          </a:ln>
        </p:spPr>
        <p:txBody>
          <a:bodyPr wrap="square" lIns="0" tIns="0" rIns="0" bIns="0" rtlCol="0"/>
          <a:lstStyle/>
          <a:p>
            <a:endParaRPr/>
          </a:p>
        </p:txBody>
      </p:sp>
      <p:sp>
        <p:nvSpPr>
          <p:cNvPr id="7" name="object 7"/>
          <p:cNvSpPr/>
          <p:nvPr/>
        </p:nvSpPr>
        <p:spPr>
          <a:xfrm>
            <a:off x="3832392" y="2737970"/>
            <a:ext cx="5715" cy="80010"/>
          </a:xfrm>
          <a:custGeom>
            <a:avLst/>
            <a:gdLst/>
            <a:ahLst/>
            <a:cxnLst/>
            <a:rect l="l" t="t" r="r" b="b"/>
            <a:pathLst>
              <a:path w="5714" h="80010">
                <a:moveTo>
                  <a:pt x="5711" y="79968"/>
                </a:moveTo>
                <a:lnTo>
                  <a:pt x="5711" y="79968"/>
                </a:lnTo>
                <a:lnTo>
                  <a:pt x="0" y="0"/>
                </a:lnTo>
              </a:path>
            </a:pathLst>
          </a:custGeom>
          <a:ln w="32372">
            <a:solidFill>
              <a:srgbClr val="000000"/>
            </a:solidFill>
          </a:ln>
        </p:spPr>
        <p:txBody>
          <a:bodyPr wrap="square" lIns="0" tIns="0" rIns="0" bIns="0" rtlCol="0"/>
          <a:lstStyle/>
          <a:p>
            <a:endParaRPr/>
          </a:p>
        </p:txBody>
      </p:sp>
      <p:sp>
        <p:nvSpPr>
          <p:cNvPr id="8" name="object 8"/>
          <p:cNvSpPr/>
          <p:nvPr/>
        </p:nvSpPr>
        <p:spPr>
          <a:xfrm>
            <a:off x="866578" y="4173830"/>
            <a:ext cx="1483995" cy="257175"/>
          </a:xfrm>
          <a:custGeom>
            <a:avLst/>
            <a:gdLst/>
            <a:ahLst/>
            <a:cxnLst/>
            <a:rect l="l" t="t" r="r" b="b"/>
            <a:pathLst>
              <a:path w="1483995" h="257175">
                <a:moveTo>
                  <a:pt x="0" y="0"/>
                </a:moveTo>
                <a:lnTo>
                  <a:pt x="1483381" y="0"/>
                </a:lnTo>
                <a:lnTo>
                  <a:pt x="1483381" y="257080"/>
                </a:lnTo>
                <a:lnTo>
                  <a:pt x="0" y="257080"/>
                </a:lnTo>
                <a:lnTo>
                  <a:pt x="0" y="0"/>
                </a:lnTo>
                <a:close/>
              </a:path>
            </a:pathLst>
          </a:custGeom>
          <a:solidFill>
            <a:srgbClr val="CFE1F3"/>
          </a:solidFill>
        </p:spPr>
        <p:txBody>
          <a:bodyPr wrap="square" lIns="0" tIns="0" rIns="0" bIns="0" rtlCol="0"/>
          <a:lstStyle/>
          <a:p>
            <a:endParaRPr/>
          </a:p>
        </p:txBody>
      </p:sp>
      <p:sp>
        <p:nvSpPr>
          <p:cNvPr id="9" name="object 9"/>
          <p:cNvSpPr/>
          <p:nvPr/>
        </p:nvSpPr>
        <p:spPr>
          <a:xfrm>
            <a:off x="866578" y="4173830"/>
            <a:ext cx="1483995" cy="257175"/>
          </a:xfrm>
          <a:custGeom>
            <a:avLst/>
            <a:gdLst/>
            <a:ahLst/>
            <a:cxnLst/>
            <a:rect l="l" t="t" r="r" b="b"/>
            <a:pathLst>
              <a:path w="1483995" h="257175">
                <a:moveTo>
                  <a:pt x="0" y="0"/>
                </a:moveTo>
                <a:lnTo>
                  <a:pt x="1483381" y="0"/>
                </a:lnTo>
                <a:lnTo>
                  <a:pt x="1483381" y="257080"/>
                </a:lnTo>
                <a:lnTo>
                  <a:pt x="0" y="257080"/>
                </a:lnTo>
                <a:lnTo>
                  <a:pt x="0" y="0"/>
                </a:lnTo>
                <a:close/>
              </a:path>
            </a:pathLst>
          </a:custGeom>
          <a:ln w="32375">
            <a:solidFill>
              <a:srgbClr val="000000"/>
            </a:solidFill>
          </a:ln>
        </p:spPr>
        <p:txBody>
          <a:bodyPr wrap="square" lIns="0" tIns="0" rIns="0" bIns="0" rtlCol="0"/>
          <a:lstStyle/>
          <a:p>
            <a:endParaRPr/>
          </a:p>
        </p:txBody>
      </p:sp>
      <p:sp>
        <p:nvSpPr>
          <p:cNvPr id="10" name="object 10"/>
          <p:cNvSpPr/>
          <p:nvPr/>
        </p:nvSpPr>
        <p:spPr>
          <a:xfrm>
            <a:off x="2349959" y="4144318"/>
            <a:ext cx="376555" cy="317500"/>
          </a:xfrm>
          <a:custGeom>
            <a:avLst/>
            <a:gdLst/>
            <a:ahLst/>
            <a:cxnLst/>
            <a:rect l="l" t="t" r="r" b="b"/>
            <a:pathLst>
              <a:path w="376555" h="317500">
                <a:moveTo>
                  <a:pt x="0" y="0"/>
                </a:moveTo>
                <a:lnTo>
                  <a:pt x="376065" y="0"/>
                </a:lnTo>
                <a:lnTo>
                  <a:pt x="376065" y="317057"/>
                </a:lnTo>
                <a:lnTo>
                  <a:pt x="0" y="317057"/>
                </a:lnTo>
                <a:lnTo>
                  <a:pt x="0" y="0"/>
                </a:lnTo>
                <a:close/>
              </a:path>
            </a:pathLst>
          </a:custGeom>
          <a:ln w="32374">
            <a:solidFill>
              <a:srgbClr val="000000"/>
            </a:solidFill>
          </a:ln>
        </p:spPr>
        <p:txBody>
          <a:bodyPr wrap="square" lIns="0" tIns="0" rIns="0" bIns="0" rtlCol="0"/>
          <a:lstStyle/>
          <a:p>
            <a:endParaRPr/>
          </a:p>
        </p:txBody>
      </p:sp>
      <p:sp>
        <p:nvSpPr>
          <p:cNvPr id="11" name="object 11"/>
          <p:cNvSpPr/>
          <p:nvPr/>
        </p:nvSpPr>
        <p:spPr>
          <a:xfrm>
            <a:off x="2726025" y="4164310"/>
            <a:ext cx="316230" cy="277495"/>
          </a:xfrm>
          <a:custGeom>
            <a:avLst/>
            <a:gdLst/>
            <a:ahLst/>
            <a:cxnLst/>
            <a:rect l="l" t="t" r="r" b="b"/>
            <a:pathLst>
              <a:path w="316230" h="277495">
                <a:moveTo>
                  <a:pt x="0" y="0"/>
                </a:moveTo>
                <a:lnTo>
                  <a:pt x="316159" y="0"/>
                </a:lnTo>
                <a:lnTo>
                  <a:pt x="316159" y="277073"/>
                </a:lnTo>
                <a:lnTo>
                  <a:pt x="0" y="277073"/>
                </a:lnTo>
                <a:lnTo>
                  <a:pt x="0" y="0"/>
                </a:lnTo>
                <a:close/>
              </a:path>
            </a:pathLst>
          </a:custGeom>
          <a:ln w="32374">
            <a:solidFill>
              <a:srgbClr val="000000"/>
            </a:solidFill>
          </a:ln>
        </p:spPr>
        <p:txBody>
          <a:bodyPr wrap="square" lIns="0" tIns="0" rIns="0" bIns="0" rtlCol="0"/>
          <a:lstStyle/>
          <a:p>
            <a:endParaRPr/>
          </a:p>
        </p:txBody>
      </p:sp>
      <p:sp>
        <p:nvSpPr>
          <p:cNvPr id="12" name="object 12"/>
          <p:cNvSpPr/>
          <p:nvPr/>
        </p:nvSpPr>
        <p:spPr>
          <a:xfrm>
            <a:off x="3042184" y="4144318"/>
            <a:ext cx="772795" cy="317500"/>
          </a:xfrm>
          <a:custGeom>
            <a:avLst/>
            <a:gdLst/>
            <a:ahLst/>
            <a:cxnLst/>
            <a:rect l="l" t="t" r="r" b="b"/>
            <a:pathLst>
              <a:path w="772795" h="317500">
                <a:moveTo>
                  <a:pt x="0" y="0"/>
                </a:moveTo>
                <a:lnTo>
                  <a:pt x="772185" y="0"/>
                </a:lnTo>
                <a:lnTo>
                  <a:pt x="772185" y="317057"/>
                </a:lnTo>
                <a:lnTo>
                  <a:pt x="0" y="317057"/>
                </a:lnTo>
                <a:lnTo>
                  <a:pt x="0" y="0"/>
                </a:lnTo>
                <a:close/>
              </a:path>
            </a:pathLst>
          </a:custGeom>
          <a:solidFill>
            <a:srgbClr val="FF0000"/>
          </a:solidFill>
        </p:spPr>
        <p:txBody>
          <a:bodyPr wrap="square" lIns="0" tIns="0" rIns="0" bIns="0" rtlCol="0"/>
          <a:lstStyle/>
          <a:p>
            <a:endParaRPr/>
          </a:p>
        </p:txBody>
      </p:sp>
      <p:sp>
        <p:nvSpPr>
          <p:cNvPr id="13" name="object 13"/>
          <p:cNvSpPr/>
          <p:nvPr/>
        </p:nvSpPr>
        <p:spPr>
          <a:xfrm>
            <a:off x="3042184" y="4144318"/>
            <a:ext cx="772795" cy="317500"/>
          </a:xfrm>
          <a:custGeom>
            <a:avLst/>
            <a:gdLst/>
            <a:ahLst/>
            <a:cxnLst/>
            <a:rect l="l" t="t" r="r" b="b"/>
            <a:pathLst>
              <a:path w="772795" h="317500">
                <a:moveTo>
                  <a:pt x="0" y="0"/>
                </a:moveTo>
                <a:lnTo>
                  <a:pt x="772185" y="0"/>
                </a:lnTo>
                <a:lnTo>
                  <a:pt x="772185" y="317057"/>
                </a:lnTo>
                <a:lnTo>
                  <a:pt x="0" y="317057"/>
                </a:lnTo>
                <a:lnTo>
                  <a:pt x="0" y="0"/>
                </a:lnTo>
                <a:close/>
              </a:path>
            </a:pathLst>
          </a:custGeom>
          <a:ln w="32375">
            <a:solidFill>
              <a:srgbClr val="000000"/>
            </a:solidFill>
          </a:ln>
        </p:spPr>
        <p:txBody>
          <a:bodyPr wrap="square" lIns="0" tIns="0" rIns="0" bIns="0" rtlCol="0"/>
          <a:lstStyle/>
          <a:p>
            <a:endParaRPr/>
          </a:p>
        </p:txBody>
      </p:sp>
      <p:sp>
        <p:nvSpPr>
          <p:cNvPr id="14" name="object 14"/>
          <p:cNvSpPr/>
          <p:nvPr/>
        </p:nvSpPr>
        <p:spPr>
          <a:xfrm>
            <a:off x="3280160" y="3946274"/>
            <a:ext cx="296545" cy="198120"/>
          </a:xfrm>
          <a:custGeom>
            <a:avLst/>
            <a:gdLst/>
            <a:ahLst/>
            <a:cxnLst/>
            <a:rect l="l" t="t" r="r" b="b"/>
            <a:pathLst>
              <a:path w="296545" h="198120">
                <a:moveTo>
                  <a:pt x="147608" y="0"/>
                </a:moveTo>
                <a:lnTo>
                  <a:pt x="0" y="198043"/>
                </a:lnTo>
                <a:lnTo>
                  <a:pt x="296105" y="198043"/>
                </a:lnTo>
                <a:lnTo>
                  <a:pt x="147608" y="0"/>
                </a:lnTo>
                <a:close/>
              </a:path>
            </a:pathLst>
          </a:custGeom>
          <a:solidFill>
            <a:srgbClr val="FF0000"/>
          </a:solidFill>
        </p:spPr>
        <p:txBody>
          <a:bodyPr wrap="square" lIns="0" tIns="0" rIns="0" bIns="0" rtlCol="0"/>
          <a:lstStyle/>
          <a:p>
            <a:endParaRPr/>
          </a:p>
        </p:txBody>
      </p:sp>
      <p:sp>
        <p:nvSpPr>
          <p:cNvPr id="15" name="object 15"/>
          <p:cNvSpPr/>
          <p:nvPr/>
        </p:nvSpPr>
        <p:spPr>
          <a:xfrm>
            <a:off x="3280160" y="3946274"/>
            <a:ext cx="296545" cy="198120"/>
          </a:xfrm>
          <a:custGeom>
            <a:avLst/>
            <a:gdLst/>
            <a:ahLst/>
            <a:cxnLst/>
            <a:rect l="l" t="t" r="r" b="b"/>
            <a:pathLst>
              <a:path w="296545" h="198120">
                <a:moveTo>
                  <a:pt x="0" y="198043"/>
                </a:moveTo>
                <a:lnTo>
                  <a:pt x="147608" y="0"/>
                </a:lnTo>
                <a:lnTo>
                  <a:pt x="296105" y="198043"/>
                </a:lnTo>
                <a:lnTo>
                  <a:pt x="0" y="198043"/>
                </a:lnTo>
                <a:close/>
              </a:path>
            </a:pathLst>
          </a:custGeom>
          <a:ln w="32374">
            <a:solidFill>
              <a:srgbClr val="000000"/>
            </a:solidFill>
          </a:ln>
        </p:spPr>
        <p:txBody>
          <a:bodyPr wrap="square" lIns="0" tIns="0" rIns="0" bIns="0" rtlCol="0"/>
          <a:lstStyle/>
          <a:p>
            <a:endParaRPr/>
          </a:p>
        </p:txBody>
      </p:sp>
      <p:sp>
        <p:nvSpPr>
          <p:cNvPr id="16" name="object 16"/>
          <p:cNvSpPr/>
          <p:nvPr/>
        </p:nvSpPr>
        <p:spPr>
          <a:xfrm>
            <a:off x="6782154" y="4173830"/>
            <a:ext cx="1483360" cy="257175"/>
          </a:xfrm>
          <a:custGeom>
            <a:avLst/>
            <a:gdLst/>
            <a:ahLst/>
            <a:cxnLst/>
            <a:rect l="l" t="t" r="r" b="b"/>
            <a:pathLst>
              <a:path w="1483359" h="257175">
                <a:moveTo>
                  <a:pt x="0" y="0"/>
                </a:moveTo>
                <a:lnTo>
                  <a:pt x="1483321" y="0"/>
                </a:lnTo>
                <a:lnTo>
                  <a:pt x="1483321" y="257080"/>
                </a:lnTo>
                <a:lnTo>
                  <a:pt x="0" y="257080"/>
                </a:lnTo>
                <a:lnTo>
                  <a:pt x="0" y="0"/>
                </a:lnTo>
                <a:close/>
              </a:path>
            </a:pathLst>
          </a:custGeom>
          <a:ln w="32375">
            <a:solidFill>
              <a:srgbClr val="000000"/>
            </a:solidFill>
          </a:ln>
        </p:spPr>
        <p:txBody>
          <a:bodyPr wrap="square" lIns="0" tIns="0" rIns="0" bIns="0" rtlCol="0"/>
          <a:lstStyle/>
          <a:p>
            <a:endParaRPr/>
          </a:p>
        </p:txBody>
      </p:sp>
      <p:sp>
        <p:nvSpPr>
          <p:cNvPr id="17" name="object 17"/>
          <p:cNvSpPr/>
          <p:nvPr/>
        </p:nvSpPr>
        <p:spPr>
          <a:xfrm>
            <a:off x="5297817" y="4173830"/>
            <a:ext cx="1484630" cy="257175"/>
          </a:xfrm>
          <a:custGeom>
            <a:avLst/>
            <a:gdLst/>
            <a:ahLst/>
            <a:cxnLst/>
            <a:rect l="l" t="t" r="r" b="b"/>
            <a:pathLst>
              <a:path w="1484629" h="257175">
                <a:moveTo>
                  <a:pt x="0" y="0"/>
                </a:moveTo>
                <a:lnTo>
                  <a:pt x="1484336" y="0"/>
                </a:lnTo>
                <a:lnTo>
                  <a:pt x="1484336" y="257080"/>
                </a:lnTo>
                <a:lnTo>
                  <a:pt x="0" y="257080"/>
                </a:lnTo>
                <a:lnTo>
                  <a:pt x="0" y="0"/>
                </a:lnTo>
                <a:close/>
              </a:path>
            </a:pathLst>
          </a:custGeom>
          <a:ln w="32375">
            <a:solidFill>
              <a:srgbClr val="000000"/>
            </a:solidFill>
          </a:ln>
        </p:spPr>
        <p:txBody>
          <a:bodyPr wrap="square" lIns="0" tIns="0" rIns="0" bIns="0" rtlCol="0"/>
          <a:lstStyle/>
          <a:p>
            <a:endParaRPr/>
          </a:p>
        </p:txBody>
      </p:sp>
      <p:sp>
        <p:nvSpPr>
          <p:cNvPr id="18" name="object 18"/>
          <p:cNvSpPr/>
          <p:nvPr/>
        </p:nvSpPr>
        <p:spPr>
          <a:xfrm>
            <a:off x="3814369" y="4173830"/>
            <a:ext cx="1483995" cy="257175"/>
          </a:xfrm>
          <a:custGeom>
            <a:avLst/>
            <a:gdLst/>
            <a:ahLst/>
            <a:cxnLst/>
            <a:rect l="l" t="t" r="r" b="b"/>
            <a:pathLst>
              <a:path w="1483995" h="257175">
                <a:moveTo>
                  <a:pt x="0" y="0"/>
                </a:moveTo>
                <a:lnTo>
                  <a:pt x="1483448" y="0"/>
                </a:lnTo>
                <a:lnTo>
                  <a:pt x="1483448" y="257080"/>
                </a:lnTo>
                <a:lnTo>
                  <a:pt x="0" y="257080"/>
                </a:lnTo>
                <a:lnTo>
                  <a:pt x="0" y="0"/>
                </a:lnTo>
                <a:close/>
              </a:path>
            </a:pathLst>
          </a:custGeom>
          <a:ln w="32375">
            <a:solidFill>
              <a:srgbClr val="000000"/>
            </a:solidFill>
          </a:ln>
        </p:spPr>
        <p:txBody>
          <a:bodyPr wrap="square" lIns="0" tIns="0" rIns="0" bIns="0" rtlCol="0"/>
          <a:lstStyle/>
          <a:p>
            <a:endParaRPr/>
          </a:p>
        </p:txBody>
      </p:sp>
      <p:sp>
        <p:nvSpPr>
          <p:cNvPr id="19" name="object 19"/>
          <p:cNvSpPr/>
          <p:nvPr/>
        </p:nvSpPr>
        <p:spPr>
          <a:xfrm>
            <a:off x="3023146" y="2728450"/>
            <a:ext cx="1265555" cy="712470"/>
          </a:xfrm>
          <a:custGeom>
            <a:avLst/>
            <a:gdLst/>
            <a:ahLst/>
            <a:cxnLst/>
            <a:rect l="l" t="t" r="r" b="b"/>
            <a:pathLst>
              <a:path w="1265554" h="712470">
                <a:moveTo>
                  <a:pt x="0" y="0"/>
                </a:moveTo>
                <a:lnTo>
                  <a:pt x="1265398" y="0"/>
                </a:lnTo>
                <a:lnTo>
                  <a:pt x="1265398" y="712230"/>
                </a:lnTo>
                <a:lnTo>
                  <a:pt x="0" y="712230"/>
                </a:lnTo>
                <a:lnTo>
                  <a:pt x="0" y="0"/>
                </a:lnTo>
                <a:close/>
              </a:path>
            </a:pathLst>
          </a:custGeom>
          <a:solidFill>
            <a:srgbClr val="38761D"/>
          </a:solidFill>
        </p:spPr>
        <p:txBody>
          <a:bodyPr wrap="square" lIns="0" tIns="0" rIns="0" bIns="0" rtlCol="0"/>
          <a:lstStyle/>
          <a:p>
            <a:endParaRPr/>
          </a:p>
        </p:txBody>
      </p:sp>
      <p:sp>
        <p:nvSpPr>
          <p:cNvPr id="20" name="object 20"/>
          <p:cNvSpPr/>
          <p:nvPr/>
        </p:nvSpPr>
        <p:spPr>
          <a:xfrm>
            <a:off x="3023146" y="2728450"/>
            <a:ext cx="1265555" cy="712470"/>
          </a:xfrm>
          <a:custGeom>
            <a:avLst/>
            <a:gdLst/>
            <a:ahLst/>
            <a:cxnLst/>
            <a:rect l="l" t="t" r="r" b="b"/>
            <a:pathLst>
              <a:path w="1265554" h="712470">
                <a:moveTo>
                  <a:pt x="0" y="0"/>
                </a:moveTo>
                <a:lnTo>
                  <a:pt x="1265398" y="0"/>
                </a:lnTo>
                <a:lnTo>
                  <a:pt x="1265398" y="712230"/>
                </a:lnTo>
                <a:lnTo>
                  <a:pt x="0" y="712230"/>
                </a:lnTo>
                <a:lnTo>
                  <a:pt x="0" y="0"/>
                </a:lnTo>
                <a:close/>
              </a:path>
            </a:pathLst>
          </a:custGeom>
          <a:ln w="32375">
            <a:solidFill>
              <a:srgbClr val="000000"/>
            </a:solidFill>
          </a:ln>
        </p:spPr>
        <p:txBody>
          <a:bodyPr wrap="square" lIns="0" tIns="0" rIns="0" bIns="0" rtlCol="0"/>
          <a:lstStyle/>
          <a:p>
            <a:endParaRPr/>
          </a:p>
        </p:txBody>
      </p:sp>
      <p:sp>
        <p:nvSpPr>
          <p:cNvPr id="21" name="object 21"/>
          <p:cNvSpPr/>
          <p:nvPr/>
        </p:nvSpPr>
        <p:spPr>
          <a:xfrm>
            <a:off x="3505825" y="3250279"/>
            <a:ext cx="280035" cy="190500"/>
          </a:xfrm>
          <a:custGeom>
            <a:avLst/>
            <a:gdLst/>
            <a:ahLst/>
            <a:cxnLst/>
            <a:rect l="l" t="t" r="r" b="b"/>
            <a:pathLst>
              <a:path w="280035" h="190500">
                <a:moveTo>
                  <a:pt x="139993" y="0"/>
                </a:moveTo>
                <a:lnTo>
                  <a:pt x="0" y="190402"/>
                </a:lnTo>
                <a:lnTo>
                  <a:pt x="279986" y="190402"/>
                </a:lnTo>
                <a:lnTo>
                  <a:pt x="139993" y="0"/>
                </a:lnTo>
                <a:close/>
              </a:path>
            </a:pathLst>
          </a:custGeom>
          <a:solidFill>
            <a:srgbClr val="F3F3F3"/>
          </a:solidFill>
        </p:spPr>
        <p:txBody>
          <a:bodyPr wrap="square" lIns="0" tIns="0" rIns="0" bIns="0" rtlCol="0"/>
          <a:lstStyle/>
          <a:p>
            <a:endParaRPr/>
          </a:p>
        </p:txBody>
      </p:sp>
      <p:sp>
        <p:nvSpPr>
          <p:cNvPr id="22" name="object 22"/>
          <p:cNvSpPr/>
          <p:nvPr/>
        </p:nvSpPr>
        <p:spPr>
          <a:xfrm>
            <a:off x="3505825" y="3250279"/>
            <a:ext cx="280035" cy="190500"/>
          </a:xfrm>
          <a:custGeom>
            <a:avLst/>
            <a:gdLst/>
            <a:ahLst/>
            <a:cxnLst/>
            <a:rect l="l" t="t" r="r" b="b"/>
            <a:pathLst>
              <a:path w="280035" h="190500">
                <a:moveTo>
                  <a:pt x="0" y="190402"/>
                </a:moveTo>
                <a:lnTo>
                  <a:pt x="139993" y="0"/>
                </a:lnTo>
                <a:lnTo>
                  <a:pt x="279986" y="190402"/>
                </a:lnTo>
                <a:lnTo>
                  <a:pt x="0" y="190402"/>
                </a:lnTo>
                <a:close/>
              </a:path>
            </a:pathLst>
          </a:custGeom>
          <a:ln w="32374">
            <a:solidFill>
              <a:srgbClr val="000000"/>
            </a:solidFill>
          </a:ln>
        </p:spPr>
        <p:txBody>
          <a:bodyPr wrap="square" lIns="0" tIns="0" rIns="0" bIns="0" rtlCol="0"/>
          <a:lstStyle/>
          <a:p>
            <a:endParaRPr/>
          </a:p>
        </p:txBody>
      </p:sp>
      <p:sp>
        <p:nvSpPr>
          <p:cNvPr id="23" name="object 23"/>
          <p:cNvSpPr/>
          <p:nvPr/>
        </p:nvSpPr>
        <p:spPr>
          <a:xfrm>
            <a:off x="3539205" y="2826571"/>
            <a:ext cx="1905" cy="102235"/>
          </a:xfrm>
          <a:custGeom>
            <a:avLst/>
            <a:gdLst/>
            <a:ahLst/>
            <a:cxnLst/>
            <a:rect l="l" t="t" r="r" b="b"/>
            <a:pathLst>
              <a:path w="1904" h="102235">
                <a:moveTo>
                  <a:pt x="0" y="0"/>
                </a:moveTo>
                <a:lnTo>
                  <a:pt x="0" y="0"/>
                </a:lnTo>
                <a:lnTo>
                  <a:pt x="1903" y="101928"/>
                </a:lnTo>
              </a:path>
            </a:pathLst>
          </a:custGeom>
          <a:ln w="32372">
            <a:solidFill>
              <a:srgbClr val="000000"/>
            </a:solidFill>
          </a:ln>
        </p:spPr>
        <p:txBody>
          <a:bodyPr wrap="square" lIns="0" tIns="0" rIns="0" bIns="0" rtlCol="0"/>
          <a:lstStyle/>
          <a:p>
            <a:endParaRPr/>
          </a:p>
        </p:txBody>
      </p:sp>
      <p:sp>
        <p:nvSpPr>
          <p:cNvPr id="24" name="object 24"/>
          <p:cNvSpPr/>
          <p:nvPr/>
        </p:nvSpPr>
        <p:spPr>
          <a:xfrm>
            <a:off x="3779085" y="2834187"/>
            <a:ext cx="1905" cy="83185"/>
          </a:xfrm>
          <a:custGeom>
            <a:avLst/>
            <a:gdLst/>
            <a:ahLst/>
            <a:cxnLst/>
            <a:rect l="l" t="t" r="r" b="b"/>
            <a:pathLst>
              <a:path w="1904" h="83185">
                <a:moveTo>
                  <a:pt x="1903" y="82761"/>
                </a:moveTo>
                <a:lnTo>
                  <a:pt x="1903" y="82761"/>
                </a:lnTo>
                <a:lnTo>
                  <a:pt x="0" y="0"/>
                </a:lnTo>
              </a:path>
            </a:pathLst>
          </a:custGeom>
          <a:ln w="32372">
            <a:solidFill>
              <a:srgbClr val="000000"/>
            </a:solidFill>
          </a:ln>
        </p:spPr>
        <p:txBody>
          <a:bodyPr wrap="square" lIns="0" tIns="0" rIns="0" bIns="0" rtlCol="0"/>
          <a:lstStyle/>
          <a:p>
            <a:endParaRPr/>
          </a:p>
        </p:txBody>
      </p:sp>
      <p:sp>
        <p:nvSpPr>
          <p:cNvPr id="25" name="object 25"/>
          <p:cNvSpPr/>
          <p:nvPr/>
        </p:nvSpPr>
        <p:spPr>
          <a:xfrm>
            <a:off x="3766774" y="2832283"/>
            <a:ext cx="96520" cy="1905"/>
          </a:xfrm>
          <a:custGeom>
            <a:avLst/>
            <a:gdLst/>
            <a:ahLst/>
            <a:cxnLst/>
            <a:rect l="l" t="t" r="r" b="b"/>
            <a:pathLst>
              <a:path w="96520" h="1905">
                <a:moveTo>
                  <a:pt x="0" y="0"/>
                </a:moveTo>
                <a:lnTo>
                  <a:pt x="0" y="0"/>
                </a:lnTo>
                <a:lnTo>
                  <a:pt x="96078" y="1904"/>
                </a:lnTo>
              </a:path>
            </a:pathLst>
          </a:custGeom>
          <a:ln w="32375">
            <a:solidFill>
              <a:srgbClr val="000000"/>
            </a:solidFill>
          </a:ln>
        </p:spPr>
        <p:txBody>
          <a:bodyPr wrap="square" lIns="0" tIns="0" rIns="0" bIns="0" rtlCol="0"/>
          <a:lstStyle/>
          <a:p>
            <a:endParaRPr/>
          </a:p>
        </p:txBody>
      </p:sp>
      <p:sp>
        <p:nvSpPr>
          <p:cNvPr id="26" name="object 26"/>
          <p:cNvSpPr/>
          <p:nvPr/>
        </p:nvSpPr>
        <p:spPr>
          <a:xfrm>
            <a:off x="3537301" y="2728450"/>
            <a:ext cx="237490" cy="190500"/>
          </a:xfrm>
          <a:custGeom>
            <a:avLst/>
            <a:gdLst/>
            <a:ahLst/>
            <a:cxnLst/>
            <a:rect l="l" t="t" r="r" b="b"/>
            <a:pathLst>
              <a:path w="237489" h="190500">
                <a:moveTo>
                  <a:pt x="0" y="0"/>
                </a:moveTo>
                <a:lnTo>
                  <a:pt x="237087" y="0"/>
                </a:lnTo>
                <a:lnTo>
                  <a:pt x="237087" y="190402"/>
                </a:lnTo>
                <a:lnTo>
                  <a:pt x="0" y="190402"/>
                </a:lnTo>
                <a:lnTo>
                  <a:pt x="0" y="0"/>
                </a:lnTo>
                <a:close/>
              </a:path>
            </a:pathLst>
          </a:custGeom>
          <a:ln w="32374">
            <a:solidFill>
              <a:srgbClr val="000000"/>
            </a:solidFill>
          </a:ln>
        </p:spPr>
        <p:txBody>
          <a:bodyPr wrap="square" lIns="0" tIns="0" rIns="0" bIns="0" rtlCol="0"/>
          <a:lstStyle/>
          <a:p>
            <a:endParaRPr/>
          </a:p>
        </p:txBody>
      </p:sp>
      <p:sp>
        <p:nvSpPr>
          <p:cNvPr id="27" name="object 27"/>
          <p:cNvSpPr/>
          <p:nvPr/>
        </p:nvSpPr>
        <p:spPr>
          <a:xfrm>
            <a:off x="3458229" y="2729466"/>
            <a:ext cx="398145" cy="99060"/>
          </a:xfrm>
          <a:custGeom>
            <a:avLst/>
            <a:gdLst/>
            <a:ahLst/>
            <a:cxnLst/>
            <a:rect l="l" t="t" r="r" b="b"/>
            <a:pathLst>
              <a:path w="398145" h="99060">
                <a:moveTo>
                  <a:pt x="0" y="0"/>
                </a:moveTo>
                <a:lnTo>
                  <a:pt x="398023" y="0"/>
                </a:lnTo>
                <a:lnTo>
                  <a:pt x="398023" y="99009"/>
                </a:lnTo>
                <a:lnTo>
                  <a:pt x="0" y="99009"/>
                </a:lnTo>
                <a:lnTo>
                  <a:pt x="0" y="0"/>
                </a:lnTo>
                <a:close/>
              </a:path>
            </a:pathLst>
          </a:custGeom>
          <a:ln w="32375">
            <a:solidFill>
              <a:srgbClr val="000000"/>
            </a:solidFill>
          </a:ln>
        </p:spPr>
        <p:txBody>
          <a:bodyPr wrap="square" lIns="0" tIns="0" rIns="0" bIns="0" rtlCol="0"/>
          <a:lstStyle/>
          <a:p>
            <a:endParaRPr/>
          </a:p>
        </p:txBody>
      </p:sp>
      <p:sp>
        <p:nvSpPr>
          <p:cNvPr id="28" name="object 28"/>
          <p:cNvSpPr/>
          <p:nvPr/>
        </p:nvSpPr>
        <p:spPr>
          <a:xfrm>
            <a:off x="3479172" y="2575240"/>
            <a:ext cx="353695" cy="327025"/>
          </a:xfrm>
          <a:custGeom>
            <a:avLst/>
            <a:gdLst/>
            <a:ahLst/>
            <a:cxnLst/>
            <a:rect l="l" t="t" r="r" b="b"/>
            <a:pathLst>
              <a:path w="353695" h="327025">
                <a:moveTo>
                  <a:pt x="0" y="81872"/>
                </a:moveTo>
                <a:lnTo>
                  <a:pt x="81863" y="81872"/>
                </a:lnTo>
                <a:lnTo>
                  <a:pt x="81863" y="0"/>
                </a:lnTo>
                <a:lnTo>
                  <a:pt x="271356" y="0"/>
                </a:lnTo>
                <a:lnTo>
                  <a:pt x="271356" y="81872"/>
                </a:lnTo>
                <a:lnTo>
                  <a:pt x="353220" y="81872"/>
                </a:lnTo>
                <a:lnTo>
                  <a:pt x="353220" y="244603"/>
                </a:lnTo>
                <a:lnTo>
                  <a:pt x="271356" y="244603"/>
                </a:lnTo>
                <a:lnTo>
                  <a:pt x="271356" y="326476"/>
                </a:lnTo>
                <a:lnTo>
                  <a:pt x="81863" y="326476"/>
                </a:lnTo>
                <a:lnTo>
                  <a:pt x="81863" y="244603"/>
                </a:lnTo>
                <a:lnTo>
                  <a:pt x="0" y="244603"/>
                </a:lnTo>
                <a:lnTo>
                  <a:pt x="0" y="81872"/>
                </a:lnTo>
                <a:close/>
              </a:path>
            </a:pathLst>
          </a:custGeom>
          <a:ln w="32374">
            <a:solidFill>
              <a:srgbClr val="000000"/>
            </a:solidFill>
          </a:ln>
        </p:spPr>
        <p:txBody>
          <a:bodyPr wrap="square" lIns="0" tIns="0" rIns="0" bIns="0" rtlCol="0"/>
          <a:lstStyle/>
          <a:p>
            <a:endParaRPr/>
          </a:p>
        </p:txBody>
      </p:sp>
      <p:sp>
        <p:nvSpPr>
          <p:cNvPr id="29" name="object 29"/>
          <p:cNvSpPr/>
          <p:nvPr/>
        </p:nvSpPr>
        <p:spPr>
          <a:xfrm>
            <a:off x="5142593" y="2062043"/>
            <a:ext cx="353695" cy="327025"/>
          </a:xfrm>
          <a:custGeom>
            <a:avLst/>
            <a:gdLst/>
            <a:ahLst/>
            <a:cxnLst/>
            <a:rect l="l" t="t" r="r" b="b"/>
            <a:pathLst>
              <a:path w="353695" h="327025">
                <a:moveTo>
                  <a:pt x="0" y="81872"/>
                </a:moveTo>
                <a:lnTo>
                  <a:pt x="80848" y="81872"/>
                </a:lnTo>
                <a:lnTo>
                  <a:pt x="80848" y="0"/>
                </a:lnTo>
                <a:lnTo>
                  <a:pt x="271356" y="0"/>
                </a:lnTo>
                <a:lnTo>
                  <a:pt x="271356" y="81872"/>
                </a:lnTo>
                <a:lnTo>
                  <a:pt x="353220" y="81872"/>
                </a:lnTo>
                <a:lnTo>
                  <a:pt x="353220" y="244603"/>
                </a:lnTo>
                <a:lnTo>
                  <a:pt x="271356" y="244603"/>
                </a:lnTo>
                <a:lnTo>
                  <a:pt x="271356" y="326476"/>
                </a:lnTo>
                <a:lnTo>
                  <a:pt x="80848" y="326476"/>
                </a:lnTo>
                <a:lnTo>
                  <a:pt x="80848" y="244603"/>
                </a:lnTo>
                <a:lnTo>
                  <a:pt x="0" y="244603"/>
                </a:lnTo>
                <a:lnTo>
                  <a:pt x="0" y="81872"/>
                </a:lnTo>
                <a:close/>
              </a:path>
            </a:pathLst>
          </a:custGeom>
          <a:ln w="32374">
            <a:solidFill>
              <a:srgbClr val="000000"/>
            </a:solidFill>
          </a:ln>
        </p:spPr>
        <p:txBody>
          <a:bodyPr wrap="square" lIns="0" tIns="0" rIns="0" bIns="0" rtlCol="0"/>
          <a:lstStyle/>
          <a:p>
            <a:endParaRPr/>
          </a:p>
        </p:txBody>
      </p:sp>
      <p:sp>
        <p:nvSpPr>
          <p:cNvPr id="30" name="object 30"/>
          <p:cNvSpPr/>
          <p:nvPr/>
        </p:nvSpPr>
        <p:spPr>
          <a:xfrm>
            <a:off x="866578" y="3248374"/>
            <a:ext cx="353695" cy="327025"/>
          </a:xfrm>
          <a:custGeom>
            <a:avLst/>
            <a:gdLst/>
            <a:ahLst/>
            <a:cxnLst/>
            <a:rect l="l" t="t" r="r" b="b"/>
            <a:pathLst>
              <a:path w="353694" h="327025">
                <a:moveTo>
                  <a:pt x="0" y="81872"/>
                </a:moveTo>
                <a:lnTo>
                  <a:pt x="80930" y="81872"/>
                </a:lnTo>
                <a:lnTo>
                  <a:pt x="80930" y="0"/>
                </a:lnTo>
                <a:lnTo>
                  <a:pt x="271352" y="0"/>
                </a:lnTo>
                <a:lnTo>
                  <a:pt x="271352" y="81872"/>
                </a:lnTo>
                <a:lnTo>
                  <a:pt x="353241" y="81872"/>
                </a:lnTo>
                <a:lnTo>
                  <a:pt x="353241" y="244730"/>
                </a:lnTo>
                <a:lnTo>
                  <a:pt x="271352" y="244730"/>
                </a:lnTo>
                <a:lnTo>
                  <a:pt x="271352" y="326602"/>
                </a:lnTo>
                <a:lnTo>
                  <a:pt x="80930" y="326602"/>
                </a:lnTo>
                <a:lnTo>
                  <a:pt x="80930" y="244730"/>
                </a:lnTo>
                <a:lnTo>
                  <a:pt x="0" y="244730"/>
                </a:lnTo>
                <a:lnTo>
                  <a:pt x="0" y="81872"/>
                </a:lnTo>
                <a:close/>
              </a:path>
            </a:pathLst>
          </a:custGeom>
          <a:ln w="32374">
            <a:solidFill>
              <a:srgbClr val="000000"/>
            </a:solidFill>
          </a:ln>
        </p:spPr>
        <p:txBody>
          <a:bodyPr wrap="square" lIns="0" tIns="0" rIns="0" bIns="0" rtlCol="0"/>
          <a:lstStyle/>
          <a:p>
            <a:endParaRPr/>
          </a:p>
        </p:txBody>
      </p:sp>
      <p:sp>
        <p:nvSpPr>
          <p:cNvPr id="31" name="object 31"/>
          <p:cNvSpPr/>
          <p:nvPr/>
        </p:nvSpPr>
        <p:spPr>
          <a:xfrm>
            <a:off x="7594319" y="3248375"/>
            <a:ext cx="353695" cy="327025"/>
          </a:xfrm>
          <a:custGeom>
            <a:avLst/>
            <a:gdLst/>
            <a:ahLst/>
            <a:cxnLst/>
            <a:rect l="l" t="t" r="r" b="b"/>
            <a:pathLst>
              <a:path w="353695" h="327025">
                <a:moveTo>
                  <a:pt x="0" y="81872"/>
                </a:moveTo>
                <a:lnTo>
                  <a:pt x="81863" y="81872"/>
                </a:lnTo>
                <a:lnTo>
                  <a:pt x="81863" y="0"/>
                </a:lnTo>
                <a:lnTo>
                  <a:pt x="272244" y="0"/>
                </a:lnTo>
                <a:lnTo>
                  <a:pt x="272244" y="81872"/>
                </a:lnTo>
                <a:lnTo>
                  <a:pt x="353220" y="81872"/>
                </a:lnTo>
                <a:lnTo>
                  <a:pt x="353220" y="244730"/>
                </a:lnTo>
                <a:lnTo>
                  <a:pt x="272244" y="244730"/>
                </a:lnTo>
                <a:lnTo>
                  <a:pt x="272244" y="326602"/>
                </a:lnTo>
                <a:lnTo>
                  <a:pt x="81863" y="326602"/>
                </a:lnTo>
                <a:lnTo>
                  <a:pt x="81863" y="244730"/>
                </a:lnTo>
                <a:lnTo>
                  <a:pt x="0" y="244730"/>
                </a:lnTo>
                <a:lnTo>
                  <a:pt x="0" y="81872"/>
                </a:lnTo>
                <a:close/>
              </a:path>
            </a:pathLst>
          </a:custGeom>
          <a:ln w="32374">
            <a:solidFill>
              <a:srgbClr val="000000"/>
            </a:solidFill>
          </a:ln>
        </p:spPr>
        <p:txBody>
          <a:bodyPr wrap="square" lIns="0" tIns="0" rIns="0" bIns="0" rtlCol="0"/>
          <a:lstStyle/>
          <a:p>
            <a:endParaRPr/>
          </a:p>
        </p:txBody>
      </p:sp>
      <p:sp>
        <p:nvSpPr>
          <p:cNvPr id="32" name="object 32"/>
          <p:cNvSpPr/>
          <p:nvPr/>
        </p:nvSpPr>
        <p:spPr>
          <a:xfrm>
            <a:off x="6433630" y="2616113"/>
            <a:ext cx="353695" cy="327025"/>
          </a:xfrm>
          <a:custGeom>
            <a:avLst/>
            <a:gdLst/>
            <a:ahLst/>
            <a:cxnLst/>
            <a:rect l="l" t="t" r="r" b="b"/>
            <a:pathLst>
              <a:path w="353695" h="327025">
                <a:moveTo>
                  <a:pt x="0" y="80984"/>
                </a:moveTo>
                <a:lnTo>
                  <a:pt x="81863" y="80984"/>
                </a:lnTo>
                <a:lnTo>
                  <a:pt x="81863" y="0"/>
                </a:lnTo>
                <a:lnTo>
                  <a:pt x="271356" y="0"/>
                </a:lnTo>
                <a:lnTo>
                  <a:pt x="271356" y="80984"/>
                </a:lnTo>
                <a:lnTo>
                  <a:pt x="353220" y="80984"/>
                </a:lnTo>
                <a:lnTo>
                  <a:pt x="353220" y="244730"/>
                </a:lnTo>
                <a:lnTo>
                  <a:pt x="271356" y="244730"/>
                </a:lnTo>
                <a:lnTo>
                  <a:pt x="271356" y="326602"/>
                </a:lnTo>
                <a:lnTo>
                  <a:pt x="81863" y="326602"/>
                </a:lnTo>
                <a:lnTo>
                  <a:pt x="81863" y="244730"/>
                </a:lnTo>
                <a:lnTo>
                  <a:pt x="0" y="244730"/>
                </a:lnTo>
                <a:lnTo>
                  <a:pt x="0" y="80984"/>
                </a:lnTo>
                <a:close/>
              </a:path>
            </a:pathLst>
          </a:custGeom>
          <a:ln w="32374">
            <a:solidFill>
              <a:srgbClr val="000000"/>
            </a:solidFill>
          </a:ln>
        </p:spPr>
        <p:txBody>
          <a:bodyPr wrap="square" lIns="0" tIns="0" rIns="0" bIns="0" rtlCol="0"/>
          <a:lstStyle/>
          <a:p>
            <a:endParaRPr/>
          </a:p>
        </p:txBody>
      </p:sp>
      <p:sp>
        <p:nvSpPr>
          <p:cNvPr id="33" name="object 33"/>
          <p:cNvSpPr/>
          <p:nvPr/>
        </p:nvSpPr>
        <p:spPr>
          <a:xfrm>
            <a:off x="1132219" y="2248637"/>
            <a:ext cx="354330" cy="327025"/>
          </a:xfrm>
          <a:custGeom>
            <a:avLst/>
            <a:gdLst/>
            <a:ahLst/>
            <a:cxnLst/>
            <a:rect l="l" t="t" r="r" b="b"/>
            <a:pathLst>
              <a:path w="354330" h="327025">
                <a:moveTo>
                  <a:pt x="0" y="81872"/>
                </a:moveTo>
                <a:lnTo>
                  <a:pt x="81889" y="81872"/>
                </a:lnTo>
                <a:lnTo>
                  <a:pt x="81889" y="0"/>
                </a:lnTo>
                <a:lnTo>
                  <a:pt x="272308" y="0"/>
                </a:lnTo>
                <a:lnTo>
                  <a:pt x="272308" y="81872"/>
                </a:lnTo>
                <a:lnTo>
                  <a:pt x="354197" y="81872"/>
                </a:lnTo>
                <a:lnTo>
                  <a:pt x="354197" y="244730"/>
                </a:lnTo>
                <a:lnTo>
                  <a:pt x="272308" y="244730"/>
                </a:lnTo>
                <a:lnTo>
                  <a:pt x="272308" y="326602"/>
                </a:lnTo>
                <a:lnTo>
                  <a:pt x="81889" y="326602"/>
                </a:lnTo>
                <a:lnTo>
                  <a:pt x="81889" y="244730"/>
                </a:lnTo>
                <a:lnTo>
                  <a:pt x="0" y="244730"/>
                </a:lnTo>
                <a:lnTo>
                  <a:pt x="0" y="81872"/>
                </a:lnTo>
                <a:close/>
              </a:path>
            </a:pathLst>
          </a:custGeom>
          <a:ln w="32374">
            <a:solidFill>
              <a:srgbClr val="000000"/>
            </a:solidFill>
          </a:ln>
        </p:spPr>
        <p:txBody>
          <a:bodyPr wrap="square" lIns="0" tIns="0" rIns="0" bIns="0" rtlCol="0"/>
          <a:lstStyle/>
          <a:p>
            <a:endParaRPr/>
          </a:p>
        </p:txBody>
      </p:sp>
      <p:sp>
        <p:nvSpPr>
          <p:cNvPr id="34" name="object 34"/>
          <p:cNvSpPr/>
          <p:nvPr/>
        </p:nvSpPr>
        <p:spPr>
          <a:xfrm>
            <a:off x="4764624" y="3248375"/>
            <a:ext cx="354330" cy="327025"/>
          </a:xfrm>
          <a:custGeom>
            <a:avLst/>
            <a:gdLst/>
            <a:ahLst/>
            <a:cxnLst/>
            <a:rect l="l" t="t" r="r" b="b"/>
            <a:pathLst>
              <a:path w="354329" h="327025">
                <a:moveTo>
                  <a:pt x="0" y="81872"/>
                </a:moveTo>
                <a:lnTo>
                  <a:pt x="81863" y="81872"/>
                </a:lnTo>
                <a:lnTo>
                  <a:pt x="81863" y="0"/>
                </a:lnTo>
                <a:lnTo>
                  <a:pt x="272244" y="0"/>
                </a:lnTo>
                <a:lnTo>
                  <a:pt x="272244" y="81872"/>
                </a:lnTo>
                <a:lnTo>
                  <a:pt x="354108" y="81872"/>
                </a:lnTo>
                <a:lnTo>
                  <a:pt x="354108" y="244730"/>
                </a:lnTo>
                <a:lnTo>
                  <a:pt x="272244" y="244730"/>
                </a:lnTo>
                <a:lnTo>
                  <a:pt x="272244" y="326602"/>
                </a:lnTo>
                <a:lnTo>
                  <a:pt x="81863" y="326602"/>
                </a:lnTo>
                <a:lnTo>
                  <a:pt x="81863" y="244730"/>
                </a:lnTo>
                <a:lnTo>
                  <a:pt x="0" y="244730"/>
                </a:lnTo>
                <a:lnTo>
                  <a:pt x="0" y="81872"/>
                </a:lnTo>
                <a:close/>
              </a:path>
            </a:pathLst>
          </a:custGeom>
          <a:ln w="32374">
            <a:solidFill>
              <a:srgbClr val="000000"/>
            </a:solidFill>
          </a:ln>
        </p:spPr>
        <p:txBody>
          <a:bodyPr wrap="square" lIns="0" tIns="0" rIns="0" bIns="0" rtlCol="0"/>
          <a:lstStyle/>
          <a:p>
            <a:endParaRPr/>
          </a:p>
        </p:txBody>
      </p:sp>
      <p:sp>
        <p:nvSpPr>
          <p:cNvPr id="35" name="object 35"/>
          <p:cNvSpPr/>
          <p:nvPr/>
        </p:nvSpPr>
        <p:spPr>
          <a:xfrm>
            <a:off x="2025308" y="2616113"/>
            <a:ext cx="354330" cy="327025"/>
          </a:xfrm>
          <a:custGeom>
            <a:avLst/>
            <a:gdLst/>
            <a:ahLst/>
            <a:cxnLst/>
            <a:rect l="l" t="t" r="r" b="b"/>
            <a:pathLst>
              <a:path w="354330" h="327025">
                <a:moveTo>
                  <a:pt x="0" y="80984"/>
                </a:moveTo>
                <a:lnTo>
                  <a:pt x="81889" y="80984"/>
                </a:lnTo>
                <a:lnTo>
                  <a:pt x="81889" y="0"/>
                </a:lnTo>
                <a:lnTo>
                  <a:pt x="272358" y="0"/>
                </a:lnTo>
                <a:lnTo>
                  <a:pt x="272358" y="80984"/>
                </a:lnTo>
                <a:lnTo>
                  <a:pt x="354222" y="80984"/>
                </a:lnTo>
                <a:lnTo>
                  <a:pt x="354222" y="244730"/>
                </a:lnTo>
                <a:lnTo>
                  <a:pt x="272358" y="244730"/>
                </a:lnTo>
                <a:lnTo>
                  <a:pt x="272358" y="326602"/>
                </a:lnTo>
                <a:lnTo>
                  <a:pt x="81889" y="326602"/>
                </a:lnTo>
                <a:lnTo>
                  <a:pt x="81889" y="244730"/>
                </a:lnTo>
                <a:lnTo>
                  <a:pt x="0" y="244730"/>
                </a:lnTo>
                <a:lnTo>
                  <a:pt x="0" y="80984"/>
                </a:lnTo>
                <a:close/>
              </a:path>
            </a:pathLst>
          </a:custGeom>
          <a:ln w="32374">
            <a:solidFill>
              <a:srgbClr val="000000"/>
            </a:solidFill>
          </a:ln>
        </p:spPr>
        <p:txBody>
          <a:bodyPr wrap="square" lIns="0" tIns="0" rIns="0" bIns="0" rtlCol="0"/>
          <a:lstStyle/>
          <a:p>
            <a:endParaRPr/>
          </a:p>
        </p:txBody>
      </p:sp>
      <p:sp>
        <p:nvSpPr>
          <p:cNvPr id="36" name="object 36"/>
          <p:cNvSpPr/>
          <p:nvPr/>
        </p:nvSpPr>
        <p:spPr>
          <a:xfrm>
            <a:off x="7241099" y="2264758"/>
            <a:ext cx="353695" cy="327025"/>
          </a:xfrm>
          <a:custGeom>
            <a:avLst/>
            <a:gdLst/>
            <a:ahLst/>
            <a:cxnLst/>
            <a:rect l="l" t="t" r="r" b="b"/>
            <a:pathLst>
              <a:path w="353695" h="327025">
                <a:moveTo>
                  <a:pt x="0" y="80984"/>
                </a:moveTo>
                <a:lnTo>
                  <a:pt x="80848" y="80984"/>
                </a:lnTo>
                <a:lnTo>
                  <a:pt x="80848" y="0"/>
                </a:lnTo>
                <a:lnTo>
                  <a:pt x="271356" y="0"/>
                </a:lnTo>
                <a:lnTo>
                  <a:pt x="271356" y="80984"/>
                </a:lnTo>
                <a:lnTo>
                  <a:pt x="353220" y="80984"/>
                </a:lnTo>
                <a:lnTo>
                  <a:pt x="353220" y="244730"/>
                </a:lnTo>
                <a:lnTo>
                  <a:pt x="271356" y="244730"/>
                </a:lnTo>
                <a:lnTo>
                  <a:pt x="271356" y="326602"/>
                </a:lnTo>
                <a:lnTo>
                  <a:pt x="80848" y="326602"/>
                </a:lnTo>
                <a:lnTo>
                  <a:pt x="80848" y="244730"/>
                </a:lnTo>
                <a:lnTo>
                  <a:pt x="0" y="244730"/>
                </a:lnTo>
                <a:lnTo>
                  <a:pt x="0" y="80984"/>
                </a:lnTo>
                <a:close/>
              </a:path>
            </a:pathLst>
          </a:custGeom>
          <a:ln w="32374">
            <a:solidFill>
              <a:srgbClr val="000000"/>
            </a:solidFill>
          </a:ln>
        </p:spPr>
        <p:txBody>
          <a:bodyPr wrap="square" lIns="0" tIns="0" rIns="0" bIns="0" rtlCol="0"/>
          <a:lstStyle/>
          <a:p>
            <a:endParaRPr/>
          </a:p>
        </p:txBody>
      </p:sp>
      <p:sp>
        <p:nvSpPr>
          <p:cNvPr id="37" name="object 37"/>
          <p:cNvSpPr/>
          <p:nvPr/>
        </p:nvSpPr>
        <p:spPr>
          <a:xfrm>
            <a:off x="458266" y="1396961"/>
            <a:ext cx="1405890" cy="755650"/>
          </a:xfrm>
          <a:custGeom>
            <a:avLst/>
            <a:gdLst/>
            <a:ahLst/>
            <a:cxnLst/>
            <a:rect l="l" t="t" r="r" b="b"/>
            <a:pathLst>
              <a:path w="1405889" h="755650">
                <a:moveTo>
                  <a:pt x="0" y="755434"/>
                </a:moveTo>
                <a:lnTo>
                  <a:pt x="1405763" y="755434"/>
                </a:lnTo>
                <a:lnTo>
                  <a:pt x="1405763" y="0"/>
                </a:lnTo>
                <a:lnTo>
                  <a:pt x="0" y="0"/>
                </a:lnTo>
                <a:lnTo>
                  <a:pt x="0" y="755434"/>
                </a:lnTo>
                <a:close/>
              </a:path>
            </a:pathLst>
          </a:custGeom>
          <a:solidFill>
            <a:srgbClr val="4F81BC">
              <a:alpha val="74900"/>
            </a:srgbClr>
          </a:solidFill>
        </p:spPr>
        <p:txBody>
          <a:bodyPr wrap="square" lIns="0" tIns="0" rIns="0" bIns="0" rtlCol="0"/>
          <a:lstStyle/>
          <a:p>
            <a:endParaRPr/>
          </a:p>
        </p:txBody>
      </p:sp>
      <p:sp>
        <p:nvSpPr>
          <p:cNvPr id="38" name="object 38"/>
          <p:cNvSpPr/>
          <p:nvPr/>
        </p:nvSpPr>
        <p:spPr>
          <a:xfrm>
            <a:off x="1863979" y="1396961"/>
            <a:ext cx="1843405" cy="755650"/>
          </a:xfrm>
          <a:custGeom>
            <a:avLst/>
            <a:gdLst/>
            <a:ahLst/>
            <a:cxnLst/>
            <a:rect l="l" t="t" r="r" b="b"/>
            <a:pathLst>
              <a:path w="1843404" h="755650">
                <a:moveTo>
                  <a:pt x="0" y="755434"/>
                </a:moveTo>
                <a:lnTo>
                  <a:pt x="1843405" y="755434"/>
                </a:lnTo>
                <a:lnTo>
                  <a:pt x="1843405" y="0"/>
                </a:lnTo>
                <a:lnTo>
                  <a:pt x="0" y="0"/>
                </a:lnTo>
                <a:lnTo>
                  <a:pt x="0" y="755434"/>
                </a:lnTo>
                <a:close/>
              </a:path>
            </a:pathLst>
          </a:custGeom>
          <a:solidFill>
            <a:srgbClr val="4F81BC">
              <a:alpha val="74900"/>
            </a:srgbClr>
          </a:solidFill>
        </p:spPr>
        <p:txBody>
          <a:bodyPr wrap="square" lIns="0" tIns="0" rIns="0" bIns="0" rtlCol="0"/>
          <a:lstStyle/>
          <a:p>
            <a:endParaRPr/>
          </a:p>
        </p:txBody>
      </p:sp>
      <p:sp>
        <p:nvSpPr>
          <p:cNvPr id="39" name="object 39"/>
          <p:cNvSpPr/>
          <p:nvPr/>
        </p:nvSpPr>
        <p:spPr>
          <a:xfrm>
            <a:off x="3707384" y="1396961"/>
            <a:ext cx="4986655" cy="755650"/>
          </a:xfrm>
          <a:custGeom>
            <a:avLst/>
            <a:gdLst/>
            <a:ahLst/>
            <a:cxnLst/>
            <a:rect l="l" t="t" r="r" b="b"/>
            <a:pathLst>
              <a:path w="4986655" h="755650">
                <a:moveTo>
                  <a:pt x="0" y="755434"/>
                </a:moveTo>
                <a:lnTo>
                  <a:pt x="4986527" y="755434"/>
                </a:lnTo>
                <a:lnTo>
                  <a:pt x="4986527" y="0"/>
                </a:lnTo>
                <a:lnTo>
                  <a:pt x="0" y="0"/>
                </a:lnTo>
                <a:lnTo>
                  <a:pt x="0" y="755434"/>
                </a:lnTo>
                <a:close/>
              </a:path>
            </a:pathLst>
          </a:custGeom>
          <a:solidFill>
            <a:srgbClr val="4F81BC">
              <a:alpha val="74900"/>
            </a:srgbClr>
          </a:solidFill>
        </p:spPr>
        <p:txBody>
          <a:bodyPr wrap="square" lIns="0" tIns="0" rIns="0" bIns="0" rtlCol="0"/>
          <a:lstStyle/>
          <a:p>
            <a:endParaRPr/>
          </a:p>
        </p:txBody>
      </p:sp>
      <p:sp>
        <p:nvSpPr>
          <p:cNvPr id="40" name="object 40"/>
          <p:cNvSpPr/>
          <p:nvPr/>
        </p:nvSpPr>
        <p:spPr>
          <a:xfrm>
            <a:off x="458266" y="2152472"/>
            <a:ext cx="1405890" cy="1133475"/>
          </a:xfrm>
          <a:custGeom>
            <a:avLst/>
            <a:gdLst/>
            <a:ahLst/>
            <a:cxnLst/>
            <a:rect l="l" t="t" r="r" b="b"/>
            <a:pathLst>
              <a:path w="1405889" h="1133475">
                <a:moveTo>
                  <a:pt x="0" y="1133144"/>
                </a:moveTo>
                <a:lnTo>
                  <a:pt x="1405763" y="1133144"/>
                </a:lnTo>
                <a:lnTo>
                  <a:pt x="1405763" y="0"/>
                </a:lnTo>
                <a:lnTo>
                  <a:pt x="0" y="0"/>
                </a:lnTo>
                <a:lnTo>
                  <a:pt x="0" y="1133144"/>
                </a:lnTo>
                <a:close/>
              </a:path>
            </a:pathLst>
          </a:custGeom>
          <a:solidFill>
            <a:srgbClr val="FFFFFF">
              <a:alpha val="90194"/>
            </a:srgbClr>
          </a:solidFill>
        </p:spPr>
        <p:txBody>
          <a:bodyPr wrap="square" lIns="0" tIns="0" rIns="0" bIns="0" rtlCol="0"/>
          <a:lstStyle/>
          <a:p>
            <a:endParaRPr/>
          </a:p>
        </p:txBody>
      </p:sp>
      <p:sp>
        <p:nvSpPr>
          <p:cNvPr id="41" name="object 41"/>
          <p:cNvSpPr/>
          <p:nvPr/>
        </p:nvSpPr>
        <p:spPr>
          <a:xfrm>
            <a:off x="1863979" y="2152472"/>
            <a:ext cx="1843405" cy="1133475"/>
          </a:xfrm>
          <a:custGeom>
            <a:avLst/>
            <a:gdLst/>
            <a:ahLst/>
            <a:cxnLst/>
            <a:rect l="l" t="t" r="r" b="b"/>
            <a:pathLst>
              <a:path w="1843404" h="1133475">
                <a:moveTo>
                  <a:pt x="0" y="1133144"/>
                </a:moveTo>
                <a:lnTo>
                  <a:pt x="1843405" y="1133144"/>
                </a:lnTo>
                <a:lnTo>
                  <a:pt x="1843405" y="0"/>
                </a:lnTo>
                <a:lnTo>
                  <a:pt x="0" y="0"/>
                </a:lnTo>
                <a:lnTo>
                  <a:pt x="0" y="1133144"/>
                </a:lnTo>
                <a:close/>
              </a:path>
            </a:pathLst>
          </a:custGeom>
          <a:solidFill>
            <a:srgbClr val="FFFFFF">
              <a:alpha val="90194"/>
            </a:srgbClr>
          </a:solidFill>
        </p:spPr>
        <p:txBody>
          <a:bodyPr wrap="square" lIns="0" tIns="0" rIns="0" bIns="0" rtlCol="0"/>
          <a:lstStyle/>
          <a:p>
            <a:endParaRPr/>
          </a:p>
        </p:txBody>
      </p:sp>
      <p:sp>
        <p:nvSpPr>
          <p:cNvPr id="42" name="object 42"/>
          <p:cNvSpPr/>
          <p:nvPr/>
        </p:nvSpPr>
        <p:spPr>
          <a:xfrm>
            <a:off x="3707384" y="2152472"/>
            <a:ext cx="4986655" cy="1133475"/>
          </a:xfrm>
          <a:custGeom>
            <a:avLst/>
            <a:gdLst/>
            <a:ahLst/>
            <a:cxnLst/>
            <a:rect l="l" t="t" r="r" b="b"/>
            <a:pathLst>
              <a:path w="4986655" h="1133475">
                <a:moveTo>
                  <a:pt x="0" y="1133144"/>
                </a:moveTo>
                <a:lnTo>
                  <a:pt x="4986527" y="1133144"/>
                </a:lnTo>
                <a:lnTo>
                  <a:pt x="4986527" y="0"/>
                </a:lnTo>
                <a:lnTo>
                  <a:pt x="0" y="0"/>
                </a:lnTo>
                <a:lnTo>
                  <a:pt x="0" y="1133144"/>
                </a:lnTo>
                <a:close/>
              </a:path>
            </a:pathLst>
          </a:custGeom>
          <a:solidFill>
            <a:srgbClr val="FFFFFF">
              <a:alpha val="90194"/>
            </a:srgbClr>
          </a:solidFill>
        </p:spPr>
        <p:txBody>
          <a:bodyPr wrap="square" lIns="0" tIns="0" rIns="0" bIns="0" rtlCol="0"/>
          <a:lstStyle/>
          <a:p>
            <a:endParaRPr/>
          </a:p>
        </p:txBody>
      </p:sp>
      <p:sp>
        <p:nvSpPr>
          <p:cNvPr id="43" name="object 43"/>
          <p:cNvSpPr/>
          <p:nvPr/>
        </p:nvSpPr>
        <p:spPr>
          <a:xfrm>
            <a:off x="458266" y="3285566"/>
            <a:ext cx="1405890" cy="1133475"/>
          </a:xfrm>
          <a:custGeom>
            <a:avLst/>
            <a:gdLst/>
            <a:ahLst/>
            <a:cxnLst/>
            <a:rect l="l" t="t" r="r" b="b"/>
            <a:pathLst>
              <a:path w="1405889" h="1133475">
                <a:moveTo>
                  <a:pt x="0" y="1133144"/>
                </a:moveTo>
                <a:lnTo>
                  <a:pt x="1405763" y="1133144"/>
                </a:lnTo>
                <a:lnTo>
                  <a:pt x="1405763" y="0"/>
                </a:lnTo>
                <a:lnTo>
                  <a:pt x="0" y="0"/>
                </a:lnTo>
                <a:lnTo>
                  <a:pt x="0" y="1133144"/>
                </a:lnTo>
                <a:close/>
              </a:path>
            </a:pathLst>
          </a:custGeom>
          <a:solidFill>
            <a:srgbClr val="FFFFFF">
              <a:alpha val="90194"/>
            </a:srgbClr>
          </a:solidFill>
        </p:spPr>
        <p:txBody>
          <a:bodyPr wrap="square" lIns="0" tIns="0" rIns="0" bIns="0" rtlCol="0"/>
          <a:lstStyle/>
          <a:p>
            <a:endParaRPr/>
          </a:p>
        </p:txBody>
      </p:sp>
      <p:sp>
        <p:nvSpPr>
          <p:cNvPr id="44" name="object 44"/>
          <p:cNvSpPr/>
          <p:nvPr/>
        </p:nvSpPr>
        <p:spPr>
          <a:xfrm>
            <a:off x="1863979" y="3285566"/>
            <a:ext cx="1843405" cy="1133475"/>
          </a:xfrm>
          <a:custGeom>
            <a:avLst/>
            <a:gdLst/>
            <a:ahLst/>
            <a:cxnLst/>
            <a:rect l="l" t="t" r="r" b="b"/>
            <a:pathLst>
              <a:path w="1843404" h="1133475">
                <a:moveTo>
                  <a:pt x="0" y="1133144"/>
                </a:moveTo>
                <a:lnTo>
                  <a:pt x="1843405" y="1133144"/>
                </a:lnTo>
                <a:lnTo>
                  <a:pt x="1843405" y="0"/>
                </a:lnTo>
                <a:lnTo>
                  <a:pt x="0" y="0"/>
                </a:lnTo>
                <a:lnTo>
                  <a:pt x="0" y="1133144"/>
                </a:lnTo>
                <a:close/>
              </a:path>
            </a:pathLst>
          </a:custGeom>
          <a:solidFill>
            <a:srgbClr val="FFFFFF">
              <a:alpha val="90194"/>
            </a:srgbClr>
          </a:solidFill>
        </p:spPr>
        <p:txBody>
          <a:bodyPr wrap="square" lIns="0" tIns="0" rIns="0" bIns="0" rtlCol="0"/>
          <a:lstStyle/>
          <a:p>
            <a:endParaRPr/>
          </a:p>
        </p:txBody>
      </p:sp>
      <p:sp>
        <p:nvSpPr>
          <p:cNvPr id="45" name="object 45"/>
          <p:cNvSpPr/>
          <p:nvPr/>
        </p:nvSpPr>
        <p:spPr>
          <a:xfrm>
            <a:off x="3707384" y="3285566"/>
            <a:ext cx="4986655" cy="1133475"/>
          </a:xfrm>
          <a:custGeom>
            <a:avLst/>
            <a:gdLst/>
            <a:ahLst/>
            <a:cxnLst/>
            <a:rect l="l" t="t" r="r" b="b"/>
            <a:pathLst>
              <a:path w="4986655" h="1133475">
                <a:moveTo>
                  <a:pt x="0" y="1133144"/>
                </a:moveTo>
                <a:lnTo>
                  <a:pt x="4986527" y="1133144"/>
                </a:lnTo>
                <a:lnTo>
                  <a:pt x="4986527" y="0"/>
                </a:lnTo>
                <a:lnTo>
                  <a:pt x="0" y="0"/>
                </a:lnTo>
                <a:lnTo>
                  <a:pt x="0" y="1133144"/>
                </a:lnTo>
                <a:close/>
              </a:path>
            </a:pathLst>
          </a:custGeom>
          <a:solidFill>
            <a:srgbClr val="FFFFFF">
              <a:alpha val="90194"/>
            </a:srgbClr>
          </a:solidFill>
        </p:spPr>
        <p:txBody>
          <a:bodyPr wrap="square" lIns="0" tIns="0" rIns="0" bIns="0" rtlCol="0"/>
          <a:lstStyle/>
          <a:p>
            <a:endParaRPr/>
          </a:p>
        </p:txBody>
      </p:sp>
      <p:sp>
        <p:nvSpPr>
          <p:cNvPr id="46" name="object 46"/>
          <p:cNvSpPr/>
          <p:nvPr/>
        </p:nvSpPr>
        <p:spPr>
          <a:xfrm>
            <a:off x="458266" y="4418787"/>
            <a:ext cx="1405890" cy="1133475"/>
          </a:xfrm>
          <a:custGeom>
            <a:avLst/>
            <a:gdLst/>
            <a:ahLst/>
            <a:cxnLst/>
            <a:rect l="l" t="t" r="r" b="b"/>
            <a:pathLst>
              <a:path w="1405889" h="1133475">
                <a:moveTo>
                  <a:pt x="0" y="1133144"/>
                </a:moveTo>
                <a:lnTo>
                  <a:pt x="1405763" y="1133144"/>
                </a:lnTo>
                <a:lnTo>
                  <a:pt x="1405763" y="0"/>
                </a:lnTo>
                <a:lnTo>
                  <a:pt x="0" y="0"/>
                </a:lnTo>
                <a:lnTo>
                  <a:pt x="0" y="1133144"/>
                </a:lnTo>
                <a:close/>
              </a:path>
            </a:pathLst>
          </a:custGeom>
          <a:solidFill>
            <a:srgbClr val="FFFFFF">
              <a:alpha val="90194"/>
            </a:srgbClr>
          </a:solidFill>
        </p:spPr>
        <p:txBody>
          <a:bodyPr wrap="square" lIns="0" tIns="0" rIns="0" bIns="0" rtlCol="0"/>
          <a:lstStyle/>
          <a:p>
            <a:endParaRPr/>
          </a:p>
        </p:txBody>
      </p:sp>
      <p:sp>
        <p:nvSpPr>
          <p:cNvPr id="47" name="object 47"/>
          <p:cNvSpPr/>
          <p:nvPr/>
        </p:nvSpPr>
        <p:spPr>
          <a:xfrm>
            <a:off x="1863979" y="4418787"/>
            <a:ext cx="1843405" cy="1133475"/>
          </a:xfrm>
          <a:custGeom>
            <a:avLst/>
            <a:gdLst/>
            <a:ahLst/>
            <a:cxnLst/>
            <a:rect l="l" t="t" r="r" b="b"/>
            <a:pathLst>
              <a:path w="1843404" h="1133475">
                <a:moveTo>
                  <a:pt x="0" y="1133144"/>
                </a:moveTo>
                <a:lnTo>
                  <a:pt x="1843405" y="1133144"/>
                </a:lnTo>
                <a:lnTo>
                  <a:pt x="1843405" y="0"/>
                </a:lnTo>
                <a:lnTo>
                  <a:pt x="0" y="0"/>
                </a:lnTo>
                <a:lnTo>
                  <a:pt x="0" y="1133144"/>
                </a:lnTo>
                <a:close/>
              </a:path>
            </a:pathLst>
          </a:custGeom>
          <a:solidFill>
            <a:srgbClr val="FFFFFF">
              <a:alpha val="90194"/>
            </a:srgbClr>
          </a:solidFill>
        </p:spPr>
        <p:txBody>
          <a:bodyPr wrap="square" lIns="0" tIns="0" rIns="0" bIns="0" rtlCol="0"/>
          <a:lstStyle/>
          <a:p>
            <a:endParaRPr/>
          </a:p>
        </p:txBody>
      </p:sp>
      <p:sp>
        <p:nvSpPr>
          <p:cNvPr id="48" name="object 48"/>
          <p:cNvSpPr/>
          <p:nvPr/>
        </p:nvSpPr>
        <p:spPr>
          <a:xfrm>
            <a:off x="3707384" y="4418787"/>
            <a:ext cx="4986655" cy="1133475"/>
          </a:xfrm>
          <a:custGeom>
            <a:avLst/>
            <a:gdLst/>
            <a:ahLst/>
            <a:cxnLst/>
            <a:rect l="l" t="t" r="r" b="b"/>
            <a:pathLst>
              <a:path w="4986655" h="1133475">
                <a:moveTo>
                  <a:pt x="0" y="1133144"/>
                </a:moveTo>
                <a:lnTo>
                  <a:pt x="4986527" y="1133144"/>
                </a:lnTo>
                <a:lnTo>
                  <a:pt x="4986527" y="0"/>
                </a:lnTo>
                <a:lnTo>
                  <a:pt x="0" y="0"/>
                </a:lnTo>
                <a:lnTo>
                  <a:pt x="0" y="1133144"/>
                </a:lnTo>
                <a:close/>
              </a:path>
            </a:pathLst>
          </a:custGeom>
          <a:solidFill>
            <a:srgbClr val="FFFFFF">
              <a:alpha val="90194"/>
            </a:srgbClr>
          </a:solidFill>
        </p:spPr>
        <p:txBody>
          <a:bodyPr wrap="square" lIns="0" tIns="0" rIns="0" bIns="0" rtlCol="0"/>
          <a:lstStyle/>
          <a:p>
            <a:endParaRPr/>
          </a:p>
        </p:txBody>
      </p:sp>
      <p:sp>
        <p:nvSpPr>
          <p:cNvPr id="49" name="object 49"/>
          <p:cNvSpPr/>
          <p:nvPr/>
        </p:nvSpPr>
        <p:spPr>
          <a:xfrm>
            <a:off x="1863979" y="1390650"/>
            <a:ext cx="0" cy="4168140"/>
          </a:xfrm>
          <a:custGeom>
            <a:avLst/>
            <a:gdLst/>
            <a:ahLst/>
            <a:cxnLst/>
            <a:rect l="l" t="t" r="r" b="b"/>
            <a:pathLst>
              <a:path h="4168140">
                <a:moveTo>
                  <a:pt x="0" y="0"/>
                </a:moveTo>
                <a:lnTo>
                  <a:pt x="0" y="4167631"/>
                </a:lnTo>
              </a:path>
            </a:pathLst>
          </a:custGeom>
          <a:ln w="12700">
            <a:solidFill>
              <a:srgbClr val="000000"/>
            </a:solidFill>
          </a:ln>
        </p:spPr>
        <p:txBody>
          <a:bodyPr wrap="square" lIns="0" tIns="0" rIns="0" bIns="0" rtlCol="0"/>
          <a:lstStyle/>
          <a:p>
            <a:endParaRPr/>
          </a:p>
        </p:txBody>
      </p:sp>
      <p:sp>
        <p:nvSpPr>
          <p:cNvPr id="50" name="object 50"/>
          <p:cNvSpPr/>
          <p:nvPr/>
        </p:nvSpPr>
        <p:spPr>
          <a:xfrm>
            <a:off x="3707384" y="1390650"/>
            <a:ext cx="0" cy="4168140"/>
          </a:xfrm>
          <a:custGeom>
            <a:avLst/>
            <a:gdLst/>
            <a:ahLst/>
            <a:cxnLst/>
            <a:rect l="l" t="t" r="r" b="b"/>
            <a:pathLst>
              <a:path h="4168140">
                <a:moveTo>
                  <a:pt x="0" y="0"/>
                </a:moveTo>
                <a:lnTo>
                  <a:pt x="0" y="4167631"/>
                </a:lnTo>
              </a:path>
            </a:pathLst>
          </a:custGeom>
          <a:ln w="12700">
            <a:solidFill>
              <a:srgbClr val="000000"/>
            </a:solidFill>
          </a:ln>
        </p:spPr>
        <p:txBody>
          <a:bodyPr wrap="square" lIns="0" tIns="0" rIns="0" bIns="0" rtlCol="0"/>
          <a:lstStyle/>
          <a:p>
            <a:endParaRPr/>
          </a:p>
        </p:txBody>
      </p:sp>
      <p:sp>
        <p:nvSpPr>
          <p:cNvPr id="51" name="object 51"/>
          <p:cNvSpPr/>
          <p:nvPr/>
        </p:nvSpPr>
        <p:spPr>
          <a:xfrm>
            <a:off x="451916" y="2152395"/>
            <a:ext cx="8248650" cy="0"/>
          </a:xfrm>
          <a:custGeom>
            <a:avLst/>
            <a:gdLst/>
            <a:ahLst/>
            <a:cxnLst/>
            <a:rect l="l" t="t" r="r" b="b"/>
            <a:pathLst>
              <a:path w="8248650">
                <a:moveTo>
                  <a:pt x="0" y="0"/>
                </a:moveTo>
                <a:lnTo>
                  <a:pt x="8248345" y="0"/>
                </a:lnTo>
              </a:path>
            </a:pathLst>
          </a:custGeom>
          <a:ln w="12700">
            <a:solidFill>
              <a:srgbClr val="000000"/>
            </a:solidFill>
          </a:ln>
        </p:spPr>
        <p:txBody>
          <a:bodyPr wrap="square" lIns="0" tIns="0" rIns="0" bIns="0" rtlCol="0"/>
          <a:lstStyle/>
          <a:p>
            <a:endParaRPr/>
          </a:p>
        </p:txBody>
      </p:sp>
      <p:sp>
        <p:nvSpPr>
          <p:cNvPr id="52" name="object 52"/>
          <p:cNvSpPr/>
          <p:nvPr/>
        </p:nvSpPr>
        <p:spPr>
          <a:xfrm>
            <a:off x="451916" y="3285616"/>
            <a:ext cx="8248650" cy="0"/>
          </a:xfrm>
          <a:custGeom>
            <a:avLst/>
            <a:gdLst/>
            <a:ahLst/>
            <a:cxnLst/>
            <a:rect l="l" t="t" r="r" b="b"/>
            <a:pathLst>
              <a:path w="8248650">
                <a:moveTo>
                  <a:pt x="0" y="0"/>
                </a:moveTo>
                <a:lnTo>
                  <a:pt x="8248345" y="0"/>
                </a:lnTo>
              </a:path>
            </a:pathLst>
          </a:custGeom>
          <a:ln w="12700">
            <a:solidFill>
              <a:srgbClr val="000000"/>
            </a:solidFill>
          </a:ln>
        </p:spPr>
        <p:txBody>
          <a:bodyPr wrap="square" lIns="0" tIns="0" rIns="0" bIns="0" rtlCol="0"/>
          <a:lstStyle/>
          <a:p>
            <a:endParaRPr/>
          </a:p>
        </p:txBody>
      </p:sp>
      <p:sp>
        <p:nvSpPr>
          <p:cNvPr id="53" name="object 53"/>
          <p:cNvSpPr/>
          <p:nvPr/>
        </p:nvSpPr>
        <p:spPr>
          <a:xfrm>
            <a:off x="451916" y="4418710"/>
            <a:ext cx="8248650" cy="0"/>
          </a:xfrm>
          <a:custGeom>
            <a:avLst/>
            <a:gdLst/>
            <a:ahLst/>
            <a:cxnLst/>
            <a:rect l="l" t="t" r="r" b="b"/>
            <a:pathLst>
              <a:path w="8248650">
                <a:moveTo>
                  <a:pt x="0" y="0"/>
                </a:moveTo>
                <a:lnTo>
                  <a:pt x="8248345" y="0"/>
                </a:lnTo>
              </a:path>
            </a:pathLst>
          </a:custGeom>
          <a:ln w="12700">
            <a:solidFill>
              <a:srgbClr val="000000"/>
            </a:solidFill>
          </a:ln>
        </p:spPr>
        <p:txBody>
          <a:bodyPr wrap="square" lIns="0" tIns="0" rIns="0" bIns="0" rtlCol="0"/>
          <a:lstStyle/>
          <a:p>
            <a:endParaRPr/>
          </a:p>
        </p:txBody>
      </p:sp>
      <p:sp>
        <p:nvSpPr>
          <p:cNvPr id="54" name="object 54"/>
          <p:cNvSpPr/>
          <p:nvPr/>
        </p:nvSpPr>
        <p:spPr>
          <a:xfrm>
            <a:off x="458266" y="1390650"/>
            <a:ext cx="0" cy="4168140"/>
          </a:xfrm>
          <a:custGeom>
            <a:avLst/>
            <a:gdLst/>
            <a:ahLst/>
            <a:cxnLst/>
            <a:rect l="l" t="t" r="r" b="b"/>
            <a:pathLst>
              <a:path h="4168140">
                <a:moveTo>
                  <a:pt x="0" y="0"/>
                </a:moveTo>
                <a:lnTo>
                  <a:pt x="0" y="4167631"/>
                </a:lnTo>
              </a:path>
            </a:pathLst>
          </a:custGeom>
          <a:ln w="12700">
            <a:solidFill>
              <a:srgbClr val="000000"/>
            </a:solidFill>
          </a:ln>
        </p:spPr>
        <p:txBody>
          <a:bodyPr wrap="square" lIns="0" tIns="0" rIns="0" bIns="0" rtlCol="0"/>
          <a:lstStyle/>
          <a:p>
            <a:endParaRPr/>
          </a:p>
        </p:txBody>
      </p:sp>
      <p:sp>
        <p:nvSpPr>
          <p:cNvPr id="55" name="object 55"/>
          <p:cNvSpPr/>
          <p:nvPr/>
        </p:nvSpPr>
        <p:spPr>
          <a:xfrm>
            <a:off x="8693911" y="1390650"/>
            <a:ext cx="0" cy="4168140"/>
          </a:xfrm>
          <a:custGeom>
            <a:avLst/>
            <a:gdLst/>
            <a:ahLst/>
            <a:cxnLst/>
            <a:rect l="l" t="t" r="r" b="b"/>
            <a:pathLst>
              <a:path h="4168140">
                <a:moveTo>
                  <a:pt x="0" y="0"/>
                </a:moveTo>
                <a:lnTo>
                  <a:pt x="0" y="4167631"/>
                </a:lnTo>
              </a:path>
            </a:pathLst>
          </a:custGeom>
          <a:ln w="12700">
            <a:solidFill>
              <a:srgbClr val="000000"/>
            </a:solidFill>
          </a:ln>
        </p:spPr>
        <p:txBody>
          <a:bodyPr wrap="square" lIns="0" tIns="0" rIns="0" bIns="0" rtlCol="0"/>
          <a:lstStyle/>
          <a:p>
            <a:endParaRPr/>
          </a:p>
        </p:txBody>
      </p:sp>
      <p:sp>
        <p:nvSpPr>
          <p:cNvPr id="56" name="object 56"/>
          <p:cNvSpPr/>
          <p:nvPr/>
        </p:nvSpPr>
        <p:spPr>
          <a:xfrm>
            <a:off x="451916" y="1397000"/>
            <a:ext cx="8248650" cy="0"/>
          </a:xfrm>
          <a:custGeom>
            <a:avLst/>
            <a:gdLst/>
            <a:ahLst/>
            <a:cxnLst/>
            <a:rect l="l" t="t" r="r" b="b"/>
            <a:pathLst>
              <a:path w="8248650">
                <a:moveTo>
                  <a:pt x="0" y="0"/>
                </a:moveTo>
                <a:lnTo>
                  <a:pt x="8248345" y="0"/>
                </a:lnTo>
              </a:path>
            </a:pathLst>
          </a:custGeom>
          <a:ln w="12700">
            <a:solidFill>
              <a:srgbClr val="000000"/>
            </a:solidFill>
          </a:ln>
        </p:spPr>
        <p:txBody>
          <a:bodyPr wrap="square" lIns="0" tIns="0" rIns="0" bIns="0" rtlCol="0"/>
          <a:lstStyle/>
          <a:p>
            <a:endParaRPr/>
          </a:p>
        </p:txBody>
      </p:sp>
      <p:sp>
        <p:nvSpPr>
          <p:cNvPr id="57" name="object 57"/>
          <p:cNvSpPr/>
          <p:nvPr/>
        </p:nvSpPr>
        <p:spPr>
          <a:xfrm>
            <a:off x="451916" y="5551932"/>
            <a:ext cx="8248650" cy="0"/>
          </a:xfrm>
          <a:custGeom>
            <a:avLst/>
            <a:gdLst/>
            <a:ahLst/>
            <a:cxnLst/>
            <a:rect l="l" t="t" r="r" b="b"/>
            <a:pathLst>
              <a:path w="8248650">
                <a:moveTo>
                  <a:pt x="0" y="0"/>
                </a:moveTo>
                <a:lnTo>
                  <a:pt x="8248345" y="0"/>
                </a:lnTo>
              </a:path>
            </a:pathLst>
          </a:custGeom>
          <a:ln w="12700">
            <a:solidFill>
              <a:srgbClr val="000000"/>
            </a:solidFill>
          </a:ln>
        </p:spPr>
        <p:txBody>
          <a:bodyPr wrap="square" lIns="0" tIns="0" rIns="0" bIns="0" rtlCol="0"/>
          <a:lstStyle/>
          <a:p>
            <a:endParaRPr/>
          </a:p>
        </p:txBody>
      </p:sp>
      <p:sp>
        <p:nvSpPr>
          <p:cNvPr id="58" name="object 58"/>
          <p:cNvSpPr txBox="1"/>
          <p:nvPr/>
        </p:nvSpPr>
        <p:spPr>
          <a:xfrm>
            <a:off x="608787" y="1482090"/>
            <a:ext cx="1104900" cy="574040"/>
          </a:xfrm>
          <a:prstGeom prst="rect">
            <a:avLst/>
          </a:prstGeom>
        </p:spPr>
        <p:txBody>
          <a:bodyPr vert="horz" wrap="square" lIns="0" tIns="12700" rIns="0" bIns="0" rtlCol="0">
            <a:spAutoFit/>
          </a:bodyPr>
          <a:lstStyle/>
          <a:p>
            <a:pPr marL="15240" algn="ctr">
              <a:lnSpc>
                <a:spcPct val="100000"/>
              </a:lnSpc>
              <a:spcBef>
                <a:spcPts val="100"/>
              </a:spcBef>
            </a:pPr>
            <a:r>
              <a:rPr sz="1800" b="1" spc="-5" dirty="0">
                <a:latin typeface="Arial"/>
                <a:cs typeface="Arial"/>
              </a:rPr>
              <a:t>DNA</a:t>
            </a:r>
            <a:endParaRPr sz="1800">
              <a:latin typeface="Arial"/>
              <a:cs typeface="Arial"/>
            </a:endParaRPr>
          </a:p>
          <a:p>
            <a:pPr algn="ctr">
              <a:lnSpc>
                <a:spcPct val="100000"/>
              </a:lnSpc>
            </a:pPr>
            <a:r>
              <a:rPr sz="1800" b="1" spc="-5" dirty="0">
                <a:latin typeface="Arial"/>
                <a:cs typeface="Arial"/>
              </a:rPr>
              <a:t>S</a:t>
            </a:r>
            <a:r>
              <a:rPr sz="1800" b="1" spc="-15" dirty="0">
                <a:latin typeface="Arial"/>
                <a:cs typeface="Arial"/>
              </a:rPr>
              <a:t>e</a:t>
            </a:r>
            <a:r>
              <a:rPr sz="1800" b="1" dirty="0">
                <a:latin typeface="Arial"/>
                <a:cs typeface="Arial"/>
              </a:rPr>
              <a:t>q</a:t>
            </a:r>
            <a:r>
              <a:rPr sz="1800" b="1" spc="5" dirty="0">
                <a:latin typeface="Arial"/>
                <a:cs typeface="Arial"/>
              </a:rPr>
              <a:t>u</a:t>
            </a:r>
            <a:r>
              <a:rPr sz="1800" b="1" spc="-5" dirty="0">
                <a:latin typeface="Arial"/>
                <a:cs typeface="Arial"/>
              </a:rPr>
              <a:t>en</a:t>
            </a:r>
            <a:r>
              <a:rPr sz="1800" b="1" spc="-15" dirty="0">
                <a:latin typeface="Arial"/>
                <a:cs typeface="Arial"/>
              </a:rPr>
              <a:t>c</a:t>
            </a:r>
            <a:r>
              <a:rPr sz="1800" b="1" spc="-5" dirty="0">
                <a:latin typeface="Arial"/>
                <a:cs typeface="Arial"/>
              </a:rPr>
              <a:t>e</a:t>
            </a:r>
            <a:endParaRPr sz="1800">
              <a:latin typeface="Arial"/>
              <a:cs typeface="Arial"/>
            </a:endParaRPr>
          </a:p>
        </p:txBody>
      </p:sp>
      <p:sp>
        <p:nvSpPr>
          <p:cNvPr id="59" name="object 59"/>
          <p:cNvSpPr txBox="1"/>
          <p:nvPr/>
        </p:nvSpPr>
        <p:spPr>
          <a:xfrm>
            <a:off x="1928622" y="1619250"/>
            <a:ext cx="1714500" cy="299720"/>
          </a:xfrm>
          <a:prstGeom prst="rect">
            <a:avLst/>
          </a:prstGeom>
        </p:spPr>
        <p:txBody>
          <a:bodyPr vert="horz" wrap="square" lIns="0" tIns="12700" rIns="0" bIns="0" rtlCol="0">
            <a:spAutoFit/>
          </a:bodyPr>
          <a:lstStyle/>
          <a:p>
            <a:pPr marL="12700">
              <a:lnSpc>
                <a:spcPct val="100000"/>
              </a:lnSpc>
              <a:spcBef>
                <a:spcPts val="100"/>
              </a:spcBef>
            </a:pPr>
            <a:r>
              <a:rPr sz="1800" b="1" dirty="0">
                <a:latin typeface="Arial"/>
                <a:cs typeface="Arial"/>
              </a:rPr>
              <a:t>Binding</a:t>
            </a:r>
            <a:r>
              <a:rPr sz="1800" b="1" spc="-70" dirty="0">
                <a:latin typeface="Arial"/>
                <a:cs typeface="Arial"/>
              </a:rPr>
              <a:t> </a:t>
            </a:r>
            <a:r>
              <a:rPr sz="1800" b="1" spc="-5" dirty="0">
                <a:latin typeface="Arial"/>
                <a:cs typeface="Arial"/>
              </a:rPr>
              <a:t>protein</a:t>
            </a:r>
            <a:endParaRPr sz="1800">
              <a:latin typeface="Arial"/>
              <a:cs typeface="Arial"/>
            </a:endParaRPr>
          </a:p>
        </p:txBody>
      </p:sp>
      <p:sp>
        <p:nvSpPr>
          <p:cNvPr id="60" name="object 60"/>
          <p:cNvSpPr txBox="1"/>
          <p:nvPr/>
        </p:nvSpPr>
        <p:spPr>
          <a:xfrm>
            <a:off x="5705094" y="1619250"/>
            <a:ext cx="992505" cy="299720"/>
          </a:xfrm>
          <a:prstGeom prst="rect">
            <a:avLst/>
          </a:prstGeom>
        </p:spPr>
        <p:txBody>
          <a:bodyPr vert="horz" wrap="square" lIns="0" tIns="12700" rIns="0" bIns="0" rtlCol="0">
            <a:spAutoFit/>
          </a:bodyPr>
          <a:lstStyle/>
          <a:p>
            <a:pPr marL="12700">
              <a:lnSpc>
                <a:spcPct val="100000"/>
              </a:lnSpc>
              <a:spcBef>
                <a:spcPts val="100"/>
              </a:spcBef>
            </a:pPr>
            <a:r>
              <a:rPr sz="1800" b="1" dirty="0">
                <a:latin typeface="Arial"/>
                <a:cs typeface="Arial"/>
              </a:rPr>
              <a:t>F</a:t>
            </a:r>
            <a:r>
              <a:rPr sz="1800" b="1" spc="5" dirty="0">
                <a:latin typeface="Arial"/>
                <a:cs typeface="Arial"/>
              </a:rPr>
              <a:t>u</a:t>
            </a:r>
            <a:r>
              <a:rPr sz="1800" b="1" dirty="0">
                <a:latin typeface="Arial"/>
                <a:cs typeface="Arial"/>
              </a:rPr>
              <a:t>ncti</a:t>
            </a:r>
            <a:r>
              <a:rPr sz="1800" b="1" spc="5" dirty="0">
                <a:latin typeface="Arial"/>
                <a:cs typeface="Arial"/>
              </a:rPr>
              <a:t>o</a:t>
            </a:r>
            <a:r>
              <a:rPr sz="1800" b="1" dirty="0">
                <a:latin typeface="Arial"/>
                <a:cs typeface="Arial"/>
              </a:rPr>
              <a:t>n</a:t>
            </a:r>
            <a:endParaRPr sz="1800">
              <a:latin typeface="Arial"/>
              <a:cs typeface="Arial"/>
            </a:endParaRPr>
          </a:p>
        </p:txBody>
      </p:sp>
      <p:sp>
        <p:nvSpPr>
          <p:cNvPr id="61" name="object 61"/>
          <p:cNvSpPr txBox="1"/>
          <p:nvPr/>
        </p:nvSpPr>
        <p:spPr>
          <a:xfrm>
            <a:off x="537159" y="2179701"/>
            <a:ext cx="111569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Arial"/>
                <a:cs typeface="Arial"/>
              </a:rPr>
              <a:t>E</a:t>
            </a:r>
            <a:r>
              <a:rPr sz="1800" spc="-15" dirty="0">
                <a:latin typeface="Arial"/>
                <a:cs typeface="Arial"/>
              </a:rPr>
              <a:t>n</a:t>
            </a:r>
            <a:r>
              <a:rPr sz="1800" spc="-5" dirty="0">
                <a:latin typeface="Arial"/>
                <a:cs typeface="Arial"/>
              </a:rPr>
              <a:t>h</a:t>
            </a:r>
            <a:r>
              <a:rPr sz="1800" spc="-15" dirty="0">
                <a:latin typeface="Arial"/>
                <a:cs typeface="Arial"/>
              </a:rPr>
              <a:t>a</a:t>
            </a:r>
            <a:r>
              <a:rPr sz="1800" spc="-5" dirty="0">
                <a:latin typeface="Arial"/>
                <a:cs typeface="Arial"/>
              </a:rPr>
              <a:t>nc</a:t>
            </a:r>
            <a:r>
              <a:rPr sz="1800" spc="-15" dirty="0">
                <a:latin typeface="Arial"/>
                <a:cs typeface="Arial"/>
              </a:rPr>
              <a:t>e</a:t>
            </a:r>
            <a:r>
              <a:rPr sz="1800" dirty="0">
                <a:latin typeface="Arial"/>
                <a:cs typeface="Arial"/>
              </a:rPr>
              <a:t>rs</a:t>
            </a:r>
            <a:endParaRPr sz="1800">
              <a:latin typeface="Arial"/>
              <a:cs typeface="Arial"/>
            </a:endParaRPr>
          </a:p>
        </p:txBody>
      </p:sp>
      <p:sp>
        <p:nvSpPr>
          <p:cNvPr id="62" name="object 62"/>
          <p:cNvSpPr txBox="1"/>
          <p:nvPr/>
        </p:nvSpPr>
        <p:spPr>
          <a:xfrm>
            <a:off x="1943226" y="2179701"/>
            <a:ext cx="914400"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Arial"/>
                <a:cs typeface="Arial"/>
              </a:rPr>
              <a:t>Activator</a:t>
            </a:r>
            <a:endParaRPr sz="1800">
              <a:latin typeface="Arial"/>
              <a:cs typeface="Arial"/>
            </a:endParaRPr>
          </a:p>
        </p:txBody>
      </p:sp>
      <p:sp>
        <p:nvSpPr>
          <p:cNvPr id="63" name="object 63"/>
          <p:cNvSpPr txBox="1"/>
          <p:nvPr/>
        </p:nvSpPr>
        <p:spPr>
          <a:xfrm>
            <a:off x="3763771" y="2133980"/>
            <a:ext cx="4721225" cy="848994"/>
          </a:xfrm>
          <a:prstGeom prst="rect">
            <a:avLst/>
          </a:prstGeom>
        </p:spPr>
        <p:txBody>
          <a:bodyPr vert="horz" wrap="square" lIns="0" tIns="12700" rIns="0" bIns="0" rtlCol="0">
            <a:spAutoFit/>
          </a:bodyPr>
          <a:lstStyle/>
          <a:p>
            <a:pPr marL="12700" marR="5080">
              <a:lnSpc>
                <a:spcPct val="100000"/>
              </a:lnSpc>
              <a:spcBef>
                <a:spcPts val="100"/>
              </a:spcBef>
            </a:pPr>
            <a:r>
              <a:rPr sz="1800" spc="-5" dirty="0">
                <a:latin typeface="Arial"/>
                <a:cs typeface="Arial"/>
              </a:rPr>
              <a:t>Activator proteins bind </a:t>
            </a:r>
            <a:r>
              <a:rPr sz="1800" dirty="0">
                <a:latin typeface="Arial"/>
                <a:cs typeface="Arial"/>
              </a:rPr>
              <a:t>to </a:t>
            </a:r>
            <a:r>
              <a:rPr sz="1800" spc="-5" dirty="0">
                <a:latin typeface="Arial"/>
                <a:cs typeface="Arial"/>
              </a:rPr>
              <a:t>enhancer sequences  </a:t>
            </a:r>
            <a:r>
              <a:rPr sz="1800" dirty="0">
                <a:latin typeface="Arial"/>
                <a:cs typeface="Arial"/>
              </a:rPr>
              <a:t>of </a:t>
            </a:r>
            <a:r>
              <a:rPr sz="1800" spc="-5" dirty="0">
                <a:latin typeface="Arial"/>
                <a:cs typeface="Arial"/>
              </a:rPr>
              <a:t>DNA </a:t>
            </a:r>
            <a:r>
              <a:rPr sz="1800" dirty="0">
                <a:latin typeface="Arial"/>
                <a:cs typeface="Arial"/>
              </a:rPr>
              <a:t>to </a:t>
            </a:r>
            <a:r>
              <a:rPr sz="1800" spc="-5" dirty="0">
                <a:latin typeface="Arial"/>
                <a:cs typeface="Arial"/>
              </a:rPr>
              <a:t>greatly increase </a:t>
            </a:r>
            <a:r>
              <a:rPr sz="1800" dirty="0">
                <a:latin typeface="Arial"/>
                <a:cs typeface="Arial"/>
              </a:rPr>
              <a:t>the rate of  </a:t>
            </a:r>
            <a:r>
              <a:rPr sz="1800" spc="-5" dirty="0">
                <a:latin typeface="Arial"/>
                <a:cs typeface="Arial"/>
              </a:rPr>
              <a:t>transcription </a:t>
            </a:r>
            <a:r>
              <a:rPr sz="1800" dirty="0">
                <a:latin typeface="Arial"/>
                <a:cs typeface="Arial"/>
              </a:rPr>
              <a:t>of </a:t>
            </a:r>
            <a:r>
              <a:rPr sz="1800" spc="-5" dirty="0">
                <a:latin typeface="Arial"/>
                <a:cs typeface="Arial"/>
              </a:rPr>
              <a:t>a</a:t>
            </a:r>
            <a:r>
              <a:rPr sz="1800" spc="5" dirty="0">
                <a:latin typeface="Arial"/>
                <a:cs typeface="Arial"/>
              </a:rPr>
              <a:t> </a:t>
            </a:r>
            <a:r>
              <a:rPr sz="1800" spc="-5" dirty="0">
                <a:latin typeface="Arial"/>
                <a:cs typeface="Arial"/>
              </a:rPr>
              <a:t>gene.</a:t>
            </a:r>
            <a:endParaRPr sz="1800">
              <a:latin typeface="Arial"/>
              <a:cs typeface="Arial"/>
            </a:endParaRPr>
          </a:p>
        </p:txBody>
      </p:sp>
      <p:sp>
        <p:nvSpPr>
          <p:cNvPr id="64" name="object 64"/>
          <p:cNvSpPr txBox="1"/>
          <p:nvPr/>
        </p:nvSpPr>
        <p:spPr>
          <a:xfrm>
            <a:off x="537159" y="3313303"/>
            <a:ext cx="963930"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Arial"/>
                <a:cs typeface="Arial"/>
              </a:rPr>
              <a:t>Si</a:t>
            </a:r>
            <a:r>
              <a:rPr sz="1800" spc="-15" dirty="0">
                <a:latin typeface="Arial"/>
                <a:cs typeface="Arial"/>
              </a:rPr>
              <a:t>l</a:t>
            </a:r>
            <a:r>
              <a:rPr sz="1800" spc="-5" dirty="0">
                <a:latin typeface="Arial"/>
                <a:cs typeface="Arial"/>
              </a:rPr>
              <a:t>e</a:t>
            </a:r>
            <a:r>
              <a:rPr sz="1800" spc="-15" dirty="0">
                <a:latin typeface="Arial"/>
                <a:cs typeface="Arial"/>
              </a:rPr>
              <a:t>n</a:t>
            </a:r>
            <a:r>
              <a:rPr sz="1800" spc="-5" dirty="0">
                <a:latin typeface="Arial"/>
                <a:cs typeface="Arial"/>
              </a:rPr>
              <a:t>cers</a:t>
            </a:r>
            <a:endParaRPr sz="1800">
              <a:latin typeface="Arial"/>
              <a:cs typeface="Arial"/>
            </a:endParaRPr>
          </a:p>
        </p:txBody>
      </p:sp>
      <p:sp>
        <p:nvSpPr>
          <p:cNvPr id="65" name="object 65"/>
          <p:cNvSpPr txBox="1"/>
          <p:nvPr/>
        </p:nvSpPr>
        <p:spPr>
          <a:xfrm>
            <a:off x="1943226" y="3313303"/>
            <a:ext cx="107759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Arial"/>
                <a:cs typeface="Arial"/>
              </a:rPr>
              <a:t>R</a:t>
            </a:r>
            <a:r>
              <a:rPr sz="1800" spc="-15" dirty="0">
                <a:latin typeface="Arial"/>
                <a:cs typeface="Arial"/>
              </a:rPr>
              <a:t>e</a:t>
            </a:r>
            <a:r>
              <a:rPr sz="1800" spc="-5" dirty="0">
                <a:latin typeface="Arial"/>
                <a:cs typeface="Arial"/>
              </a:rPr>
              <a:t>pr</a:t>
            </a:r>
            <a:r>
              <a:rPr sz="1800" spc="-15" dirty="0">
                <a:latin typeface="Arial"/>
                <a:cs typeface="Arial"/>
              </a:rPr>
              <a:t>e</a:t>
            </a:r>
            <a:r>
              <a:rPr sz="1800" spc="-5" dirty="0">
                <a:latin typeface="Arial"/>
                <a:cs typeface="Arial"/>
              </a:rPr>
              <a:t>ssor</a:t>
            </a:r>
            <a:endParaRPr sz="1800">
              <a:latin typeface="Arial"/>
              <a:cs typeface="Arial"/>
            </a:endParaRPr>
          </a:p>
        </p:txBody>
      </p:sp>
      <p:sp>
        <p:nvSpPr>
          <p:cNvPr id="66" name="object 66"/>
          <p:cNvSpPr txBox="1"/>
          <p:nvPr/>
        </p:nvSpPr>
        <p:spPr>
          <a:xfrm>
            <a:off x="3763771" y="3267583"/>
            <a:ext cx="470979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Arial"/>
                <a:cs typeface="Arial"/>
              </a:rPr>
              <a:t>Repressor proteins bind </a:t>
            </a:r>
            <a:r>
              <a:rPr sz="1800" dirty="0">
                <a:latin typeface="Arial"/>
                <a:cs typeface="Arial"/>
              </a:rPr>
              <a:t>to </a:t>
            </a:r>
            <a:r>
              <a:rPr sz="1800" spc="-5" dirty="0">
                <a:latin typeface="Arial"/>
                <a:cs typeface="Arial"/>
              </a:rPr>
              <a:t>non-coding</a:t>
            </a:r>
            <a:r>
              <a:rPr sz="1800" spc="40" dirty="0">
                <a:latin typeface="Arial"/>
                <a:cs typeface="Arial"/>
              </a:rPr>
              <a:t> </a:t>
            </a:r>
            <a:r>
              <a:rPr sz="1800" spc="-5" dirty="0">
                <a:latin typeface="Arial"/>
                <a:cs typeface="Arial"/>
              </a:rPr>
              <a:t>regions</a:t>
            </a:r>
            <a:endParaRPr sz="1800">
              <a:latin typeface="Arial"/>
              <a:cs typeface="Arial"/>
            </a:endParaRPr>
          </a:p>
        </p:txBody>
      </p:sp>
      <p:sp>
        <p:nvSpPr>
          <p:cNvPr id="67" name="object 67"/>
          <p:cNvSpPr txBox="1"/>
          <p:nvPr/>
        </p:nvSpPr>
        <p:spPr>
          <a:xfrm>
            <a:off x="3763771" y="3541903"/>
            <a:ext cx="3645535" cy="574040"/>
          </a:xfrm>
          <a:prstGeom prst="rect">
            <a:avLst/>
          </a:prstGeom>
        </p:spPr>
        <p:txBody>
          <a:bodyPr vert="horz" wrap="square" lIns="0" tIns="12700" rIns="0" bIns="0" rtlCol="0">
            <a:spAutoFit/>
          </a:bodyPr>
          <a:lstStyle/>
          <a:p>
            <a:pPr marL="12700" marR="5080">
              <a:lnSpc>
                <a:spcPct val="100000"/>
              </a:lnSpc>
              <a:spcBef>
                <a:spcPts val="100"/>
              </a:spcBef>
            </a:pPr>
            <a:r>
              <a:rPr sz="1800" dirty="0">
                <a:latin typeface="Arial"/>
                <a:cs typeface="Arial"/>
              </a:rPr>
              <a:t>of </a:t>
            </a:r>
            <a:r>
              <a:rPr sz="1800" spc="-5" dirty="0">
                <a:latin typeface="Arial"/>
                <a:cs typeface="Arial"/>
              </a:rPr>
              <a:t>DNA </a:t>
            </a:r>
            <a:r>
              <a:rPr sz="1800" dirty="0">
                <a:latin typeface="Arial"/>
                <a:cs typeface="Arial"/>
              </a:rPr>
              <a:t>to </a:t>
            </a:r>
            <a:r>
              <a:rPr sz="1800" spc="-5" dirty="0">
                <a:latin typeface="Arial"/>
                <a:cs typeface="Arial"/>
              </a:rPr>
              <a:t>either block or reduce</a:t>
            </a:r>
            <a:r>
              <a:rPr sz="1800" spc="-110" dirty="0">
                <a:latin typeface="Arial"/>
                <a:cs typeface="Arial"/>
              </a:rPr>
              <a:t> </a:t>
            </a:r>
            <a:r>
              <a:rPr sz="1800" dirty="0">
                <a:latin typeface="Arial"/>
                <a:cs typeface="Arial"/>
              </a:rPr>
              <a:t>the  </a:t>
            </a:r>
            <a:r>
              <a:rPr sz="1800" spc="-5" dirty="0">
                <a:latin typeface="Arial"/>
                <a:cs typeface="Arial"/>
              </a:rPr>
              <a:t>transcription </a:t>
            </a:r>
            <a:r>
              <a:rPr sz="1800" dirty="0">
                <a:latin typeface="Arial"/>
                <a:cs typeface="Arial"/>
              </a:rPr>
              <a:t>of </a:t>
            </a:r>
            <a:r>
              <a:rPr sz="1800" spc="-5" dirty="0">
                <a:latin typeface="Arial"/>
                <a:cs typeface="Arial"/>
              </a:rPr>
              <a:t>a</a:t>
            </a:r>
            <a:r>
              <a:rPr sz="1800" dirty="0">
                <a:latin typeface="Arial"/>
                <a:cs typeface="Arial"/>
              </a:rPr>
              <a:t> </a:t>
            </a:r>
            <a:r>
              <a:rPr sz="1800" spc="-5" dirty="0">
                <a:latin typeface="Arial"/>
                <a:cs typeface="Arial"/>
              </a:rPr>
              <a:t>gene.</a:t>
            </a:r>
            <a:endParaRPr sz="1800">
              <a:latin typeface="Arial"/>
              <a:cs typeface="Arial"/>
            </a:endParaRPr>
          </a:p>
        </p:txBody>
      </p:sp>
      <p:sp>
        <p:nvSpPr>
          <p:cNvPr id="68" name="object 68"/>
          <p:cNvSpPr txBox="1"/>
          <p:nvPr/>
        </p:nvSpPr>
        <p:spPr>
          <a:xfrm>
            <a:off x="537159" y="4446523"/>
            <a:ext cx="96456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Arial"/>
                <a:cs typeface="Arial"/>
              </a:rPr>
              <a:t>Prom</a:t>
            </a:r>
            <a:r>
              <a:rPr sz="1800" spc="-15" dirty="0">
                <a:latin typeface="Arial"/>
                <a:cs typeface="Arial"/>
              </a:rPr>
              <a:t>o</a:t>
            </a:r>
            <a:r>
              <a:rPr sz="1800" dirty="0">
                <a:latin typeface="Arial"/>
                <a:cs typeface="Arial"/>
              </a:rPr>
              <a:t>ter</a:t>
            </a:r>
            <a:endParaRPr sz="1800">
              <a:latin typeface="Arial"/>
              <a:cs typeface="Arial"/>
            </a:endParaRPr>
          </a:p>
        </p:txBody>
      </p:sp>
      <p:sp>
        <p:nvSpPr>
          <p:cNvPr id="69" name="object 69"/>
          <p:cNvSpPr txBox="1"/>
          <p:nvPr/>
        </p:nvSpPr>
        <p:spPr>
          <a:xfrm>
            <a:off x="1920367" y="4400804"/>
            <a:ext cx="50736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Arial"/>
                <a:cs typeface="Arial"/>
              </a:rPr>
              <a:t>R</a:t>
            </a:r>
            <a:r>
              <a:rPr sz="1800" spc="-15" dirty="0">
                <a:latin typeface="Arial"/>
                <a:cs typeface="Arial"/>
              </a:rPr>
              <a:t>N</a:t>
            </a:r>
            <a:r>
              <a:rPr sz="1800" dirty="0">
                <a:latin typeface="Arial"/>
                <a:cs typeface="Arial"/>
              </a:rPr>
              <a:t>A</a:t>
            </a:r>
            <a:endParaRPr sz="1800">
              <a:latin typeface="Arial"/>
              <a:cs typeface="Arial"/>
            </a:endParaRPr>
          </a:p>
        </p:txBody>
      </p:sp>
      <p:sp>
        <p:nvSpPr>
          <p:cNvPr id="70" name="object 70"/>
          <p:cNvSpPr txBox="1"/>
          <p:nvPr/>
        </p:nvSpPr>
        <p:spPr>
          <a:xfrm>
            <a:off x="1920367" y="4675123"/>
            <a:ext cx="1227455"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Polymerase</a:t>
            </a:r>
            <a:endParaRPr sz="1800">
              <a:latin typeface="Arial"/>
              <a:cs typeface="Arial"/>
            </a:endParaRPr>
          </a:p>
        </p:txBody>
      </p:sp>
      <p:sp>
        <p:nvSpPr>
          <p:cNvPr id="71" name="object 71"/>
          <p:cNvSpPr txBox="1"/>
          <p:nvPr/>
        </p:nvSpPr>
        <p:spPr>
          <a:xfrm>
            <a:off x="3763771" y="4400804"/>
            <a:ext cx="4316730" cy="848994"/>
          </a:xfrm>
          <a:prstGeom prst="rect">
            <a:avLst/>
          </a:prstGeom>
        </p:spPr>
        <p:txBody>
          <a:bodyPr vert="horz" wrap="square" lIns="0" tIns="12700" rIns="0" bIns="0" rtlCol="0">
            <a:spAutoFit/>
          </a:bodyPr>
          <a:lstStyle/>
          <a:p>
            <a:pPr marL="12700" marR="5080">
              <a:lnSpc>
                <a:spcPct val="100000"/>
              </a:lnSpc>
              <a:spcBef>
                <a:spcPts val="100"/>
              </a:spcBef>
            </a:pPr>
            <a:r>
              <a:rPr sz="1800" dirty="0">
                <a:latin typeface="Arial"/>
                <a:cs typeface="Arial"/>
              </a:rPr>
              <a:t>A </a:t>
            </a:r>
            <a:r>
              <a:rPr sz="1800" spc="-5" dirty="0">
                <a:latin typeface="Arial"/>
                <a:cs typeface="Arial"/>
              </a:rPr>
              <a:t>region </a:t>
            </a:r>
            <a:r>
              <a:rPr sz="1800" dirty="0">
                <a:latin typeface="Arial"/>
                <a:cs typeface="Arial"/>
              </a:rPr>
              <a:t>of </a:t>
            </a:r>
            <a:r>
              <a:rPr sz="1800" spc="-5" dirty="0">
                <a:latin typeface="Arial"/>
                <a:cs typeface="Arial"/>
              </a:rPr>
              <a:t>DNA located close </a:t>
            </a:r>
            <a:r>
              <a:rPr sz="1800" dirty="0">
                <a:latin typeface="Arial"/>
                <a:cs typeface="Arial"/>
              </a:rPr>
              <a:t>to </a:t>
            </a:r>
            <a:r>
              <a:rPr sz="1800" spc="-5" dirty="0">
                <a:latin typeface="Arial"/>
                <a:cs typeface="Arial"/>
              </a:rPr>
              <a:t>a</a:t>
            </a:r>
            <a:r>
              <a:rPr sz="1800" spc="-190" dirty="0">
                <a:latin typeface="Arial"/>
                <a:cs typeface="Arial"/>
              </a:rPr>
              <a:t> </a:t>
            </a:r>
            <a:r>
              <a:rPr sz="1800" spc="-5" dirty="0">
                <a:latin typeface="Arial"/>
                <a:cs typeface="Arial"/>
              </a:rPr>
              <a:t>specific  gene. </a:t>
            </a:r>
            <a:r>
              <a:rPr sz="1800" dirty="0">
                <a:latin typeface="Arial"/>
                <a:cs typeface="Arial"/>
              </a:rPr>
              <a:t>Once </a:t>
            </a:r>
            <a:r>
              <a:rPr sz="1800" spc="-5" dirty="0">
                <a:latin typeface="Arial"/>
                <a:cs typeface="Arial"/>
              </a:rPr>
              <a:t>bound </a:t>
            </a:r>
            <a:r>
              <a:rPr sz="1800" dirty="0">
                <a:latin typeface="Arial"/>
                <a:cs typeface="Arial"/>
              </a:rPr>
              <a:t>to </a:t>
            </a:r>
            <a:r>
              <a:rPr sz="1800" spc="-5" dirty="0">
                <a:latin typeface="Arial"/>
                <a:cs typeface="Arial"/>
              </a:rPr>
              <a:t>the sequence RNA  </a:t>
            </a:r>
            <a:r>
              <a:rPr sz="1800" spc="-10" dirty="0">
                <a:latin typeface="Arial"/>
                <a:cs typeface="Arial"/>
              </a:rPr>
              <a:t>polymerase </a:t>
            </a:r>
            <a:r>
              <a:rPr sz="1800" spc="-5" dirty="0">
                <a:latin typeface="Arial"/>
                <a:cs typeface="Arial"/>
              </a:rPr>
              <a:t>transcribes </a:t>
            </a:r>
            <a:r>
              <a:rPr sz="1800" dirty="0">
                <a:latin typeface="Arial"/>
                <a:cs typeface="Arial"/>
              </a:rPr>
              <a:t>the</a:t>
            </a:r>
            <a:r>
              <a:rPr sz="1800" spc="45" dirty="0">
                <a:latin typeface="Arial"/>
                <a:cs typeface="Arial"/>
              </a:rPr>
              <a:t> </a:t>
            </a:r>
            <a:r>
              <a:rPr sz="1800" spc="-5" dirty="0">
                <a:latin typeface="Arial"/>
                <a:cs typeface="Arial"/>
              </a:rPr>
              <a:t>gene.</a:t>
            </a:r>
            <a:endParaRPr sz="1800">
              <a:latin typeface="Arial"/>
              <a:cs typeface="Arial"/>
            </a:endParaRPr>
          </a:p>
        </p:txBody>
      </p:sp>
      <p:sp>
        <p:nvSpPr>
          <p:cNvPr id="72" name="object 72"/>
          <p:cNvSpPr txBox="1">
            <a:spLocks noGrp="1"/>
          </p:cNvSpPr>
          <p:nvPr>
            <p:ph type="title"/>
          </p:nvPr>
        </p:nvSpPr>
        <p:spPr>
          <a:xfrm>
            <a:off x="-4474" y="469145"/>
            <a:ext cx="7162358" cy="752129"/>
          </a:xfrm>
          <a:prstGeom prst="rect">
            <a:avLst/>
          </a:prstGeom>
          <a:solidFill>
            <a:srgbClr val="FFFF00"/>
          </a:solidFill>
        </p:spPr>
        <p:txBody>
          <a:bodyPr vert="horz" wrap="square" lIns="0" tIns="13335" rIns="0" bIns="0" rtlCol="0">
            <a:spAutoFit/>
          </a:bodyPr>
          <a:lstStyle/>
          <a:p>
            <a:pPr marL="12700">
              <a:lnSpc>
                <a:spcPct val="100000"/>
              </a:lnSpc>
              <a:spcBef>
                <a:spcPts val="105"/>
              </a:spcBef>
            </a:pPr>
            <a:r>
              <a:rPr sz="2400" spc="-120" dirty="0">
                <a:latin typeface="+mn-lt"/>
              </a:rPr>
              <a:t>Summary </a:t>
            </a:r>
            <a:r>
              <a:rPr sz="2400" spc="-5" dirty="0">
                <a:latin typeface="+mn-lt"/>
              </a:rPr>
              <a:t>of </a:t>
            </a:r>
            <a:r>
              <a:rPr sz="2400" spc="-85" dirty="0">
                <a:latin typeface="+mn-lt"/>
              </a:rPr>
              <a:t>common </a:t>
            </a:r>
            <a:r>
              <a:rPr sz="2400" b="1" spc="-140" dirty="0">
                <a:latin typeface="+mn-lt"/>
                <a:cs typeface="Arial"/>
              </a:rPr>
              <a:t>types </a:t>
            </a:r>
            <a:r>
              <a:rPr sz="2400" spc="-5" dirty="0">
                <a:latin typeface="+mn-lt"/>
              </a:rPr>
              <a:t>of </a:t>
            </a:r>
            <a:r>
              <a:rPr sz="2400" b="1" spc="-135" dirty="0">
                <a:latin typeface="+mn-lt"/>
                <a:cs typeface="Arial"/>
              </a:rPr>
              <a:t>regulating </a:t>
            </a:r>
            <a:r>
              <a:rPr sz="2400" b="1" spc="-130" dirty="0">
                <a:latin typeface="+mn-lt"/>
                <a:cs typeface="Arial"/>
              </a:rPr>
              <a:t>proteins </a:t>
            </a:r>
            <a:r>
              <a:rPr sz="2400" spc="-95" dirty="0">
                <a:latin typeface="+mn-lt"/>
              </a:rPr>
              <a:t>and </a:t>
            </a:r>
            <a:r>
              <a:rPr sz="2400" spc="-110" dirty="0">
                <a:latin typeface="+mn-lt"/>
              </a:rPr>
              <a:t>associated</a:t>
            </a:r>
            <a:r>
              <a:rPr sz="2400" spc="-190" dirty="0">
                <a:latin typeface="+mn-lt"/>
              </a:rPr>
              <a:t> </a:t>
            </a:r>
            <a:r>
              <a:rPr sz="2400" b="1" spc="-185" dirty="0">
                <a:latin typeface="+mn-lt"/>
                <a:cs typeface="Arial"/>
              </a:rPr>
              <a:t>sequences</a:t>
            </a:r>
            <a:r>
              <a:rPr lang="en-GB" sz="2400" b="1" spc="-185" dirty="0">
                <a:latin typeface="+mn-lt"/>
                <a:cs typeface="Arial"/>
              </a:rPr>
              <a:t>  </a:t>
            </a:r>
            <a:r>
              <a:rPr sz="2400" spc="-45" dirty="0">
                <a:latin typeface="+mn-lt"/>
              </a:rPr>
              <a:t>found </a:t>
            </a:r>
            <a:r>
              <a:rPr sz="2400" spc="-25" dirty="0">
                <a:latin typeface="+mn-lt"/>
              </a:rPr>
              <a:t>in</a:t>
            </a:r>
            <a:r>
              <a:rPr sz="2400" spc="-195" dirty="0">
                <a:latin typeface="+mn-lt"/>
              </a:rPr>
              <a:t> </a:t>
            </a:r>
            <a:r>
              <a:rPr sz="2400" b="1" spc="-130" dirty="0">
                <a:latin typeface="+mn-lt"/>
                <a:cs typeface="Arial"/>
              </a:rPr>
              <a:t>eukaryotes</a:t>
            </a:r>
            <a:r>
              <a:rPr sz="2400" spc="-130" dirty="0">
                <a:latin typeface="+mn-lt"/>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5080"/>
          </a:xfrm>
          <a:custGeom>
            <a:avLst/>
            <a:gdLst/>
            <a:ahLst/>
            <a:cxnLst/>
            <a:rect l="l" t="t" r="r" b="b"/>
            <a:pathLst>
              <a:path w="9144000" h="5080">
                <a:moveTo>
                  <a:pt x="0" y="4572"/>
                </a:moveTo>
                <a:lnTo>
                  <a:pt x="9144000" y="4572"/>
                </a:lnTo>
                <a:lnTo>
                  <a:pt x="9144000" y="0"/>
                </a:lnTo>
                <a:lnTo>
                  <a:pt x="0" y="0"/>
                </a:lnTo>
                <a:lnTo>
                  <a:pt x="0" y="4572"/>
                </a:lnTo>
                <a:close/>
              </a:path>
            </a:pathLst>
          </a:custGeom>
          <a:solidFill>
            <a:srgbClr val="000000"/>
          </a:solidFill>
        </p:spPr>
        <p:txBody>
          <a:bodyPr wrap="square" lIns="0" tIns="0" rIns="0" bIns="0" rtlCol="0"/>
          <a:lstStyle/>
          <a:p>
            <a:endParaRPr/>
          </a:p>
        </p:txBody>
      </p:sp>
      <p:sp>
        <p:nvSpPr>
          <p:cNvPr id="3" name="object 3"/>
          <p:cNvSpPr/>
          <p:nvPr/>
        </p:nvSpPr>
        <p:spPr>
          <a:xfrm>
            <a:off x="0" y="338327"/>
            <a:ext cx="9144000" cy="6520180"/>
          </a:xfrm>
          <a:custGeom>
            <a:avLst/>
            <a:gdLst/>
            <a:ahLst/>
            <a:cxnLst/>
            <a:rect l="l" t="t" r="r" b="b"/>
            <a:pathLst>
              <a:path w="9144000" h="6520180">
                <a:moveTo>
                  <a:pt x="0" y="6519671"/>
                </a:moveTo>
                <a:lnTo>
                  <a:pt x="9144000" y="6519671"/>
                </a:lnTo>
                <a:lnTo>
                  <a:pt x="9144000" y="0"/>
                </a:lnTo>
                <a:lnTo>
                  <a:pt x="0" y="0"/>
                </a:lnTo>
                <a:lnTo>
                  <a:pt x="0" y="6519671"/>
                </a:lnTo>
                <a:close/>
              </a:path>
            </a:pathLst>
          </a:custGeom>
          <a:solidFill>
            <a:srgbClr val="000000"/>
          </a:solidFill>
        </p:spPr>
        <p:txBody>
          <a:bodyPr wrap="square" lIns="0" tIns="0" rIns="0" bIns="0" rtlCol="0"/>
          <a:lstStyle/>
          <a:p>
            <a:endParaRPr/>
          </a:p>
        </p:txBody>
      </p:sp>
      <p:sp>
        <p:nvSpPr>
          <p:cNvPr id="4" name="object 4"/>
          <p:cNvSpPr/>
          <p:nvPr/>
        </p:nvSpPr>
        <p:spPr>
          <a:xfrm>
            <a:off x="0" y="1548383"/>
            <a:ext cx="4896612" cy="3599688"/>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4527803" y="2749295"/>
            <a:ext cx="4616195" cy="4108701"/>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0" y="4572"/>
            <a:ext cx="9144000" cy="334010"/>
          </a:xfrm>
          <a:custGeom>
            <a:avLst/>
            <a:gdLst/>
            <a:ahLst/>
            <a:cxnLst/>
            <a:rect l="l" t="t" r="r" b="b"/>
            <a:pathLst>
              <a:path w="9144000" h="334010">
                <a:moveTo>
                  <a:pt x="0" y="333755"/>
                </a:moveTo>
                <a:lnTo>
                  <a:pt x="9144000" y="333755"/>
                </a:lnTo>
                <a:lnTo>
                  <a:pt x="9144000" y="0"/>
                </a:lnTo>
                <a:lnTo>
                  <a:pt x="0" y="0"/>
                </a:lnTo>
                <a:lnTo>
                  <a:pt x="0" y="333755"/>
                </a:lnTo>
                <a:close/>
              </a:path>
            </a:pathLst>
          </a:custGeom>
          <a:solidFill>
            <a:srgbClr val="B8CDE4">
              <a:alpha val="78038"/>
            </a:srgbClr>
          </a:solidFill>
        </p:spPr>
        <p:txBody>
          <a:bodyPr wrap="square" lIns="0" tIns="0" rIns="0" bIns="0" rtlCol="0"/>
          <a:lstStyle/>
          <a:p>
            <a:endParaRPr/>
          </a:p>
        </p:txBody>
      </p:sp>
      <p:sp>
        <p:nvSpPr>
          <p:cNvPr id="7" name="object 7"/>
          <p:cNvSpPr txBox="1"/>
          <p:nvPr/>
        </p:nvSpPr>
        <p:spPr>
          <a:xfrm>
            <a:off x="78739" y="34289"/>
            <a:ext cx="7960995"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Arial"/>
                <a:cs typeface="Arial"/>
              </a:rPr>
              <a:t>7.2.U6 The environment of a cell and of an organism has an impact on gene</a:t>
            </a:r>
            <a:r>
              <a:rPr sz="1600" spc="195" dirty="0">
                <a:latin typeface="Arial"/>
                <a:cs typeface="Arial"/>
              </a:rPr>
              <a:t> </a:t>
            </a:r>
            <a:r>
              <a:rPr sz="1600" spc="-5" dirty="0">
                <a:latin typeface="Arial"/>
                <a:cs typeface="Arial"/>
              </a:rPr>
              <a:t>expression.</a:t>
            </a:r>
            <a:endParaRPr sz="1600">
              <a:latin typeface="Arial"/>
              <a:cs typeface="Arial"/>
            </a:endParaRPr>
          </a:p>
        </p:txBody>
      </p:sp>
      <p:sp>
        <p:nvSpPr>
          <p:cNvPr id="8" name="object 8"/>
          <p:cNvSpPr/>
          <p:nvPr/>
        </p:nvSpPr>
        <p:spPr>
          <a:xfrm>
            <a:off x="0" y="490727"/>
            <a:ext cx="4724400" cy="1262380"/>
          </a:xfrm>
          <a:custGeom>
            <a:avLst/>
            <a:gdLst/>
            <a:ahLst/>
            <a:cxnLst/>
            <a:rect l="l" t="t" r="r" b="b"/>
            <a:pathLst>
              <a:path w="4528185" h="1262380">
                <a:moveTo>
                  <a:pt x="0" y="1261872"/>
                </a:moveTo>
                <a:lnTo>
                  <a:pt x="4527804" y="1261872"/>
                </a:lnTo>
                <a:lnTo>
                  <a:pt x="4527804" y="0"/>
                </a:lnTo>
                <a:lnTo>
                  <a:pt x="0" y="0"/>
                </a:lnTo>
                <a:lnTo>
                  <a:pt x="0" y="1261872"/>
                </a:lnTo>
                <a:close/>
              </a:path>
            </a:pathLst>
          </a:custGeom>
          <a:solidFill>
            <a:srgbClr val="FFFF00"/>
          </a:solidFill>
        </p:spPr>
        <p:txBody>
          <a:bodyPr wrap="square" lIns="0" tIns="0" rIns="0" bIns="0" rtlCol="0"/>
          <a:lstStyle/>
          <a:p>
            <a:r>
              <a:rPr lang="en-US" sz="2000" dirty="0"/>
              <a:t>The </a:t>
            </a:r>
            <a:r>
              <a:rPr lang="en-US" sz="2000" b="1" dirty="0"/>
              <a:t>environment</a:t>
            </a:r>
            <a:r>
              <a:rPr lang="en-US" sz="2000" dirty="0"/>
              <a:t> of an organism impacts  gene expression. For example human hair  and skin </a:t>
            </a:r>
            <a:r>
              <a:rPr lang="en-US" sz="2000" dirty="0" err="1"/>
              <a:t>colour</a:t>
            </a:r>
            <a:r>
              <a:rPr lang="en-US" sz="2000" dirty="0"/>
              <a:t> are impacted by the exposure  to sunlight and high temperatures</a:t>
            </a:r>
            <a:endParaRPr sz="2000" dirty="0"/>
          </a:p>
        </p:txBody>
      </p:sp>
      <p:sp>
        <p:nvSpPr>
          <p:cNvPr id="10" name="object 10"/>
          <p:cNvSpPr/>
          <p:nvPr/>
        </p:nvSpPr>
        <p:spPr>
          <a:xfrm>
            <a:off x="5737036" y="809523"/>
            <a:ext cx="3429126" cy="1308835"/>
          </a:xfrm>
          <a:custGeom>
            <a:avLst/>
            <a:gdLst/>
            <a:ahLst/>
            <a:cxnLst/>
            <a:rect l="l" t="t" r="r" b="b"/>
            <a:pathLst>
              <a:path w="4247515" h="923925">
                <a:moveTo>
                  <a:pt x="0" y="923544"/>
                </a:moveTo>
                <a:lnTo>
                  <a:pt x="4247388" y="923544"/>
                </a:lnTo>
                <a:lnTo>
                  <a:pt x="4247388" y="0"/>
                </a:lnTo>
                <a:lnTo>
                  <a:pt x="0" y="0"/>
                </a:lnTo>
                <a:lnTo>
                  <a:pt x="0" y="923544"/>
                </a:lnTo>
                <a:close/>
              </a:path>
            </a:pathLst>
          </a:custGeom>
          <a:solidFill>
            <a:srgbClr val="FFFFCC">
              <a:alpha val="92157"/>
            </a:srgbClr>
          </a:solidFill>
        </p:spPr>
        <p:txBody>
          <a:bodyPr wrap="square" lIns="0" tIns="0" rIns="0" bIns="0" rtlCol="0"/>
          <a:lstStyle/>
          <a:p>
            <a:r>
              <a:rPr lang="en-US" sz="2000" dirty="0"/>
              <a:t>Similarly pigments in the fur of Himalayan  rabbits (</a:t>
            </a:r>
            <a:r>
              <a:rPr lang="en-US" sz="2000" i="1" dirty="0" err="1"/>
              <a:t>Oryctolagus</a:t>
            </a:r>
            <a:r>
              <a:rPr lang="en-US" sz="2000" i="1" dirty="0"/>
              <a:t> cuniculus</a:t>
            </a:r>
            <a:r>
              <a:rPr lang="en-US" sz="2000" dirty="0"/>
              <a:t>) are  regulated by </a:t>
            </a:r>
            <a:r>
              <a:rPr lang="en-US" sz="2000" b="1" dirty="0"/>
              <a:t>temperature</a:t>
            </a:r>
            <a:r>
              <a:rPr lang="en-US" sz="2000" dirty="0"/>
              <a:t>.</a:t>
            </a:r>
          </a:p>
        </p:txBody>
      </p:sp>
      <p:sp>
        <p:nvSpPr>
          <p:cNvPr id="12" name="object 12"/>
          <p:cNvSpPr/>
          <p:nvPr/>
        </p:nvSpPr>
        <p:spPr>
          <a:xfrm>
            <a:off x="2703893" y="2407097"/>
            <a:ext cx="6462269" cy="922019"/>
          </a:xfrm>
          <a:custGeom>
            <a:avLst/>
            <a:gdLst/>
            <a:ahLst/>
            <a:cxnLst/>
            <a:rect l="l" t="t" r="r" b="b"/>
            <a:pathLst>
              <a:path w="6041390" h="922019">
                <a:moveTo>
                  <a:pt x="0" y="922019"/>
                </a:moveTo>
                <a:lnTo>
                  <a:pt x="6041136" y="922019"/>
                </a:lnTo>
                <a:lnTo>
                  <a:pt x="6041136" y="0"/>
                </a:lnTo>
                <a:lnTo>
                  <a:pt x="0" y="0"/>
                </a:lnTo>
                <a:lnTo>
                  <a:pt x="0" y="922019"/>
                </a:lnTo>
                <a:close/>
              </a:path>
            </a:pathLst>
          </a:custGeom>
          <a:solidFill>
            <a:srgbClr val="FFFFCC">
              <a:alpha val="92157"/>
            </a:srgbClr>
          </a:solidFill>
        </p:spPr>
        <p:txBody>
          <a:bodyPr wrap="square" lIns="0" tIns="0" rIns="0" bIns="0" rtlCol="0"/>
          <a:lstStyle/>
          <a:p>
            <a:r>
              <a:rPr lang="en-US" sz="2000" dirty="0"/>
              <a:t>Gene C controls fur pigmentation in Himalayan rabbits. The  gene is </a:t>
            </a:r>
            <a:r>
              <a:rPr lang="en-US" sz="2000" b="1" dirty="0"/>
              <a:t>active</a:t>
            </a:r>
            <a:r>
              <a:rPr lang="en-US" sz="2000" dirty="0"/>
              <a:t> when environmental temperatures are between  15 and 25°C. At higher temperatures the gene is </a:t>
            </a:r>
            <a:r>
              <a:rPr lang="en-US" sz="2000" b="1" dirty="0"/>
              <a:t>inactive.</a:t>
            </a:r>
            <a:endParaRPr sz="2000" b="1" dirty="0"/>
          </a:p>
        </p:txBody>
      </p:sp>
      <p:sp>
        <p:nvSpPr>
          <p:cNvPr id="14" name="object 14"/>
          <p:cNvSpPr/>
          <p:nvPr/>
        </p:nvSpPr>
        <p:spPr>
          <a:xfrm>
            <a:off x="6335682" y="5254891"/>
            <a:ext cx="2819399" cy="1104900"/>
          </a:xfrm>
          <a:custGeom>
            <a:avLst/>
            <a:gdLst/>
            <a:ahLst/>
            <a:cxnLst/>
            <a:rect l="l" t="t" r="r" b="b"/>
            <a:pathLst>
              <a:path w="2453640" h="923925">
                <a:moveTo>
                  <a:pt x="0" y="923544"/>
                </a:moveTo>
                <a:lnTo>
                  <a:pt x="2453640" y="923544"/>
                </a:lnTo>
                <a:lnTo>
                  <a:pt x="2453640" y="0"/>
                </a:lnTo>
                <a:lnTo>
                  <a:pt x="0" y="0"/>
                </a:lnTo>
                <a:lnTo>
                  <a:pt x="0" y="923544"/>
                </a:lnTo>
                <a:close/>
              </a:path>
            </a:pathLst>
          </a:custGeom>
          <a:solidFill>
            <a:schemeClr val="bg1">
              <a:alpha val="92157"/>
            </a:schemeClr>
          </a:solidFill>
        </p:spPr>
        <p:txBody>
          <a:bodyPr wrap="square" lIns="0" tIns="0" rIns="0" bIns="0" rtlCol="0"/>
          <a:lstStyle/>
          <a:p>
            <a:r>
              <a:rPr lang="en-US" sz="2000" dirty="0"/>
              <a:t>In the warm weather no  pigment is produced  and the fur is white</a:t>
            </a:r>
          </a:p>
        </p:txBody>
      </p:sp>
      <p:sp>
        <p:nvSpPr>
          <p:cNvPr id="16" name="object 16"/>
          <p:cNvSpPr/>
          <p:nvPr/>
        </p:nvSpPr>
        <p:spPr>
          <a:xfrm>
            <a:off x="0" y="4959096"/>
            <a:ext cx="4940935" cy="923925"/>
          </a:xfrm>
          <a:custGeom>
            <a:avLst/>
            <a:gdLst/>
            <a:ahLst/>
            <a:cxnLst/>
            <a:rect l="l" t="t" r="r" b="b"/>
            <a:pathLst>
              <a:path w="4940935" h="923925">
                <a:moveTo>
                  <a:pt x="0" y="923543"/>
                </a:moveTo>
                <a:lnTo>
                  <a:pt x="4940808" y="923543"/>
                </a:lnTo>
                <a:lnTo>
                  <a:pt x="4940808" y="0"/>
                </a:lnTo>
                <a:lnTo>
                  <a:pt x="0" y="0"/>
                </a:lnTo>
                <a:lnTo>
                  <a:pt x="0" y="923543"/>
                </a:lnTo>
                <a:close/>
              </a:path>
            </a:pathLst>
          </a:custGeom>
          <a:solidFill>
            <a:srgbClr val="FFFFCC">
              <a:alpha val="92157"/>
            </a:srgbClr>
          </a:solidFill>
        </p:spPr>
        <p:txBody>
          <a:bodyPr wrap="square" lIns="0" tIns="0" rIns="0" bIns="0" rtlCol="0"/>
          <a:lstStyle/>
          <a:p>
            <a:r>
              <a:rPr lang="en-US" sz="2000" dirty="0"/>
              <a:t>In low temperatures, Gene C becomes active in the rabbit's colder extremities (ears, nose, and feet)  and produces a black pigment.</a:t>
            </a:r>
          </a:p>
        </p:txBody>
      </p:sp>
      <p:sp>
        <p:nvSpPr>
          <p:cNvPr id="18" name="object 18"/>
          <p:cNvSpPr txBox="1"/>
          <p:nvPr/>
        </p:nvSpPr>
        <p:spPr>
          <a:xfrm>
            <a:off x="2681985" y="6353962"/>
            <a:ext cx="6384925" cy="461009"/>
          </a:xfrm>
          <a:prstGeom prst="rect">
            <a:avLst/>
          </a:prstGeom>
        </p:spPr>
        <p:txBody>
          <a:bodyPr vert="horz" wrap="square" lIns="0" tIns="12700" rIns="0" bIns="0" rtlCol="0">
            <a:spAutoFit/>
          </a:bodyPr>
          <a:lstStyle/>
          <a:p>
            <a:pPr marL="12700" marR="5080" indent="640080">
              <a:lnSpc>
                <a:spcPct val="119000"/>
              </a:lnSpc>
              <a:spcBef>
                <a:spcPts val="100"/>
              </a:spcBef>
            </a:pPr>
            <a:r>
              <a:rPr sz="1200" u="sng" spc="-35" dirty="0">
                <a:solidFill>
                  <a:srgbClr val="0000FF"/>
                </a:solidFill>
                <a:uFill>
                  <a:solidFill>
                    <a:srgbClr val="0000FF"/>
                  </a:solidFill>
                </a:uFill>
                <a:latin typeface="Arial"/>
                <a:cs typeface="Arial"/>
                <a:hlinkClick r:id="rId4"/>
              </a:rPr>
              <a:t>http://upload.wikimedia.org/wikipedia/commons/0/06/Kr%C3%B3liki_kalifornijskie_666.jpg </a:t>
            </a:r>
            <a:r>
              <a:rPr sz="1200" spc="-35" dirty="0">
                <a:solidFill>
                  <a:srgbClr val="0000FF"/>
                </a:solidFill>
                <a:latin typeface="Arial"/>
                <a:cs typeface="Arial"/>
              </a:rPr>
              <a:t> </a:t>
            </a:r>
            <a:r>
              <a:rPr sz="1200" u="sng" spc="-30" dirty="0">
                <a:solidFill>
                  <a:srgbClr val="0000FF"/>
                </a:solidFill>
                <a:uFill>
                  <a:solidFill>
                    <a:srgbClr val="0000FF"/>
                  </a:solidFill>
                </a:uFill>
                <a:latin typeface="Arial"/>
                <a:cs typeface="Arial"/>
                <a:hlinkClick r:id="rId5"/>
              </a:rPr>
              <a:t>http://www.alpinecommunitynetwork.com/wp-content/uploads/himalayan-bunny-5-19-11-1_opt4.jpg</a:t>
            </a:r>
            <a:endParaRPr sz="120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5080"/>
          </a:xfrm>
          <a:custGeom>
            <a:avLst/>
            <a:gdLst/>
            <a:ahLst/>
            <a:cxnLst/>
            <a:rect l="l" t="t" r="r" b="b"/>
            <a:pathLst>
              <a:path w="9144000" h="5080">
                <a:moveTo>
                  <a:pt x="0" y="4572"/>
                </a:moveTo>
                <a:lnTo>
                  <a:pt x="9144000" y="4572"/>
                </a:lnTo>
                <a:lnTo>
                  <a:pt x="9144000" y="0"/>
                </a:lnTo>
                <a:lnTo>
                  <a:pt x="0" y="0"/>
                </a:lnTo>
                <a:lnTo>
                  <a:pt x="0" y="4572"/>
                </a:lnTo>
                <a:close/>
              </a:path>
            </a:pathLst>
          </a:custGeom>
          <a:solidFill>
            <a:srgbClr val="000000"/>
          </a:solidFill>
        </p:spPr>
        <p:txBody>
          <a:bodyPr wrap="square" lIns="0" tIns="0" rIns="0" bIns="0" rtlCol="0"/>
          <a:lstStyle/>
          <a:p>
            <a:endParaRPr/>
          </a:p>
        </p:txBody>
      </p:sp>
      <p:sp>
        <p:nvSpPr>
          <p:cNvPr id="3" name="object 3"/>
          <p:cNvSpPr/>
          <p:nvPr/>
        </p:nvSpPr>
        <p:spPr>
          <a:xfrm>
            <a:off x="0" y="338327"/>
            <a:ext cx="9144000" cy="6520180"/>
          </a:xfrm>
          <a:custGeom>
            <a:avLst/>
            <a:gdLst/>
            <a:ahLst/>
            <a:cxnLst/>
            <a:rect l="l" t="t" r="r" b="b"/>
            <a:pathLst>
              <a:path w="9144000" h="6520180">
                <a:moveTo>
                  <a:pt x="0" y="6519671"/>
                </a:moveTo>
                <a:lnTo>
                  <a:pt x="9144000" y="6519671"/>
                </a:lnTo>
                <a:lnTo>
                  <a:pt x="9144000" y="0"/>
                </a:lnTo>
                <a:lnTo>
                  <a:pt x="0" y="0"/>
                </a:lnTo>
                <a:lnTo>
                  <a:pt x="0" y="6519671"/>
                </a:lnTo>
                <a:close/>
              </a:path>
            </a:pathLst>
          </a:custGeom>
          <a:solidFill>
            <a:srgbClr val="000000"/>
          </a:solidFill>
        </p:spPr>
        <p:txBody>
          <a:bodyPr wrap="square" lIns="0" tIns="0" rIns="0" bIns="0" rtlCol="0"/>
          <a:lstStyle/>
          <a:p>
            <a:endParaRPr/>
          </a:p>
        </p:txBody>
      </p:sp>
      <p:sp>
        <p:nvSpPr>
          <p:cNvPr id="4" name="object 4"/>
          <p:cNvSpPr/>
          <p:nvPr/>
        </p:nvSpPr>
        <p:spPr>
          <a:xfrm>
            <a:off x="2171700" y="0"/>
            <a:ext cx="4800600" cy="6857998"/>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0" y="4572"/>
            <a:ext cx="9144000" cy="334010"/>
          </a:xfrm>
          <a:custGeom>
            <a:avLst/>
            <a:gdLst/>
            <a:ahLst/>
            <a:cxnLst/>
            <a:rect l="l" t="t" r="r" b="b"/>
            <a:pathLst>
              <a:path w="9144000" h="334010">
                <a:moveTo>
                  <a:pt x="0" y="333755"/>
                </a:moveTo>
                <a:lnTo>
                  <a:pt x="9144000" y="333755"/>
                </a:lnTo>
                <a:lnTo>
                  <a:pt x="9144000" y="0"/>
                </a:lnTo>
                <a:lnTo>
                  <a:pt x="0" y="0"/>
                </a:lnTo>
                <a:lnTo>
                  <a:pt x="0" y="333755"/>
                </a:lnTo>
                <a:close/>
              </a:path>
            </a:pathLst>
          </a:custGeom>
          <a:solidFill>
            <a:srgbClr val="B8CDE4">
              <a:alpha val="78038"/>
            </a:srgbClr>
          </a:solidFill>
        </p:spPr>
        <p:txBody>
          <a:bodyPr wrap="square" lIns="0" tIns="0" rIns="0" bIns="0" rtlCol="0"/>
          <a:lstStyle/>
          <a:p>
            <a:endParaRPr/>
          </a:p>
        </p:txBody>
      </p:sp>
      <p:sp>
        <p:nvSpPr>
          <p:cNvPr id="6" name="object 6"/>
          <p:cNvSpPr txBox="1"/>
          <p:nvPr/>
        </p:nvSpPr>
        <p:spPr>
          <a:xfrm>
            <a:off x="78739" y="34289"/>
            <a:ext cx="7960995"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Arial"/>
                <a:cs typeface="Arial"/>
              </a:rPr>
              <a:t>7.2.U6 The environment of a cell and of an organism has an impact on gene</a:t>
            </a:r>
            <a:r>
              <a:rPr sz="1600" spc="195" dirty="0">
                <a:latin typeface="Arial"/>
                <a:cs typeface="Arial"/>
              </a:rPr>
              <a:t> </a:t>
            </a:r>
            <a:r>
              <a:rPr sz="1600" spc="-5" dirty="0">
                <a:latin typeface="Arial"/>
                <a:cs typeface="Arial"/>
              </a:rPr>
              <a:t>expression.</a:t>
            </a:r>
            <a:endParaRPr sz="1600">
              <a:latin typeface="Arial"/>
              <a:cs typeface="Arial"/>
            </a:endParaRPr>
          </a:p>
        </p:txBody>
      </p:sp>
      <p:sp>
        <p:nvSpPr>
          <p:cNvPr id="7" name="object 7"/>
          <p:cNvSpPr/>
          <p:nvPr/>
        </p:nvSpPr>
        <p:spPr>
          <a:xfrm>
            <a:off x="0" y="480059"/>
            <a:ext cx="8525510" cy="676910"/>
          </a:xfrm>
          <a:custGeom>
            <a:avLst/>
            <a:gdLst/>
            <a:ahLst/>
            <a:cxnLst/>
            <a:rect l="l" t="t" r="r" b="b"/>
            <a:pathLst>
              <a:path w="8525510" h="676910">
                <a:moveTo>
                  <a:pt x="0" y="676656"/>
                </a:moveTo>
                <a:lnTo>
                  <a:pt x="8525256" y="676656"/>
                </a:lnTo>
                <a:lnTo>
                  <a:pt x="8525256" y="0"/>
                </a:lnTo>
                <a:lnTo>
                  <a:pt x="0" y="0"/>
                </a:lnTo>
                <a:lnTo>
                  <a:pt x="0" y="676656"/>
                </a:lnTo>
                <a:close/>
              </a:path>
            </a:pathLst>
          </a:custGeom>
          <a:solidFill>
            <a:srgbClr val="FFFF00"/>
          </a:solidFill>
        </p:spPr>
        <p:txBody>
          <a:bodyPr wrap="square" lIns="0" tIns="0" rIns="0" bIns="0" rtlCol="0"/>
          <a:lstStyle/>
          <a:p>
            <a:r>
              <a:rPr lang="en-US" sz="2000" dirty="0"/>
              <a:t>The </a:t>
            </a:r>
            <a:r>
              <a:rPr lang="en-US" sz="2000" b="1" dirty="0"/>
              <a:t>environment of a cell </a:t>
            </a:r>
            <a:r>
              <a:rPr lang="en-US" sz="2000" dirty="0"/>
              <a:t>can also impact gene expression. This is a complex area  of genetics, but can be outlined as follows:</a:t>
            </a:r>
            <a:endParaRPr sz="2000" dirty="0"/>
          </a:p>
        </p:txBody>
      </p:sp>
      <p:sp>
        <p:nvSpPr>
          <p:cNvPr id="9" name="object 9"/>
          <p:cNvSpPr/>
          <p:nvPr/>
        </p:nvSpPr>
        <p:spPr>
          <a:xfrm>
            <a:off x="3048001" y="1391411"/>
            <a:ext cx="6088506" cy="646430"/>
          </a:xfrm>
          <a:custGeom>
            <a:avLst/>
            <a:gdLst/>
            <a:ahLst/>
            <a:cxnLst/>
            <a:rect l="l" t="t" r="r" b="b"/>
            <a:pathLst>
              <a:path w="5779134" h="646430">
                <a:moveTo>
                  <a:pt x="0" y="646176"/>
                </a:moveTo>
                <a:lnTo>
                  <a:pt x="5779008" y="646176"/>
                </a:lnTo>
                <a:lnTo>
                  <a:pt x="5779008" y="0"/>
                </a:lnTo>
                <a:lnTo>
                  <a:pt x="0" y="0"/>
                </a:lnTo>
                <a:lnTo>
                  <a:pt x="0" y="646176"/>
                </a:lnTo>
                <a:close/>
              </a:path>
            </a:pathLst>
          </a:custGeom>
          <a:solidFill>
            <a:srgbClr val="FFFFFF">
              <a:alpha val="81959"/>
            </a:srgbClr>
          </a:solidFill>
        </p:spPr>
        <p:txBody>
          <a:bodyPr wrap="square" lIns="0" tIns="0" rIns="0" bIns="0" rtlCol="0"/>
          <a:lstStyle/>
          <a:p>
            <a:r>
              <a:rPr lang="en-US" sz="2000" dirty="0"/>
              <a:t>Only a small number of genes are involved in determining  body patterns during embryonic development.</a:t>
            </a:r>
          </a:p>
        </p:txBody>
      </p:sp>
      <p:sp>
        <p:nvSpPr>
          <p:cNvPr id="11" name="object 11"/>
          <p:cNvSpPr/>
          <p:nvPr/>
        </p:nvSpPr>
        <p:spPr>
          <a:xfrm>
            <a:off x="0" y="2318004"/>
            <a:ext cx="3508375" cy="923925"/>
          </a:xfrm>
          <a:custGeom>
            <a:avLst/>
            <a:gdLst/>
            <a:ahLst/>
            <a:cxnLst/>
            <a:rect l="l" t="t" r="r" b="b"/>
            <a:pathLst>
              <a:path w="3508375" h="923925">
                <a:moveTo>
                  <a:pt x="0" y="923544"/>
                </a:moveTo>
                <a:lnTo>
                  <a:pt x="3508248" y="923544"/>
                </a:lnTo>
                <a:lnTo>
                  <a:pt x="3508248" y="0"/>
                </a:lnTo>
                <a:lnTo>
                  <a:pt x="0" y="0"/>
                </a:lnTo>
                <a:lnTo>
                  <a:pt x="0" y="923544"/>
                </a:lnTo>
                <a:close/>
              </a:path>
            </a:pathLst>
          </a:custGeom>
          <a:solidFill>
            <a:srgbClr val="FFFFFF">
              <a:alpha val="81959"/>
            </a:srgbClr>
          </a:solidFill>
        </p:spPr>
        <p:txBody>
          <a:bodyPr wrap="square" lIns="0" tIns="0" rIns="0" bIns="0" rtlCol="0"/>
          <a:lstStyle/>
          <a:p>
            <a:r>
              <a:rPr lang="en-US" sz="2000" dirty="0"/>
              <a:t>The expression of these genes is  regulated by a group of molecules  referred to as </a:t>
            </a:r>
            <a:r>
              <a:rPr lang="en-US" sz="2000" b="1" dirty="0"/>
              <a:t>morphogens</a:t>
            </a:r>
            <a:r>
              <a:rPr lang="en-US" sz="2000" dirty="0"/>
              <a:t>.</a:t>
            </a:r>
          </a:p>
        </p:txBody>
      </p:sp>
      <p:sp>
        <p:nvSpPr>
          <p:cNvPr id="13" name="object 13"/>
          <p:cNvSpPr/>
          <p:nvPr/>
        </p:nvSpPr>
        <p:spPr>
          <a:xfrm>
            <a:off x="4969892" y="2595372"/>
            <a:ext cx="4174490" cy="1568804"/>
          </a:xfrm>
          <a:custGeom>
            <a:avLst/>
            <a:gdLst/>
            <a:ahLst/>
            <a:cxnLst/>
            <a:rect l="l" t="t" r="r" b="b"/>
            <a:pathLst>
              <a:path w="3766184" h="1478279">
                <a:moveTo>
                  <a:pt x="0" y="1478279"/>
                </a:moveTo>
                <a:lnTo>
                  <a:pt x="3765804" y="1478279"/>
                </a:lnTo>
                <a:lnTo>
                  <a:pt x="3765804" y="0"/>
                </a:lnTo>
                <a:lnTo>
                  <a:pt x="0" y="0"/>
                </a:lnTo>
                <a:lnTo>
                  <a:pt x="0" y="1478279"/>
                </a:lnTo>
                <a:close/>
              </a:path>
            </a:pathLst>
          </a:custGeom>
          <a:solidFill>
            <a:srgbClr val="FFFFFF">
              <a:alpha val="81959"/>
            </a:srgbClr>
          </a:solidFill>
        </p:spPr>
        <p:txBody>
          <a:bodyPr wrap="square" lIns="0" tIns="0" rIns="0" bIns="0" rtlCol="0"/>
          <a:lstStyle/>
          <a:p>
            <a:r>
              <a:rPr lang="en-US" sz="2000" dirty="0"/>
              <a:t>Morphogens diffuse across the  surfaces of cells from a concentrated  source. Therefore different embryonic  cells get different concentrations of  morphogens.</a:t>
            </a:r>
          </a:p>
        </p:txBody>
      </p:sp>
      <p:sp>
        <p:nvSpPr>
          <p:cNvPr id="15" name="object 15"/>
          <p:cNvSpPr/>
          <p:nvPr/>
        </p:nvSpPr>
        <p:spPr>
          <a:xfrm>
            <a:off x="0" y="4148328"/>
            <a:ext cx="4174490" cy="671832"/>
          </a:xfrm>
          <a:custGeom>
            <a:avLst/>
            <a:gdLst/>
            <a:ahLst/>
            <a:cxnLst/>
            <a:rect l="l" t="t" r="r" b="b"/>
            <a:pathLst>
              <a:path w="3639820" h="646429">
                <a:moveTo>
                  <a:pt x="0" y="646176"/>
                </a:moveTo>
                <a:lnTo>
                  <a:pt x="3639312" y="646176"/>
                </a:lnTo>
                <a:lnTo>
                  <a:pt x="3639312" y="0"/>
                </a:lnTo>
                <a:lnTo>
                  <a:pt x="0" y="0"/>
                </a:lnTo>
                <a:lnTo>
                  <a:pt x="0" y="646176"/>
                </a:lnTo>
                <a:close/>
              </a:path>
            </a:pathLst>
          </a:custGeom>
          <a:solidFill>
            <a:srgbClr val="FFFFFF">
              <a:alpha val="81959"/>
            </a:srgbClr>
          </a:solidFill>
        </p:spPr>
        <p:txBody>
          <a:bodyPr wrap="square" lIns="0" tIns="0" rIns="0" bIns="0" rtlCol="0"/>
          <a:lstStyle/>
          <a:p>
            <a:r>
              <a:rPr lang="en-US" sz="2000" dirty="0"/>
              <a:t>Morphogens regulate the production  of a transcription factors in a cell.</a:t>
            </a:r>
          </a:p>
        </p:txBody>
      </p:sp>
      <p:sp>
        <p:nvSpPr>
          <p:cNvPr id="17" name="object 17"/>
          <p:cNvSpPr/>
          <p:nvPr/>
        </p:nvSpPr>
        <p:spPr>
          <a:xfrm>
            <a:off x="3055367" y="5050129"/>
            <a:ext cx="6088633" cy="1477010"/>
          </a:xfrm>
          <a:custGeom>
            <a:avLst/>
            <a:gdLst/>
            <a:ahLst/>
            <a:cxnLst/>
            <a:rect l="l" t="t" r="r" b="b"/>
            <a:pathLst>
              <a:path w="4174490" h="1477010">
                <a:moveTo>
                  <a:pt x="0" y="1476755"/>
                </a:moveTo>
                <a:lnTo>
                  <a:pt x="4174236" y="1476755"/>
                </a:lnTo>
                <a:lnTo>
                  <a:pt x="4174236" y="0"/>
                </a:lnTo>
                <a:lnTo>
                  <a:pt x="0" y="0"/>
                </a:lnTo>
                <a:lnTo>
                  <a:pt x="0" y="1476755"/>
                </a:lnTo>
                <a:close/>
              </a:path>
            </a:pathLst>
          </a:custGeom>
          <a:solidFill>
            <a:srgbClr val="FFFFFF">
              <a:alpha val="81959"/>
            </a:srgbClr>
          </a:solidFill>
        </p:spPr>
        <p:txBody>
          <a:bodyPr wrap="square" lIns="0" tIns="0" rIns="0" bIns="0" rtlCol="0"/>
          <a:lstStyle/>
          <a:p>
            <a:r>
              <a:rPr lang="en-US" sz="2000" dirty="0"/>
              <a:t>This results in the activation and inhibition  of different genes in different cells. This in  turn controls how long your fingers should  be, where your nose is on your face, and  other specifics about body structure.</a:t>
            </a:r>
          </a:p>
        </p:txBody>
      </p:sp>
      <p:sp>
        <p:nvSpPr>
          <p:cNvPr id="19" name="object 19"/>
          <p:cNvSpPr txBox="1"/>
          <p:nvPr/>
        </p:nvSpPr>
        <p:spPr>
          <a:xfrm>
            <a:off x="3873500" y="6620357"/>
            <a:ext cx="5193030" cy="208915"/>
          </a:xfrm>
          <a:prstGeom prst="rect">
            <a:avLst/>
          </a:prstGeom>
        </p:spPr>
        <p:txBody>
          <a:bodyPr vert="horz" wrap="square" lIns="0" tIns="12700" rIns="0" bIns="0" rtlCol="0">
            <a:spAutoFit/>
          </a:bodyPr>
          <a:lstStyle/>
          <a:p>
            <a:pPr marL="12700">
              <a:lnSpc>
                <a:spcPct val="100000"/>
              </a:lnSpc>
              <a:spcBef>
                <a:spcPts val="100"/>
              </a:spcBef>
            </a:pPr>
            <a:r>
              <a:rPr sz="1200" u="sng" spc="-40" dirty="0">
                <a:solidFill>
                  <a:srgbClr val="0000FF"/>
                </a:solidFill>
                <a:uFill>
                  <a:solidFill>
                    <a:srgbClr val="0000FF"/>
                  </a:solidFill>
                </a:uFill>
                <a:latin typeface="Arial"/>
                <a:cs typeface="Arial"/>
                <a:hlinkClick r:id="rId3"/>
              </a:rPr>
              <a:t>http://embryo.soad.umich.edu/carnStages/stage22/Opticals/10303_lftLat_slide.jpg</a:t>
            </a:r>
            <a:endParaRPr sz="120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4572"/>
            <a:ext cx="9144000" cy="347980"/>
          </a:xfrm>
          <a:custGeom>
            <a:avLst/>
            <a:gdLst/>
            <a:ahLst/>
            <a:cxnLst/>
            <a:rect l="l" t="t" r="r" b="b"/>
            <a:pathLst>
              <a:path w="9144000" h="347980">
                <a:moveTo>
                  <a:pt x="0" y="347472"/>
                </a:moveTo>
                <a:lnTo>
                  <a:pt x="9144000" y="347472"/>
                </a:lnTo>
                <a:lnTo>
                  <a:pt x="9144000" y="0"/>
                </a:lnTo>
                <a:lnTo>
                  <a:pt x="0" y="0"/>
                </a:lnTo>
                <a:lnTo>
                  <a:pt x="0" y="347472"/>
                </a:lnTo>
                <a:close/>
              </a:path>
            </a:pathLst>
          </a:custGeom>
          <a:solidFill>
            <a:srgbClr val="B8CDE4">
              <a:alpha val="78038"/>
            </a:srgbClr>
          </a:solidFill>
        </p:spPr>
        <p:txBody>
          <a:bodyPr wrap="square" lIns="0" tIns="0" rIns="0" bIns="0" rtlCol="0"/>
          <a:lstStyle/>
          <a:p>
            <a:endParaRPr/>
          </a:p>
        </p:txBody>
      </p:sp>
      <p:sp>
        <p:nvSpPr>
          <p:cNvPr id="3" name="object 3"/>
          <p:cNvSpPr txBox="1"/>
          <p:nvPr/>
        </p:nvSpPr>
        <p:spPr>
          <a:xfrm>
            <a:off x="78739" y="39369"/>
            <a:ext cx="5151120" cy="269240"/>
          </a:xfrm>
          <a:prstGeom prst="rect">
            <a:avLst/>
          </a:prstGeom>
        </p:spPr>
        <p:txBody>
          <a:bodyPr vert="horz" wrap="square" lIns="0" tIns="12065" rIns="0" bIns="0" rtlCol="0">
            <a:spAutoFit/>
          </a:bodyPr>
          <a:lstStyle/>
          <a:p>
            <a:pPr marL="12700">
              <a:lnSpc>
                <a:spcPct val="100000"/>
              </a:lnSpc>
              <a:spcBef>
                <a:spcPts val="95"/>
              </a:spcBef>
            </a:pPr>
            <a:r>
              <a:rPr sz="1600" b="1" spc="-5" dirty="0">
                <a:latin typeface="Arial"/>
                <a:cs typeface="Arial"/>
              </a:rPr>
              <a:t>Review: </a:t>
            </a:r>
            <a:r>
              <a:rPr sz="1600" spc="-5" dirty="0">
                <a:latin typeface="Arial"/>
                <a:cs typeface="Arial"/>
              </a:rPr>
              <a:t>7.1.U1 Nucleosomes help to supercoil the</a:t>
            </a:r>
            <a:r>
              <a:rPr sz="1600" spc="85" dirty="0">
                <a:latin typeface="Arial"/>
                <a:cs typeface="Arial"/>
              </a:rPr>
              <a:t> </a:t>
            </a:r>
            <a:r>
              <a:rPr sz="1600" spc="-5" dirty="0">
                <a:latin typeface="Arial"/>
                <a:cs typeface="Arial"/>
              </a:rPr>
              <a:t>DNA.</a:t>
            </a:r>
            <a:endParaRPr sz="1600">
              <a:latin typeface="Arial"/>
              <a:cs typeface="Arial"/>
            </a:endParaRPr>
          </a:p>
        </p:txBody>
      </p:sp>
      <p:sp>
        <p:nvSpPr>
          <p:cNvPr id="4" name="object 4"/>
          <p:cNvSpPr txBox="1">
            <a:spLocks noGrp="1"/>
          </p:cNvSpPr>
          <p:nvPr>
            <p:ph type="title"/>
          </p:nvPr>
        </p:nvSpPr>
        <p:spPr>
          <a:xfrm>
            <a:off x="0" y="596645"/>
            <a:ext cx="3480183" cy="752129"/>
          </a:xfrm>
          <a:prstGeom prst="rect">
            <a:avLst/>
          </a:prstGeom>
          <a:solidFill>
            <a:srgbClr val="FFFF00"/>
          </a:solidFill>
        </p:spPr>
        <p:txBody>
          <a:bodyPr vert="horz" wrap="square" lIns="0" tIns="13335" rIns="0" bIns="0" rtlCol="0">
            <a:spAutoFit/>
          </a:bodyPr>
          <a:lstStyle/>
          <a:p>
            <a:pPr marL="12700" marR="5080">
              <a:lnSpc>
                <a:spcPct val="100000"/>
              </a:lnSpc>
              <a:spcBef>
                <a:spcPts val="105"/>
              </a:spcBef>
            </a:pPr>
            <a:r>
              <a:rPr sz="2400" b="1" spc="-155" dirty="0">
                <a:latin typeface="+mn-lt"/>
                <a:cs typeface="Arial"/>
              </a:rPr>
              <a:t>Eukaryotic </a:t>
            </a:r>
            <a:r>
              <a:rPr sz="2400" b="1" spc="-185" dirty="0">
                <a:latin typeface="+mn-lt"/>
                <a:cs typeface="Arial"/>
              </a:rPr>
              <a:t>DNA </a:t>
            </a:r>
            <a:r>
              <a:rPr sz="2400" b="1" spc="-155" dirty="0">
                <a:latin typeface="+mn-lt"/>
                <a:cs typeface="Arial"/>
              </a:rPr>
              <a:t>supercoiling </a:t>
            </a:r>
            <a:r>
              <a:rPr sz="2400" b="1" spc="-190" dirty="0">
                <a:latin typeface="+mn-lt"/>
                <a:cs typeface="Arial"/>
              </a:rPr>
              <a:t>is </a:t>
            </a:r>
            <a:r>
              <a:rPr sz="2400" b="1" spc="-165" dirty="0">
                <a:latin typeface="+mn-lt"/>
                <a:cs typeface="Arial"/>
              </a:rPr>
              <a:t>organised  </a:t>
            </a:r>
            <a:r>
              <a:rPr sz="2400" b="1" spc="-155" dirty="0">
                <a:latin typeface="+mn-lt"/>
                <a:cs typeface="Arial"/>
              </a:rPr>
              <a:t>by</a:t>
            </a:r>
            <a:r>
              <a:rPr sz="2400" b="1" spc="-125" dirty="0">
                <a:latin typeface="+mn-lt"/>
                <a:cs typeface="Arial"/>
              </a:rPr>
              <a:t> </a:t>
            </a:r>
            <a:r>
              <a:rPr sz="2400" b="1" spc="-175" dirty="0">
                <a:latin typeface="+mn-lt"/>
                <a:cs typeface="Arial"/>
              </a:rPr>
              <a:t>nucleosomes</a:t>
            </a:r>
          </a:p>
        </p:txBody>
      </p:sp>
      <p:sp>
        <p:nvSpPr>
          <p:cNvPr id="5" name="object 5"/>
          <p:cNvSpPr/>
          <p:nvPr/>
        </p:nvSpPr>
        <p:spPr>
          <a:xfrm>
            <a:off x="5635752" y="352043"/>
            <a:ext cx="3480182" cy="5811011"/>
          </a:xfrm>
          <a:prstGeom prst="rect">
            <a:avLst/>
          </a:prstGeom>
          <a:blipFill>
            <a:blip r:embed="rId2" cstate="print"/>
            <a:stretch>
              <a:fillRect/>
            </a:stretch>
          </a:blipFill>
        </p:spPr>
        <p:txBody>
          <a:bodyPr wrap="square" lIns="0" tIns="0" rIns="0" bIns="0" rtlCol="0"/>
          <a:lstStyle/>
          <a:p>
            <a:endParaRPr/>
          </a:p>
        </p:txBody>
      </p:sp>
      <p:sp>
        <p:nvSpPr>
          <p:cNvPr id="6" name="object 6"/>
          <p:cNvSpPr txBox="1"/>
          <p:nvPr/>
        </p:nvSpPr>
        <p:spPr>
          <a:xfrm>
            <a:off x="192786" y="1626870"/>
            <a:ext cx="4572000" cy="1569660"/>
          </a:xfrm>
          <a:prstGeom prst="rect">
            <a:avLst/>
          </a:prstGeom>
          <a:ln w="38100">
            <a:solidFill>
              <a:srgbClr val="FF6600"/>
            </a:solidFill>
          </a:ln>
        </p:spPr>
        <p:txBody>
          <a:bodyPr vert="horz" wrap="square" lIns="0" tIns="30480" rIns="0" bIns="0" rtlCol="0">
            <a:spAutoFit/>
          </a:bodyPr>
          <a:lstStyle/>
          <a:p>
            <a:pPr marL="377190" marR="113030" indent="-287020">
              <a:lnSpc>
                <a:spcPct val="100000"/>
              </a:lnSpc>
              <a:spcBef>
                <a:spcPts val="240"/>
              </a:spcBef>
              <a:buChar char="•"/>
              <a:tabLst>
                <a:tab pos="377190" algn="l"/>
                <a:tab pos="377825" algn="l"/>
              </a:tabLst>
            </a:pPr>
            <a:r>
              <a:rPr sz="2000" spc="-105" dirty="0">
                <a:cs typeface="Arial"/>
              </a:rPr>
              <a:t>Nucleosomes </a:t>
            </a:r>
            <a:r>
              <a:rPr sz="2000" spc="-20" dirty="0">
                <a:cs typeface="Arial"/>
              </a:rPr>
              <a:t>both </a:t>
            </a:r>
            <a:r>
              <a:rPr sz="2000" spc="-30" dirty="0">
                <a:cs typeface="Arial"/>
              </a:rPr>
              <a:t>protect </a:t>
            </a:r>
            <a:r>
              <a:rPr sz="2000" spc="-170" dirty="0">
                <a:cs typeface="Arial"/>
              </a:rPr>
              <a:t>DNA </a:t>
            </a:r>
            <a:r>
              <a:rPr sz="2000" spc="-85" dirty="0">
                <a:cs typeface="Arial"/>
              </a:rPr>
              <a:t>and </a:t>
            </a:r>
            <a:r>
              <a:rPr sz="2000" spc="-45" dirty="0">
                <a:cs typeface="Arial"/>
              </a:rPr>
              <a:t>allow </a:t>
            </a:r>
            <a:r>
              <a:rPr sz="2000" spc="55" dirty="0">
                <a:cs typeface="Arial"/>
              </a:rPr>
              <a:t>it  </a:t>
            </a:r>
            <a:r>
              <a:rPr sz="2000" spc="15" dirty="0">
                <a:cs typeface="Arial"/>
              </a:rPr>
              <a:t>to </a:t>
            </a:r>
            <a:r>
              <a:rPr sz="2000" spc="-85" dirty="0">
                <a:cs typeface="Arial"/>
              </a:rPr>
              <a:t>be </a:t>
            </a:r>
            <a:r>
              <a:rPr sz="2000" spc="-110" dirty="0">
                <a:cs typeface="Arial"/>
              </a:rPr>
              <a:t>packaged, </a:t>
            </a:r>
            <a:r>
              <a:rPr sz="2000" spc="-40" dirty="0">
                <a:cs typeface="Arial"/>
              </a:rPr>
              <a:t>this </a:t>
            </a:r>
            <a:r>
              <a:rPr sz="2000" spc="-25" dirty="0">
                <a:cs typeface="Arial"/>
              </a:rPr>
              <a:t>in </a:t>
            </a:r>
            <a:r>
              <a:rPr sz="2000" spc="5" dirty="0">
                <a:cs typeface="Arial"/>
              </a:rPr>
              <a:t>turn </a:t>
            </a:r>
            <a:r>
              <a:rPr sz="2000" spc="-70" dirty="0">
                <a:cs typeface="Arial"/>
              </a:rPr>
              <a:t>allows </a:t>
            </a:r>
            <a:r>
              <a:rPr sz="2000" spc="-170" dirty="0">
                <a:cs typeface="Arial"/>
              </a:rPr>
              <a:t>DNA </a:t>
            </a:r>
            <a:r>
              <a:rPr sz="2000" spc="15" dirty="0">
                <a:cs typeface="Arial"/>
              </a:rPr>
              <a:t>to  </a:t>
            </a:r>
            <a:r>
              <a:rPr sz="2000" spc="-85" dirty="0">
                <a:cs typeface="Arial"/>
              </a:rPr>
              <a:t>be </a:t>
            </a:r>
            <a:r>
              <a:rPr sz="2000" spc="-70" dirty="0">
                <a:cs typeface="Arial"/>
              </a:rPr>
              <a:t>supercoiled.</a:t>
            </a:r>
            <a:endParaRPr sz="2000" dirty="0">
              <a:cs typeface="Arial"/>
            </a:endParaRPr>
          </a:p>
          <a:p>
            <a:pPr marL="377190" marR="182880" indent="-287020">
              <a:lnSpc>
                <a:spcPct val="100000"/>
              </a:lnSpc>
              <a:buChar char="•"/>
              <a:tabLst>
                <a:tab pos="377190" algn="l"/>
                <a:tab pos="377825" algn="l"/>
              </a:tabLst>
            </a:pPr>
            <a:r>
              <a:rPr sz="2000" spc="-105" dirty="0">
                <a:cs typeface="Arial"/>
              </a:rPr>
              <a:t>Nucleosomes </a:t>
            </a:r>
            <a:r>
              <a:rPr sz="2000" spc="-85" dirty="0">
                <a:cs typeface="Arial"/>
              </a:rPr>
              <a:t>are </a:t>
            </a:r>
            <a:r>
              <a:rPr sz="2000" spc="-45" dirty="0">
                <a:cs typeface="Arial"/>
              </a:rPr>
              <a:t>formed </a:t>
            </a:r>
            <a:r>
              <a:rPr sz="2000" spc="-75" dirty="0">
                <a:cs typeface="Arial"/>
              </a:rPr>
              <a:t>by </a:t>
            </a:r>
            <a:r>
              <a:rPr sz="2000" spc="-65" dirty="0">
                <a:cs typeface="Arial"/>
              </a:rPr>
              <a:t>wrapping </a:t>
            </a:r>
            <a:r>
              <a:rPr sz="2000" spc="-170" dirty="0">
                <a:cs typeface="Arial"/>
              </a:rPr>
              <a:t>DNA  </a:t>
            </a:r>
            <a:r>
              <a:rPr sz="2000" spc="-65" dirty="0">
                <a:cs typeface="Arial"/>
              </a:rPr>
              <a:t>around </a:t>
            </a:r>
            <a:r>
              <a:rPr sz="2000" spc="-60" dirty="0">
                <a:cs typeface="Arial"/>
              </a:rPr>
              <a:t>histone</a:t>
            </a:r>
            <a:r>
              <a:rPr sz="2000" spc="-114" dirty="0">
                <a:cs typeface="Arial"/>
              </a:rPr>
              <a:t> </a:t>
            </a:r>
            <a:r>
              <a:rPr sz="2000" spc="-50" dirty="0">
                <a:cs typeface="Arial"/>
              </a:rPr>
              <a:t>proteins</a:t>
            </a:r>
            <a:endParaRPr sz="2000" dirty="0">
              <a:cs typeface="Arial"/>
            </a:endParaRPr>
          </a:p>
        </p:txBody>
      </p:sp>
      <p:sp>
        <p:nvSpPr>
          <p:cNvPr id="7" name="object 7"/>
          <p:cNvSpPr/>
          <p:nvPr/>
        </p:nvSpPr>
        <p:spPr>
          <a:xfrm>
            <a:off x="5710443" y="862355"/>
            <a:ext cx="861694" cy="851535"/>
          </a:xfrm>
          <a:custGeom>
            <a:avLst/>
            <a:gdLst/>
            <a:ahLst/>
            <a:cxnLst/>
            <a:rect l="l" t="t" r="r" b="b"/>
            <a:pathLst>
              <a:path w="861695" h="851535">
                <a:moveTo>
                  <a:pt x="8112" y="510005"/>
                </a:moveTo>
                <a:lnTo>
                  <a:pt x="1521" y="464059"/>
                </a:lnTo>
                <a:lnTo>
                  <a:pt x="0" y="418574"/>
                </a:lnTo>
                <a:lnTo>
                  <a:pt x="3341" y="373856"/>
                </a:lnTo>
                <a:lnTo>
                  <a:pt x="11338" y="330213"/>
                </a:lnTo>
                <a:lnTo>
                  <a:pt x="23785" y="287948"/>
                </a:lnTo>
                <a:lnTo>
                  <a:pt x="40474" y="247369"/>
                </a:lnTo>
                <a:lnTo>
                  <a:pt x="61198" y="208782"/>
                </a:lnTo>
                <a:lnTo>
                  <a:pt x="85751" y="172492"/>
                </a:lnTo>
                <a:lnTo>
                  <a:pt x="113926" y="138805"/>
                </a:lnTo>
                <a:lnTo>
                  <a:pt x="145517" y="108027"/>
                </a:lnTo>
                <a:lnTo>
                  <a:pt x="180315" y="80464"/>
                </a:lnTo>
                <a:lnTo>
                  <a:pt x="218115" y="56422"/>
                </a:lnTo>
                <a:lnTo>
                  <a:pt x="258710" y="36208"/>
                </a:lnTo>
                <a:lnTo>
                  <a:pt x="301892" y="20126"/>
                </a:lnTo>
                <a:lnTo>
                  <a:pt x="347456" y="8482"/>
                </a:lnTo>
                <a:lnTo>
                  <a:pt x="393998" y="1735"/>
                </a:lnTo>
                <a:lnTo>
                  <a:pt x="440049" y="0"/>
                </a:lnTo>
                <a:lnTo>
                  <a:pt x="485299" y="3074"/>
                </a:lnTo>
                <a:lnTo>
                  <a:pt x="529439" y="10756"/>
                </a:lnTo>
                <a:lnTo>
                  <a:pt x="572161" y="22843"/>
                </a:lnTo>
                <a:lnTo>
                  <a:pt x="613156" y="39131"/>
                </a:lnTo>
                <a:lnTo>
                  <a:pt x="652115" y="59418"/>
                </a:lnTo>
                <a:lnTo>
                  <a:pt x="688729" y="83502"/>
                </a:lnTo>
                <a:lnTo>
                  <a:pt x="722689" y="111179"/>
                </a:lnTo>
                <a:lnTo>
                  <a:pt x="753687" y="142246"/>
                </a:lnTo>
                <a:lnTo>
                  <a:pt x="781413" y="176502"/>
                </a:lnTo>
                <a:lnTo>
                  <a:pt x="805558" y="213743"/>
                </a:lnTo>
                <a:lnTo>
                  <a:pt x="825815" y="253766"/>
                </a:lnTo>
                <a:lnTo>
                  <a:pt x="841873" y="296369"/>
                </a:lnTo>
                <a:lnTo>
                  <a:pt x="853424" y="341349"/>
                </a:lnTo>
                <a:lnTo>
                  <a:pt x="860015" y="387296"/>
                </a:lnTo>
                <a:lnTo>
                  <a:pt x="861536" y="432781"/>
                </a:lnTo>
                <a:lnTo>
                  <a:pt x="858195" y="477499"/>
                </a:lnTo>
                <a:lnTo>
                  <a:pt x="850198" y="521142"/>
                </a:lnTo>
                <a:lnTo>
                  <a:pt x="837751" y="563407"/>
                </a:lnTo>
                <a:lnTo>
                  <a:pt x="821062" y="603985"/>
                </a:lnTo>
                <a:lnTo>
                  <a:pt x="800338" y="642573"/>
                </a:lnTo>
                <a:lnTo>
                  <a:pt x="775785" y="678863"/>
                </a:lnTo>
                <a:lnTo>
                  <a:pt x="747610" y="712550"/>
                </a:lnTo>
                <a:lnTo>
                  <a:pt x="716019" y="743328"/>
                </a:lnTo>
                <a:lnTo>
                  <a:pt x="681221" y="770891"/>
                </a:lnTo>
                <a:lnTo>
                  <a:pt x="643421" y="794933"/>
                </a:lnTo>
                <a:lnTo>
                  <a:pt x="602826" y="815147"/>
                </a:lnTo>
                <a:lnTo>
                  <a:pt x="559644" y="831229"/>
                </a:lnTo>
                <a:lnTo>
                  <a:pt x="514080" y="842872"/>
                </a:lnTo>
                <a:lnTo>
                  <a:pt x="467538" y="849620"/>
                </a:lnTo>
                <a:lnTo>
                  <a:pt x="421487" y="851355"/>
                </a:lnTo>
                <a:lnTo>
                  <a:pt x="376237" y="848281"/>
                </a:lnTo>
                <a:lnTo>
                  <a:pt x="332097" y="840599"/>
                </a:lnTo>
                <a:lnTo>
                  <a:pt x="289375" y="828512"/>
                </a:lnTo>
                <a:lnTo>
                  <a:pt x="248380" y="812224"/>
                </a:lnTo>
                <a:lnTo>
                  <a:pt x="209421" y="791937"/>
                </a:lnTo>
                <a:lnTo>
                  <a:pt x="172807" y="767853"/>
                </a:lnTo>
                <a:lnTo>
                  <a:pt x="138847" y="740176"/>
                </a:lnTo>
                <a:lnTo>
                  <a:pt x="107849" y="709109"/>
                </a:lnTo>
                <a:lnTo>
                  <a:pt x="80123" y="674853"/>
                </a:lnTo>
                <a:lnTo>
                  <a:pt x="55978" y="637612"/>
                </a:lnTo>
                <a:lnTo>
                  <a:pt x="35721" y="597589"/>
                </a:lnTo>
                <a:lnTo>
                  <a:pt x="19663" y="554986"/>
                </a:lnTo>
                <a:lnTo>
                  <a:pt x="8112" y="510005"/>
                </a:lnTo>
                <a:close/>
              </a:path>
            </a:pathLst>
          </a:custGeom>
          <a:ln w="38100">
            <a:solidFill>
              <a:srgbClr val="FF6600"/>
            </a:solidFill>
          </a:ln>
        </p:spPr>
        <p:txBody>
          <a:bodyPr wrap="square" lIns="0" tIns="0" rIns="0" bIns="0" rtlCol="0"/>
          <a:lstStyle/>
          <a:p>
            <a:endParaRPr/>
          </a:p>
        </p:txBody>
      </p:sp>
      <p:sp>
        <p:nvSpPr>
          <p:cNvPr id="8" name="object 8"/>
          <p:cNvSpPr txBox="1"/>
          <p:nvPr/>
        </p:nvSpPr>
        <p:spPr>
          <a:xfrm>
            <a:off x="192785" y="4520999"/>
            <a:ext cx="4572000" cy="1420261"/>
          </a:xfrm>
          <a:prstGeom prst="rect">
            <a:avLst/>
          </a:prstGeom>
          <a:ln w="9144">
            <a:solidFill>
              <a:srgbClr val="000000"/>
            </a:solidFill>
          </a:ln>
        </p:spPr>
        <p:txBody>
          <a:bodyPr vert="horz" wrap="square" lIns="0" tIns="34925" rIns="0" bIns="0" rtlCol="0">
            <a:spAutoFit/>
          </a:bodyPr>
          <a:lstStyle/>
          <a:p>
            <a:pPr marL="91440" marR="93980" algn="just">
              <a:lnSpc>
                <a:spcPct val="100000"/>
              </a:lnSpc>
              <a:spcBef>
                <a:spcPts val="275"/>
              </a:spcBef>
            </a:pPr>
            <a:r>
              <a:rPr i="1" spc="-110" dirty="0">
                <a:cs typeface="Trebuchet MS"/>
              </a:rPr>
              <a:t>n.b. </a:t>
            </a:r>
            <a:r>
              <a:rPr i="1" spc="-75" dirty="0">
                <a:cs typeface="Trebuchet MS"/>
              </a:rPr>
              <a:t>Prokaryotic </a:t>
            </a:r>
            <a:r>
              <a:rPr i="1" spc="-15" dirty="0">
                <a:cs typeface="Trebuchet MS"/>
              </a:rPr>
              <a:t>DNA</a:t>
            </a:r>
            <a:r>
              <a:rPr i="1" spc="-325" dirty="0">
                <a:cs typeface="Trebuchet MS"/>
              </a:rPr>
              <a:t> </a:t>
            </a:r>
            <a:r>
              <a:rPr i="1" spc="-100" dirty="0">
                <a:cs typeface="Trebuchet MS"/>
              </a:rPr>
              <a:t>is, </a:t>
            </a:r>
            <a:r>
              <a:rPr i="1" spc="-110" dirty="0">
                <a:cs typeface="Trebuchet MS"/>
              </a:rPr>
              <a:t>like </a:t>
            </a:r>
            <a:r>
              <a:rPr i="1" spc="-80" dirty="0">
                <a:cs typeface="Trebuchet MS"/>
              </a:rPr>
              <a:t>eukaryotic </a:t>
            </a:r>
            <a:r>
              <a:rPr i="1" spc="-50" dirty="0">
                <a:cs typeface="Trebuchet MS"/>
              </a:rPr>
              <a:t>DNA, </a:t>
            </a:r>
            <a:r>
              <a:rPr i="1" spc="-85" dirty="0">
                <a:cs typeface="Trebuchet MS"/>
              </a:rPr>
              <a:t>supercoiled, but  </a:t>
            </a:r>
            <a:r>
              <a:rPr i="1" spc="-105" dirty="0">
                <a:cs typeface="Trebuchet MS"/>
              </a:rPr>
              <a:t>differently: </a:t>
            </a:r>
            <a:r>
              <a:rPr i="1" spc="-75" dirty="0">
                <a:cs typeface="Trebuchet MS"/>
              </a:rPr>
              <a:t>Prokaryotic </a:t>
            </a:r>
            <a:r>
              <a:rPr i="1" spc="-15" dirty="0">
                <a:cs typeface="Trebuchet MS"/>
              </a:rPr>
              <a:t>DNA </a:t>
            </a:r>
            <a:r>
              <a:rPr i="1" spc="-60" dirty="0">
                <a:cs typeface="Trebuchet MS"/>
              </a:rPr>
              <a:t>maybe associated</a:t>
            </a:r>
            <a:r>
              <a:rPr i="1" spc="-325" dirty="0">
                <a:cs typeface="Trebuchet MS"/>
              </a:rPr>
              <a:t> </a:t>
            </a:r>
            <a:r>
              <a:rPr i="1" spc="-85" dirty="0">
                <a:cs typeface="Trebuchet MS"/>
              </a:rPr>
              <a:t>with proteins,  but</a:t>
            </a:r>
            <a:r>
              <a:rPr i="1" spc="-105" dirty="0">
                <a:cs typeface="Trebuchet MS"/>
              </a:rPr>
              <a:t> </a:t>
            </a:r>
            <a:r>
              <a:rPr i="1" spc="-114" dirty="0">
                <a:cs typeface="Trebuchet MS"/>
              </a:rPr>
              <a:t>it</a:t>
            </a:r>
            <a:r>
              <a:rPr i="1" spc="-100" dirty="0">
                <a:cs typeface="Trebuchet MS"/>
              </a:rPr>
              <a:t> </a:t>
            </a:r>
            <a:r>
              <a:rPr i="1" spc="-65" dirty="0">
                <a:cs typeface="Trebuchet MS"/>
              </a:rPr>
              <a:t>is</a:t>
            </a:r>
            <a:r>
              <a:rPr i="1" spc="-105" dirty="0">
                <a:cs typeface="Trebuchet MS"/>
              </a:rPr>
              <a:t> </a:t>
            </a:r>
            <a:r>
              <a:rPr i="1" spc="-70" dirty="0">
                <a:cs typeface="Trebuchet MS"/>
              </a:rPr>
              <a:t>not</a:t>
            </a:r>
            <a:r>
              <a:rPr i="1" spc="-105" dirty="0">
                <a:cs typeface="Trebuchet MS"/>
              </a:rPr>
              <a:t> </a:t>
            </a:r>
            <a:r>
              <a:rPr i="1" spc="-55" dirty="0">
                <a:cs typeface="Trebuchet MS"/>
              </a:rPr>
              <a:t>organised</a:t>
            </a:r>
            <a:r>
              <a:rPr i="1" spc="-114" dirty="0">
                <a:cs typeface="Trebuchet MS"/>
              </a:rPr>
              <a:t> </a:t>
            </a:r>
            <a:r>
              <a:rPr i="1" spc="-70" dirty="0">
                <a:cs typeface="Trebuchet MS"/>
              </a:rPr>
              <a:t>by</a:t>
            </a:r>
            <a:r>
              <a:rPr i="1" spc="-110" dirty="0">
                <a:cs typeface="Trebuchet MS"/>
              </a:rPr>
              <a:t> </a:t>
            </a:r>
            <a:r>
              <a:rPr i="1" spc="-70" dirty="0">
                <a:cs typeface="Trebuchet MS"/>
              </a:rPr>
              <a:t>histones</a:t>
            </a:r>
            <a:r>
              <a:rPr i="1" spc="-120" dirty="0">
                <a:cs typeface="Trebuchet MS"/>
              </a:rPr>
              <a:t> </a:t>
            </a:r>
            <a:r>
              <a:rPr i="1" spc="-45" dirty="0">
                <a:cs typeface="Trebuchet MS"/>
              </a:rPr>
              <a:t>and</a:t>
            </a:r>
            <a:r>
              <a:rPr i="1" spc="-95" dirty="0">
                <a:cs typeface="Trebuchet MS"/>
              </a:rPr>
              <a:t> </a:t>
            </a:r>
            <a:r>
              <a:rPr i="1" spc="-65" dirty="0">
                <a:cs typeface="Trebuchet MS"/>
              </a:rPr>
              <a:t>is</a:t>
            </a:r>
            <a:r>
              <a:rPr i="1" spc="-105" dirty="0">
                <a:cs typeface="Trebuchet MS"/>
              </a:rPr>
              <a:t> </a:t>
            </a:r>
            <a:r>
              <a:rPr i="1" spc="-95" dirty="0">
                <a:cs typeface="Trebuchet MS"/>
              </a:rPr>
              <a:t>therefore</a:t>
            </a:r>
            <a:r>
              <a:rPr lang="en-GB" dirty="0">
                <a:cs typeface="Trebuchet MS"/>
              </a:rPr>
              <a:t> </a:t>
            </a:r>
            <a:r>
              <a:rPr i="1" spc="-65" dirty="0">
                <a:cs typeface="Trebuchet MS"/>
              </a:rPr>
              <a:t>sometimes </a:t>
            </a:r>
            <a:r>
              <a:rPr i="1" spc="-100" dirty="0">
                <a:cs typeface="Trebuchet MS"/>
              </a:rPr>
              <a:t>referred </a:t>
            </a:r>
            <a:r>
              <a:rPr i="1" spc="-20" dirty="0">
                <a:cs typeface="Trebuchet MS"/>
              </a:rPr>
              <a:t>as </a:t>
            </a:r>
            <a:r>
              <a:rPr i="1" spc="-60" dirty="0">
                <a:cs typeface="Trebuchet MS"/>
              </a:rPr>
              <a:t>being</a:t>
            </a:r>
            <a:r>
              <a:rPr i="1" spc="-315" dirty="0">
                <a:cs typeface="Trebuchet MS"/>
              </a:rPr>
              <a:t> </a:t>
            </a:r>
            <a:r>
              <a:rPr i="1" spc="-125" dirty="0">
                <a:cs typeface="Trebuchet MS"/>
              </a:rPr>
              <a:t>‘naked’.</a:t>
            </a:r>
            <a:endParaRPr dirty="0">
              <a:cs typeface="Trebuchet MS"/>
            </a:endParaRPr>
          </a:p>
        </p:txBody>
      </p:sp>
      <p:sp>
        <p:nvSpPr>
          <p:cNvPr id="9" name="object 9"/>
          <p:cNvSpPr/>
          <p:nvPr/>
        </p:nvSpPr>
        <p:spPr>
          <a:xfrm>
            <a:off x="4764785" y="1373886"/>
            <a:ext cx="954405" cy="254635"/>
          </a:xfrm>
          <a:custGeom>
            <a:avLst/>
            <a:gdLst/>
            <a:ahLst/>
            <a:cxnLst/>
            <a:rect l="l" t="t" r="r" b="b"/>
            <a:pathLst>
              <a:path w="954404" h="254635">
                <a:moveTo>
                  <a:pt x="954404" y="0"/>
                </a:moveTo>
                <a:lnTo>
                  <a:pt x="0" y="254126"/>
                </a:lnTo>
              </a:path>
            </a:pathLst>
          </a:custGeom>
          <a:ln w="38100">
            <a:solidFill>
              <a:srgbClr val="FF6600"/>
            </a:solidFill>
          </a:ln>
        </p:spPr>
        <p:txBody>
          <a:bodyPr wrap="square" lIns="0" tIns="0" rIns="0" bIns="0" rtlCol="0"/>
          <a:lstStyle/>
          <a:p>
            <a:endParaRPr/>
          </a:p>
        </p:txBody>
      </p:sp>
      <p:sp>
        <p:nvSpPr>
          <p:cNvPr id="10" name="object 10"/>
          <p:cNvSpPr txBox="1"/>
          <p:nvPr/>
        </p:nvSpPr>
        <p:spPr>
          <a:xfrm>
            <a:off x="4846446" y="6644437"/>
            <a:ext cx="4250055" cy="177800"/>
          </a:xfrm>
          <a:prstGeom prst="rect">
            <a:avLst/>
          </a:prstGeom>
        </p:spPr>
        <p:txBody>
          <a:bodyPr vert="horz" wrap="square" lIns="0" tIns="0" rIns="0" bIns="0" rtlCol="0">
            <a:spAutoFit/>
          </a:bodyPr>
          <a:lstStyle/>
          <a:p>
            <a:pPr marL="12700">
              <a:lnSpc>
                <a:spcPts val="1240"/>
              </a:lnSpc>
            </a:pPr>
            <a:r>
              <a:rPr sz="1200" u="sng" spc="-30" dirty="0">
                <a:solidFill>
                  <a:srgbClr val="0000FF"/>
                </a:solidFill>
                <a:uFill>
                  <a:solidFill>
                    <a:srgbClr val="0000FF"/>
                  </a:solidFill>
                </a:uFill>
                <a:latin typeface="Arial"/>
                <a:cs typeface="Arial"/>
              </a:rPr>
              <a:t>http://en.wikipedia.org/wiki/File:DNA_to_Chromatin_Formation.jpg</a:t>
            </a:r>
            <a:endParaRPr sz="1200">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212</TotalTime>
  <Words>2966</Words>
  <Application>Microsoft Office PowerPoint</Application>
  <PresentationFormat>On-screen Show (4:3)</PresentationFormat>
  <Paragraphs>198</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Times New Roman</vt:lpstr>
      <vt:lpstr>Trebuchet MS</vt:lpstr>
      <vt:lpstr>Office Theme</vt:lpstr>
      <vt:lpstr>7.2 Transcription and Gene expression</vt:lpstr>
      <vt:lpstr>Between genes exist non-coding regions of DNA (introns). Although such DNA does not code for polypeptides it can affect transcription of mRNA.</vt:lpstr>
      <vt:lpstr>Non-coding regions have important functions, for example promoters:</vt:lpstr>
      <vt:lpstr>One well known example of the regulation of gene expression by proteins is the metabolism of lactose in E. coli bacterium. The diagram below illustrates this example:</vt:lpstr>
      <vt:lpstr>One well known example of the regulation of gene expression by proteins is the metabolism of lactose in E. coli bacterium. The diagram below illustrates this example:</vt:lpstr>
      <vt:lpstr>Summary of common types of regulating proteins and associated sequences  found in eukaryotes.</vt:lpstr>
      <vt:lpstr>PowerPoint Presentation</vt:lpstr>
      <vt:lpstr>PowerPoint Presentation</vt:lpstr>
      <vt:lpstr>Eukaryotic DNA supercoiling is organised  by nucleosomes</vt:lpstr>
      <vt:lpstr>PowerPoint Presentation</vt:lpstr>
      <vt:lpstr>PowerPoint Presentation</vt:lpstr>
      <vt:lpstr>  </vt:lpstr>
      <vt:lpstr>Acetylation is the addition of Acetyl  groups to histones</vt:lpstr>
      <vt:lpstr>PowerPoint Presentation</vt:lpstr>
      <vt:lpstr>PowerPoint Presentation</vt:lpstr>
      <vt:lpstr>The images show a mapping of chromosomal regions with differential DNA  methylation in monozygotic (identical) twins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Eukaryotic genes (unlike prokaryote) contain base sequences that are not translated into polypeptides</vt:lpstr>
      <vt:lpstr>The splicing process above can happen in different ways to the same gene. particular  exons (of a gene) may be included within or excluded from mature mRNA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7.2 Transcription and gene expression</dc:title>
  <dc:creator>Victoria Mcknight</dc:creator>
  <cp:lastModifiedBy>Victoria Mcknight</cp:lastModifiedBy>
  <cp:revision>17</cp:revision>
  <dcterms:created xsi:type="dcterms:W3CDTF">2018-01-23T08:09:56Z</dcterms:created>
  <dcterms:modified xsi:type="dcterms:W3CDTF">2018-01-31T05:14:16Z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2017-01-12T00:00:00Z</vt:filetime>
  </property>
  <property fmtid="{D5CDD505-2E9C-101B-9397-08002B2CF9AE}" pid="3" name="Creator">
    <vt:lpwstr>Microsoft® PowerPoint® 2013</vt:lpwstr>
  </property>
  <property fmtid="{D5CDD505-2E9C-101B-9397-08002B2CF9AE}" pid="4" name="LastSaved">
    <vt:filetime>2018-01-23T00:00:00Z</vt:filetime>
  </property>
</Properties>
</file>