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60" r:id="rId2"/>
    <p:sldId id="338" r:id="rId3"/>
    <p:sldId id="342" r:id="rId4"/>
    <p:sldId id="337" r:id="rId5"/>
    <p:sldId id="345" r:id="rId6"/>
    <p:sldId id="346" r:id="rId7"/>
    <p:sldId id="339" r:id="rId8"/>
    <p:sldId id="341" r:id="rId9"/>
    <p:sldId id="347" r:id="rId10"/>
    <p:sldId id="343" r:id="rId11"/>
    <p:sldId id="344" r:id="rId12"/>
    <p:sldId id="348" r:id="rId13"/>
    <p:sldId id="366" r:id="rId14"/>
    <p:sldId id="350" r:id="rId15"/>
    <p:sldId id="364" r:id="rId16"/>
    <p:sldId id="365" r:id="rId17"/>
    <p:sldId id="358" r:id="rId18"/>
    <p:sldId id="304" r:id="rId19"/>
    <p:sldId id="359" r:id="rId20"/>
    <p:sldId id="360" r:id="rId21"/>
    <p:sldId id="361" r:id="rId22"/>
    <p:sldId id="362" r:id="rId23"/>
    <p:sldId id="353" r:id="rId24"/>
    <p:sldId id="355" r:id="rId25"/>
    <p:sldId id="354" r:id="rId26"/>
    <p:sldId id="357" r:id="rId27"/>
    <p:sldId id="35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F53345-1A6E-7045-BD3D-5021CEFB7936}">
          <p14:sldIdLst>
            <p14:sldId id="260"/>
            <p14:sldId id="338"/>
            <p14:sldId id="342"/>
            <p14:sldId id="337"/>
            <p14:sldId id="345"/>
            <p14:sldId id="346"/>
            <p14:sldId id="339"/>
            <p14:sldId id="341"/>
            <p14:sldId id="347"/>
            <p14:sldId id="343"/>
            <p14:sldId id="344"/>
            <p14:sldId id="348"/>
            <p14:sldId id="366"/>
            <p14:sldId id="350"/>
            <p14:sldId id="364"/>
            <p14:sldId id="365"/>
            <p14:sldId id="358"/>
            <p14:sldId id="304"/>
            <p14:sldId id="359"/>
            <p14:sldId id="360"/>
            <p14:sldId id="361"/>
            <p14:sldId id="362"/>
            <p14:sldId id="353"/>
            <p14:sldId id="355"/>
            <p14:sldId id="354"/>
            <p14:sldId id="357"/>
            <p14:sldId id="35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CC0000"/>
    <a:srgbClr val="FFFF66"/>
    <a:srgbClr val="A5F065"/>
    <a:srgbClr val="EBAEE5"/>
    <a:srgbClr val="3A0E14"/>
    <a:srgbClr val="800000"/>
    <a:srgbClr val="8E06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24" autoAdjust="0"/>
    <p:restoredTop sz="89126" autoAdjust="0"/>
  </p:normalViewPr>
  <p:slideViewPr>
    <p:cSldViewPr snapToGrid="0" snapToObjects="1" showGuides="1">
      <p:cViewPr>
        <p:scale>
          <a:sx n="60" d="100"/>
          <a:sy n="60" d="100"/>
        </p:scale>
        <p:origin x="-1422" y="-384"/>
      </p:cViewPr>
      <p:guideLst>
        <p:guide orient="horz" pos="4006"/>
        <p:guide pos="566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13807-ED68-354E-B2A7-93262C600EB5}" type="datetimeFigureOut">
              <a:rPr lang="en-US" smtClean="0"/>
              <a:t>3/15/2016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69C55-1A15-554C-B13A-F7A4EBB5AD2E}" type="slidenum">
              <a:rPr lang="en-US" smtClean="0"/>
              <a:t>‹#›</a:t>
            </a:fld>
            <a:endParaRPr lang="en-US"/>
          </a:p>
        </p:txBody>
      </p:sp>
    </p:spTree>
    <p:extLst>
      <p:ext uri="{BB962C8B-B14F-4D97-AF65-F5344CB8AC3E}">
        <p14:creationId xmlns:p14="http://schemas.microsoft.com/office/powerpoint/2010/main" val="22516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197749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311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63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6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98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620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57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hyperlink" Target="http://www.biotopics.co.uk/as/insulinproteinstructure.html" TargetMode="Externa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en.wikipedia.org/wiki/File:Peptide_syn.p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hyperlink" Target="http://upload.wikimedia.org/wikipedia/commons/b/b0/Mint-leaves-2007.jpg" TargetMode="External"/><Relationship Id="rId4" Type="http://schemas.openxmlformats.org/officeDocument/2006/relationships/hyperlink" Target="http://upload.wikimedia.org/wikipedia/commons/thumb/7/74/Rubisco.png/220px-Rubisco.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en.wikipedia.org/wiki/File:Inzul%C3%ADn.jpg" TargetMode="External"/><Relationship Id="rId4" Type="http://schemas.openxmlformats.org/officeDocument/2006/relationships/hyperlink" Target="http://www.biotopics.co.uk/as/insulinproteinstructure.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upload.wikimedia.org/wikipedia/commons/thumb/a/a9/Antibody_IgG2.png/320px-Antibody_IgG2.png"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slideshare.net/jasondenys" TargetMode="External"/><Relationship Id="rId1" Type="http://schemas.openxmlformats.org/officeDocument/2006/relationships/slideLayout" Target="../slideLayouts/slideLayout2.xml"/><Relationship Id="rId5" Type="http://schemas.openxmlformats.org/officeDocument/2006/relationships/hyperlink" Target="http://commons.wikimedia.org/wiki/File:Peptidformationball.svg"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commons.wikimedia.org/wiki/File:Rhodopsin.jpg" TargetMode="External"/><Relationship Id="rId4" Type="http://schemas.openxmlformats.org/officeDocument/2006/relationships/hyperlink" Target="https://en.wikipedia.org/wiki/Retina#mediaviewer/File:Fundus_photograph_of_normal_left_eye.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s://en.wikipedia.org/wiki/Tooth_(human)#mediaviewer/File:Teeth_by_David_Shankbone.jpg" TargetMode="External"/><Relationship Id="rId4" Type="http://schemas.openxmlformats.org/officeDocument/2006/relationships/hyperlink" Target="http://chempolymerproject.wikispaces.com/file/view/collagen_(alpha_chain).jpg/34235269/collagen_(alpha_chain).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s://en.wikipedia.org/wiki/Spider_silk#mediaviewer/File:Araneus_diadematus_underside_1.jpg" TargetMode="External"/><Relationship Id="rId4" Type="http://schemas.openxmlformats.org/officeDocument/2006/relationships/hyperlink" Target="https://en.wikipedia.org/wiki/Spider_silk#mediaviewer/File:Structure_of_spider_silk_thread_Modified.sv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proteomics.arizona.edu/sites/proteomics.arizona.edu/files/1D_Gel_CD_4.pn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proteomics.arizona.edu/sites/proteomics.arizona.edu/files/1D_Gel_CD_4.pn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upload.wikimedia.org/wikipedia/commons/2/22/Fried_egg,_sunny_side_up_(black_background).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File:Champagne_vent_white_smokers.jp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upload.wikimedia.org/wikipedia/commons/2/22/Fried_egg,_sunny_side_up_(black_background).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n.wikipedia.org/wiki/File:Peptide_syn.png"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rcsb.org/pdb/education_discussion/molecule_of_the_month/images/2wdk_2wdl_front.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commons.wikimedia.org/wiki/File:Amino_Acids.sv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chempolymerproject.wikispaces.com/file/view/collagen_(alpha_chain).jpg/34235269/collagen_(alpha_chain).jp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commons.wikimedia.org/wiki/File:Amino_Acids.sv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disulphid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1276350"/>
            <a:ext cx="2735580" cy="1981200"/>
          </a:xfrm>
          <a:prstGeom prst="rect">
            <a:avLst/>
          </a:prstGeom>
        </p:spPr>
      </p:pic>
      <p:sp>
        <p:nvSpPr>
          <p:cNvPr id="2" name="Title 1"/>
          <p:cNvSpPr>
            <a:spLocks noGrp="1"/>
          </p:cNvSpPr>
          <p:nvPr>
            <p:ph type="ctrTitle"/>
          </p:nvPr>
        </p:nvSpPr>
        <p:spPr>
          <a:xfrm>
            <a:off x="0" y="1"/>
            <a:ext cx="2476500" cy="858648"/>
          </a:xfrm>
          <a:solidFill>
            <a:srgbClr val="92D050"/>
          </a:solidFill>
        </p:spPr>
        <p:txBody>
          <a:bodyPr>
            <a:normAutofit/>
          </a:bodyPr>
          <a:lstStyle/>
          <a:p>
            <a:r>
              <a:rPr lang="en-US" dirty="0" smtClean="0"/>
              <a:t>2.4 Proteins</a:t>
            </a:r>
            <a:endParaRPr lang="en-US" dirty="0"/>
          </a:p>
        </p:txBody>
      </p:sp>
      <p:sp>
        <p:nvSpPr>
          <p:cNvPr id="3" name="Subtitle 2"/>
          <p:cNvSpPr>
            <a:spLocks noGrp="1"/>
          </p:cNvSpPr>
          <p:nvPr>
            <p:ph type="subTitle" idx="1"/>
          </p:nvPr>
        </p:nvSpPr>
        <p:spPr>
          <a:xfrm>
            <a:off x="3251200" y="391159"/>
            <a:ext cx="5892800" cy="742951"/>
          </a:xfrm>
          <a:solidFill>
            <a:srgbClr val="FFFF00"/>
          </a:solidFill>
        </p:spPr>
        <p:txBody>
          <a:bodyPr>
            <a:normAutofit fontScale="85000" lnSpcReduction="20000"/>
          </a:bodyPr>
          <a:lstStyle/>
          <a:p>
            <a:pPr algn="l"/>
            <a:r>
              <a:rPr lang="en-US" dirty="0">
                <a:solidFill>
                  <a:schemeClr val="tx1"/>
                </a:solidFill>
              </a:rPr>
              <a:t>Essential idea: Proteins have a very wide range of functions in living organisms.</a:t>
            </a:r>
          </a:p>
        </p:txBody>
      </p:sp>
      <p:sp>
        <p:nvSpPr>
          <p:cNvPr id="4" name="Text Placeholder 3"/>
          <p:cNvSpPr>
            <a:spLocks noGrp="1"/>
          </p:cNvSpPr>
          <p:nvPr>
            <p:ph type="body" sz="quarter" idx="10"/>
          </p:nvPr>
        </p:nvSpPr>
        <p:spPr>
          <a:xfrm>
            <a:off x="170181" y="3257549"/>
            <a:ext cx="4406900" cy="3446464"/>
          </a:xfrm>
          <a:solidFill>
            <a:schemeClr val="accent1">
              <a:lumMod val="40000"/>
              <a:lumOff val="60000"/>
            </a:schemeClr>
          </a:solidFill>
        </p:spPr>
        <p:txBody>
          <a:bodyPr>
            <a:noAutofit/>
          </a:bodyPr>
          <a:lstStyle/>
          <a:p>
            <a:pPr algn="l"/>
            <a:r>
              <a:rPr lang="en-US" sz="1800" dirty="0">
                <a:solidFill>
                  <a:schemeClr val="tx1"/>
                </a:solidFill>
              </a:rPr>
              <a:t>One of the central ideas in Biology is that structure dictates function. Above you can see insulin in its secondary, tertiary and quaternary structures. Polypeptides vary hugely in the combination and number of amino acids that they are composed from. Even if we consider a single polypeptide it's properties, and hence it's function, would vary greatly depending on it's level of structure. Insulin can exist in all these forms, but the active form, which controls blood glucose levels, is a the tertiary structure.</a:t>
            </a:r>
          </a:p>
        </p:txBody>
      </p:sp>
      <p:pic>
        <p:nvPicPr>
          <p:cNvPr id="6" name="Picture 5" descr="insulinhexam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40" y="2879090"/>
            <a:ext cx="2956560" cy="2247900"/>
          </a:xfrm>
          <a:prstGeom prst="rect">
            <a:avLst/>
          </a:prstGeom>
        </p:spPr>
      </p:pic>
      <p:pic>
        <p:nvPicPr>
          <p:cNvPr id="7" name="Picture 6" descr="smallinsuli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 y="1134110"/>
            <a:ext cx="2255520" cy="1744980"/>
          </a:xfrm>
          <a:prstGeom prst="rect">
            <a:avLst/>
          </a:prstGeom>
        </p:spPr>
      </p:pic>
      <p:sp>
        <p:nvSpPr>
          <p:cNvPr id="8" name="Rectangle 7"/>
          <p:cNvSpPr/>
          <p:nvPr/>
        </p:nvSpPr>
        <p:spPr>
          <a:xfrm>
            <a:off x="4577081" y="5341035"/>
            <a:ext cx="4572000" cy="246221"/>
          </a:xfrm>
          <a:prstGeom prst="rect">
            <a:avLst/>
          </a:prstGeom>
        </p:spPr>
        <p:txBody>
          <a:bodyPr>
            <a:spAutoFit/>
          </a:bodyPr>
          <a:lstStyle/>
          <a:p>
            <a:pPr algn="r"/>
            <a:r>
              <a:rPr lang="en-US" sz="1000" dirty="0">
                <a:hlinkClick r:id="rId5"/>
              </a:rPr>
              <a:t>http://</a:t>
            </a:r>
            <a:r>
              <a:rPr lang="en-US" sz="1000" dirty="0" err="1">
                <a:hlinkClick r:id="rId5"/>
              </a:rPr>
              <a:t>www.biotopics.co.uk</a:t>
            </a:r>
            <a:r>
              <a:rPr lang="en-US" sz="1000" dirty="0">
                <a:hlinkClick r:id="rId5"/>
              </a:rPr>
              <a:t>/as/</a:t>
            </a:r>
            <a:r>
              <a:rPr lang="en-US" sz="1000" dirty="0" err="1">
                <a:hlinkClick r:id="rId5"/>
              </a:rPr>
              <a:t>insulinproteinstructure.html</a:t>
            </a:r>
            <a:endParaRPr lang="en-US" sz="1000" dirty="0"/>
          </a:p>
        </p:txBody>
      </p:sp>
    </p:spTree>
    <p:extLst>
      <p:ext uri="{BB962C8B-B14F-4D97-AF65-F5344CB8AC3E}">
        <p14:creationId xmlns:p14="http://schemas.microsoft.com/office/powerpoint/2010/main" val="954357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452437"/>
          </a:xfrm>
          <a:solidFill>
            <a:srgbClr val="FFFF00">
              <a:alpha val="78000"/>
            </a:srgbClr>
          </a:solidFill>
        </p:spPr>
        <p:txBody>
          <a:bodyPr>
            <a:noAutofit/>
          </a:bodyPr>
          <a:lstStyle/>
          <a:p>
            <a:r>
              <a:rPr lang="en-US" sz="1600" dirty="0">
                <a:latin typeface="Arial"/>
                <a:cs typeface="Arial"/>
              </a:rPr>
              <a:t>2.4.U4 The amino acid sequence of polypeptides is coded for by genes</a:t>
            </a:r>
            <a:r>
              <a:rPr lang="en-US" sz="1600" dirty="0" smtClean="0">
                <a:latin typeface="Arial"/>
                <a:cs typeface="Arial"/>
              </a:rPr>
              <a:t>.</a:t>
            </a:r>
            <a:endParaRPr lang="en-US" sz="1600" dirty="0"/>
          </a:p>
        </p:txBody>
      </p:sp>
      <p:sp>
        <p:nvSpPr>
          <p:cNvPr id="5" name="Rectangle 4"/>
          <p:cNvSpPr/>
          <p:nvPr/>
        </p:nvSpPr>
        <p:spPr>
          <a:xfrm>
            <a:off x="4572000" y="6611779"/>
            <a:ext cx="4572000" cy="246221"/>
          </a:xfrm>
          <a:prstGeom prst="rect">
            <a:avLst/>
          </a:prstGeom>
        </p:spPr>
        <p:txBody>
          <a:bodyPr>
            <a:spAutoFit/>
          </a:bodyPr>
          <a:lstStyle/>
          <a:p>
            <a:pPr algn="r"/>
            <a:r>
              <a:rPr lang="en-US" sz="1000" dirty="0">
                <a:hlinkClick r:id="rId2"/>
              </a:rPr>
              <a:t>https://</a:t>
            </a:r>
            <a:r>
              <a:rPr lang="en-US" sz="1000" dirty="0" err="1">
                <a:hlinkClick r:id="rId2"/>
              </a:rPr>
              <a:t>en.wikipedia.org</a:t>
            </a:r>
            <a:r>
              <a:rPr lang="en-US" sz="1000" dirty="0">
                <a:hlinkClick r:id="rId2"/>
              </a:rPr>
              <a:t>/wiki/</a:t>
            </a:r>
            <a:r>
              <a:rPr lang="en-US" sz="1000" dirty="0" err="1">
                <a:hlinkClick r:id="rId2"/>
              </a:rPr>
              <a:t>File:Peptide_syn.png</a:t>
            </a:r>
            <a:endParaRPr lang="en-US" sz="1000" dirty="0"/>
          </a:p>
        </p:txBody>
      </p:sp>
      <p:sp>
        <p:nvSpPr>
          <p:cNvPr id="3" name="Content Placeholder 2"/>
          <p:cNvSpPr>
            <a:spLocks noGrp="1"/>
          </p:cNvSpPr>
          <p:nvPr>
            <p:ph idx="1"/>
          </p:nvPr>
        </p:nvSpPr>
        <p:spPr>
          <a:xfrm>
            <a:off x="5892801" y="1392705"/>
            <a:ext cx="2853266" cy="3450033"/>
          </a:xfrm>
          <a:noFill/>
        </p:spPr>
        <p:txBody>
          <a:bodyPr>
            <a:normAutofit/>
          </a:bodyPr>
          <a:lstStyle/>
          <a:p>
            <a:pPr marL="0" indent="0">
              <a:buNone/>
            </a:pPr>
            <a:r>
              <a:rPr lang="en-US" sz="2000" dirty="0" smtClean="0"/>
              <a:t>Ribosomes are the site of polypeptide synthesis, but ribosomes need a template – the messenger RNA, which, in turn, is translated by transfer RNA molecules which, in turn, carry specific amino acids.</a:t>
            </a:r>
            <a:endParaRPr lang="en-US" sz="2000" dirty="0"/>
          </a:p>
        </p:txBody>
      </p:sp>
      <p:grpSp>
        <p:nvGrpSpPr>
          <p:cNvPr id="4" name="Group 3"/>
          <p:cNvGrpSpPr/>
          <p:nvPr/>
        </p:nvGrpSpPr>
        <p:grpSpPr>
          <a:xfrm>
            <a:off x="380454" y="775737"/>
            <a:ext cx="5077297" cy="3860796"/>
            <a:chOff x="3787301" y="2336803"/>
            <a:chExt cx="5077297" cy="3860796"/>
          </a:xfrm>
        </p:grpSpPr>
        <p:pic>
          <p:nvPicPr>
            <p:cNvPr id="14" name="Picture 13"/>
            <p:cNvPicPr>
              <a:picLocks noChangeAspect="1"/>
            </p:cNvPicPr>
            <p:nvPr/>
          </p:nvPicPr>
          <p:blipFill>
            <a:blip r:embed="rId3"/>
            <a:stretch>
              <a:fillRect/>
            </a:stretch>
          </p:blipFill>
          <p:spPr>
            <a:xfrm>
              <a:off x="3787301" y="2953771"/>
              <a:ext cx="5077297" cy="3243828"/>
            </a:xfrm>
            <a:prstGeom prst="rect">
              <a:avLst/>
            </a:prstGeom>
          </p:spPr>
        </p:pic>
        <p:cxnSp>
          <p:nvCxnSpPr>
            <p:cNvPr id="16" name="Straight Connector 15"/>
            <p:cNvCxnSpPr/>
            <p:nvPr/>
          </p:nvCxnSpPr>
          <p:spPr>
            <a:xfrm flipV="1">
              <a:off x="6112933" y="2692400"/>
              <a:ext cx="1100667" cy="931333"/>
            </a:xfrm>
            <a:prstGeom prst="line">
              <a:avLst/>
            </a:prstGeom>
            <a:ln>
              <a:solidFill>
                <a:srgbClr val="A5F065"/>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891867" y="2336803"/>
              <a:ext cx="1444551" cy="369332"/>
            </a:xfrm>
            <a:prstGeom prst="rect">
              <a:avLst/>
            </a:prstGeom>
            <a:noFill/>
          </p:spPr>
          <p:txBody>
            <a:bodyPr wrap="none" rtlCol="0">
              <a:spAutoFit/>
            </a:bodyPr>
            <a:lstStyle/>
            <a:p>
              <a:r>
                <a:rPr lang="en-US" dirty="0">
                  <a:solidFill>
                    <a:srgbClr val="008000"/>
                  </a:solidFill>
                </a:rPr>
                <a:t>p</a:t>
              </a:r>
              <a:r>
                <a:rPr lang="en-US" dirty="0" smtClean="0">
                  <a:solidFill>
                    <a:srgbClr val="008000"/>
                  </a:solidFill>
                </a:rPr>
                <a:t>eptide bond</a:t>
              </a:r>
              <a:endParaRPr lang="en-US" dirty="0">
                <a:solidFill>
                  <a:srgbClr val="008000"/>
                </a:solidFill>
              </a:endParaRPr>
            </a:p>
          </p:txBody>
        </p:sp>
      </p:grpSp>
      <p:sp>
        <p:nvSpPr>
          <p:cNvPr id="11" name="Content Placeholder 2"/>
          <p:cNvSpPr txBox="1">
            <a:spLocks/>
          </p:cNvSpPr>
          <p:nvPr/>
        </p:nvSpPr>
        <p:spPr>
          <a:xfrm>
            <a:off x="1305983" y="5302317"/>
            <a:ext cx="6532034" cy="740700"/>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Q – Where does the messenger RNA come from?</a:t>
            </a:r>
            <a:endParaRPr lang="en-US" sz="2400" dirty="0"/>
          </a:p>
        </p:txBody>
      </p:sp>
    </p:spTree>
    <p:extLst>
      <p:ext uri="{BB962C8B-B14F-4D97-AF65-F5344CB8AC3E}">
        <p14:creationId xmlns:p14="http://schemas.microsoft.com/office/powerpoint/2010/main" val="1109413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7-15 at 11.38.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4" y="493052"/>
            <a:ext cx="8530033" cy="6364948"/>
          </a:xfrm>
          <a:prstGeom prst="rect">
            <a:avLst/>
          </a:prstGeom>
        </p:spPr>
      </p:pic>
      <p:sp>
        <p:nvSpPr>
          <p:cNvPr id="2" name="Title 1"/>
          <p:cNvSpPr>
            <a:spLocks noGrp="1"/>
          </p:cNvSpPr>
          <p:nvPr>
            <p:ph type="title"/>
          </p:nvPr>
        </p:nvSpPr>
        <p:spPr>
          <a:xfrm>
            <a:off x="0" y="4762"/>
            <a:ext cx="9144000" cy="452437"/>
          </a:xfrm>
          <a:solidFill>
            <a:srgbClr val="FFFF00">
              <a:alpha val="78000"/>
            </a:srgbClr>
          </a:solidFill>
        </p:spPr>
        <p:txBody>
          <a:bodyPr>
            <a:noAutofit/>
          </a:bodyPr>
          <a:lstStyle/>
          <a:p>
            <a:r>
              <a:rPr lang="en-US" sz="1600" dirty="0">
                <a:latin typeface="Arial"/>
                <a:cs typeface="Arial"/>
              </a:rPr>
              <a:t>2.4.U4 The amino acid sequence of polypeptides is coded for by genes</a:t>
            </a:r>
            <a:r>
              <a:rPr lang="en-US" sz="1600" dirty="0" smtClean="0">
                <a:latin typeface="Arial"/>
                <a:cs typeface="Arial"/>
              </a:rPr>
              <a:t>.</a:t>
            </a:r>
            <a:endParaRPr lang="en-US" sz="1600" dirty="0"/>
          </a:p>
        </p:txBody>
      </p:sp>
    </p:spTree>
    <p:extLst>
      <p:ext uri="{BB962C8B-B14F-4D97-AF65-F5344CB8AC3E}">
        <p14:creationId xmlns:p14="http://schemas.microsoft.com/office/powerpoint/2010/main" val="3788773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7-15 at 12.17.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084" y="457199"/>
            <a:ext cx="8263467" cy="6197600"/>
          </a:xfrm>
          <a:prstGeom prst="rect">
            <a:avLst/>
          </a:prstGeom>
        </p:spPr>
      </p:pic>
      <p:sp>
        <p:nvSpPr>
          <p:cNvPr id="2" name="Title 1"/>
          <p:cNvSpPr>
            <a:spLocks noGrp="1"/>
          </p:cNvSpPr>
          <p:nvPr>
            <p:ph type="title"/>
          </p:nvPr>
        </p:nvSpPr>
        <p:spPr>
          <a:xfrm>
            <a:off x="0" y="4762"/>
            <a:ext cx="9144000" cy="452437"/>
          </a:xfrm>
          <a:solidFill>
            <a:srgbClr val="FFFF00">
              <a:alpha val="78000"/>
            </a:srgbClr>
          </a:solidFill>
        </p:spPr>
        <p:txBody>
          <a:bodyPr>
            <a:noAutofit/>
          </a:bodyPr>
          <a:lstStyle/>
          <a:p>
            <a:r>
              <a:rPr lang="en-US" sz="1600" dirty="0">
                <a:latin typeface="Arial"/>
                <a:cs typeface="Arial"/>
              </a:rPr>
              <a:t>2.4.U6 The amino acid sequence determines the three-dimensional conformation of a protein</a:t>
            </a:r>
            <a:r>
              <a:rPr lang="en-US" sz="1600" dirty="0" smtClean="0">
                <a:latin typeface="Arial"/>
                <a:cs typeface="Arial"/>
              </a:rPr>
              <a:t>.</a:t>
            </a:r>
            <a:endParaRPr lang="en-US" sz="1600" dirty="0"/>
          </a:p>
        </p:txBody>
      </p:sp>
    </p:spTree>
    <p:extLst>
      <p:ext uri="{BB962C8B-B14F-4D97-AF65-F5344CB8AC3E}">
        <p14:creationId xmlns:p14="http://schemas.microsoft.com/office/powerpoint/2010/main" val="1777606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1221186"/>
          </a:xfrm>
          <a:solidFill>
            <a:srgbClr val="FFFF00">
              <a:alpha val="78000"/>
            </a:srgbClr>
          </a:solidFill>
        </p:spPr>
        <p:txBody>
          <a:bodyPr>
            <a:noAutofit/>
          </a:bodyPr>
          <a:lstStyle/>
          <a:p>
            <a:r>
              <a:rPr lang="en-US" sz="1500" dirty="0">
                <a:latin typeface="Arial"/>
                <a:cs typeface="Arial"/>
              </a:rPr>
              <a:t>7.3.</a:t>
            </a:r>
            <a:r>
              <a:rPr lang="en-US" sz="1500" dirty="0" smtClean="0">
                <a:latin typeface="Arial"/>
                <a:cs typeface="Arial"/>
              </a:rPr>
              <a:t>U7 The </a:t>
            </a:r>
            <a:r>
              <a:rPr lang="en-US" sz="1500" dirty="0">
                <a:latin typeface="Arial"/>
                <a:cs typeface="Arial"/>
              </a:rPr>
              <a:t>sequence and number of amino acids in the polypeptide is the primary structure</a:t>
            </a:r>
            <a:r>
              <a:rPr lang="en-US" sz="1500" dirty="0" smtClean="0">
                <a:latin typeface="Arial"/>
                <a:cs typeface="Arial"/>
              </a:rPr>
              <a:t>. AND 7.3</a:t>
            </a:r>
            <a:r>
              <a:rPr lang="en-US" sz="1500" dirty="0">
                <a:latin typeface="Arial"/>
                <a:cs typeface="Arial"/>
              </a:rPr>
              <a:t>.</a:t>
            </a:r>
            <a:r>
              <a:rPr lang="en-US" sz="1500" dirty="0" smtClean="0">
                <a:latin typeface="Arial"/>
                <a:cs typeface="Arial"/>
              </a:rPr>
              <a:t>U8 The </a:t>
            </a:r>
            <a:r>
              <a:rPr lang="en-US" sz="1500" dirty="0">
                <a:latin typeface="Arial"/>
                <a:cs typeface="Arial"/>
              </a:rPr>
              <a:t>secondary structure is the formation of alpha helices and beta pleated sheets stabilized by hydrogen bonding</a:t>
            </a:r>
            <a:r>
              <a:rPr lang="en-US" sz="1500" dirty="0" smtClean="0">
                <a:latin typeface="Arial"/>
                <a:cs typeface="Arial"/>
              </a:rPr>
              <a:t>. AND 7.3</a:t>
            </a:r>
            <a:r>
              <a:rPr lang="en-US" sz="1500" dirty="0">
                <a:latin typeface="Arial"/>
                <a:cs typeface="Arial"/>
              </a:rPr>
              <a:t>.</a:t>
            </a:r>
            <a:r>
              <a:rPr lang="en-US" sz="1500" dirty="0" smtClean="0">
                <a:latin typeface="Arial"/>
                <a:cs typeface="Arial"/>
              </a:rPr>
              <a:t>U9 The </a:t>
            </a:r>
            <a:r>
              <a:rPr lang="en-US" sz="1500" dirty="0">
                <a:latin typeface="Arial"/>
                <a:cs typeface="Arial"/>
              </a:rPr>
              <a:t>tertiary structure is the further folding of the polypeptide stabilized by interactions between R groups</a:t>
            </a:r>
            <a:r>
              <a:rPr lang="en-US" sz="1500" dirty="0" smtClean="0">
                <a:latin typeface="Arial"/>
                <a:cs typeface="Arial"/>
              </a:rPr>
              <a:t>. AND 7.3</a:t>
            </a:r>
            <a:r>
              <a:rPr lang="en-US" sz="1500" dirty="0">
                <a:latin typeface="Arial"/>
                <a:cs typeface="Arial"/>
              </a:rPr>
              <a:t>.</a:t>
            </a:r>
            <a:r>
              <a:rPr lang="en-US" sz="1500" dirty="0" smtClean="0">
                <a:latin typeface="Arial"/>
                <a:cs typeface="Arial"/>
              </a:rPr>
              <a:t>U10 The </a:t>
            </a:r>
            <a:r>
              <a:rPr lang="en-US" sz="1500" dirty="0">
                <a:latin typeface="Arial"/>
                <a:cs typeface="Arial"/>
              </a:rPr>
              <a:t>quaternary structure exists in proteins with more than one polypeptide chain.</a:t>
            </a:r>
          </a:p>
        </p:txBody>
      </p:sp>
      <p:pic>
        <p:nvPicPr>
          <p:cNvPr id="3" name="Picture 2"/>
          <p:cNvPicPr>
            <a:picLocks noChangeAspect="1"/>
          </p:cNvPicPr>
          <p:nvPr/>
        </p:nvPicPr>
        <p:blipFill>
          <a:blip r:embed="rId2"/>
          <a:stretch>
            <a:fillRect/>
          </a:stretch>
        </p:blipFill>
        <p:spPr>
          <a:xfrm>
            <a:off x="0" y="1979543"/>
            <a:ext cx="9144000" cy="1936865"/>
          </a:xfrm>
          <a:prstGeom prst="rect">
            <a:avLst/>
          </a:prstGeom>
        </p:spPr>
      </p:pic>
      <p:sp>
        <p:nvSpPr>
          <p:cNvPr id="7" name="Content Placeholder 2"/>
          <p:cNvSpPr>
            <a:spLocks noGrp="1"/>
          </p:cNvSpPr>
          <p:nvPr>
            <p:ph idx="1"/>
          </p:nvPr>
        </p:nvSpPr>
        <p:spPr>
          <a:xfrm>
            <a:off x="254001" y="1225948"/>
            <a:ext cx="8710612" cy="753595"/>
          </a:xfrm>
          <a:noFill/>
        </p:spPr>
        <p:txBody>
          <a:bodyPr>
            <a:normAutofit/>
          </a:bodyPr>
          <a:lstStyle/>
          <a:p>
            <a:pPr marL="0" indent="0">
              <a:buNone/>
            </a:pPr>
            <a:r>
              <a:rPr lang="en-US" sz="2000" dirty="0" smtClean="0"/>
              <a:t>There are four levels of protein structure. Which level a protein conforms to is determined by it’s amino acid sequence.</a:t>
            </a:r>
            <a:endParaRPr lang="en-US" sz="2000" dirty="0"/>
          </a:p>
        </p:txBody>
      </p:sp>
      <p:sp>
        <p:nvSpPr>
          <p:cNvPr id="6" name="Rectangle 5"/>
          <p:cNvSpPr/>
          <p:nvPr/>
        </p:nvSpPr>
        <p:spPr>
          <a:xfrm>
            <a:off x="254001" y="3941114"/>
            <a:ext cx="2489199" cy="1754327"/>
          </a:xfrm>
          <a:prstGeom prst="rect">
            <a:avLst/>
          </a:prstGeom>
        </p:spPr>
        <p:txBody>
          <a:bodyPr wrap="square">
            <a:spAutoFit/>
          </a:bodyPr>
          <a:lstStyle/>
          <a:p>
            <a:pPr algn="ctr"/>
            <a:r>
              <a:rPr lang="en-US" sz="1200" dirty="0" smtClean="0"/>
              <a:t>(Polypeptide)</a:t>
            </a:r>
          </a:p>
          <a:p>
            <a:pPr marL="171450" indent="-171450">
              <a:buFont typeface="Arial"/>
              <a:buChar char="•"/>
            </a:pPr>
            <a:r>
              <a:rPr lang="en-US" sz="1200" dirty="0" smtClean="0"/>
              <a:t>The order </a:t>
            </a:r>
            <a:r>
              <a:rPr lang="en-US" sz="1200" dirty="0"/>
              <a:t>/ sequence of the amino acids of which the protein is composed</a:t>
            </a:r>
          </a:p>
          <a:p>
            <a:pPr marL="171450" indent="-171450">
              <a:buFont typeface="Arial"/>
              <a:buChar char="•"/>
            </a:pPr>
            <a:r>
              <a:rPr lang="en-US" sz="1200" dirty="0"/>
              <a:t>Formed by covalent peptide bonds between adjacent amino acids</a:t>
            </a:r>
          </a:p>
          <a:p>
            <a:pPr marL="171450" indent="-171450">
              <a:buFont typeface="Arial"/>
              <a:buChar char="•"/>
            </a:pPr>
            <a:r>
              <a:rPr lang="en-US" sz="1200" dirty="0"/>
              <a:t>Controls all subsequent levels of </a:t>
            </a:r>
            <a:r>
              <a:rPr lang="en-US" sz="1200" dirty="0" smtClean="0"/>
              <a:t>structure</a:t>
            </a:r>
            <a:endParaRPr lang="en-US" sz="1200" dirty="0"/>
          </a:p>
        </p:txBody>
      </p:sp>
      <p:sp>
        <p:nvSpPr>
          <p:cNvPr id="9" name="Rectangle 8"/>
          <p:cNvSpPr/>
          <p:nvPr/>
        </p:nvSpPr>
        <p:spPr>
          <a:xfrm>
            <a:off x="2946401" y="3925718"/>
            <a:ext cx="2489199" cy="1569660"/>
          </a:xfrm>
          <a:prstGeom prst="rect">
            <a:avLst/>
          </a:prstGeom>
        </p:spPr>
        <p:txBody>
          <a:bodyPr wrap="square">
            <a:spAutoFit/>
          </a:bodyPr>
          <a:lstStyle/>
          <a:p>
            <a:pPr marL="171450" indent="-171450">
              <a:buFont typeface="Arial"/>
              <a:buChar char="•"/>
            </a:pPr>
            <a:r>
              <a:rPr lang="en-US" sz="1200" dirty="0" smtClean="0"/>
              <a:t>The </a:t>
            </a:r>
            <a:r>
              <a:rPr lang="en-US" sz="1200" dirty="0"/>
              <a:t>chains of amino acids fold or turn upon themselves</a:t>
            </a:r>
          </a:p>
          <a:p>
            <a:pPr marL="171450" indent="-171450">
              <a:buFont typeface="Arial"/>
              <a:buChar char="•"/>
            </a:pPr>
            <a:r>
              <a:rPr lang="en-US" sz="1200" dirty="0"/>
              <a:t>Held together by hydrogen bonds between </a:t>
            </a:r>
            <a:r>
              <a:rPr lang="en-US" sz="1200" dirty="0" smtClean="0"/>
              <a:t>(non</a:t>
            </a:r>
            <a:r>
              <a:rPr lang="en-US" sz="1200" dirty="0"/>
              <a:t>-</a:t>
            </a:r>
            <a:r>
              <a:rPr lang="en-US" sz="1200" dirty="0" smtClean="0"/>
              <a:t>adjacent) </a:t>
            </a:r>
            <a:r>
              <a:rPr lang="en-US" sz="1200" dirty="0"/>
              <a:t>amine (N-H) and carboxylic (C-O) groups</a:t>
            </a:r>
          </a:p>
          <a:p>
            <a:pPr marL="171450" indent="-171450">
              <a:buFont typeface="Arial"/>
              <a:buChar char="•"/>
            </a:pPr>
            <a:r>
              <a:rPr lang="en-US" sz="1200" dirty="0" smtClean="0"/>
              <a:t>H-bonds provide </a:t>
            </a:r>
            <a:r>
              <a:rPr lang="en-US" sz="1200" dirty="0"/>
              <a:t>a level of structural </a:t>
            </a:r>
            <a:r>
              <a:rPr lang="en-US" sz="1200" dirty="0" smtClean="0"/>
              <a:t>stability</a:t>
            </a:r>
          </a:p>
          <a:p>
            <a:pPr marL="171450" indent="-171450">
              <a:buFont typeface="Arial"/>
              <a:buChar char="•"/>
            </a:pPr>
            <a:r>
              <a:rPr lang="en-US" sz="1200" b="1" dirty="0" smtClean="0"/>
              <a:t>Fibrous proteins</a:t>
            </a:r>
            <a:endParaRPr lang="en-US" sz="1200" b="1" dirty="0"/>
          </a:p>
        </p:txBody>
      </p:sp>
      <p:sp>
        <p:nvSpPr>
          <p:cNvPr id="11" name="Rectangle 10"/>
          <p:cNvSpPr/>
          <p:nvPr/>
        </p:nvSpPr>
        <p:spPr>
          <a:xfrm>
            <a:off x="5359401" y="3954621"/>
            <a:ext cx="1968500" cy="2677656"/>
          </a:xfrm>
          <a:prstGeom prst="rect">
            <a:avLst/>
          </a:prstGeom>
        </p:spPr>
        <p:txBody>
          <a:bodyPr wrap="square">
            <a:spAutoFit/>
          </a:bodyPr>
          <a:lstStyle/>
          <a:p>
            <a:pPr marL="171450" indent="-171450">
              <a:buFont typeface="Arial"/>
              <a:buChar char="•"/>
            </a:pPr>
            <a:r>
              <a:rPr lang="en-US" sz="1200" dirty="0"/>
              <a:t>The </a:t>
            </a:r>
            <a:r>
              <a:rPr lang="en-US" sz="1200" dirty="0" smtClean="0"/>
              <a:t>polypeptide </a:t>
            </a:r>
            <a:r>
              <a:rPr lang="en-US" sz="1200" dirty="0"/>
              <a:t>folds and coils to form a complex </a:t>
            </a:r>
            <a:r>
              <a:rPr lang="en-US" sz="1200" dirty="0" smtClean="0"/>
              <a:t>3D shape</a:t>
            </a:r>
            <a:endParaRPr lang="en-US" sz="1200" dirty="0"/>
          </a:p>
          <a:p>
            <a:pPr marL="171450" indent="-171450">
              <a:buFont typeface="Arial"/>
              <a:buChar char="•"/>
            </a:pPr>
            <a:r>
              <a:rPr lang="en-US" sz="1200" dirty="0"/>
              <a:t>Caused by interactions between R </a:t>
            </a:r>
            <a:r>
              <a:rPr lang="en-US" sz="1200" dirty="0" smtClean="0"/>
              <a:t>groups</a:t>
            </a:r>
            <a:r>
              <a:rPr lang="en-US" sz="1200" dirty="0"/>
              <a:t> </a:t>
            </a:r>
            <a:r>
              <a:rPr lang="en-US" sz="1200" dirty="0" smtClean="0"/>
              <a:t>(H</a:t>
            </a:r>
            <a:r>
              <a:rPr lang="en-US" sz="1200" dirty="0"/>
              <a:t>-bonds, </a:t>
            </a:r>
            <a:r>
              <a:rPr lang="en-US" sz="1200" dirty="0" err="1"/>
              <a:t>disulphide</a:t>
            </a:r>
            <a:r>
              <a:rPr lang="en-US" sz="1200" dirty="0"/>
              <a:t> bridges, ionic bonds and hydrophilic / hydrophobic </a:t>
            </a:r>
            <a:r>
              <a:rPr lang="en-US" sz="1200" dirty="0" smtClean="0"/>
              <a:t>interactions)</a:t>
            </a:r>
            <a:endParaRPr lang="en-US" sz="1200" dirty="0"/>
          </a:p>
          <a:p>
            <a:pPr marL="171450" indent="-171450">
              <a:buFont typeface="Arial"/>
              <a:buChar char="•"/>
            </a:pPr>
            <a:r>
              <a:rPr lang="en-US" sz="1200" dirty="0"/>
              <a:t>Tertiary structure may be important for the function </a:t>
            </a:r>
            <a:r>
              <a:rPr lang="en-US" sz="1200" dirty="0" smtClean="0"/>
              <a:t>(</a:t>
            </a:r>
            <a:r>
              <a:rPr lang="en-US" sz="1200" dirty="0"/>
              <a:t>e.g. specificity of active site in enzymes</a:t>
            </a:r>
            <a:r>
              <a:rPr lang="en-US" sz="1200" dirty="0" smtClean="0"/>
              <a:t>)</a:t>
            </a:r>
          </a:p>
          <a:p>
            <a:pPr marL="171450" indent="-171450">
              <a:buFont typeface="Arial"/>
              <a:buChar char="•"/>
            </a:pPr>
            <a:r>
              <a:rPr lang="en-US" sz="1200" b="1" dirty="0" smtClean="0"/>
              <a:t>Globular proteins</a:t>
            </a:r>
            <a:endParaRPr lang="en-US" sz="1200" b="1" dirty="0"/>
          </a:p>
        </p:txBody>
      </p:sp>
      <p:sp>
        <p:nvSpPr>
          <p:cNvPr id="8" name="Rectangle 7"/>
          <p:cNvSpPr/>
          <p:nvPr/>
        </p:nvSpPr>
        <p:spPr>
          <a:xfrm>
            <a:off x="7427913" y="3954621"/>
            <a:ext cx="1536700" cy="2492990"/>
          </a:xfrm>
          <a:prstGeom prst="rect">
            <a:avLst/>
          </a:prstGeom>
        </p:spPr>
        <p:txBody>
          <a:bodyPr wrap="square">
            <a:spAutoFit/>
          </a:bodyPr>
          <a:lstStyle/>
          <a:p>
            <a:pPr marL="171450" indent="-171450">
              <a:buFont typeface="Arial"/>
              <a:buChar char="•"/>
            </a:pPr>
            <a:r>
              <a:rPr lang="en-US" sz="1200" dirty="0"/>
              <a:t>The interaction between multiple polypeptides or prosthetic </a:t>
            </a:r>
            <a:r>
              <a:rPr lang="en-US" sz="1200" dirty="0" smtClean="0"/>
              <a:t>groups</a:t>
            </a:r>
          </a:p>
          <a:p>
            <a:pPr marL="171450" indent="-171450">
              <a:buFont typeface="Arial"/>
              <a:buChar char="•"/>
            </a:pPr>
            <a:r>
              <a:rPr lang="en-US" sz="1200" dirty="0" smtClean="0"/>
              <a:t>A </a:t>
            </a:r>
            <a:r>
              <a:rPr lang="en-US" sz="1200" dirty="0"/>
              <a:t>prosthetic group is an inorganic compound involved </a:t>
            </a:r>
            <a:r>
              <a:rPr lang="en-US" sz="1200" dirty="0" smtClean="0"/>
              <a:t>in a protein </a:t>
            </a:r>
            <a:r>
              <a:rPr lang="en-US" sz="1200" dirty="0"/>
              <a:t>(e.g. the </a:t>
            </a:r>
            <a:r>
              <a:rPr lang="en-US" sz="1200" dirty="0" err="1"/>
              <a:t>heme</a:t>
            </a:r>
            <a:r>
              <a:rPr lang="en-US" sz="1200" dirty="0"/>
              <a:t> group in </a:t>
            </a:r>
            <a:r>
              <a:rPr lang="en-US" sz="1200" dirty="0" err="1"/>
              <a:t>haemoglobin</a:t>
            </a:r>
            <a:r>
              <a:rPr lang="en-US" sz="1200" dirty="0" smtClean="0"/>
              <a:t>)</a:t>
            </a:r>
          </a:p>
          <a:p>
            <a:pPr marL="171450" indent="-171450">
              <a:buFont typeface="Arial"/>
              <a:buChar char="•"/>
            </a:pPr>
            <a:r>
              <a:rPr lang="en-US" sz="1200" b="1" dirty="0"/>
              <a:t>F</a:t>
            </a:r>
            <a:r>
              <a:rPr lang="en-US" sz="1200" b="1" dirty="0" smtClean="0"/>
              <a:t>ibrous and Globular proteins</a:t>
            </a:r>
            <a:endParaRPr lang="en-US" sz="1200" b="1" dirty="0"/>
          </a:p>
        </p:txBody>
      </p:sp>
      <p:sp>
        <p:nvSpPr>
          <p:cNvPr id="10" name="Content Placeholder 2"/>
          <p:cNvSpPr txBox="1">
            <a:spLocks/>
          </p:cNvSpPr>
          <p:nvPr/>
        </p:nvSpPr>
        <p:spPr>
          <a:xfrm>
            <a:off x="101598" y="5695440"/>
            <a:ext cx="5168902" cy="1093237"/>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i="1" dirty="0" err="1" smtClean="0"/>
              <a:t>n.b.</a:t>
            </a:r>
            <a:r>
              <a:rPr lang="en-US" sz="1500" i="1" dirty="0" smtClean="0"/>
              <a:t> although you don’t need to be able to outline the different levels of structure for knowing of them helps to understand the difference between globular and fibrous proteins. This is though required knowledge for AHL (</a:t>
            </a:r>
            <a:r>
              <a:rPr lang="en-GB" sz="1500" i="1" dirty="0" smtClean="0"/>
              <a:t>7.3</a:t>
            </a:r>
            <a:r>
              <a:rPr lang="en-GB" sz="1500" i="1" dirty="0"/>
              <a:t>.U7 to 7.3.</a:t>
            </a:r>
            <a:r>
              <a:rPr lang="en-GB" sz="1500" i="1" dirty="0" smtClean="0"/>
              <a:t>U10)</a:t>
            </a:r>
            <a:r>
              <a:rPr lang="en-GB" sz="1500" i="1" dirty="0"/>
              <a:t> </a:t>
            </a:r>
            <a:endParaRPr lang="en-US" sz="1500" i="1" dirty="0"/>
          </a:p>
          <a:p>
            <a:pPr marL="0" indent="0">
              <a:buNone/>
            </a:pPr>
            <a:endParaRPr lang="en-US" sz="1500" dirty="0">
              <a:solidFill>
                <a:srgbClr val="FF0000"/>
              </a:solidFill>
            </a:endParaRPr>
          </a:p>
        </p:txBody>
      </p:sp>
    </p:spTree>
    <p:extLst>
      <p:ext uri="{BB962C8B-B14F-4D97-AF65-F5344CB8AC3E}">
        <p14:creationId xmlns:p14="http://schemas.microsoft.com/office/powerpoint/2010/main" val="386515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452437"/>
          </a:xfrm>
          <a:solidFill>
            <a:srgbClr val="FFFF00">
              <a:alpha val="78000"/>
            </a:srgbClr>
          </a:solidFill>
        </p:spPr>
        <p:txBody>
          <a:bodyPr>
            <a:noAutofit/>
          </a:bodyPr>
          <a:lstStyle/>
          <a:p>
            <a:r>
              <a:rPr lang="en-US" sz="1600" dirty="0">
                <a:latin typeface="Arial"/>
                <a:cs typeface="Arial"/>
              </a:rPr>
              <a:t>2.4.U6 The amino acid sequence determines the three-dimensional conformation of a protein</a:t>
            </a:r>
            <a:r>
              <a:rPr lang="en-US" sz="1600" dirty="0" smtClean="0">
                <a:latin typeface="Arial"/>
                <a:cs typeface="Arial"/>
              </a:rPr>
              <a:t>.</a:t>
            </a:r>
            <a:endParaRPr lang="en-US" sz="1600" dirty="0"/>
          </a:p>
        </p:txBody>
      </p:sp>
      <p:sp>
        <p:nvSpPr>
          <p:cNvPr id="7" name="Content Placeholder 2"/>
          <p:cNvSpPr>
            <a:spLocks noGrp="1"/>
          </p:cNvSpPr>
          <p:nvPr>
            <p:ph idx="1"/>
          </p:nvPr>
        </p:nvSpPr>
        <p:spPr>
          <a:xfrm>
            <a:off x="254001" y="596838"/>
            <a:ext cx="8710612" cy="952562"/>
          </a:xfrm>
          <a:noFill/>
        </p:spPr>
        <p:txBody>
          <a:bodyPr>
            <a:normAutofit fontScale="92500" lnSpcReduction="10000"/>
          </a:bodyPr>
          <a:lstStyle/>
          <a:p>
            <a:pPr marL="0" indent="0">
              <a:buNone/>
            </a:pPr>
            <a:r>
              <a:rPr lang="en-US" sz="2000" dirty="0" smtClean="0"/>
              <a:t>Proteins are commonly described as either being fibrous or globular </a:t>
            </a:r>
            <a:r>
              <a:rPr lang="en-US" sz="2000" dirty="0"/>
              <a:t>in </a:t>
            </a:r>
            <a:r>
              <a:rPr lang="en-US" sz="2000" dirty="0" smtClean="0"/>
              <a:t>nature. Fibrous proteins have structural roles whereas globular proteins are functional (active in a cell’s metabolism).</a:t>
            </a:r>
            <a:endParaRPr lang="en-US" sz="2000" dirty="0"/>
          </a:p>
        </p:txBody>
      </p:sp>
      <p:pic>
        <p:nvPicPr>
          <p:cNvPr id="4" name="Picture 3"/>
          <p:cNvPicPr>
            <a:picLocks noChangeAspect="1"/>
          </p:cNvPicPr>
          <p:nvPr/>
        </p:nvPicPr>
        <p:blipFill>
          <a:blip r:embed="rId2"/>
          <a:stretch>
            <a:fillRect/>
          </a:stretch>
        </p:blipFill>
        <p:spPr>
          <a:xfrm>
            <a:off x="406400" y="2159000"/>
            <a:ext cx="8369300" cy="2302559"/>
          </a:xfrm>
          <a:prstGeom prst="rect">
            <a:avLst/>
          </a:prstGeom>
        </p:spPr>
      </p:pic>
      <p:sp>
        <p:nvSpPr>
          <p:cNvPr id="14" name="Content Placeholder 2"/>
          <p:cNvSpPr txBox="1">
            <a:spLocks/>
          </p:cNvSpPr>
          <p:nvPr/>
        </p:nvSpPr>
        <p:spPr>
          <a:xfrm>
            <a:off x="952502" y="4711638"/>
            <a:ext cx="6540498" cy="673162"/>
          </a:xfrm>
          <a:prstGeom prst="rect">
            <a:avLst/>
          </a:prstGeom>
          <a:noFill/>
          <a:ln>
            <a:solidFill>
              <a:srgbClr val="000000"/>
            </a:solidFill>
          </a:ln>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smtClean="0"/>
              <a:t>In globular proteins the hydrophobic R groups are folded into the core of the molecule, away from the surrounding water molecules, this makes them soluble. In fibrous proteins the hydrophobic R groups are exposed and therefore the molecule is insoluble.</a:t>
            </a:r>
            <a:endParaRPr lang="en-US" sz="2000" dirty="0"/>
          </a:p>
        </p:txBody>
      </p:sp>
    </p:spTree>
    <p:extLst>
      <p:ext uri="{BB962C8B-B14F-4D97-AF65-F5344CB8AC3E}">
        <p14:creationId xmlns:p14="http://schemas.microsoft.com/office/powerpoint/2010/main" val="2011396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452437"/>
          </a:xfrm>
          <a:solidFill>
            <a:srgbClr val="FFFF00">
              <a:alpha val="78000"/>
            </a:srgbClr>
          </a:solidFill>
        </p:spPr>
        <p:txBody>
          <a:bodyPr>
            <a:noAutofit/>
          </a:bodyPr>
          <a:lstStyle/>
          <a:p>
            <a:r>
              <a:rPr lang="en-US" sz="1600" dirty="0" smtClean="0">
                <a:latin typeface="Arial"/>
                <a:cs typeface="Arial"/>
              </a:rPr>
              <a:t>2.4</a:t>
            </a:r>
            <a:r>
              <a:rPr lang="en-US" sz="1600" dirty="0">
                <a:latin typeface="Arial"/>
                <a:cs typeface="Arial"/>
              </a:rPr>
              <a:t>.U7 Living organisms synthesize many different proteins with a wide range of functions</a:t>
            </a:r>
            <a:r>
              <a:rPr lang="en-US" sz="1600" dirty="0" smtClean="0">
                <a:latin typeface="Arial"/>
                <a:cs typeface="Arial"/>
              </a:rPr>
              <a:t>.</a:t>
            </a:r>
            <a:endParaRPr lang="en-US" sz="1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17186472"/>
              </p:ext>
            </p:extLst>
          </p:nvPr>
        </p:nvGraphicFramePr>
        <p:xfrm>
          <a:off x="165100" y="1546225"/>
          <a:ext cx="8837613" cy="3373120"/>
        </p:xfrm>
        <a:graphic>
          <a:graphicData uri="http://schemas.openxmlformats.org/drawingml/2006/table">
            <a:tbl>
              <a:tblPr firstRow="1" bandRow="1">
                <a:tableStyleId>{2D5ABB26-0587-4C30-8999-92F81FD0307C}</a:tableStyleId>
              </a:tblPr>
              <a:tblGrid>
                <a:gridCol w="1695974"/>
                <a:gridCol w="5366167"/>
                <a:gridCol w="1775472"/>
              </a:tblGrid>
              <a:tr h="370840">
                <a:tc>
                  <a:txBody>
                    <a:bodyPr/>
                    <a:lstStyle/>
                    <a:p>
                      <a:pPr algn="ctr" fontAlgn="b"/>
                      <a:r>
                        <a:rPr lang="en-US" sz="1600" b="1" u="none" strike="noStrike" dirty="0">
                          <a:effectLst/>
                          <a:latin typeface="Calibri"/>
                          <a:cs typeface="Calibri"/>
                        </a:rPr>
                        <a:t>Function</a:t>
                      </a:r>
                      <a:endParaRPr lang="en-US" sz="1600" b="1"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1" u="none" strike="noStrike" dirty="0">
                          <a:effectLst/>
                          <a:latin typeface="Calibri"/>
                          <a:cs typeface="Calibri"/>
                        </a:rPr>
                        <a:t>Description</a:t>
                      </a:r>
                      <a:endParaRPr lang="en-US" sz="1600" b="1"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1" u="none" strike="noStrike" dirty="0">
                          <a:effectLst/>
                          <a:latin typeface="Calibri"/>
                          <a:cs typeface="Calibri"/>
                        </a:rPr>
                        <a:t>Key examples</a:t>
                      </a:r>
                      <a:endParaRPr lang="en-US" sz="1600" b="1"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a:effectLst/>
                          <a:latin typeface="Calibri"/>
                          <a:cs typeface="Calibri"/>
                        </a:rPr>
                        <a:t>Catalysis </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There </a:t>
                      </a:r>
                      <a:r>
                        <a:rPr lang="en-US" sz="1600" u="none" strike="noStrike" dirty="0">
                          <a:effectLst/>
                          <a:latin typeface="Calibri"/>
                          <a:cs typeface="Calibri"/>
                        </a:rPr>
                        <a:t>are thousands of different enzymes to </a:t>
                      </a:r>
                      <a:r>
                        <a:rPr lang="en-US" sz="1600" u="none" strike="noStrike" dirty="0" err="1">
                          <a:effectLst/>
                          <a:latin typeface="Calibri"/>
                          <a:cs typeface="Calibri"/>
                        </a:rPr>
                        <a:t>catalyse</a:t>
                      </a:r>
                      <a:r>
                        <a:rPr lang="en-US" sz="1600" u="none" strike="noStrike" dirty="0">
                          <a:effectLst/>
                          <a:latin typeface="Calibri"/>
                          <a:cs typeface="Calibri"/>
                        </a:rPr>
                        <a:t> specific chemical reactions within the cell or outside it.</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u="none" strike="noStrike">
                          <a:effectLst/>
                          <a:latin typeface="Calibri"/>
                          <a:cs typeface="Calibri"/>
                        </a:rPr>
                        <a:t>Rubisco</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a:effectLst/>
                          <a:latin typeface="Calibri"/>
                          <a:cs typeface="Calibri"/>
                        </a:rPr>
                        <a:t>Muscle contraction </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Actin </a:t>
                      </a:r>
                      <a:r>
                        <a:rPr lang="en-US" sz="1600" u="none" strike="noStrike" dirty="0">
                          <a:effectLst/>
                          <a:latin typeface="Calibri"/>
                          <a:cs typeface="Calibri"/>
                        </a:rPr>
                        <a:t>and myosin together cause the muscle contractions used in locomotion and transport around the body.</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a:effectLst/>
                          <a:latin typeface="Calibri"/>
                          <a:cs typeface="Calibri"/>
                        </a:rPr>
                        <a:t>Cytoskeletons </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Tubulin </a:t>
                      </a:r>
                      <a:r>
                        <a:rPr lang="en-US" sz="1600" u="none" strike="noStrike" dirty="0">
                          <a:effectLst/>
                          <a:latin typeface="Calibri"/>
                          <a:cs typeface="Calibri"/>
                        </a:rPr>
                        <a:t>is the subunit of microtubules that give animals cells their shape and pull on chromosomes during mitosis.</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a:effectLst/>
                          <a:latin typeface="Calibri"/>
                          <a:cs typeface="Calibri"/>
                        </a:rPr>
                        <a:t>Tensile strengthening </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Fibrous </a:t>
                      </a:r>
                      <a:r>
                        <a:rPr lang="en-US" sz="1600" u="none" strike="noStrike" dirty="0">
                          <a:effectLst/>
                          <a:latin typeface="Calibri"/>
                          <a:cs typeface="Calibri"/>
                        </a:rPr>
                        <a:t>proteins give tensile strength needed in skin, tendons, ligaments and blood vessel walls.</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u="none" strike="noStrike">
                          <a:effectLst/>
                          <a:latin typeface="Calibri"/>
                          <a:cs typeface="Calibri"/>
                        </a:rPr>
                        <a:t>collagen</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a:effectLst/>
                          <a:latin typeface="Calibri"/>
                          <a:cs typeface="Calibri"/>
                        </a:rPr>
                        <a:t>Blood clotting </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Plasma </a:t>
                      </a:r>
                      <a:r>
                        <a:rPr lang="en-US" sz="1600" u="none" strike="noStrike" dirty="0">
                          <a:effectLst/>
                          <a:latin typeface="Calibri"/>
                          <a:cs typeface="Calibri"/>
                        </a:rPr>
                        <a:t>proteins act as clotting factors that cause blood to turn from a liquid to a gel in wounds.</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a:effectLst/>
                          <a:latin typeface="Calibri"/>
                          <a:cs typeface="Calibri"/>
                        </a:rPr>
                        <a:t>Transport of nutrients and gases </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Proteins </a:t>
                      </a:r>
                      <a:r>
                        <a:rPr lang="en-US" sz="1600" u="none" strike="noStrike" dirty="0">
                          <a:effectLst/>
                          <a:latin typeface="Calibri"/>
                          <a:cs typeface="Calibri"/>
                        </a:rPr>
                        <a:t>in blood help transport oxygen, carbon dioxide, iron and lipids.</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8" name="Rectangle 7"/>
          <p:cNvSpPr/>
          <p:nvPr/>
        </p:nvSpPr>
        <p:spPr>
          <a:xfrm>
            <a:off x="292100" y="667435"/>
            <a:ext cx="8697912" cy="646331"/>
          </a:xfrm>
          <a:prstGeom prst="rect">
            <a:avLst/>
          </a:prstGeom>
        </p:spPr>
        <p:txBody>
          <a:bodyPr wrap="square">
            <a:spAutoFit/>
          </a:bodyPr>
          <a:lstStyle/>
          <a:p>
            <a:r>
              <a:rPr lang="en-US" dirty="0"/>
              <a:t>Nothing can compare with the versatility of proteins. </a:t>
            </a:r>
            <a:r>
              <a:rPr lang="en-US" dirty="0" smtClean="0"/>
              <a:t>Their functionality and usage in organisms is unrivalled.</a:t>
            </a:r>
            <a:endParaRPr lang="en-US" dirty="0"/>
          </a:p>
        </p:txBody>
      </p:sp>
      <p:sp>
        <p:nvSpPr>
          <p:cNvPr id="10" name="Rectangle 9"/>
          <p:cNvSpPr/>
          <p:nvPr/>
        </p:nvSpPr>
        <p:spPr>
          <a:xfrm>
            <a:off x="165100" y="5302935"/>
            <a:ext cx="8697912" cy="830997"/>
          </a:xfrm>
          <a:prstGeom prst="rect">
            <a:avLst/>
          </a:prstGeom>
        </p:spPr>
        <p:txBody>
          <a:bodyPr wrap="square">
            <a:spAutoFit/>
          </a:bodyPr>
          <a:lstStyle/>
          <a:p>
            <a:pPr marL="285750" indent="-285750">
              <a:buFontTx/>
              <a:buChar char="•"/>
            </a:pPr>
            <a:r>
              <a:rPr lang="en-US" sz="1600" dirty="0" smtClean="0"/>
              <a:t>Key examples are outlined in more detail.</a:t>
            </a:r>
          </a:p>
          <a:p>
            <a:pPr marL="285750" indent="-285750">
              <a:buFontTx/>
              <a:buChar char="•"/>
            </a:pPr>
            <a:r>
              <a:rPr lang="en-US" sz="1600" dirty="0" smtClean="0"/>
              <a:t>Although a key example spider silk is not mentioned above as the table refers to uses within the organism</a:t>
            </a:r>
            <a:endParaRPr lang="en-US" sz="1600" dirty="0"/>
          </a:p>
        </p:txBody>
      </p:sp>
    </p:spTree>
    <p:extLst>
      <p:ext uri="{BB962C8B-B14F-4D97-AF65-F5344CB8AC3E}">
        <p14:creationId xmlns:p14="http://schemas.microsoft.com/office/powerpoint/2010/main" val="1103494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452437"/>
          </a:xfrm>
        </p:spPr>
        <p:txBody>
          <a:bodyPr>
            <a:noAutofit/>
          </a:bodyPr>
          <a:lstStyle/>
          <a:p>
            <a:r>
              <a:rPr lang="en-US" sz="1600" dirty="0" smtClean="0">
                <a:latin typeface="Arial"/>
                <a:cs typeface="Arial"/>
              </a:rPr>
              <a:t>2.4</a:t>
            </a:r>
            <a:r>
              <a:rPr lang="en-US" sz="1600" dirty="0">
                <a:latin typeface="Arial"/>
                <a:cs typeface="Arial"/>
              </a:rPr>
              <a:t>.U7 Living organisms synthesize many different proteins with a wide range of functions</a:t>
            </a:r>
            <a:r>
              <a:rPr lang="en-US" sz="1600" dirty="0" smtClean="0">
                <a:latin typeface="Arial"/>
                <a:cs typeface="Arial"/>
              </a:rPr>
              <a:t>.</a:t>
            </a:r>
            <a:endParaRPr lang="en-US" sz="1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52704664"/>
              </p:ext>
            </p:extLst>
          </p:nvPr>
        </p:nvGraphicFramePr>
        <p:xfrm>
          <a:off x="152399" y="555625"/>
          <a:ext cx="8837613" cy="3860800"/>
        </p:xfrm>
        <a:graphic>
          <a:graphicData uri="http://schemas.openxmlformats.org/drawingml/2006/table">
            <a:tbl>
              <a:tblPr firstRow="1" bandRow="1">
                <a:tableStyleId>{2D5ABB26-0587-4C30-8999-92F81FD0307C}</a:tableStyleId>
              </a:tblPr>
              <a:tblGrid>
                <a:gridCol w="1695974"/>
                <a:gridCol w="5366167"/>
                <a:gridCol w="1775472"/>
              </a:tblGrid>
              <a:tr h="370840">
                <a:tc>
                  <a:txBody>
                    <a:bodyPr/>
                    <a:lstStyle/>
                    <a:p>
                      <a:pPr algn="ctr" fontAlgn="b"/>
                      <a:r>
                        <a:rPr lang="en-US" sz="1600" b="1" u="none" strike="noStrike" dirty="0">
                          <a:effectLst/>
                          <a:latin typeface="Calibri"/>
                          <a:cs typeface="Calibri"/>
                        </a:rPr>
                        <a:t>Function</a:t>
                      </a:r>
                      <a:endParaRPr lang="en-US" sz="1600" b="1"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1" u="none" strike="noStrike" dirty="0">
                          <a:effectLst/>
                          <a:latin typeface="Calibri"/>
                          <a:cs typeface="Calibri"/>
                        </a:rPr>
                        <a:t>Description</a:t>
                      </a:r>
                      <a:endParaRPr lang="en-US" sz="1600" b="1"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1" u="none" strike="noStrike" dirty="0">
                          <a:effectLst/>
                          <a:latin typeface="Calibri"/>
                          <a:cs typeface="Calibri"/>
                        </a:rPr>
                        <a:t>Key examples</a:t>
                      </a:r>
                      <a:endParaRPr lang="en-US" sz="1600" b="1"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dirty="0">
                          <a:effectLst/>
                          <a:latin typeface="Calibri"/>
                          <a:cs typeface="Calibri"/>
                        </a:rPr>
                        <a:t>Cell adhesion </a:t>
                      </a:r>
                      <a:endParaRPr lang="en-US" sz="1600" b="0"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Membrane </a:t>
                      </a:r>
                      <a:r>
                        <a:rPr lang="en-US" sz="1600" u="none" strike="noStrike" dirty="0">
                          <a:effectLst/>
                          <a:latin typeface="Calibri"/>
                          <a:cs typeface="Calibri"/>
                        </a:rPr>
                        <a:t>proteins cause adjacent animal cells to stick to each other within tissues.</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dirty="0">
                          <a:effectLst/>
                          <a:latin typeface="Calibri"/>
                          <a:cs typeface="Calibri"/>
                        </a:rPr>
                        <a:t>Membrane transport </a:t>
                      </a:r>
                      <a:endParaRPr lang="en-US" sz="1600" b="0"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Membrane </a:t>
                      </a:r>
                      <a:r>
                        <a:rPr lang="en-US" sz="1600" u="none" strike="noStrike" dirty="0">
                          <a:effectLst/>
                          <a:latin typeface="Calibri"/>
                          <a:cs typeface="Calibri"/>
                        </a:rPr>
                        <a:t>proteins are used for facilitated diffusion and active transport, and also for electron transport during cell respiration and photosynthesis.</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a:effectLst/>
                          <a:latin typeface="Calibri"/>
                          <a:cs typeface="Calibri"/>
                        </a:rPr>
                        <a:t>Hormones </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Some </a:t>
                      </a:r>
                      <a:r>
                        <a:rPr lang="en-US" sz="1600" u="none" strike="noStrike" dirty="0">
                          <a:effectLst/>
                          <a:latin typeface="Calibri"/>
                          <a:cs typeface="Calibri"/>
                        </a:rPr>
                        <a:t>such as insulin, FSH and LH are proteins, but hormones are chemically very diverse.</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u="none" strike="noStrike">
                          <a:effectLst/>
                          <a:latin typeface="Calibri"/>
                          <a:cs typeface="Calibri"/>
                        </a:rPr>
                        <a:t>Insulin</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a:effectLst/>
                          <a:latin typeface="Calibri"/>
                          <a:cs typeface="Calibri"/>
                        </a:rPr>
                        <a:t>Receptors </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Binding </a:t>
                      </a:r>
                      <a:r>
                        <a:rPr lang="en-US" sz="1600" u="none" strike="noStrike" dirty="0">
                          <a:effectLst/>
                          <a:latin typeface="Calibri"/>
                          <a:cs typeface="Calibri"/>
                        </a:rPr>
                        <a:t>sites in membranes and cytoplasm for hormones, neurotransmitters, tastes and smells, and also receptors for light in the eye and in plants.</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u="none" strike="noStrike">
                          <a:effectLst/>
                          <a:latin typeface="Calibri"/>
                          <a:cs typeface="Calibri"/>
                        </a:rPr>
                        <a:t>rhodopsin</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a:effectLst/>
                          <a:latin typeface="Calibri"/>
                          <a:cs typeface="Calibri"/>
                        </a:rPr>
                        <a:t>Packing of DNA </a:t>
                      </a:r>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Histones </a:t>
                      </a:r>
                      <a:r>
                        <a:rPr lang="en-US" sz="1600" u="none" strike="noStrike" dirty="0">
                          <a:effectLst/>
                          <a:latin typeface="Calibri"/>
                          <a:cs typeface="Calibri"/>
                        </a:rPr>
                        <a:t>are associated with DNA in eukaryotes and help chromosomes to condense during mitosis.</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endParaRPr lang="en-US" sz="1600" b="0" i="0" u="none" strike="noStrike">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fontAlgn="b"/>
                      <a:r>
                        <a:rPr lang="en-US" sz="1600" u="none" strike="noStrike" dirty="0">
                          <a:effectLst/>
                          <a:latin typeface="Calibri"/>
                          <a:cs typeface="Calibri"/>
                        </a:rPr>
                        <a:t>Immunity </a:t>
                      </a:r>
                      <a:endParaRPr lang="en-US" sz="1600" b="0"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600" u="none" strike="noStrike" dirty="0" smtClean="0">
                          <a:effectLst/>
                          <a:latin typeface="Calibri"/>
                          <a:cs typeface="Calibri"/>
                        </a:rPr>
                        <a:t>This </a:t>
                      </a:r>
                      <a:r>
                        <a:rPr lang="en-US" sz="1600" u="none" strike="noStrike" dirty="0">
                          <a:effectLst/>
                          <a:latin typeface="Calibri"/>
                          <a:cs typeface="Calibri"/>
                        </a:rPr>
                        <a:t>is the most diverse group of proteins, as cells can make huge numbers of different antibodies.</a:t>
                      </a:r>
                      <a:endParaRPr lang="en-US" sz="1600" b="0" i="0" u="none" strike="noStrike" dirty="0">
                        <a:solidFill>
                          <a:srgbClr val="000000"/>
                        </a:solidFill>
                        <a:effectLst/>
                        <a:latin typeface="Calibri"/>
                        <a:cs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u="none" strike="noStrike" dirty="0" smtClean="0">
                          <a:effectLst/>
                          <a:latin typeface="Calibri"/>
                          <a:cs typeface="Calibri"/>
                        </a:rPr>
                        <a:t>immunoglobulin</a:t>
                      </a:r>
                      <a:endParaRPr lang="en-US" sz="1600" b="0" i="0" u="none" strike="noStrike" dirty="0">
                        <a:solidFill>
                          <a:srgbClr val="000000"/>
                        </a:solidFill>
                        <a:effectLst/>
                        <a:latin typeface="Calibri"/>
                        <a:cs typeface="Calibri"/>
                      </a:endParaRPr>
                    </a:p>
                  </a:txBody>
                  <a:tcPr marL="12700" marR="12700" marT="1270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4" name="Rectangle 3"/>
          <p:cNvSpPr/>
          <p:nvPr/>
        </p:nvSpPr>
        <p:spPr>
          <a:xfrm>
            <a:off x="152398" y="4611231"/>
            <a:ext cx="8837613" cy="1815882"/>
          </a:xfrm>
          <a:prstGeom prst="rect">
            <a:avLst/>
          </a:prstGeom>
        </p:spPr>
        <p:txBody>
          <a:bodyPr wrap="square">
            <a:spAutoFit/>
          </a:bodyPr>
          <a:lstStyle/>
          <a:p>
            <a:r>
              <a:rPr lang="en-US" sz="1400" dirty="0" smtClean="0"/>
              <a:t>Biotechnologically has allowed us to use proteins in industry examples are:</a:t>
            </a:r>
          </a:p>
          <a:p>
            <a:pPr marL="285750" indent="-285750">
              <a:buFont typeface="Arial"/>
              <a:buChar char="•"/>
            </a:pPr>
            <a:r>
              <a:rPr lang="en-US" sz="1400" dirty="0" smtClean="0"/>
              <a:t>enzymes </a:t>
            </a:r>
            <a:r>
              <a:rPr lang="en-US" sz="1400" dirty="0"/>
              <a:t>for removing </a:t>
            </a:r>
            <a:r>
              <a:rPr lang="en-US" sz="1400" dirty="0" smtClean="0"/>
              <a:t>stains in clothing detergent</a:t>
            </a:r>
          </a:p>
          <a:p>
            <a:pPr marL="285750" indent="-285750">
              <a:buFont typeface="Arial"/>
              <a:buChar char="•"/>
            </a:pPr>
            <a:r>
              <a:rPr lang="en-US" sz="1400" dirty="0" smtClean="0"/>
              <a:t>monoclonal </a:t>
            </a:r>
            <a:r>
              <a:rPr lang="en-US" sz="1400" dirty="0"/>
              <a:t>antibodies for pregnancy </a:t>
            </a:r>
            <a:r>
              <a:rPr lang="en-US" sz="1400" dirty="0" smtClean="0"/>
              <a:t>tests</a:t>
            </a:r>
          </a:p>
          <a:p>
            <a:pPr marL="285750" indent="-285750">
              <a:buFont typeface="Arial"/>
              <a:buChar char="•"/>
            </a:pPr>
            <a:r>
              <a:rPr lang="en-US" sz="1400" dirty="0" smtClean="0"/>
              <a:t>insulin </a:t>
            </a:r>
            <a:r>
              <a:rPr lang="en-US" sz="1400" dirty="0"/>
              <a:t>for treating </a:t>
            </a:r>
            <a:r>
              <a:rPr lang="en-US" sz="1400" dirty="0" smtClean="0"/>
              <a:t>diabetics</a:t>
            </a:r>
          </a:p>
          <a:p>
            <a:pPr marL="285750" indent="-285750">
              <a:buFont typeface="Arial"/>
              <a:buChar char="•"/>
            </a:pPr>
            <a:r>
              <a:rPr lang="en-US" sz="1400" dirty="0" smtClean="0"/>
              <a:t>Disease treatments</a:t>
            </a:r>
          </a:p>
          <a:p>
            <a:pPr marL="285750" indent="-285750">
              <a:buFont typeface="Arial"/>
              <a:buChar char="•"/>
            </a:pPr>
            <a:endParaRPr lang="en-US" sz="1400" dirty="0"/>
          </a:p>
          <a:p>
            <a:r>
              <a:rPr lang="en-US" sz="1400" dirty="0"/>
              <a:t>Genetically modified organisms are </a:t>
            </a:r>
            <a:r>
              <a:rPr lang="en-US" sz="1400" dirty="0" smtClean="0"/>
              <a:t>often used </a:t>
            </a:r>
            <a:r>
              <a:rPr lang="en-US" sz="1400" dirty="0"/>
              <a:t>as to produce proteins. This </a:t>
            </a:r>
            <a:r>
              <a:rPr lang="en-US" sz="1400" dirty="0" smtClean="0"/>
              <a:t>however is </a:t>
            </a:r>
            <a:r>
              <a:rPr lang="en-US" sz="1400" dirty="0"/>
              <a:t>still a technically difficult and expensive process</a:t>
            </a:r>
            <a:r>
              <a:rPr lang="en-US" sz="1400" dirty="0" smtClean="0"/>
              <a:t>.</a:t>
            </a:r>
            <a:endParaRPr lang="en-US" sz="1400" dirty="0"/>
          </a:p>
        </p:txBody>
      </p:sp>
    </p:spTree>
    <p:extLst>
      <p:ext uri="{BB962C8B-B14F-4D97-AF65-F5344CB8AC3E}">
        <p14:creationId xmlns:p14="http://schemas.microsoft.com/office/powerpoint/2010/main" val="1965373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0" y="958997"/>
            <a:ext cx="1879600" cy="707886"/>
          </a:xfrm>
          <a:prstGeom prst="rect">
            <a:avLst/>
          </a:prstGeom>
          <a:solidFill>
            <a:srgbClr val="85F17D"/>
          </a:solidFill>
        </p:spPr>
        <p:txBody>
          <a:bodyPr wrap="square" rtlCol="0">
            <a:spAutoFit/>
          </a:bodyPr>
          <a:lstStyle/>
          <a:p>
            <a:r>
              <a:rPr lang="en-US" sz="4000" dirty="0" err="1" smtClean="0"/>
              <a:t>Rubisco</a:t>
            </a:r>
            <a:endParaRPr lang="en-US" sz="4000" dirty="0" smtClean="0"/>
          </a:p>
        </p:txBody>
      </p:sp>
      <p:sp>
        <p:nvSpPr>
          <p:cNvPr id="10" name="Title 1"/>
          <p:cNvSpPr txBox="1">
            <a:spLocks/>
          </p:cNvSpPr>
          <p:nvPr/>
        </p:nvSpPr>
        <p:spPr>
          <a:xfrm>
            <a:off x="0" y="4761"/>
            <a:ext cx="9144000" cy="579439"/>
          </a:xfrm>
          <a:prstGeom prst="rect">
            <a:avLst/>
          </a:prstGeom>
          <a:solidFill>
            <a:srgbClr val="FFFF00"/>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1600" dirty="0">
                <a:latin typeface="Arial"/>
                <a:cs typeface="Arial"/>
              </a:rPr>
              <a:t>2.4.A1 </a:t>
            </a:r>
            <a:r>
              <a:rPr lang="en-US" sz="1600" dirty="0" err="1">
                <a:latin typeface="Arial"/>
                <a:cs typeface="Arial"/>
              </a:rPr>
              <a:t>Rubisco</a:t>
            </a:r>
            <a:r>
              <a:rPr lang="en-US" sz="1600" dirty="0">
                <a:latin typeface="Arial"/>
                <a:cs typeface="Arial"/>
              </a:rPr>
              <a:t>, insulin, </a:t>
            </a:r>
            <a:r>
              <a:rPr lang="en-US" sz="1600" dirty="0" err="1">
                <a:latin typeface="Arial"/>
                <a:cs typeface="Arial"/>
              </a:rPr>
              <a:t>immunoglobulins</a:t>
            </a:r>
            <a:r>
              <a:rPr lang="en-US" sz="1600" dirty="0">
                <a:latin typeface="Arial"/>
                <a:cs typeface="Arial"/>
              </a:rPr>
              <a:t>, rhodopsin, collagen and spider silk as examples of the range of protein functions.</a:t>
            </a:r>
          </a:p>
        </p:txBody>
      </p:sp>
      <p:sp>
        <p:nvSpPr>
          <p:cNvPr id="2" name="Rectangle 1"/>
          <p:cNvSpPr/>
          <p:nvPr/>
        </p:nvSpPr>
        <p:spPr>
          <a:xfrm>
            <a:off x="4368800" y="935809"/>
            <a:ext cx="4686300" cy="2062103"/>
          </a:xfrm>
          <a:prstGeom prst="rect">
            <a:avLst/>
          </a:prstGeom>
          <a:solidFill>
            <a:srgbClr val="85F17D"/>
          </a:solidFill>
        </p:spPr>
        <p:txBody>
          <a:bodyPr wrap="square" rtlCol="0">
            <a:spAutoFit/>
          </a:bodyPr>
          <a:lstStyle/>
          <a:p>
            <a:pPr marL="285750" indent="-285750">
              <a:buFont typeface="Arial"/>
              <a:buChar char="•"/>
            </a:pPr>
            <a:r>
              <a:rPr lang="en-US" sz="1600" dirty="0" smtClean="0"/>
              <a:t>Full name </a:t>
            </a:r>
            <a:r>
              <a:rPr lang="en-US" sz="1600" dirty="0" err="1" smtClean="0"/>
              <a:t>ribulose</a:t>
            </a:r>
            <a:r>
              <a:rPr lang="en-US" sz="1600" dirty="0" smtClean="0"/>
              <a:t> </a:t>
            </a:r>
            <a:r>
              <a:rPr lang="en-US" sz="1600" dirty="0" err="1"/>
              <a:t>bisphosphate</a:t>
            </a:r>
            <a:r>
              <a:rPr lang="en-US" sz="1600" dirty="0"/>
              <a:t> </a:t>
            </a:r>
            <a:r>
              <a:rPr lang="en-US" sz="1600" dirty="0" smtClean="0"/>
              <a:t>carboxylase</a:t>
            </a:r>
          </a:p>
          <a:p>
            <a:pPr marL="285750" indent="-285750">
              <a:buFont typeface="Arial"/>
              <a:buChar char="•"/>
            </a:pPr>
            <a:r>
              <a:rPr lang="en-US" sz="1600" dirty="0" smtClean="0"/>
              <a:t>Enzyme - </a:t>
            </a:r>
            <a:r>
              <a:rPr lang="en-US" sz="1600" dirty="0" err="1" smtClean="0"/>
              <a:t>catalyses</a:t>
            </a:r>
            <a:r>
              <a:rPr lang="en-US" sz="1600" dirty="0" smtClean="0"/>
              <a:t> </a:t>
            </a:r>
            <a:r>
              <a:rPr lang="en-US" sz="1600" dirty="0"/>
              <a:t>the reaction that fixes carbon dioxide from the </a:t>
            </a:r>
            <a:r>
              <a:rPr lang="en-US" sz="1600" dirty="0" smtClean="0"/>
              <a:t>atmosphere</a:t>
            </a:r>
            <a:endParaRPr lang="en-US" sz="1600" dirty="0"/>
          </a:p>
          <a:p>
            <a:pPr marL="285750" indent="-285750">
              <a:buFont typeface="Arial"/>
              <a:buChar char="•"/>
            </a:pPr>
            <a:r>
              <a:rPr lang="en-US" sz="1600" dirty="0" smtClean="0"/>
              <a:t>Provides the </a:t>
            </a:r>
            <a:r>
              <a:rPr lang="en-US" sz="1600" dirty="0"/>
              <a:t>source of carbon from which all carbon </a:t>
            </a:r>
            <a:r>
              <a:rPr lang="en-US" sz="1600" dirty="0" smtClean="0"/>
              <a:t>compounds, required by </a:t>
            </a:r>
            <a:r>
              <a:rPr lang="en-US" sz="1600" dirty="0"/>
              <a:t>living </a:t>
            </a:r>
            <a:r>
              <a:rPr lang="en-US" sz="1600" dirty="0" smtClean="0"/>
              <a:t>organisms, are produced.</a:t>
            </a:r>
          </a:p>
          <a:p>
            <a:pPr marL="285750" indent="-285750">
              <a:buFont typeface="Arial"/>
              <a:buChar char="•"/>
            </a:pPr>
            <a:r>
              <a:rPr lang="en-US" sz="1600" dirty="0" smtClean="0"/>
              <a:t>Found in high concentrations in leaves and algal cells</a:t>
            </a:r>
          </a:p>
        </p:txBody>
      </p:sp>
      <p:pic>
        <p:nvPicPr>
          <p:cNvPr id="5" name="Picture 4"/>
          <p:cNvPicPr>
            <a:picLocks noChangeAspect="1"/>
          </p:cNvPicPr>
          <p:nvPr/>
        </p:nvPicPr>
        <p:blipFill>
          <a:blip r:embed="rId3"/>
          <a:stretch>
            <a:fillRect/>
          </a:stretch>
        </p:blipFill>
        <p:spPr>
          <a:xfrm>
            <a:off x="355600" y="1841500"/>
            <a:ext cx="3048000" cy="3013137"/>
          </a:xfrm>
          <a:prstGeom prst="rect">
            <a:avLst/>
          </a:prstGeom>
        </p:spPr>
      </p:pic>
      <p:sp>
        <p:nvSpPr>
          <p:cNvPr id="7" name="Rectangle 6"/>
          <p:cNvSpPr/>
          <p:nvPr/>
        </p:nvSpPr>
        <p:spPr>
          <a:xfrm>
            <a:off x="3784600" y="6607314"/>
            <a:ext cx="5359400" cy="246221"/>
          </a:xfrm>
          <a:prstGeom prst="rect">
            <a:avLst/>
          </a:prstGeom>
        </p:spPr>
        <p:txBody>
          <a:bodyPr wrap="square">
            <a:spAutoFit/>
          </a:bodyPr>
          <a:lstStyle/>
          <a:p>
            <a:pPr algn="r"/>
            <a:r>
              <a:rPr lang="en-US" sz="1000" dirty="0">
                <a:hlinkClick r:id="rId4"/>
              </a:rPr>
              <a:t>http://</a:t>
            </a:r>
            <a:r>
              <a:rPr lang="en-US" sz="1000" dirty="0" err="1">
                <a:hlinkClick r:id="rId4"/>
              </a:rPr>
              <a:t>upload.wikimedia.org</a:t>
            </a:r>
            <a:r>
              <a:rPr lang="en-US" sz="1000" dirty="0">
                <a:hlinkClick r:id="rId4"/>
              </a:rPr>
              <a:t>/</a:t>
            </a:r>
            <a:r>
              <a:rPr lang="en-US" sz="1000" dirty="0" err="1">
                <a:hlinkClick r:id="rId4"/>
              </a:rPr>
              <a:t>wikipedia</a:t>
            </a:r>
            <a:r>
              <a:rPr lang="en-US" sz="1000" dirty="0">
                <a:hlinkClick r:id="rId4"/>
              </a:rPr>
              <a:t>/commons/thumb/7/74/</a:t>
            </a:r>
            <a:r>
              <a:rPr lang="en-US" sz="1000" dirty="0" err="1">
                <a:hlinkClick r:id="rId4"/>
              </a:rPr>
              <a:t>Rubisco.png</a:t>
            </a:r>
            <a:r>
              <a:rPr lang="en-US" sz="1000" dirty="0">
                <a:hlinkClick r:id="rId4"/>
              </a:rPr>
              <a:t>/220px-Rubisco.png</a:t>
            </a:r>
            <a:endParaRPr lang="en-US" sz="1000" dirty="0"/>
          </a:p>
        </p:txBody>
      </p:sp>
      <p:sp>
        <p:nvSpPr>
          <p:cNvPr id="9" name="Rectangle 8"/>
          <p:cNvSpPr/>
          <p:nvPr/>
        </p:nvSpPr>
        <p:spPr>
          <a:xfrm>
            <a:off x="4572000" y="6355428"/>
            <a:ext cx="4572000" cy="246221"/>
          </a:xfrm>
          <a:prstGeom prst="rect">
            <a:avLst/>
          </a:prstGeom>
        </p:spPr>
        <p:txBody>
          <a:bodyPr>
            <a:spAutoFit/>
          </a:bodyPr>
          <a:lstStyle/>
          <a:p>
            <a:pPr algn="r"/>
            <a:r>
              <a:rPr lang="en-US" sz="1000" dirty="0">
                <a:hlinkClick r:id="rId5"/>
              </a:rPr>
              <a:t>http://</a:t>
            </a:r>
            <a:r>
              <a:rPr lang="en-US" sz="1000" dirty="0" err="1">
                <a:hlinkClick r:id="rId5"/>
              </a:rPr>
              <a:t>upload.wikimedia.org</a:t>
            </a:r>
            <a:r>
              <a:rPr lang="en-US" sz="1000" dirty="0">
                <a:hlinkClick r:id="rId5"/>
              </a:rPr>
              <a:t>/</a:t>
            </a:r>
            <a:r>
              <a:rPr lang="en-US" sz="1000" dirty="0" err="1">
                <a:hlinkClick r:id="rId5"/>
              </a:rPr>
              <a:t>wikipedia</a:t>
            </a:r>
            <a:r>
              <a:rPr lang="en-US" sz="1000" dirty="0">
                <a:hlinkClick r:id="rId5"/>
              </a:rPr>
              <a:t>/commons/b/b0/Mint-leaves-2007.jpg</a:t>
            </a:r>
            <a:endParaRPr lang="en-US" sz="1000" dirty="0"/>
          </a:p>
        </p:txBody>
      </p:sp>
    </p:spTree>
    <p:extLst>
      <p:ext uri="{BB962C8B-B14F-4D97-AF65-F5344CB8AC3E}">
        <p14:creationId xmlns:p14="http://schemas.microsoft.com/office/powerpoint/2010/main" val="8266011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422400" y="-119380"/>
            <a:ext cx="11509081" cy="6977381"/>
          </a:xfrm>
          <a:prstGeom prst="rect">
            <a:avLst/>
          </a:prstGeom>
        </p:spPr>
      </p:pic>
      <p:sp>
        <p:nvSpPr>
          <p:cNvPr id="10" name="Title 1"/>
          <p:cNvSpPr txBox="1">
            <a:spLocks/>
          </p:cNvSpPr>
          <p:nvPr/>
        </p:nvSpPr>
        <p:spPr>
          <a:xfrm>
            <a:off x="0" y="4761"/>
            <a:ext cx="9144000" cy="579439"/>
          </a:xfrm>
          <a:prstGeom prst="rect">
            <a:avLst/>
          </a:prstGeom>
          <a:solidFill>
            <a:srgbClr val="FFFF00"/>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1600" dirty="0">
                <a:latin typeface="Arial"/>
                <a:cs typeface="Arial"/>
              </a:rPr>
              <a:t>2.4.A1 </a:t>
            </a:r>
            <a:r>
              <a:rPr lang="en-US" sz="1600" dirty="0" err="1">
                <a:latin typeface="Arial"/>
                <a:cs typeface="Arial"/>
              </a:rPr>
              <a:t>Rubisco</a:t>
            </a:r>
            <a:r>
              <a:rPr lang="en-US" sz="1600" dirty="0">
                <a:latin typeface="Arial"/>
                <a:cs typeface="Arial"/>
              </a:rPr>
              <a:t>, insulin, </a:t>
            </a:r>
            <a:r>
              <a:rPr lang="en-US" sz="1600" dirty="0" err="1">
                <a:latin typeface="Arial"/>
                <a:cs typeface="Arial"/>
              </a:rPr>
              <a:t>immunoglobulins</a:t>
            </a:r>
            <a:r>
              <a:rPr lang="en-US" sz="1600" dirty="0">
                <a:latin typeface="Arial"/>
                <a:cs typeface="Arial"/>
              </a:rPr>
              <a:t>, rhodopsin, collagen and spider silk as examples of the range of protein functions.</a:t>
            </a:r>
          </a:p>
        </p:txBody>
      </p:sp>
      <p:sp>
        <p:nvSpPr>
          <p:cNvPr id="2" name="Rectangle 1"/>
          <p:cNvSpPr/>
          <p:nvPr/>
        </p:nvSpPr>
        <p:spPr>
          <a:xfrm>
            <a:off x="4368800" y="935809"/>
            <a:ext cx="4686300" cy="1815882"/>
          </a:xfrm>
          <a:prstGeom prst="rect">
            <a:avLst/>
          </a:prstGeom>
          <a:solidFill>
            <a:srgbClr val="E6B9B8"/>
          </a:solidFill>
        </p:spPr>
        <p:txBody>
          <a:bodyPr wrap="square" rtlCol="0">
            <a:spAutoFit/>
          </a:bodyPr>
          <a:lstStyle/>
          <a:p>
            <a:pPr marL="285750" indent="-285750">
              <a:buFont typeface="Arial"/>
              <a:buChar char="•"/>
            </a:pPr>
            <a:r>
              <a:rPr lang="en-US" sz="1600" dirty="0" smtClean="0"/>
              <a:t>A hormone – signals many </a:t>
            </a:r>
            <a:r>
              <a:rPr lang="en-US" sz="1600" dirty="0"/>
              <a:t>cells </a:t>
            </a:r>
            <a:r>
              <a:rPr lang="en-US" sz="1600" dirty="0" smtClean="0"/>
              <a:t>(e.g. liver cells) to </a:t>
            </a:r>
            <a:r>
              <a:rPr lang="en-US" sz="1600" dirty="0"/>
              <a:t>absorb glucose and help reduce the glucose concentration of the </a:t>
            </a:r>
            <a:r>
              <a:rPr lang="en-US" sz="1600" dirty="0" smtClean="0"/>
              <a:t>blood.</a:t>
            </a:r>
          </a:p>
          <a:p>
            <a:pPr marL="285750" indent="-285750">
              <a:buFont typeface="Arial"/>
              <a:buChar char="•"/>
            </a:pPr>
            <a:r>
              <a:rPr lang="en-US" sz="1600" dirty="0" smtClean="0"/>
              <a:t>Affected cells have receptor (proteins) on their surface to which insulin can (reversibly) bind to.</a:t>
            </a:r>
          </a:p>
          <a:p>
            <a:pPr marL="285750" indent="-285750">
              <a:buFont typeface="Arial"/>
              <a:buChar char="•"/>
            </a:pPr>
            <a:r>
              <a:rPr lang="en-US" sz="1600" dirty="0" smtClean="0"/>
              <a:t>Secreted </a:t>
            </a:r>
            <a:r>
              <a:rPr lang="en-US" sz="1600" dirty="0"/>
              <a:t>by β cells in the pancreas and </a:t>
            </a:r>
            <a:r>
              <a:rPr lang="en-US" sz="1600" dirty="0" smtClean="0"/>
              <a:t>transported </a:t>
            </a:r>
            <a:r>
              <a:rPr lang="en-US" sz="1600" dirty="0"/>
              <a:t>by the blood</a:t>
            </a:r>
            <a:r>
              <a:rPr lang="en-US" sz="1600" dirty="0" smtClean="0"/>
              <a:t>.</a:t>
            </a:r>
            <a:endParaRPr lang="en-US" sz="1600" dirty="0"/>
          </a:p>
        </p:txBody>
      </p:sp>
      <p:pic>
        <p:nvPicPr>
          <p:cNvPr id="14" name="Picture 13" descr="insulinhexam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1781175"/>
            <a:ext cx="2565400" cy="1950497"/>
          </a:xfrm>
          <a:prstGeom prst="rect">
            <a:avLst/>
          </a:prstGeom>
        </p:spPr>
      </p:pic>
      <p:sp>
        <p:nvSpPr>
          <p:cNvPr id="15" name="Rectangle 14"/>
          <p:cNvSpPr/>
          <p:nvPr/>
        </p:nvSpPr>
        <p:spPr>
          <a:xfrm>
            <a:off x="4572000" y="6611779"/>
            <a:ext cx="4572000" cy="246221"/>
          </a:xfrm>
          <a:prstGeom prst="rect">
            <a:avLst/>
          </a:prstGeom>
        </p:spPr>
        <p:txBody>
          <a:bodyPr>
            <a:spAutoFit/>
          </a:bodyPr>
          <a:lstStyle/>
          <a:p>
            <a:pPr algn="r"/>
            <a:r>
              <a:rPr lang="en-US" sz="1000" dirty="0">
                <a:hlinkClick r:id="rId4"/>
              </a:rPr>
              <a:t>http://</a:t>
            </a:r>
            <a:r>
              <a:rPr lang="en-US" sz="1000" dirty="0" err="1">
                <a:hlinkClick r:id="rId4"/>
              </a:rPr>
              <a:t>www.biotopics.co.uk</a:t>
            </a:r>
            <a:r>
              <a:rPr lang="en-US" sz="1000" dirty="0">
                <a:hlinkClick r:id="rId4"/>
              </a:rPr>
              <a:t>/as/</a:t>
            </a:r>
            <a:r>
              <a:rPr lang="en-US" sz="1000" dirty="0" err="1">
                <a:hlinkClick r:id="rId4"/>
              </a:rPr>
              <a:t>insulinproteinstructure.html</a:t>
            </a:r>
            <a:endParaRPr lang="en-US" sz="1000" dirty="0"/>
          </a:p>
        </p:txBody>
      </p:sp>
      <p:sp>
        <p:nvSpPr>
          <p:cNvPr id="17" name="Rectangle 16"/>
          <p:cNvSpPr/>
          <p:nvPr/>
        </p:nvSpPr>
        <p:spPr>
          <a:xfrm>
            <a:off x="190500" y="5193779"/>
            <a:ext cx="4686300" cy="1077218"/>
          </a:xfrm>
          <a:prstGeom prst="rect">
            <a:avLst/>
          </a:prstGeom>
          <a:solidFill>
            <a:srgbClr val="E6B9B8"/>
          </a:solidFill>
        </p:spPr>
        <p:txBody>
          <a:bodyPr wrap="square" rtlCol="0">
            <a:spAutoFit/>
          </a:bodyPr>
          <a:lstStyle/>
          <a:p>
            <a:r>
              <a:rPr lang="en-US" sz="1600" dirty="0" smtClean="0"/>
              <a:t>The pancreas of type I diabetics don’t produce sufficient insulin therefore they must periodically inject synthetically produced insulin to correct their blood sugar concentration.</a:t>
            </a:r>
            <a:endParaRPr lang="en-US" sz="1600" dirty="0"/>
          </a:p>
        </p:txBody>
      </p:sp>
      <p:sp>
        <p:nvSpPr>
          <p:cNvPr id="3" name="TextBox 2"/>
          <p:cNvSpPr txBox="1"/>
          <p:nvPr/>
        </p:nvSpPr>
        <p:spPr>
          <a:xfrm>
            <a:off x="0" y="958997"/>
            <a:ext cx="1587500" cy="707886"/>
          </a:xfrm>
          <a:prstGeom prst="rect">
            <a:avLst/>
          </a:prstGeom>
          <a:solidFill>
            <a:schemeClr val="accent2">
              <a:lumMod val="40000"/>
              <a:lumOff val="60000"/>
            </a:schemeClr>
          </a:solidFill>
        </p:spPr>
        <p:txBody>
          <a:bodyPr wrap="square" rtlCol="0">
            <a:spAutoFit/>
          </a:bodyPr>
          <a:lstStyle/>
          <a:p>
            <a:r>
              <a:rPr lang="en-US" sz="4000" dirty="0" smtClean="0"/>
              <a:t>Insulin</a:t>
            </a:r>
          </a:p>
        </p:txBody>
      </p:sp>
      <p:sp>
        <p:nvSpPr>
          <p:cNvPr id="16" name="Rectangle 15"/>
          <p:cNvSpPr/>
          <p:nvPr/>
        </p:nvSpPr>
        <p:spPr>
          <a:xfrm>
            <a:off x="4483100" y="6365558"/>
            <a:ext cx="4572000" cy="246221"/>
          </a:xfrm>
          <a:prstGeom prst="rect">
            <a:avLst/>
          </a:prstGeom>
        </p:spPr>
        <p:txBody>
          <a:bodyPr>
            <a:spAutoFit/>
          </a:bodyPr>
          <a:lstStyle/>
          <a:p>
            <a:pPr algn="r"/>
            <a:r>
              <a:rPr lang="en-US" sz="1000" dirty="0">
                <a:hlinkClick r:id="rId5"/>
              </a:rPr>
              <a:t>https://</a:t>
            </a:r>
            <a:r>
              <a:rPr lang="en-US" sz="1000" dirty="0" err="1">
                <a:hlinkClick r:id="rId5"/>
              </a:rPr>
              <a:t>en.wikipedia.org</a:t>
            </a:r>
            <a:r>
              <a:rPr lang="en-US" sz="1000" dirty="0">
                <a:hlinkClick r:id="rId5"/>
              </a:rPr>
              <a:t>/wiki/File:Inzul%C3%ADn.jpg</a:t>
            </a:r>
            <a:endParaRPr lang="en-US" sz="1000" dirty="0"/>
          </a:p>
        </p:txBody>
      </p:sp>
    </p:spTree>
    <p:extLst>
      <p:ext uri="{BB962C8B-B14F-4D97-AF65-F5344CB8AC3E}">
        <p14:creationId xmlns:p14="http://schemas.microsoft.com/office/powerpoint/2010/main" val="4251109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4761"/>
            <a:ext cx="9144000" cy="579439"/>
          </a:xfrm>
          <a:prstGeom prst="rect">
            <a:avLst/>
          </a:prstGeom>
          <a:solidFill>
            <a:srgbClr val="FFFF0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1600" dirty="0">
                <a:latin typeface="Arial"/>
                <a:cs typeface="Arial"/>
              </a:rPr>
              <a:t>2.4.A1 </a:t>
            </a:r>
            <a:r>
              <a:rPr lang="en-US" sz="1600" dirty="0" err="1">
                <a:latin typeface="Arial"/>
                <a:cs typeface="Arial"/>
              </a:rPr>
              <a:t>Rubisco</a:t>
            </a:r>
            <a:r>
              <a:rPr lang="en-US" sz="1600" dirty="0">
                <a:latin typeface="Arial"/>
                <a:cs typeface="Arial"/>
              </a:rPr>
              <a:t>, insulin, </a:t>
            </a:r>
            <a:r>
              <a:rPr lang="en-US" sz="1600" dirty="0" err="1">
                <a:latin typeface="Arial"/>
                <a:cs typeface="Arial"/>
              </a:rPr>
              <a:t>immunoglobulins</a:t>
            </a:r>
            <a:r>
              <a:rPr lang="en-US" sz="1600" dirty="0">
                <a:latin typeface="Arial"/>
                <a:cs typeface="Arial"/>
              </a:rPr>
              <a:t>, rhodopsin, collagen and spider silk as examples of the range of protein functions.</a:t>
            </a:r>
          </a:p>
        </p:txBody>
      </p:sp>
      <p:sp>
        <p:nvSpPr>
          <p:cNvPr id="3" name="TextBox 2"/>
          <p:cNvSpPr txBox="1"/>
          <p:nvPr/>
        </p:nvSpPr>
        <p:spPr>
          <a:xfrm>
            <a:off x="0" y="958997"/>
            <a:ext cx="4064000" cy="707886"/>
          </a:xfrm>
          <a:prstGeom prst="rect">
            <a:avLst/>
          </a:prstGeom>
          <a:solidFill>
            <a:schemeClr val="tx2">
              <a:lumMod val="20000"/>
              <a:lumOff val="80000"/>
            </a:schemeClr>
          </a:solidFill>
        </p:spPr>
        <p:txBody>
          <a:bodyPr wrap="square" rtlCol="0">
            <a:spAutoFit/>
          </a:bodyPr>
          <a:lstStyle/>
          <a:p>
            <a:r>
              <a:rPr lang="en-US" sz="4000" dirty="0" err="1">
                <a:latin typeface="Arial"/>
                <a:cs typeface="Arial"/>
              </a:rPr>
              <a:t>immunoglobulins</a:t>
            </a:r>
            <a:endParaRPr lang="en-US" sz="4000" dirty="0" smtClean="0"/>
          </a:p>
        </p:txBody>
      </p:sp>
      <p:pic>
        <p:nvPicPr>
          <p:cNvPr id="4" name="Picture 3"/>
          <p:cNvPicPr>
            <a:picLocks noChangeAspect="1"/>
          </p:cNvPicPr>
          <p:nvPr/>
        </p:nvPicPr>
        <p:blipFill>
          <a:blip r:embed="rId2"/>
          <a:stretch>
            <a:fillRect/>
          </a:stretch>
        </p:blipFill>
        <p:spPr>
          <a:xfrm>
            <a:off x="304801" y="1930400"/>
            <a:ext cx="2697804" cy="1981200"/>
          </a:xfrm>
          <a:prstGeom prst="rect">
            <a:avLst/>
          </a:prstGeom>
        </p:spPr>
      </p:pic>
      <p:sp>
        <p:nvSpPr>
          <p:cNvPr id="5" name="Rectangle 4"/>
          <p:cNvSpPr/>
          <p:nvPr/>
        </p:nvSpPr>
        <p:spPr>
          <a:xfrm>
            <a:off x="2514600" y="6611779"/>
            <a:ext cx="6629400" cy="246221"/>
          </a:xfrm>
          <a:prstGeom prst="rect">
            <a:avLst/>
          </a:prstGeom>
        </p:spPr>
        <p:txBody>
          <a:bodyPr wrap="square">
            <a:spAutoFit/>
          </a:bodyPr>
          <a:lstStyle/>
          <a:p>
            <a:pPr algn="r"/>
            <a:r>
              <a:rPr lang="en-US" sz="1000" dirty="0">
                <a:hlinkClick r:id="rId3"/>
              </a:rPr>
              <a:t>https://</a:t>
            </a:r>
            <a:r>
              <a:rPr lang="en-US" sz="1000" dirty="0" err="1">
                <a:hlinkClick r:id="rId3"/>
              </a:rPr>
              <a:t>upload.wikimedia.org</a:t>
            </a:r>
            <a:r>
              <a:rPr lang="en-US" sz="1000" dirty="0">
                <a:hlinkClick r:id="rId3"/>
              </a:rPr>
              <a:t>/</a:t>
            </a:r>
            <a:r>
              <a:rPr lang="en-US" sz="1000" dirty="0" err="1">
                <a:hlinkClick r:id="rId3"/>
              </a:rPr>
              <a:t>wikipedia</a:t>
            </a:r>
            <a:r>
              <a:rPr lang="en-US" sz="1000" dirty="0">
                <a:hlinkClick r:id="rId3"/>
              </a:rPr>
              <a:t>/commons/thumb/a/a9/Antibody_IgG2.png/320px-Antibody_IgG2.png</a:t>
            </a:r>
            <a:endParaRPr lang="en-US" sz="1000" dirty="0"/>
          </a:p>
        </p:txBody>
      </p:sp>
      <p:pic>
        <p:nvPicPr>
          <p:cNvPr id="6" name="Picture 5"/>
          <p:cNvPicPr>
            <a:picLocks noChangeAspect="1"/>
          </p:cNvPicPr>
          <p:nvPr/>
        </p:nvPicPr>
        <p:blipFill>
          <a:blip r:embed="rId4"/>
          <a:stretch>
            <a:fillRect/>
          </a:stretch>
        </p:blipFill>
        <p:spPr>
          <a:xfrm>
            <a:off x="5913173" y="584200"/>
            <a:ext cx="3139546" cy="4432300"/>
          </a:xfrm>
          <a:prstGeom prst="rect">
            <a:avLst/>
          </a:prstGeom>
        </p:spPr>
      </p:pic>
      <p:sp>
        <p:nvSpPr>
          <p:cNvPr id="2" name="Rectangle 1"/>
          <p:cNvSpPr/>
          <p:nvPr/>
        </p:nvSpPr>
        <p:spPr>
          <a:xfrm>
            <a:off x="406400" y="4515655"/>
            <a:ext cx="6414445" cy="1815882"/>
          </a:xfrm>
          <a:prstGeom prst="rect">
            <a:avLst/>
          </a:prstGeom>
          <a:solidFill>
            <a:srgbClr val="FFFF66"/>
          </a:solidFill>
        </p:spPr>
        <p:txBody>
          <a:bodyPr wrap="square" rtlCol="0">
            <a:spAutoFit/>
          </a:bodyPr>
          <a:lstStyle/>
          <a:p>
            <a:pPr marL="285750" indent="-285750">
              <a:buFont typeface="Arial"/>
              <a:buChar char="•"/>
            </a:pPr>
            <a:r>
              <a:rPr lang="en-US" sz="1600" dirty="0" smtClean="0"/>
              <a:t>Also </a:t>
            </a:r>
            <a:r>
              <a:rPr lang="en-US" sz="1600" dirty="0"/>
              <a:t>known as </a:t>
            </a:r>
            <a:r>
              <a:rPr lang="en-US" sz="1600" dirty="0" smtClean="0"/>
              <a:t>antibodies.</a:t>
            </a:r>
          </a:p>
          <a:p>
            <a:pPr marL="285750" indent="-285750">
              <a:buFont typeface="Arial"/>
              <a:buChar char="•"/>
            </a:pPr>
            <a:r>
              <a:rPr lang="en-US" sz="1600" dirty="0" smtClean="0"/>
              <a:t>Two antigen (a molecule on the pathogen which provokes an immune response) binding sites - one on each ‘arm’</a:t>
            </a:r>
          </a:p>
          <a:p>
            <a:pPr marL="285750" indent="-285750">
              <a:buFont typeface="Arial"/>
              <a:buChar char="•"/>
            </a:pPr>
            <a:r>
              <a:rPr lang="en-US" sz="1600" dirty="0" smtClean="0"/>
              <a:t>Binding sites vary greatly between </a:t>
            </a:r>
            <a:r>
              <a:rPr lang="en-US" sz="1600" dirty="0" err="1" smtClean="0"/>
              <a:t>immunoglobulins</a:t>
            </a:r>
            <a:r>
              <a:rPr lang="en-US" sz="1600" dirty="0" smtClean="0"/>
              <a:t> (</a:t>
            </a:r>
            <a:r>
              <a:rPr lang="en-US" sz="1600" dirty="0" err="1" smtClean="0"/>
              <a:t>hypervariable</a:t>
            </a:r>
            <a:r>
              <a:rPr lang="en-US" sz="1600" dirty="0" smtClean="0"/>
              <a:t>) to enable them to respond a huge range of pathogens.</a:t>
            </a:r>
          </a:p>
          <a:p>
            <a:pPr marL="285750" indent="-285750">
              <a:buFont typeface="Arial"/>
              <a:buChar char="•"/>
            </a:pPr>
            <a:r>
              <a:rPr lang="en-US" sz="1600" dirty="0" smtClean="0"/>
              <a:t>Other </a:t>
            </a:r>
            <a:r>
              <a:rPr lang="en-US" sz="1600" dirty="0"/>
              <a:t>parts of the immunoglobulin </a:t>
            </a:r>
            <a:r>
              <a:rPr lang="en-US" sz="1600" dirty="0" smtClean="0"/>
              <a:t>molecule cause </a:t>
            </a:r>
            <a:r>
              <a:rPr lang="en-US" sz="1600" dirty="0"/>
              <a:t>a </a:t>
            </a:r>
            <a:r>
              <a:rPr lang="en-US" sz="1600" dirty="0" smtClean="0"/>
              <a:t>response, e.g. </a:t>
            </a:r>
            <a:r>
              <a:rPr lang="en-US" sz="1600" dirty="0"/>
              <a:t>acting as a marker to </a:t>
            </a:r>
            <a:r>
              <a:rPr lang="en-US" sz="1600" dirty="0" smtClean="0"/>
              <a:t>phagocytes (which engulf </a:t>
            </a:r>
            <a:r>
              <a:rPr lang="en-US" sz="1600" dirty="0"/>
              <a:t>the </a:t>
            </a:r>
            <a:r>
              <a:rPr lang="en-US" sz="1600" dirty="0" smtClean="0"/>
              <a:t>pathogen)</a:t>
            </a:r>
          </a:p>
        </p:txBody>
      </p:sp>
    </p:spTree>
    <p:extLst>
      <p:ext uri="{BB962C8B-B14F-4D97-AF65-F5344CB8AC3E}">
        <p14:creationId xmlns:p14="http://schemas.microsoft.com/office/powerpoint/2010/main" val="2817600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604837"/>
          </a:xfrm>
          <a:solidFill>
            <a:srgbClr val="FFFF00">
              <a:alpha val="78000"/>
            </a:srgbClr>
          </a:solidFill>
        </p:spPr>
        <p:txBody>
          <a:bodyPr>
            <a:normAutofit/>
          </a:bodyPr>
          <a:lstStyle/>
          <a:p>
            <a:r>
              <a:rPr lang="en-US" sz="1600" dirty="0">
                <a:latin typeface="Arial"/>
                <a:cs typeface="Arial"/>
              </a:rPr>
              <a:t>2.1.U5 </a:t>
            </a:r>
            <a:r>
              <a:rPr lang="en-US" sz="1600" dirty="0">
                <a:solidFill>
                  <a:srgbClr val="000000"/>
                </a:solidFill>
                <a:latin typeface="Arial"/>
                <a:cs typeface="Arial"/>
              </a:rPr>
              <a:t>Anabolism is the synthesis of complex molecules from simpler molecules including the formation of macromolecules from monomers by condensation reactions</a:t>
            </a:r>
            <a:r>
              <a:rPr lang="en-US" sz="1600" dirty="0" smtClean="0">
                <a:solidFill>
                  <a:srgbClr val="000000"/>
                </a:solidFill>
                <a:latin typeface="Arial"/>
                <a:cs typeface="Arial"/>
              </a:rPr>
              <a:t>.</a:t>
            </a:r>
            <a:endParaRPr lang="en-US" sz="1600" dirty="0"/>
          </a:p>
        </p:txBody>
      </p:sp>
      <p:sp>
        <p:nvSpPr>
          <p:cNvPr id="8" name="Content Placeholder 2"/>
          <p:cNvSpPr txBox="1">
            <a:spLocks/>
          </p:cNvSpPr>
          <p:nvPr/>
        </p:nvSpPr>
        <p:spPr>
          <a:xfrm>
            <a:off x="5916613" y="1801325"/>
            <a:ext cx="3048000" cy="997552"/>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t>A </a:t>
            </a:r>
            <a:r>
              <a:rPr lang="en-US" sz="1800" dirty="0" smtClean="0">
                <a:solidFill>
                  <a:srgbClr val="008000"/>
                </a:solidFill>
              </a:rPr>
              <a:t>ribosome</a:t>
            </a:r>
            <a:r>
              <a:rPr lang="en-US" sz="1800" dirty="0" smtClean="0"/>
              <a:t> </a:t>
            </a:r>
            <a:r>
              <a:rPr lang="en-US" sz="1800" b="1" dirty="0"/>
              <a:t>condenses</a:t>
            </a:r>
            <a:r>
              <a:rPr lang="en-US" sz="1800" dirty="0"/>
              <a:t> </a:t>
            </a:r>
            <a:r>
              <a:rPr lang="en-US" sz="1800" dirty="0" smtClean="0"/>
              <a:t>two amino acids into a dipeptide forming a </a:t>
            </a:r>
            <a:r>
              <a:rPr lang="en-US" sz="1800" dirty="0" smtClean="0">
                <a:solidFill>
                  <a:srgbClr val="FF0000"/>
                </a:solidFill>
              </a:rPr>
              <a:t>peptide bond</a:t>
            </a:r>
            <a:endParaRPr lang="en-US" sz="1800" dirty="0">
              <a:solidFill>
                <a:srgbClr val="FF0000"/>
              </a:solidFill>
            </a:endParaRPr>
          </a:p>
        </p:txBody>
      </p:sp>
      <p:sp>
        <p:nvSpPr>
          <p:cNvPr id="9" name="Content Placeholder 2"/>
          <p:cNvSpPr txBox="1">
            <a:spLocks/>
          </p:cNvSpPr>
          <p:nvPr/>
        </p:nvSpPr>
        <p:spPr>
          <a:xfrm>
            <a:off x="267320" y="857250"/>
            <a:ext cx="4545980" cy="401688"/>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t>Example of anabolism by condensation</a:t>
            </a:r>
            <a:endParaRPr lang="en-US" sz="2000" b="1" dirty="0"/>
          </a:p>
        </p:txBody>
      </p:sp>
      <p:sp>
        <p:nvSpPr>
          <p:cNvPr id="10" name="Rectangle 9"/>
          <p:cNvSpPr/>
          <p:nvPr/>
        </p:nvSpPr>
        <p:spPr>
          <a:xfrm>
            <a:off x="1905000" y="4495800"/>
            <a:ext cx="3416300" cy="35736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32500"/>
            <a:ext cx="825500" cy="825500"/>
          </a:xfrm>
          <a:prstGeom prst="rect">
            <a:avLst/>
          </a:prstGeom>
        </p:spPr>
      </p:pic>
      <p:pic>
        <p:nvPicPr>
          <p:cNvPr id="12" name="Picture 2" descr="http://upload.wikimedia.org/wikipedia/commons/thumb/6/6d/Peptidformationball.svg/1000px-Peptidformationball.sv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220" y="1520857"/>
            <a:ext cx="4063790" cy="333230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572000" y="6581001"/>
            <a:ext cx="4572000" cy="276999"/>
          </a:xfrm>
          <a:prstGeom prst="rect">
            <a:avLst/>
          </a:prstGeom>
        </p:spPr>
        <p:txBody>
          <a:bodyPr>
            <a:spAutoFit/>
          </a:bodyPr>
          <a:lstStyle/>
          <a:p>
            <a:pPr algn="r"/>
            <a:r>
              <a:rPr lang="en-US" sz="1200" dirty="0">
                <a:hlinkClick r:id="rId5"/>
              </a:rPr>
              <a:t>http://commons.wikimedia.org/wiki/File:Peptidformationball.svg</a:t>
            </a:r>
            <a:endParaRPr lang="en-US" sz="1200" dirty="0"/>
          </a:p>
        </p:txBody>
      </p:sp>
      <p:sp>
        <p:nvSpPr>
          <p:cNvPr id="17" name="Content Placeholder 2"/>
          <p:cNvSpPr txBox="1">
            <a:spLocks/>
          </p:cNvSpPr>
          <p:nvPr/>
        </p:nvSpPr>
        <p:spPr>
          <a:xfrm>
            <a:off x="4900613" y="3344977"/>
            <a:ext cx="4064000" cy="391428"/>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FF0000"/>
                </a:solidFill>
              </a:rPr>
              <a:t>The bonds formed are types of covalent bonds.</a:t>
            </a:r>
          </a:p>
        </p:txBody>
      </p:sp>
      <p:sp>
        <p:nvSpPr>
          <p:cNvPr id="18" name="Content Placeholder 2"/>
          <p:cNvSpPr txBox="1">
            <a:spLocks/>
          </p:cNvSpPr>
          <p:nvPr/>
        </p:nvSpPr>
        <p:spPr>
          <a:xfrm>
            <a:off x="4900613" y="3952305"/>
            <a:ext cx="4064000" cy="546100"/>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FF0000"/>
                </a:solidFill>
              </a:rPr>
              <a:t>Bonding monomers together creates a polymer </a:t>
            </a:r>
            <a:r>
              <a:rPr lang="en-US" sz="1400" i="1" dirty="0" smtClean="0">
                <a:solidFill>
                  <a:srgbClr val="FF0000"/>
                </a:solidFill>
              </a:rPr>
              <a:t>(mono = one, poly = many)</a:t>
            </a:r>
            <a:endParaRPr lang="en-US" sz="1400" i="1" dirty="0">
              <a:solidFill>
                <a:srgbClr val="FF0000"/>
              </a:solidFill>
            </a:endParaRPr>
          </a:p>
        </p:txBody>
      </p:sp>
      <p:sp>
        <p:nvSpPr>
          <p:cNvPr id="15" name="Title 1"/>
          <p:cNvSpPr txBox="1">
            <a:spLocks/>
          </p:cNvSpPr>
          <p:nvPr/>
        </p:nvSpPr>
        <p:spPr>
          <a:xfrm>
            <a:off x="1612900" y="5308599"/>
            <a:ext cx="7124700" cy="784225"/>
          </a:xfrm>
          <a:prstGeom prst="rect">
            <a:avLst/>
          </a:prstGeom>
          <a:solidFill>
            <a:srgbClr val="B9CDE5">
              <a:alpha val="78000"/>
            </a:srgbClr>
          </a:solidFill>
          <a:ln>
            <a:solidFill>
              <a:srgbClr val="000000"/>
            </a:solidFill>
          </a:ln>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1400" dirty="0">
                <a:latin typeface="Arial"/>
                <a:cs typeface="Arial"/>
              </a:rPr>
              <a:t>T</a:t>
            </a:r>
            <a:r>
              <a:rPr lang="en-US" sz="1400" dirty="0" smtClean="0">
                <a:latin typeface="Arial"/>
                <a:cs typeface="Arial"/>
              </a:rPr>
              <a:t>his is also key to understanding:</a:t>
            </a:r>
          </a:p>
          <a:p>
            <a:pPr marL="285750" indent="-285750" fontAlgn="b">
              <a:buFont typeface="Arial"/>
              <a:buChar char="•"/>
            </a:pPr>
            <a:r>
              <a:rPr lang="en-US" sz="1400" dirty="0" smtClean="0">
                <a:latin typeface="Arial"/>
                <a:cs typeface="Arial"/>
              </a:rPr>
              <a:t>2.4.U1 </a:t>
            </a:r>
            <a:r>
              <a:rPr lang="en-US" sz="1400" dirty="0">
                <a:solidFill>
                  <a:srgbClr val="000000"/>
                </a:solidFill>
                <a:latin typeface="Arial"/>
                <a:cs typeface="Arial"/>
              </a:rPr>
              <a:t>Amino acids are linked together by condensation to form polypeptides</a:t>
            </a:r>
            <a:r>
              <a:rPr lang="en-US" sz="1400" dirty="0" smtClean="0">
                <a:solidFill>
                  <a:srgbClr val="000000"/>
                </a:solidFill>
                <a:latin typeface="Arial"/>
                <a:cs typeface="Arial"/>
              </a:rPr>
              <a:t>.</a:t>
            </a:r>
          </a:p>
          <a:p>
            <a:pPr marL="285750" indent="-285750" fontAlgn="b">
              <a:buFont typeface="Arial"/>
              <a:buChar char="•"/>
            </a:pPr>
            <a:r>
              <a:rPr lang="en-US" sz="1400" dirty="0">
                <a:solidFill>
                  <a:srgbClr val="000000"/>
                </a:solidFill>
                <a:latin typeface="Arial"/>
                <a:cs typeface="Arial"/>
              </a:rPr>
              <a:t>2.4.S1 Drawing molecular diagrams to show the formation of a peptide bond</a:t>
            </a:r>
            <a:r>
              <a:rPr lang="en-US" sz="1400" dirty="0" smtClean="0">
                <a:solidFill>
                  <a:srgbClr val="000000"/>
                </a:solidFill>
                <a:latin typeface="Arial"/>
                <a:cs typeface="Arial"/>
              </a:rPr>
              <a:t>.</a:t>
            </a:r>
            <a:endParaRPr lang="en-US" sz="1400" dirty="0">
              <a:solidFill>
                <a:srgbClr val="000000"/>
              </a:solidFill>
              <a:latin typeface="Arial"/>
              <a:cs typeface="Arial"/>
            </a:endParaRPr>
          </a:p>
        </p:txBody>
      </p:sp>
    </p:spTree>
    <p:extLst>
      <p:ext uri="{BB962C8B-B14F-4D97-AF65-F5344CB8AC3E}">
        <p14:creationId xmlns:p14="http://schemas.microsoft.com/office/powerpoint/2010/main" val="129537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714500" y="571500"/>
            <a:ext cx="6286500" cy="6286500"/>
          </a:xfrm>
          <a:prstGeom prst="rect">
            <a:avLst/>
          </a:prstGeom>
        </p:spPr>
      </p:pic>
      <p:sp>
        <p:nvSpPr>
          <p:cNvPr id="10" name="Title 1"/>
          <p:cNvSpPr txBox="1">
            <a:spLocks/>
          </p:cNvSpPr>
          <p:nvPr/>
        </p:nvSpPr>
        <p:spPr>
          <a:xfrm>
            <a:off x="0" y="4761"/>
            <a:ext cx="9144000" cy="579439"/>
          </a:xfrm>
          <a:prstGeom prst="rect">
            <a:avLst/>
          </a:prstGeom>
          <a:solidFill>
            <a:srgbClr val="FFFF00"/>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1600" dirty="0">
                <a:latin typeface="Arial"/>
                <a:cs typeface="Arial"/>
              </a:rPr>
              <a:t>2.4.A1 </a:t>
            </a:r>
            <a:r>
              <a:rPr lang="en-US" sz="1600" dirty="0" err="1">
                <a:latin typeface="Arial"/>
                <a:cs typeface="Arial"/>
              </a:rPr>
              <a:t>Rubisco</a:t>
            </a:r>
            <a:r>
              <a:rPr lang="en-US" sz="1600" dirty="0">
                <a:latin typeface="Arial"/>
                <a:cs typeface="Arial"/>
              </a:rPr>
              <a:t>, insulin, </a:t>
            </a:r>
            <a:r>
              <a:rPr lang="en-US" sz="1600" dirty="0" err="1">
                <a:latin typeface="Arial"/>
                <a:cs typeface="Arial"/>
              </a:rPr>
              <a:t>immunoglobulins</a:t>
            </a:r>
            <a:r>
              <a:rPr lang="en-US" sz="1600" dirty="0">
                <a:latin typeface="Arial"/>
                <a:cs typeface="Arial"/>
              </a:rPr>
              <a:t>, rhodopsin, collagen and spider silk as examples of the range of protein functions.</a:t>
            </a:r>
          </a:p>
        </p:txBody>
      </p:sp>
      <p:sp>
        <p:nvSpPr>
          <p:cNvPr id="3" name="TextBox 2"/>
          <p:cNvSpPr txBox="1"/>
          <p:nvPr/>
        </p:nvSpPr>
        <p:spPr>
          <a:xfrm>
            <a:off x="0" y="781197"/>
            <a:ext cx="2603500" cy="707886"/>
          </a:xfrm>
          <a:prstGeom prst="rect">
            <a:avLst/>
          </a:prstGeom>
          <a:solidFill>
            <a:srgbClr val="CC3300"/>
          </a:solidFill>
        </p:spPr>
        <p:txBody>
          <a:bodyPr wrap="square" rtlCol="0">
            <a:spAutoFit/>
          </a:bodyPr>
          <a:lstStyle/>
          <a:p>
            <a:r>
              <a:rPr lang="en-US" sz="4000" dirty="0">
                <a:latin typeface="Arial"/>
                <a:cs typeface="Arial"/>
              </a:rPr>
              <a:t>rhodopsin</a:t>
            </a:r>
            <a:endParaRPr lang="en-US" sz="4000" dirty="0" smtClean="0"/>
          </a:p>
        </p:txBody>
      </p:sp>
      <p:sp>
        <p:nvSpPr>
          <p:cNvPr id="2" name="Rectangle 1"/>
          <p:cNvSpPr/>
          <p:nvPr/>
        </p:nvSpPr>
        <p:spPr>
          <a:xfrm>
            <a:off x="254000" y="4221590"/>
            <a:ext cx="6414445" cy="2062103"/>
          </a:xfrm>
          <a:prstGeom prst="rect">
            <a:avLst/>
          </a:prstGeom>
          <a:solidFill>
            <a:schemeClr val="tx2">
              <a:lumMod val="20000"/>
              <a:lumOff val="80000"/>
              <a:alpha val="91000"/>
            </a:schemeClr>
          </a:solidFill>
        </p:spPr>
        <p:txBody>
          <a:bodyPr wrap="square" rtlCol="0">
            <a:spAutoFit/>
          </a:bodyPr>
          <a:lstStyle/>
          <a:p>
            <a:pPr marL="285750" indent="-285750">
              <a:buFont typeface="Arial"/>
              <a:buChar char="•"/>
            </a:pPr>
            <a:r>
              <a:rPr lang="en-US" sz="1600" dirty="0" smtClean="0"/>
              <a:t>A pigment that absorbs light</a:t>
            </a:r>
          </a:p>
          <a:p>
            <a:pPr marL="285750" indent="-285750">
              <a:buFont typeface="Arial"/>
              <a:buChar char="•"/>
            </a:pPr>
            <a:r>
              <a:rPr lang="en-US" sz="1600" dirty="0" smtClean="0"/>
              <a:t>Membrane </a:t>
            </a:r>
            <a:r>
              <a:rPr lang="en-US" sz="1600" dirty="0"/>
              <a:t>protein of rod cells of the </a:t>
            </a:r>
            <a:r>
              <a:rPr lang="en-US" sz="1600" dirty="0" smtClean="0"/>
              <a:t>retina (light sensitive region at the back of the eye)</a:t>
            </a:r>
          </a:p>
          <a:p>
            <a:pPr marL="285750" indent="-285750">
              <a:buFont typeface="Arial"/>
              <a:buChar char="•"/>
            </a:pPr>
            <a:r>
              <a:rPr lang="en-US" sz="1600" dirty="0" smtClean="0"/>
              <a:t>Rhodopsin consists of the </a:t>
            </a:r>
            <a:r>
              <a:rPr lang="en-US" sz="1600" dirty="0" err="1" smtClean="0"/>
              <a:t>opsin</a:t>
            </a:r>
            <a:r>
              <a:rPr lang="en-US" sz="1600" dirty="0" smtClean="0"/>
              <a:t> polypeptide surrounding a retinal prosthetic group</a:t>
            </a:r>
          </a:p>
          <a:p>
            <a:pPr marL="285750" indent="-285750">
              <a:buFont typeface="Arial"/>
              <a:buChar char="•"/>
            </a:pPr>
            <a:r>
              <a:rPr lang="en-US" sz="1600" dirty="0" smtClean="0"/>
              <a:t>retinal </a:t>
            </a:r>
            <a:r>
              <a:rPr lang="en-US" sz="1600" dirty="0"/>
              <a:t>molecule absorbs a single photon of </a:t>
            </a:r>
            <a:r>
              <a:rPr lang="en-US" sz="1600" dirty="0" smtClean="0"/>
              <a:t>light -&gt; changes shape -&gt; change </a:t>
            </a:r>
            <a:r>
              <a:rPr lang="en-US" sz="1600" dirty="0"/>
              <a:t>to the </a:t>
            </a:r>
            <a:r>
              <a:rPr lang="en-US" sz="1600" dirty="0" err="1" smtClean="0"/>
              <a:t>opsin</a:t>
            </a:r>
            <a:r>
              <a:rPr lang="en-US" sz="1600" dirty="0" smtClean="0"/>
              <a:t> -&gt; the </a:t>
            </a:r>
            <a:r>
              <a:rPr lang="en-US" sz="1600" dirty="0"/>
              <a:t>rod cell </a:t>
            </a:r>
            <a:r>
              <a:rPr lang="en-US" sz="1600" dirty="0" smtClean="0"/>
              <a:t>sends </a:t>
            </a:r>
            <a:r>
              <a:rPr lang="en-US" sz="1600" dirty="0"/>
              <a:t>a nerve impulse to the </a:t>
            </a:r>
            <a:r>
              <a:rPr lang="en-US" sz="1600" dirty="0" smtClean="0"/>
              <a:t>brain </a:t>
            </a:r>
          </a:p>
          <a:p>
            <a:pPr marL="285750" indent="-285750">
              <a:buFont typeface="Arial"/>
              <a:buChar char="•"/>
            </a:pPr>
            <a:r>
              <a:rPr lang="en-US" sz="1600" dirty="0" smtClean="0"/>
              <a:t>Even </a:t>
            </a:r>
            <a:r>
              <a:rPr lang="en-US" sz="1600" dirty="0"/>
              <a:t>very low light intensities can be detected</a:t>
            </a:r>
            <a:r>
              <a:rPr lang="en-US" sz="1600" dirty="0" smtClean="0"/>
              <a:t>.</a:t>
            </a:r>
          </a:p>
        </p:txBody>
      </p:sp>
      <p:pic>
        <p:nvPicPr>
          <p:cNvPr id="13" name="Picture 12"/>
          <p:cNvPicPr>
            <a:picLocks noChangeAspect="1"/>
          </p:cNvPicPr>
          <p:nvPr/>
        </p:nvPicPr>
        <p:blipFill>
          <a:blip r:embed="rId3"/>
          <a:stretch>
            <a:fillRect/>
          </a:stretch>
        </p:blipFill>
        <p:spPr>
          <a:xfrm>
            <a:off x="6820845" y="781197"/>
            <a:ext cx="2138363" cy="2857500"/>
          </a:xfrm>
          <a:prstGeom prst="rect">
            <a:avLst/>
          </a:prstGeom>
        </p:spPr>
      </p:pic>
      <p:sp>
        <p:nvSpPr>
          <p:cNvPr id="15" name="Rectangle 14"/>
          <p:cNvSpPr/>
          <p:nvPr/>
        </p:nvSpPr>
        <p:spPr>
          <a:xfrm>
            <a:off x="3162300" y="6611779"/>
            <a:ext cx="5981700" cy="246221"/>
          </a:xfrm>
          <a:prstGeom prst="rect">
            <a:avLst/>
          </a:prstGeom>
        </p:spPr>
        <p:txBody>
          <a:bodyPr wrap="square">
            <a:spAutoFit/>
          </a:bodyPr>
          <a:lstStyle/>
          <a:p>
            <a:pPr algn="r"/>
            <a:r>
              <a:rPr lang="en-US" sz="1000" dirty="0">
                <a:hlinkClick r:id="rId4"/>
              </a:rPr>
              <a:t>https://</a:t>
            </a:r>
            <a:r>
              <a:rPr lang="en-US" sz="1000" dirty="0" err="1">
                <a:hlinkClick r:id="rId4"/>
              </a:rPr>
              <a:t>en.wikipedia.org</a:t>
            </a:r>
            <a:r>
              <a:rPr lang="en-US" sz="1000" dirty="0">
                <a:hlinkClick r:id="rId4"/>
              </a:rPr>
              <a:t>/wiki/</a:t>
            </a:r>
            <a:r>
              <a:rPr lang="en-US" sz="1000" dirty="0" err="1">
                <a:hlinkClick r:id="rId4"/>
              </a:rPr>
              <a:t>Retina#mediaviewer</a:t>
            </a:r>
            <a:r>
              <a:rPr lang="en-US" sz="1000" dirty="0">
                <a:hlinkClick r:id="rId4"/>
              </a:rPr>
              <a:t>/</a:t>
            </a:r>
            <a:r>
              <a:rPr lang="en-US" sz="1000" dirty="0" err="1">
                <a:hlinkClick r:id="rId4"/>
              </a:rPr>
              <a:t>File:Fundus_photograph_of_normal_left_eye.jpg</a:t>
            </a:r>
            <a:endParaRPr lang="en-US" sz="1000" dirty="0"/>
          </a:p>
        </p:txBody>
      </p:sp>
      <p:sp>
        <p:nvSpPr>
          <p:cNvPr id="16" name="Rectangle 15"/>
          <p:cNvSpPr/>
          <p:nvPr/>
        </p:nvSpPr>
        <p:spPr>
          <a:xfrm>
            <a:off x="4572000" y="6423393"/>
            <a:ext cx="4572000" cy="246221"/>
          </a:xfrm>
          <a:prstGeom prst="rect">
            <a:avLst/>
          </a:prstGeom>
        </p:spPr>
        <p:txBody>
          <a:bodyPr>
            <a:spAutoFit/>
          </a:bodyPr>
          <a:lstStyle/>
          <a:p>
            <a:pPr algn="r"/>
            <a:r>
              <a:rPr lang="en-US" sz="1000" dirty="0">
                <a:hlinkClick r:id="rId5"/>
              </a:rPr>
              <a:t>http://</a:t>
            </a:r>
            <a:r>
              <a:rPr lang="en-US" sz="1000" dirty="0" err="1">
                <a:hlinkClick r:id="rId5"/>
              </a:rPr>
              <a:t>commons.wikimedia.org</a:t>
            </a:r>
            <a:r>
              <a:rPr lang="en-US" sz="1000" dirty="0">
                <a:hlinkClick r:id="rId5"/>
              </a:rPr>
              <a:t>/wiki/</a:t>
            </a:r>
            <a:r>
              <a:rPr lang="en-US" sz="1000" dirty="0" err="1">
                <a:hlinkClick r:id="rId5"/>
              </a:rPr>
              <a:t>File:Rhodopsin.jpg</a:t>
            </a:r>
            <a:endParaRPr lang="en-US" sz="1000" dirty="0"/>
          </a:p>
        </p:txBody>
      </p:sp>
    </p:spTree>
    <p:extLst>
      <p:ext uri="{BB962C8B-B14F-4D97-AF65-F5344CB8AC3E}">
        <p14:creationId xmlns:p14="http://schemas.microsoft.com/office/powerpoint/2010/main" val="3605364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9396" y="11992"/>
            <a:ext cx="13326367" cy="6871408"/>
          </a:xfrm>
          <a:prstGeom prst="rect">
            <a:avLst/>
          </a:prstGeom>
        </p:spPr>
      </p:pic>
      <p:sp>
        <p:nvSpPr>
          <p:cNvPr id="10" name="Title 1"/>
          <p:cNvSpPr txBox="1">
            <a:spLocks/>
          </p:cNvSpPr>
          <p:nvPr/>
        </p:nvSpPr>
        <p:spPr>
          <a:xfrm>
            <a:off x="0" y="4761"/>
            <a:ext cx="9144000" cy="579439"/>
          </a:xfrm>
          <a:prstGeom prst="rect">
            <a:avLst/>
          </a:prstGeom>
          <a:solidFill>
            <a:srgbClr val="FFFF00"/>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1600" dirty="0">
                <a:latin typeface="Arial"/>
                <a:cs typeface="Arial"/>
              </a:rPr>
              <a:t>2.4.A1 </a:t>
            </a:r>
            <a:r>
              <a:rPr lang="en-US" sz="1600" dirty="0" err="1">
                <a:latin typeface="Arial"/>
                <a:cs typeface="Arial"/>
              </a:rPr>
              <a:t>Rubisco</a:t>
            </a:r>
            <a:r>
              <a:rPr lang="en-US" sz="1600" dirty="0">
                <a:latin typeface="Arial"/>
                <a:cs typeface="Arial"/>
              </a:rPr>
              <a:t>, insulin, </a:t>
            </a:r>
            <a:r>
              <a:rPr lang="en-US" sz="1600" dirty="0" err="1">
                <a:latin typeface="Arial"/>
                <a:cs typeface="Arial"/>
              </a:rPr>
              <a:t>immunoglobulins</a:t>
            </a:r>
            <a:r>
              <a:rPr lang="en-US" sz="1600" dirty="0">
                <a:latin typeface="Arial"/>
                <a:cs typeface="Arial"/>
              </a:rPr>
              <a:t>, rhodopsin, collagen and spider silk as examples of the range of protein functions.</a:t>
            </a:r>
          </a:p>
        </p:txBody>
      </p:sp>
      <p:sp>
        <p:nvSpPr>
          <p:cNvPr id="3" name="TextBox 2"/>
          <p:cNvSpPr txBox="1"/>
          <p:nvPr/>
        </p:nvSpPr>
        <p:spPr>
          <a:xfrm>
            <a:off x="0" y="781197"/>
            <a:ext cx="2154925" cy="707886"/>
          </a:xfrm>
          <a:prstGeom prst="rect">
            <a:avLst/>
          </a:prstGeom>
          <a:solidFill>
            <a:schemeClr val="bg1"/>
          </a:solidFill>
        </p:spPr>
        <p:txBody>
          <a:bodyPr wrap="square" rtlCol="0">
            <a:spAutoFit/>
          </a:bodyPr>
          <a:lstStyle/>
          <a:p>
            <a:r>
              <a:rPr lang="en-US" sz="4000" dirty="0" smtClean="0">
                <a:latin typeface="Arial"/>
                <a:cs typeface="Arial"/>
              </a:rPr>
              <a:t>collagen</a:t>
            </a:r>
            <a:endParaRPr lang="en-US" sz="4000" dirty="0" smtClean="0"/>
          </a:p>
        </p:txBody>
      </p:sp>
      <p:sp>
        <p:nvSpPr>
          <p:cNvPr id="2" name="Rectangle 1"/>
          <p:cNvSpPr/>
          <p:nvPr/>
        </p:nvSpPr>
        <p:spPr>
          <a:xfrm>
            <a:off x="0" y="2364762"/>
            <a:ext cx="4445945" cy="2800766"/>
          </a:xfrm>
          <a:prstGeom prst="rect">
            <a:avLst/>
          </a:prstGeom>
          <a:solidFill>
            <a:srgbClr val="FFFFFF">
              <a:alpha val="74000"/>
            </a:srgbClr>
          </a:solidFill>
        </p:spPr>
        <p:txBody>
          <a:bodyPr wrap="square" rtlCol="0">
            <a:spAutoFit/>
          </a:bodyPr>
          <a:lstStyle/>
          <a:p>
            <a:pPr marL="285750" indent="-285750">
              <a:buFont typeface="Arial"/>
              <a:buChar char="•"/>
            </a:pPr>
            <a:r>
              <a:rPr lang="en-US" sz="1600" dirty="0" smtClean="0"/>
              <a:t>A </a:t>
            </a:r>
            <a:r>
              <a:rPr lang="en-US" sz="1600" dirty="0"/>
              <a:t>number of different </a:t>
            </a:r>
            <a:r>
              <a:rPr lang="en-US" sz="1600" dirty="0" smtClean="0"/>
              <a:t>forms</a:t>
            </a:r>
          </a:p>
          <a:p>
            <a:pPr marL="285750" indent="-285750">
              <a:buFont typeface="Arial"/>
              <a:buChar char="•"/>
            </a:pPr>
            <a:r>
              <a:rPr lang="en-US" sz="1600" dirty="0" smtClean="0"/>
              <a:t>All </a:t>
            </a:r>
            <a:r>
              <a:rPr lang="en-US" sz="1600" dirty="0"/>
              <a:t>are rope-like proteins made of three polypeptides wound </a:t>
            </a:r>
            <a:r>
              <a:rPr lang="en-US" sz="1600" dirty="0" smtClean="0"/>
              <a:t>together.</a:t>
            </a:r>
          </a:p>
          <a:p>
            <a:pPr marL="285750" indent="-285750">
              <a:buFont typeface="Arial"/>
              <a:buChar char="•"/>
            </a:pPr>
            <a:r>
              <a:rPr lang="en-US" sz="1600" dirty="0" smtClean="0"/>
              <a:t>About </a:t>
            </a:r>
            <a:r>
              <a:rPr lang="en-US" sz="1600" dirty="0"/>
              <a:t>a quarter of all protein in the human body is </a:t>
            </a:r>
            <a:r>
              <a:rPr lang="en-US" sz="1600" dirty="0" smtClean="0"/>
              <a:t>collagen</a:t>
            </a:r>
          </a:p>
          <a:p>
            <a:pPr marL="285750" indent="-285750">
              <a:buFont typeface="Arial"/>
              <a:buChar char="•"/>
            </a:pPr>
            <a:r>
              <a:rPr lang="en-US" sz="1600" dirty="0" smtClean="0"/>
              <a:t>Forms </a:t>
            </a:r>
            <a:r>
              <a:rPr lang="en-US" sz="1600" dirty="0"/>
              <a:t>a mesh of </a:t>
            </a:r>
            <a:r>
              <a:rPr lang="en-US" sz="1600" dirty="0" err="1"/>
              <a:t>fibres</a:t>
            </a:r>
            <a:r>
              <a:rPr lang="en-US" sz="1600" dirty="0"/>
              <a:t> in skin and in blood vessel walls that resists </a:t>
            </a:r>
            <a:r>
              <a:rPr lang="en-US" sz="1600" dirty="0" smtClean="0"/>
              <a:t>tearing.</a:t>
            </a:r>
          </a:p>
          <a:p>
            <a:pPr marL="285750" indent="-285750">
              <a:buFont typeface="Arial"/>
              <a:buChar char="•"/>
            </a:pPr>
            <a:r>
              <a:rPr lang="en-US" sz="1600" dirty="0" smtClean="0"/>
              <a:t>Gives strength to </a:t>
            </a:r>
            <a:r>
              <a:rPr lang="en-US" sz="1600" dirty="0" smtClean="0">
                <a:solidFill>
                  <a:srgbClr val="000000"/>
                </a:solidFill>
              </a:rPr>
              <a:t>tendons</a:t>
            </a:r>
            <a:r>
              <a:rPr lang="en-US" sz="1600" dirty="0">
                <a:solidFill>
                  <a:srgbClr val="000000"/>
                </a:solidFill>
              </a:rPr>
              <a:t>, ligaments, skin and blood vessel </a:t>
            </a:r>
            <a:r>
              <a:rPr lang="en-US" sz="1600" dirty="0" smtClean="0">
                <a:solidFill>
                  <a:srgbClr val="000000"/>
                </a:solidFill>
              </a:rPr>
              <a:t>walls.</a:t>
            </a:r>
            <a:endParaRPr lang="en-US" sz="1600" dirty="0"/>
          </a:p>
          <a:p>
            <a:pPr marL="285750" indent="-285750">
              <a:buFont typeface="Arial"/>
              <a:buChar char="•"/>
            </a:pPr>
            <a:r>
              <a:rPr lang="en-US" sz="1600" dirty="0" smtClean="0"/>
              <a:t>Forms </a:t>
            </a:r>
            <a:r>
              <a:rPr lang="en-US" sz="1600" dirty="0"/>
              <a:t>part of </a:t>
            </a:r>
            <a:r>
              <a:rPr lang="en-US" sz="1600" dirty="0" smtClean="0"/>
              <a:t>teeth </a:t>
            </a:r>
            <a:r>
              <a:rPr lang="en-US" sz="1600" dirty="0"/>
              <a:t>and bones, </a:t>
            </a:r>
            <a:r>
              <a:rPr lang="en-US" sz="1600" dirty="0" smtClean="0"/>
              <a:t>helps </a:t>
            </a:r>
            <a:r>
              <a:rPr lang="en-US" sz="1600" dirty="0"/>
              <a:t>to </a:t>
            </a:r>
            <a:r>
              <a:rPr lang="en-US" sz="1600" dirty="0" smtClean="0"/>
              <a:t>prevent </a:t>
            </a:r>
            <a:r>
              <a:rPr lang="en-US" sz="1600" dirty="0"/>
              <a:t>cracks and fractures to bones and </a:t>
            </a:r>
            <a:r>
              <a:rPr lang="en-US" sz="1600" dirty="0" smtClean="0"/>
              <a:t>teeth</a:t>
            </a:r>
            <a:endParaRPr lang="en-US" sz="1600" dirty="0"/>
          </a:p>
        </p:txBody>
      </p:sp>
      <p:pic>
        <p:nvPicPr>
          <p:cNvPr id="9" name="Picture 8"/>
          <p:cNvPicPr>
            <a:picLocks noChangeAspect="1"/>
          </p:cNvPicPr>
          <p:nvPr/>
        </p:nvPicPr>
        <p:blipFill>
          <a:blip r:embed="rId3"/>
          <a:stretch>
            <a:fillRect/>
          </a:stretch>
        </p:blipFill>
        <p:spPr>
          <a:xfrm>
            <a:off x="5003800" y="781197"/>
            <a:ext cx="4140200" cy="4381500"/>
          </a:xfrm>
          <a:prstGeom prst="rect">
            <a:avLst/>
          </a:prstGeom>
        </p:spPr>
      </p:pic>
      <p:sp>
        <p:nvSpPr>
          <p:cNvPr id="11" name="Rectangle 10"/>
          <p:cNvSpPr/>
          <p:nvPr/>
        </p:nvSpPr>
        <p:spPr>
          <a:xfrm>
            <a:off x="2015067" y="6618818"/>
            <a:ext cx="7137400" cy="246221"/>
          </a:xfrm>
          <a:prstGeom prst="rect">
            <a:avLst/>
          </a:prstGeom>
        </p:spPr>
        <p:txBody>
          <a:bodyPr wrap="square">
            <a:spAutoFit/>
          </a:bodyPr>
          <a:lstStyle/>
          <a:p>
            <a:pPr algn="r"/>
            <a:r>
              <a:rPr lang="en-US" sz="1000" dirty="0">
                <a:hlinkClick r:id="rId4"/>
              </a:rPr>
              <a:t>http://</a:t>
            </a:r>
            <a:r>
              <a:rPr lang="en-US" sz="1000" dirty="0" err="1">
                <a:hlinkClick r:id="rId4"/>
              </a:rPr>
              <a:t>chempolymerproject.wikispaces.com</a:t>
            </a:r>
            <a:r>
              <a:rPr lang="en-US" sz="1000" dirty="0">
                <a:hlinkClick r:id="rId4"/>
              </a:rPr>
              <a:t>/file/view/collagen_%28alpha_chain%29.jpg/34235269/collagen_%28alpha_chain%29.jpg</a:t>
            </a:r>
            <a:endParaRPr lang="en-US" sz="1000" dirty="0"/>
          </a:p>
        </p:txBody>
      </p:sp>
      <p:sp>
        <p:nvSpPr>
          <p:cNvPr id="5" name="Rectangle 4"/>
          <p:cNvSpPr/>
          <p:nvPr/>
        </p:nvSpPr>
        <p:spPr>
          <a:xfrm>
            <a:off x="3074856" y="6372597"/>
            <a:ext cx="6069144" cy="246221"/>
          </a:xfrm>
          <a:prstGeom prst="rect">
            <a:avLst/>
          </a:prstGeom>
        </p:spPr>
        <p:txBody>
          <a:bodyPr wrap="square">
            <a:spAutoFit/>
          </a:bodyPr>
          <a:lstStyle/>
          <a:p>
            <a:pPr algn="r"/>
            <a:r>
              <a:rPr lang="en-US" sz="1000" dirty="0">
                <a:hlinkClick r:id="rId5"/>
              </a:rPr>
              <a:t>https://</a:t>
            </a:r>
            <a:r>
              <a:rPr lang="en-US" sz="1000" dirty="0" err="1">
                <a:hlinkClick r:id="rId5"/>
              </a:rPr>
              <a:t>en.wikipedia.org</a:t>
            </a:r>
            <a:r>
              <a:rPr lang="en-US" sz="1000" dirty="0">
                <a:hlinkClick r:id="rId5"/>
              </a:rPr>
              <a:t>/wiki/Tooth_(human)#</a:t>
            </a:r>
            <a:r>
              <a:rPr lang="en-US" sz="1000" dirty="0" err="1">
                <a:hlinkClick r:id="rId5"/>
              </a:rPr>
              <a:t>mediaviewer</a:t>
            </a:r>
            <a:r>
              <a:rPr lang="en-US" sz="1000" dirty="0">
                <a:hlinkClick r:id="rId5"/>
              </a:rPr>
              <a:t>/</a:t>
            </a:r>
            <a:r>
              <a:rPr lang="en-US" sz="1000" dirty="0" err="1">
                <a:hlinkClick r:id="rId5"/>
              </a:rPr>
              <a:t>File:Teeth_by_David_Shankbone.jpg</a:t>
            </a:r>
            <a:endParaRPr lang="en-US" sz="1000" dirty="0"/>
          </a:p>
        </p:txBody>
      </p:sp>
    </p:spTree>
    <p:extLst>
      <p:ext uri="{BB962C8B-B14F-4D97-AF65-F5344CB8AC3E}">
        <p14:creationId xmlns:p14="http://schemas.microsoft.com/office/powerpoint/2010/main" val="3392317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761"/>
            <a:ext cx="9144000" cy="6858000"/>
          </a:xfrm>
          <a:prstGeom prst="rect">
            <a:avLst/>
          </a:prstGeom>
        </p:spPr>
      </p:pic>
      <p:sp>
        <p:nvSpPr>
          <p:cNvPr id="10" name="Title 1"/>
          <p:cNvSpPr txBox="1">
            <a:spLocks/>
          </p:cNvSpPr>
          <p:nvPr/>
        </p:nvSpPr>
        <p:spPr>
          <a:xfrm>
            <a:off x="0" y="4761"/>
            <a:ext cx="9144000" cy="579439"/>
          </a:xfrm>
          <a:prstGeom prst="rect">
            <a:avLst/>
          </a:prstGeom>
          <a:solidFill>
            <a:srgbClr val="FFFF00"/>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fontAlgn="b"/>
            <a:r>
              <a:rPr lang="en-US" sz="1600" dirty="0">
                <a:latin typeface="Arial"/>
                <a:cs typeface="Arial"/>
              </a:rPr>
              <a:t>2.4.A1 </a:t>
            </a:r>
            <a:r>
              <a:rPr lang="en-US" sz="1600" dirty="0" err="1">
                <a:latin typeface="Arial"/>
                <a:cs typeface="Arial"/>
              </a:rPr>
              <a:t>Rubisco</a:t>
            </a:r>
            <a:r>
              <a:rPr lang="en-US" sz="1600" dirty="0">
                <a:latin typeface="Arial"/>
                <a:cs typeface="Arial"/>
              </a:rPr>
              <a:t>, insulin, </a:t>
            </a:r>
            <a:r>
              <a:rPr lang="en-US" sz="1600" dirty="0" err="1">
                <a:latin typeface="Arial"/>
                <a:cs typeface="Arial"/>
              </a:rPr>
              <a:t>immunoglobulins</a:t>
            </a:r>
            <a:r>
              <a:rPr lang="en-US" sz="1600" dirty="0">
                <a:latin typeface="Arial"/>
                <a:cs typeface="Arial"/>
              </a:rPr>
              <a:t>, rhodopsin, collagen and spider silk as examples of the range of protein functions.</a:t>
            </a:r>
          </a:p>
        </p:txBody>
      </p:sp>
      <p:sp>
        <p:nvSpPr>
          <p:cNvPr id="3" name="TextBox 2"/>
          <p:cNvSpPr txBox="1"/>
          <p:nvPr/>
        </p:nvSpPr>
        <p:spPr>
          <a:xfrm>
            <a:off x="0" y="781197"/>
            <a:ext cx="2635935" cy="707886"/>
          </a:xfrm>
          <a:prstGeom prst="rect">
            <a:avLst/>
          </a:prstGeom>
          <a:solidFill>
            <a:schemeClr val="bg1"/>
          </a:solidFill>
        </p:spPr>
        <p:txBody>
          <a:bodyPr wrap="square" rtlCol="0">
            <a:spAutoFit/>
          </a:bodyPr>
          <a:lstStyle/>
          <a:p>
            <a:r>
              <a:rPr lang="en-US" sz="4000" dirty="0">
                <a:latin typeface="Arial"/>
                <a:cs typeface="Arial"/>
              </a:rPr>
              <a:t>s</a:t>
            </a:r>
            <a:r>
              <a:rPr lang="en-US" sz="4000" dirty="0" smtClean="0">
                <a:latin typeface="Arial"/>
                <a:cs typeface="Arial"/>
              </a:rPr>
              <a:t>pider silk</a:t>
            </a:r>
            <a:endParaRPr lang="en-US" sz="4000" dirty="0" smtClean="0"/>
          </a:p>
        </p:txBody>
      </p:sp>
      <p:sp>
        <p:nvSpPr>
          <p:cNvPr id="2" name="Rectangle 1"/>
          <p:cNvSpPr/>
          <p:nvPr/>
        </p:nvSpPr>
        <p:spPr>
          <a:xfrm>
            <a:off x="4445945" y="781197"/>
            <a:ext cx="4445945" cy="2554545"/>
          </a:xfrm>
          <a:prstGeom prst="rect">
            <a:avLst/>
          </a:prstGeom>
          <a:solidFill>
            <a:srgbClr val="FFFFFF">
              <a:alpha val="74000"/>
            </a:srgbClr>
          </a:solidFill>
        </p:spPr>
        <p:txBody>
          <a:bodyPr wrap="square" rtlCol="0">
            <a:spAutoFit/>
          </a:bodyPr>
          <a:lstStyle/>
          <a:p>
            <a:pPr marL="285750" indent="-285750">
              <a:buFont typeface="Arial"/>
              <a:buChar char="•"/>
            </a:pPr>
            <a:r>
              <a:rPr lang="en-US" sz="1600" dirty="0"/>
              <a:t>Different types of silk with different </a:t>
            </a:r>
            <a:r>
              <a:rPr lang="en-US" sz="1600" dirty="0" smtClean="0"/>
              <a:t>functions</a:t>
            </a:r>
          </a:p>
          <a:p>
            <a:pPr marL="285750" indent="-285750">
              <a:buFont typeface="Arial"/>
              <a:buChar char="•"/>
            </a:pPr>
            <a:r>
              <a:rPr lang="en-US" sz="1600" dirty="0" smtClean="0"/>
              <a:t>Dragline </a:t>
            </a:r>
            <a:r>
              <a:rPr lang="en-US" sz="1600" dirty="0"/>
              <a:t>silk is stronger than steel and tougher than </a:t>
            </a:r>
            <a:r>
              <a:rPr lang="en-US" sz="1600" dirty="0" smtClean="0"/>
              <a:t>Kevlar</a:t>
            </a:r>
          </a:p>
          <a:p>
            <a:pPr marL="285750" indent="-285750">
              <a:buFont typeface="Arial"/>
              <a:buChar char="•"/>
            </a:pPr>
            <a:r>
              <a:rPr lang="en-US" sz="1600" dirty="0" smtClean="0"/>
              <a:t>When </a:t>
            </a:r>
            <a:r>
              <a:rPr lang="en-US" sz="1600" dirty="0"/>
              <a:t>first made it contains regions where the polypeptide forms parallel </a:t>
            </a:r>
            <a:r>
              <a:rPr lang="en-US" sz="1600" dirty="0" smtClean="0"/>
              <a:t>arrays (bottom)</a:t>
            </a:r>
          </a:p>
          <a:p>
            <a:pPr marL="285750" indent="-285750">
              <a:buFont typeface="Arial"/>
              <a:buChar char="•"/>
            </a:pPr>
            <a:r>
              <a:rPr lang="en-US" sz="1600" dirty="0"/>
              <a:t>S</a:t>
            </a:r>
            <a:r>
              <a:rPr lang="en-US" sz="1600" dirty="0" smtClean="0"/>
              <a:t>ome </a:t>
            </a:r>
            <a:r>
              <a:rPr lang="en-US" sz="1600" dirty="0"/>
              <a:t>regions seem like a disordered </a:t>
            </a:r>
            <a:r>
              <a:rPr lang="en-US" sz="1600" dirty="0" smtClean="0"/>
              <a:t>tangle (middle)</a:t>
            </a:r>
          </a:p>
          <a:p>
            <a:pPr marL="285750" indent="-285750">
              <a:buFont typeface="Arial"/>
              <a:buChar char="•"/>
            </a:pPr>
            <a:r>
              <a:rPr lang="en-US" sz="1600" dirty="0" smtClean="0"/>
              <a:t>When </a:t>
            </a:r>
            <a:r>
              <a:rPr lang="en-US" sz="1600" dirty="0"/>
              <a:t>the </a:t>
            </a:r>
            <a:r>
              <a:rPr lang="en-US" sz="1600" dirty="0" smtClean="0"/>
              <a:t>stretched the polypeptide </a:t>
            </a:r>
            <a:r>
              <a:rPr lang="en-US" sz="1600" dirty="0"/>
              <a:t>gradually </a:t>
            </a:r>
            <a:r>
              <a:rPr lang="en-US" sz="1600" dirty="0" smtClean="0"/>
              <a:t>extends, </a:t>
            </a:r>
            <a:r>
              <a:rPr lang="en-US" sz="1600" dirty="0"/>
              <a:t>making the silk extensible and very resistant to breaking.</a:t>
            </a:r>
          </a:p>
        </p:txBody>
      </p:sp>
      <p:grpSp>
        <p:nvGrpSpPr>
          <p:cNvPr id="12" name="Group 11"/>
          <p:cNvGrpSpPr/>
          <p:nvPr/>
        </p:nvGrpSpPr>
        <p:grpSpPr>
          <a:xfrm>
            <a:off x="292100" y="1722694"/>
            <a:ext cx="3397280" cy="3992306"/>
            <a:chOff x="127000" y="2357694"/>
            <a:chExt cx="3397280" cy="3992306"/>
          </a:xfrm>
        </p:grpSpPr>
        <p:sp>
          <p:nvSpPr>
            <p:cNvPr id="8" name="Rectangle 7"/>
            <p:cNvSpPr/>
            <p:nvPr/>
          </p:nvSpPr>
          <p:spPr>
            <a:xfrm>
              <a:off x="127000" y="2377462"/>
              <a:ext cx="3397280" cy="39725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27000" y="2357694"/>
              <a:ext cx="3397280" cy="3972538"/>
            </a:xfrm>
            <a:prstGeom prst="rect">
              <a:avLst/>
            </a:prstGeom>
          </p:spPr>
        </p:pic>
      </p:grpSp>
      <p:sp>
        <p:nvSpPr>
          <p:cNvPr id="13" name="Rectangle 12"/>
          <p:cNvSpPr/>
          <p:nvPr/>
        </p:nvSpPr>
        <p:spPr>
          <a:xfrm>
            <a:off x="2895600" y="6611779"/>
            <a:ext cx="6248400" cy="246221"/>
          </a:xfrm>
          <a:prstGeom prst="rect">
            <a:avLst/>
          </a:prstGeom>
        </p:spPr>
        <p:txBody>
          <a:bodyPr wrap="square">
            <a:spAutoFit/>
          </a:bodyPr>
          <a:lstStyle/>
          <a:p>
            <a:pPr algn="r"/>
            <a:r>
              <a:rPr lang="en-US" sz="1000" dirty="0">
                <a:hlinkClick r:id="rId4"/>
              </a:rPr>
              <a:t>https://</a:t>
            </a:r>
            <a:r>
              <a:rPr lang="en-US" sz="1000" dirty="0" err="1">
                <a:hlinkClick r:id="rId4"/>
              </a:rPr>
              <a:t>en.wikipedia.org</a:t>
            </a:r>
            <a:r>
              <a:rPr lang="en-US" sz="1000" dirty="0">
                <a:hlinkClick r:id="rId4"/>
              </a:rPr>
              <a:t>/wiki/</a:t>
            </a:r>
            <a:r>
              <a:rPr lang="en-US" sz="1000" dirty="0" err="1">
                <a:hlinkClick r:id="rId4"/>
              </a:rPr>
              <a:t>Spider_silk#mediaviewer</a:t>
            </a:r>
            <a:r>
              <a:rPr lang="en-US" sz="1000" dirty="0">
                <a:hlinkClick r:id="rId4"/>
              </a:rPr>
              <a:t>/</a:t>
            </a:r>
            <a:r>
              <a:rPr lang="en-US" sz="1000" dirty="0" err="1">
                <a:hlinkClick r:id="rId4"/>
              </a:rPr>
              <a:t>File:Structure_of_spider_silk_thread_Modified.svg</a:t>
            </a:r>
            <a:endParaRPr lang="en-US" sz="1000" dirty="0"/>
          </a:p>
        </p:txBody>
      </p:sp>
      <p:sp>
        <p:nvSpPr>
          <p:cNvPr id="14" name="Rectangle 13"/>
          <p:cNvSpPr/>
          <p:nvPr/>
        </p:nvSpPr>
        <p:spPr>
          <a:xfrm>
            <a:off x="3200400" y="6386493"/>
            <a:ext cx="5943600" cy="246221"/>
          </a:xfrm>
          <a:prstGeom prst="rect">
            <a:avLst/>
          </a:prstGeom>
        </p:spPr>
        <p:txBody>
          <a:bodyPr wrap="square">
            <a:spAutoFit/>
          </a:bodyPr>
          <a:lstStyle/>
          <a:p>
            <a:pPr algn="r"/>
            <a:r>
              <a:rPr lang="en-US" sz="1000" dirty="0">
                <a:hlinkClick r:id="rId5"/>
              </a:rPr>
              <a:t>https://</a:t>
            </a:r>
            <a:r>
              <a:rPr lang="en-US" sz="1000" dirty="0" err="1">
                <a:hlinkClick r:id="rId5"/>
              </a:rPr>
              <a:t>en.wikipedia.org</a:t>
            </a:r>
            <a:r>
              <a:rPr lang="en-US" sz="1000" dirty="0">
                <a:hlinkClick r:id="rId5"/>
              </a:rPr>
              <a:t>/wiki/</a:t>
            </a:r>
            <a:r>
              <a:rPr lang="en-US" sz="1000" dirty="0" err="1">
                <a:hlinkClick r:id="rId5"/>
              </a:rPr>
              <a:t>Spider_silk#mediaviewer</a:t>
            </a:r>
            <a:r>
              <a:rPr lang="en-US" sz="1000" dirty="0">
                <a:hlinkClick r:id="rId5"/>
              </a:rPr>
              <a:t>/File:Araneus_diadematus_underside_1.jpg</a:t>
            </a:r>
            <a:endParaRPr lang="en-US" sz="1000" dirty="0"/>
          </a:p>
        </p:txBody>
      </p:sp>
    </p:spTree>
    <p:extLst>
      <p:ext uri="{BB962C8B-B14F-4D97-AF65-F5344CB8AC3E}">
        <p14:creationId xmlns:p14="http://schemas.microsoft.com/office/powerpoint/2010/main" val="12681553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7800" y="-20638"/>
            <a:ext cx="11179224" cy="7234238"/>
          </a:xfrm>
          <a:prstGeom prst="rect">
            <a:avLst/>
          </a:prstGeom>
        </p:spPr>
      </p:pic>
      <p:sp>
        <p:nvSpPr>
          <p:cNvPr id="2" name="Title 1"/>
          <p:cNvSpPr>
            <a:spLocks noGrp="1"/>
          </p:cNvSpPr>
          <p:nvPr>
            <p:ph type="title"/>
          </p:nvPr>
        </p:nvSpPr>
        <p:spPr>
          <a:xfrm>
            <a:off x="-12700" y="-7938"/>
            <a:ext cx="9144000" cy="465138"/>
          </a:xfrm>
          <a:solidFill>
            <a:srgbClr val="FFFF00">
              <a:alpha val="78000"/>
            </a:srgbClr>
          </a:solidFill>
        </p:spPr>
        <p:txBody>
          <a:bodyPr>
            <a:noAutofit/>
          </a:bodyPr>
          <a:lstStyle/>
          <a:p>
            <a:r>
              <a:rPr lang="en-US" sz="1600" dirty="0">
                <a:latin typeface="Arial"/>
                <a:cs typeface="Arial"/>
              </a:rPr>
              <a:t>2.4.U8 Every individual has a unique proteome</a:t>
            </a:r>
            <a:r>
              <a:rPr lang="en-US" sz="1600" dirty="0" smtClean="0">
                <a:latin typeface="Arial"/>
                <a:cs typeface="Arial"/>
              </a:rPr>
              <a:t>.</a:t>
            </a:r>
            <a:endParaRPr lang="en-US" sz="1600" dirty="0"/>
          </a:p>
        </p:txBody>
      </p:sp>
      <p:sp>
        <p:nvSpPr>
          <p:cNvPr id="7" name="Content Placeholder 2"/>
          <p:cNvSpPr>
            <a:spLocks noGrp="1"/>
          </p:cNvSpPr>
          <p:nvPr>
            <p:ph idx="1"/>
          </p:nvPr>
        </p:nvSpPr>
        <p:spPr>
          <a:xfrm>
            <a:off x="-12699" y="6092825"/>
            <a:ext cx="4216400" cy="765175"/>
          </a:xfrm>
          <a:solidFill>
            <a:srgbClr val="FFFFFF"/>
          </a:solidFill>
        </p:spPr>
        <p:txBody>
          <a:bodyPr>
            <a:normAutofit/>
          </a:bodyPr>
          <a:lstStyle/>
          <a:p>
            <a:pPr marL="0" indent="0">
              <a:buNone/>
            </a:pPr>
            <a:r>
              <a:rPr lang="en-US" sz="1200" dirty="0" smtClean="0"/>
              <a:t>To analyze a proteome mixtures </a:t>
            </a:r>
            <a:r>
              <a:rPr lang="en-US" sz="1200" dirty="0"/>
              <a:t>of proteins are extracted from a sample and are then separated by gel electrophoresis. </a:t>
            </a:r>
            <a:r>
              <a:rPr lang="en-US" sz="1200" dirty="0" smtClean="0"/>
              <a:t>The background shows a stained example of gel electrophoresis.</a:t>
            </a:r>
            <a:endParaRPr lang="en-US" sz="1200" dirty="0"/>
          </a:p>
        </p:txBody>
      </p:sp>
      <p:sp>
        <p:nvSpPr>
          <p:cNvPr id="3" name="Rectangle 2"/>
          <p:cNvSpPr/>
          <p:nvPr/>
        </p:nvSpPr>
        <p:spPr>
          <a:xfrm>
            <a:off x="889001" y="736600"/>
            <a:ext cx="4572000" cy="1508105"/>
          </a:xfrm>
          <a:prstGeom prst="rect">
            <a:avLst/>
          </a:prstGeom>
          <a:solidFill>
            <a:srgbClr val="FFFFFF"/>
          </a:solidFill>
          <a:ln>
            <a:solidFill>
              <a:srgbClr val="000000"/>
            </a:solidFill>
          </a:ln>
        </p:spPr>
        <p:txBody>
          <a:bodyPr>
            <a:spAutoFit/>
          </a:bodyPr>
          <a:lstStyle/>
          <a:p>
            <a:r>
              <a:rPr lang="en-US" b="1" dirty="0" smtClean="0"/>
              <a:t>Genome</a:t>
            </a:r>
            <a:r>
              <a:rPr lang="en-US" dirty="0" smtClean="0"/>
              <a:t>: all </a:t>
            </a:r>
            <a:r>
              <a:rPr lang="en-US" dirty="0"/>
              <a:t>of the genes of a cell, a tissue or an </a:t>
            </a:r>
            <a:r>
              <a:rPr lang="en-US" dirty="0" smtClean="0"/>
              <a:t>organism</a:t>
            </a:r>
          </a:p>
          <a:p>
            <a:endParaRPr lang="en-US" sz="1400" i="1" dirty="0" smtClean="0"/>
          </a:p>
          <a:p>
            <a:r>
              <a:rPr lang="en-US" sz="1400" i="1" dirty="0" smtClean="0"/>
              <a:t>The genome determines what proteins an organism can possibly produce. A genome is unique </a:t>
            </a:r>
            <a:r>
              <a:rPr lang="en-US" sz="1400" i="1" dirty="0"/>
              <a:t>to </a:t>
            </a:r>
            <a:r>
              <a:rPr lang="en-US" sz="1400" i="1" dirty="0" smtClean="0"/>
              <a:t>most individuals </a:t>
            </a:r>
            <a:r>
              <a:rPr lang="en-US" sz="1400" i="1" dirty="0"/>
              <a:t>(identical twins and clones share a genome)</a:t>
            </a:r>
          </a:p>
        </p:txBody>
      </p:sp>
      <p:sp>
        <p:nvSpPr>
          <p:cNvPr id="4" name="Rectangle 3"/>
          <p:cNvSpPr/>
          <p:nvPr/>
        </p:nvSpPr>
        <p:spPr>
          <a:xfrm>
            <a:off x="1866399" y="3648233"/>
            <a:ext cx="4572000" cy="2215992"/>
          </a:xfrm>
          <a:prstGeom prst="rect">
            <a:avLst/>
          </a:prstGeom>
          <a:solidFill>
            <a:srgbClr val="FFFFFF"/>
          </a:solidFill>
          <a:ln>
            <a:solidFill>
              <a:srgbClr val="000000"/>
            </a:solidFill>
          </a:ln>
        </p:spPr>
        <p:txBody>
          <a:bodyPr>
            <a:spAutoFit/>
          </a:bodyPr>
          <a:lstStyle/>
          <a:p>
            <a:r>
              <a:rPr lang="en-US" b="1" dirty="0"/>
              <a:t>P</a:t>
            </a:r>
            <a:r>
              <a:rPr lang="en-US" b="1" dirty="0" smtClean="0"/>
              <a:t>roteome</a:t>
            </a:r>
            <a:r>
              <a:rPr lang="en-US" dirty="0" smtClean="0"/>
              <a:t>: all </a:t>
            </a:r>
            <a:r>
              <a:rPr lang="en-US" dirty="0"/>
              <a:t>of the proteins produced by a cell, a tissue or an organism</a:t>
            </a:r>
            <a:r>
              <a:rPr lang="en-US" dirty="0" smtClean="0"/>
              <a:t>.</a:t>
            </a:r>
          </a:p>
          <a:p>
            <a:endParaRPr lang="en-US" dirty="0"/>
          </a:p>
          <a:p>
            <a:pPr marL="285750" indent="-285750">
              <a:buFont typeface="Arial"/>
              <a:buChar char="•"/>
            </a:pPr>
            <a:r>
              <a:rPr lang="en-US" sz="1400" i="1" dirty="0" smtClean="0"/>
              <a:t>Being a function of both the genome and the environment to which the organism is exposed the proteome is both variable (over time) and unique to every individual (including identical twins and clones).</a:t>
            </a:r>
          </a:p>
          <a:p>
            <a:pPr marL="285750" indent="-285750">
              <a:buFont typeface="Arial"/>
              <a:buChar char="•"/>
            </a:pPr>
            <a:r>
              <a:rPr lang="en-US" sz="1400" i="1" dirty="0" smtClean="0"/>
              <a:t>It reveals what is happening in an organism at a particular time</a:t>
            </a:r>
          </a:p>
        </p:txBody>
      </p:sp>
      <p:sp>
        <p:nvSpPr>
          <p:cNvPr id="5" name="TextBox 4"/>
          <p:cNvSpPr txBox="1"/>
          <p:nvPr/>
        </p:nvSpPr>
        <p:spPr>
          <a:xfrm>
            <a:off x="6297001" y="812800"/>
            <a:ext cx="2641600" cy="2092881"/>
          </a:xfrm>
          <a:prstGeom prst="rect">
            <a:avLst/>
          </a:prstGeom>
          <a:solidFill>
            <a:srgbClr val="FFFFFF"/>
          </a:solidFill>
          <a:ln>
            <a:solidFill>
              <a:srgbClr val="000000"/>
            </a:solidFill>
          </a:ln>
        </p:spPr>
        <p:txBody>
          <a:bodyPr wrap="square" rtlCol="0">
            <a:spAutoFit/>
          </a:bodyPr>
          <a:lstStyle/>
          <a:p>
            <a:r>
              <a:rPr lang="en-US" dirty="0" smtClean="0"/>
              <a:t>Environmental factors</a:t>
            </a:r>
          </a:p>
          <a:p>
            <a:endParaRPr lang="en-US" sz="1400" i="1" dirty="0" smtClean="0"/>
          </a:p>
          <a:p>
            <a:r>
              <a:rPr lang="en-US" sz="1400" i="1" dirty="0" smtClean="0"/>
              <a:t>The environment influences what proteins an organism needs to produce and in what quantity. Example factors would be nutrition, temperature, activity levels and anything else that affects a cell’s activities.</a:t>
            </a:r>
          </a:p>
        </p:txBody>
      </p:sp>
      <p:sp>
        <p:nvSpPr>
          <p:cNvPr id="8" name="Rectangle 7"/>
          <p:cNvSpPr/>
          <p:nvPr/>
        </p:nvSpPr>
        <p:spPr>
          <a:xfrm>
            <a:off x="4572000" y="6611779"/>
            <a:ext cx="4572000" cy="246221"/>
          </a:xfrm>
          <a:prstGeom prst="rect">
            <a:avLst/>
          </a:prstGeom>
        </p:spPr>
        <p:txBody>
          <a:bodyPr>
            <a:spAutoFit/>
          </a:bodyPr>
          <a:lstStyle/>
          <a:p>
            <a:pPr algn="r"/>
            <a:r>
              <a:rPr lang="en-US" sz="1000" dirty="0">
                <a:hlinkClick r:id="rId3"/>
              </a:rPr>
              <a:t>http://</a:t>
            </a:r>
            <a:r>
              <a:rPr lang="en-US" sz="1000" dirty="0" err="1">
                <a:hlinkClick r:id="rId3"/>
              </a:rPr>
              <a:t>proteomics.arizona.edu</a:t>
            </a:r>
            <a:r>
              <a:rPr lang="en-US" sz="1000" dirty="0">
                <a:hlinkClick r:id="rId3"/>
              </a:rPr>
              <a:t>/sites/</a:t>
            </a:r>
            <a:r>
              <a:rPr lang="en-US" sz="1000" dirty="0" err="1">
                <a:hlinkClick r:id="rId3"/>
              </a:rPr>
              <a:t>proteomics.arizona.edu</a:t>
            </a:r>
            <a:r>
              <a:rPr lang="en-US" sz="1000" dirty="0">
                <a:hlinkClick r:id="rId3"/>
              </a:rPr>
              <a:t>/files/1D_Gel_CD_4.png</a:t>
            </a:r>
            <a:endParaRPr lang="en-US" sz="1000" dirty="0"/>
          </a:p>
        </p:txBody>
      </p:sp>
      <p:sp>
        <p:nvSpPr>
          <p:cNvPr id="9" name="Down Arrow 8"/>
          <p:cNvSpPr/>
          <p:nvPr/>
        </p:nvSpPr>
        <p:spPr>
          <a:xfrm>
            <a:off x="2857500" y="2244705"/>
            <a:ext cx="584200" cy="1403528"/>
          </a:xfrm>
          <a:prstGeom prst="down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rot="2640590">
            <a:off x="5679533" y="2659286"/>
            <a:ext cx="584200" cy="1164415"/>
          </a:xfrm>
          <a:prstGeom prst="down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6755900" y="4695825"/>
            <a:ext cx="2234114" cy="1168400"/>
          </a:xfrm>
          <a:prstGeom prst="rect">
            <a:avLst/>
          </a:prstGeom>
          <a:solidFill>
            <a:schemeClr val="accent6">
              <a:lumMod val="40000"/>
              <a:lumOff val="6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Q – Genome </a:t>
            </a:r>
            <a:r>
              <a:rPr lang="en-US" sz="1600" dirty="0"/>
              <a:t>or </a:t>
            </a:r>
            <a:r>
              <a:rPr lang="en-US" sz="1600" dirty="0" smtClean="0"/>
              <a:t>proteome, which is larger? Explain the reasons for your answer.</a:t>
            </a:r>
            <a:endParaRPr lang="en-US" sz="1600" dirty="0"/>
          </a:p>
        </p:txBody>
      </p:sp>
    </p:spTree>
    <p:extLst>
      <p:ext uri="{BB962C8B-B14F-4D97-AF65-F5344CB8AC3E}">
        <p14:creationId xmlns:p14="http://schemas.microsoft.com/office/powerpoint/2010/main" val="2459016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7800" y="-20638"/>
            <a:ext cx="11179224" cy="7234238"/>
          </a:xfrm>
          <a:prstGeom prst="rect">
            <a:avLst/>
          </a:prstGeom>
        </p:spPr>
      </p:pic>
      <p:sp>
        <p:nvSpPr>
          <p:cNvPr id="2" name="Title 1"/>
          <p:cNvSpPr>
            <a:spLocks noGrp="1"/>
          </p:cNvSpPr>
          <p:nvPr>
            <p:ph type="title"/>
          </p:nvPr>
        </p:nvSpPr>
        <p:spPr>
          <a:xfrm>
            <a:off x="-12700" y="-7938"/>
            <a:ext cx="9144000" cy="465138"/>
          </a:xfrm>
          <a:solidFill>
            <a:srgbClr val="FFFF00">
              <a:alpha val="78000"/>
            </a:srgbClr>
          </a:solidFill>
        </p:spPr>
        <p:txBody>
          <a:bodyPr>
            <a:noAutofit/>
          </a:bodyPr>
          <a:lstStyle/>
          <a:p>
            <a:r>
              <a:rPr lang="en-US" sz="1600" dirty="0">
                <a:latin typeface="Arial"/>
                <a:cs typeface="Arial"/>
              </a:rPr>
              <a:t>2.4.U8 Every individual has a unique proteome</a:t>
            </a:r>
            <a:r>
              <a:rPr lang="en-US" sz="1600" dirty="0" smtClean="0">
                <a:latin typeface="Arial"/>
                <a:cs typeface="Arial"/>
              </a:rPr>
              <a:t>.</a:t>
            </a:r>
            <a:endParaRPr lang="en-US" sz="1600" dirty="0"/>
          </a:p>
        </p:txBody>
      </p:sp>
      <p:sp>
        <p:nvSpPr>
          <p:cNvPr id="7" name="Content Placeholder 2"/>
          <p:cNvSpPr>
            <a:spLocks noGrp="1"/>
          </p:cNvSpPr>
          <p:nvPr>
            <p:ph idx="1"/>
          </p:nvPr>
        </p:nvSpPr>
        <p:spPr>
          <a:xfrm>
            <a:off x="-12699" y="6092825"/>
            <a:ext cx="4216400" cy="765175"/>
          </a:xfrm>
          <a:solidFill>
            <a:srgbClr val="FFFFFF"/>
          </a:solidFill>
        </p:spPr>
        <p:txBody>
          <a:bodyPr>
            <a:normAutofit/>
          </a:bodyPr>
          <a:lstStyle/>
          <a:p>
            <a:pPr marL="0" indent="0">
              <a:buNone/>
            </a:pPr>
            <a:r>
              <a:rPr lang="en-US" sz="1200" dirty="0" smtClean="0"/>
              <a:t>To analyze a proteome mixtures </a:t>
            </a:r>
            <a:r>
              <a:rPr lang="en-US" sz="1200" dirty="0"/>
              <a:t>of proteins are extracted from a sample and are then separated by gel electrophoresis. </a:t>
            </a:r>
            <a:r>
              <a:rPr lang="en-US" sz="1200" dirty="0" smtClean="0"/>
              <a:t>The background shows a stained example of gel electrophoresis.</a:t>
            </a:r>
            <a:endParaRPr lang="en-US" sz="1200" dirty="0"/>
          </a:p>
        </p:txBody>
      </p:sp>
      <p:sp>
        <p:nvSpPr>
          <p:cNvPr id="8" name="Rectangle 7"/>
          <p:cNvSpPr/>
          <p:nvPr/>
        </p:nvSpPr>
        <p:spPr>
          <a:xfrm>
            <a:off x="4572000" y="6611779"/>
            <a:ext cx="4572000" cy="246221"/>
          </a:xfrm>
          <a:prstGeom prst="rect">
            <a:avLst/>
          </a:prstGeom>
        </p:spPr>
        <p:txBody>
          <a:bodyPr>
            <a:spAutoFit/>
          </a:bodyPr>
          <a:lstStyle/>
          <a:p>
            <a:pPr algn="r"/>
            <a:r>
              <a:rPr lang="en-US" sz="1000" dirty="0">
                <a:hlinkClick r:id="rId3"/>
              </a:rPr>
              <a:t>http://</a:t>
            </a:r>
            <a:r>
              <a:rPr lang="en-US" sz="1000" dirty="0" err="1">
                <a:hlinkClick r:id="rId3"/>
              </a:rPr>
              <a:t>proteomics.arizona.edu</a:t>
            </a:r>
            <a:r>
              <a:rPr lang="en-US" sz="1000" dirty="0">
                <a:hlinkClick r:id="rId3"/>
              </a:rPr>
              <a:t>/sites/</a:t>
            </a:r>
            <a:r>
              <a:rPr lang="en-US" sz="1000" dirty="0" err="1">
                <a:hlinkClick r:id="rId3"/>
              </a:rPr>
              <a:t>proteomics.arizona.edu</a:t>
            </a:r>
            <a:r>
              <a:rPr lang="en-US" sz="1000" dirty="0">
                <a:hlinkClick r:id="rId3"/>
              </a:rPr>
              <a:t>/files/1D_Gel_CD_4.png</a:t>
            </a:r>
            <a:endParaRPr lang="en-US" sz="1000" dirty="0"/>
          </a:p>
        </p:txBody>
      </p:sp>
      <p:sp>
        <p:nvSpPr>
          <p:cNvPr id="11" name="Content Placeholder 2"/>
          <p:cNvSpPr txBox="1">
            <a:spLocks/>
          </p:cNvSpPr>
          <p:nvPr/>
        </p:nvSpPr>
        <p:spPr>
          <a:xfrm>
            <a:off x="825000" y="873125"/>
            <a:ext cx="6629900" cy="587375"/>
          </a:xfrm>
          <a:prstGeom prst="rect">
            <a:avLst/>
          </a:prstGeom>
          <a:solidFill>
            <a:schemeClr val="accent6">
              <a:lumMod val="40000"/>
              <a:lumOff val="6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Q – Genome </a:t>
            </a:r>
            <a:r>
              <a:rPr lang="en-US" sz="1600" dirty="0"/>
              <a:t>or </a:t>
            </a:r>
            <a:r>
              <a:rPr lang="en-US" sz="1600" dirty="0" smtClean="0"/>
              <a:t>proteome, which is larger? Explain the reasons for your answer.</a:t>
            </a:r>
            <a:endParaRPr lang="en-US" sz="1600" dirty="0"/>
          </a:p>
        </p:txBody>
      </p:sp>
      <p:sp>
        <p:nvSpPr>
          <p:cNvPr id="12" name="Content Placeholder 2"/>
          <p:cNvSpPr txBox="1">
            <a:spLocks/>
          </p:cNvSpPr>
          <p:nvPr/>
        </p:nvSpPr>
        <p:spPr>
          <a:xfrm>
            <a:off x="1536200" y="2549525"/>
            <a:ext cx="6629900" cy="1450975"/>
          </a:xfrm>
          <a:prstGeom prst="rect">
            <a:avLst/>
          </a:prstGeom>
          <a:solidFill>
            <a:schemeClr val="accent3">
              <a:lumMod val="40000"/>
              <a:lumOff val="60000"/>
            </a:schemeClr>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A – Proteome:</a:t>
            </a:r>
          </a:p>
          <a:p>
            <a:r>
              <a:rPr lang="en-US" sz="1600" dirty="0" smtClean="0"/>
              <a:t>Not all genes produce polypeptides</a:t>
            </a:r>
          </a:p>
          <a:p>
            <a:r>
              <a:rPr lang="en-US" sz="1600" dirty="0" smtClean="0"/>
              <a:t>Multiple polypeptides and prosthetic groups can interact</a:t>
            </a:r>
          </a:p>
          <a:p>
            <a:r>
              <a:rPr lang="en-US" sz="1600" dirty="0" smtClean="0"/>
              <a:t>Amino acids can be modified (e.g. Collagen)</a:t>
            </a:r>
          </a:p>
          <a:p>
            <a:r>
              <a:rPr lang="en-US" sz="1600" dirty="0" smtClean="0"/>
              <a:t>A polypeptide can fold into different levels of structure (e.g. insulin)</a:t>
            </a:r>
          </a:p>
        </p:txBody>
      </p:sp>
    </p:spTree>
    <p:extLst>
      <p:ext uri="{BB962C8B-B14F-4D97-AF65-F5344CB8AC3E}">
        <p14:creationId xmlns:p14="http://schemas.microsoft.com/office/powerpoint/2010/main" val="2898435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201" y="762000"/>
            <a:ext cx="6515100" cy="5638800"/>
          </a:xfrm>
          <a:prstGeom prst="rect">
            <a:avLst/>
          </a:prstGeom>
        </p:spPr>
      </p:pic>
      <p:sp>
        <p:nvSpPr>
          <p:cNvPr id="2" name="Title 1"/>
          <p:cNvSpPr>
            <a:spLocks noGrp="1"/>
          </p:cNvSpPr>
          <p:nvPr>
            <p:ph type="title"/>
          </p:nvPr>
        </p:nvSpPr>
        <p:spPr>
          <a:xfrm>
            <a:off x="0" y="4762"/>
            <a:ext cx="9144000" cy="465138"/>
          </a:xfrm>
          <a:solidFill>
            <a:srgbClr val="FFFF00"/>
          </a:solidFill>
        </p:spPr>
        <p:txBody>
          <a:bodyPr>
            <a:noAutofit/>
          </a:bodyPr>
          <a:lstStyle/>
          <a:p>
            <a:r>
              <a:rPr lang="en-US" sz="1600" dirty="0">
                <a:latin typeface="Arial"/>
                <a:cs typeface="Arial"/>
              </a:rPr>
              <a:t>2.4.A2 Denaturation of proteins by heat or by deviation of pH from the optimum</a:t>
            </a:r>
            <a:r>
              <a:rPr lang="en-US" sz="1600" dirty="0" smtClean="0">
                <a:latin typeface="Arial"/>
                <a:cs typeface="Arial"/>
              </a:rPr>
              <a:t>.</a:t>
            </a:r>
            <a:endParaRPr lang="en-US" sz="1600" dirty="0"/>
          </a:p>
        </p:txBody>
      </p:sp>
      <p:sp>
        <p:nvSpPr>
          <p:cNvPr id="7" name="Content Placeholder 2"/>
          <p:cNvSpPr>
            <a:spLocks noGrp="1"/>
          </p:cNvSpPr>
          <p:nvPr>
            <p:ph idx="1"/>
          </p:nvPr>
        </p:nvSpPr>
        <p:spPr>
          <a:xfrm>
            <a:off x="5345113" y="4826000"/>
            <a:ext cx="3670300" cy="1574800"/>
          </a:xfrm>
          <a:solidFill>
            <a:schemeClr val="bg1">
              <a:lumMod val="95000"/>
              <a:alpha val="82000"/>
            </a:schemeClr>
          </a:solidFill>
        </p:spPr>
        <p:txBody>
          <a:bodyPr>
            <a:normAutofit/>
          </a:bodyPr>
          <a:lstStyle/>
          <a:p>
            <a:pPr marL="0" indent="0">
              <a:buNone/>
            </a:pPr>
            <a:r>
              <a:rPr lang="en-US" sz="1800" dirty="0" smtClean="0"/>
              <a:t>Extremes </a:t>
            </a:r>
            <a:r>
              <a:rPr lang="en-US" sz="1800" dirty="0"/>
              <a:t>of </a:t>
            </a:r>
            <a:r>
              <a:rPr lang="en-US" sz="1800" dirty="0" smtClean="0"/>
              <a:t>pH</a:t>
            </a:r>
            <a:r>
              <a:rPr lang="en-US" sz="1800" dirty="0"/>
              <a:t> </a:t>
            </a:r>
            <a:r>
              <a:rPr lang="en-US" sz="1800" dirty="0" smtClean="0"/>
              <a:t>can </a:t>
            </a:r>
            <a:r>
              <a:rPr lang="en-US" sz="1800" dirty="0"/>
              <a:t>cause </a:t>
            </a:r>
            <a:r>
              <a:rPr lang="en-US" sz="1800" dirty="0" smtClean="0"/>
              <a:t>denaturation: charges </a:t>
            </a:r>
            <a:r>
              <a:rPr lang="en-US" sz="1800" dirty="0"/>
              <a:t>on R groups are changed, breaking ionic bonds within the protein or causing new ionic bonds to form.</a:t>
            </a:r>
          </a:p>
          <a:p>
            <a:pPr marL="0" indent="0">
              <a:buNone/>
            </a:pPr>
            <a:endParaRPr lang="en-US" sz="1800" dirty="0"/>
          </a:p>
        </p:txBody>
      </p:sp>
      <p:sp>
        <p:nvSpPr>
          <p:cNvPr id="5" name="Content Placeholder 2"/>
          <p:cNvSpPr txBox="1">
            <a:spLocks/>
          </p:cNvSpPr>
          <p:nvPr/>
        </p:nvSpPr>
        <p:spPr>
          <a:xfrm>
            <a:off x="2932114" y="2330450"/>
            <a:ext cx="6083299" cy="1095375"/>
          </a:xfrm>
          <a:prstGeom prst="rect">
            <a:avLst/>
          </a:prstGeom>
          <a:solidFill>
            <a:schemeClr val="bg1">
              <a:lumMod val="95000"/>
              <a:alpha val="82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t>A denatured protein does not normally return to its former structure – the denaturation is permanent. Soluble proteins often become insoluble and form a precipitate.</a:t>
            </a:r>
          </a:p>
        </p:txBody>
      </p:sp>
      <p:sp>
        <p:nvSpPr>
          <p:cNvPr id="6" name="Content Placeholder 2"/>
          <p:cNvSpPr txBox="1">
            <a:spLocks/>
          </p:cNvSpPr>
          <p:nvPr/>
        </p:nvSpPr>
        <p:spPr>
          <a:xfrm>
            <a:off x="177800" y="660401"/>
            <a:ext cx="8064500" cy="1447799"/>
          </a:xfrm>
          <a:prstGeom prst="rect">
            <a:avLst/>
          </a:prstGeom>
          <a:solidFill>
            <a:schemeClr val="bg1">
              <a:lumMod val="95000"/>
              <a:alpha val="82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t>The three-dimensional conformation of proteins is stabilized by bonds or interactions between R groups of amino acids within the molecule. Most of these bonds and interactions are relatively weak and they can be disrupted or broken. This results in a change to the conformation of the protein, which is called denaturation.</a:t>
            </a:r>
            <a:endParaRPr lang="en-US" sz="1800" dirty="0"/>
          </a:p>
        </p:txBody>
      </p:sp>
      <p:sp>
        <p:nvSpPr>
          <p:cNvPr id="8" name="Content Placeholder 2"/>
          <p:cNvSpPr txBox="1">
            <a:spLocks/>
          </p:cNvSpPr>
          <p:nvPr/>
        </p:nvSpPr>
        <p:spPr>
          <a:xfrm>
            <a:off x="177800" y="3009900"/>
            <a:ext cx="1714499" cy="2349500"/>
          </a:xfrm>
          <a:prstGeom prst="rect">
            <a:avLst/>
          </a:prstGeom>
          <a:solidFill>
            <a:schemeClr val="bg1">
              <a:lumMod val="95000"/>
              <a:alpha val="82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t>Heat can cause denaturation: vibrations within the molecule breaks intermolecular bonds or interactions.</a:t>
            </a:r>
          </a:p>
        </p:txBody>
      </p:sp>
      <p:sp>
        <p:nvSpPr>
          <p:cNvPr id="4" name="Rectangle 3"/>
          <p:cNvSpPr/>
          <p:nvPr/>
        </p:nvSpPr>
        <p:spPr>
          <a:xfrm>
            <a:off x="2463800" y="6621215"/>
            <a:ext cx="6680200" cy="246221"/>
          </a:xfrm>
          <a:prstGeom prst="rect">
            <a:avLst/>
          </a:prstGeom>
        </p:spPr>
        <p:txBody>
          <a:bodyPr wrap="square">
            <a:spAutoFit/>
          </a:bodyPr>
          <a:lstStyle/>
          <a:p>
            <a:pPr algn="r"/>
            <a:r>
              <a:rPr lang="en-US" sz="1000" dirty="0">
                <a:hlinkClick r:id="rId3"/>
              </a:rPr>
              <a:t>http://</a:t>
            </a:r>
            <a:r>
              <a:rPr lang="en-US" sz="1000" dirty="0" err="1">
                <a:hlinkClick r:id="rId3"/>
              </a:rPr>
              <a:t>upload.wikimedia.org</a:t>
            </a:r>
            <a:r>
              <a:rPr lang="en-US" sz="1000" dirty="0">
                <a:hlinkClick r:id="rId3"/>
              </a:rPr>
              <a:t>/</a:t>
            </a:r>
            <a:r>
              <a:rPr lang="en-US" sz="1000" dirty="0" err="1">
                <a:hlinkClick r:id="rId3"/>
              </a:rPr>
              <a:t>wikipedia</a:t>
            </a:r>
            <a:r>
              <a:rPr lang="en-US" sz="1000" dirty="0">
                <a:hlinkClick r:id="rId3"/>
              </a:rPr>
              <a:t>/commons/2/22/Fried_egg%2C_sunny_side_up_%28black_background%29.PNG</a:t>
            </a:r>
            <a:endParaRPr lang="en-US" sz="1000" dirty="0"/>
          </a:p>
        </p:txBody>
      </p:sp>
    </p:spTree>
    <p:extLst>
      <p:ext uri="{BB962C8B-B14F-4D97-AF65-F5344CB8AC3E}">
        <p14:creationId xmlns:p14="http://schemas.microsoft.com/office/powerpoint/2010/main" val="2287473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4762"/>
            <a:ext cx="9144000" cy="465138"/>
          </a:xfrm>
          <a:solidFill>
            <a:srgbClr val="FFFF00"/>
          </a:solidFill>
        </p:spPr>
        <p:txBody>
          <a:bodyPr>
            <a:noAutofit/>
          </a:bodyPr>
          <a:lstStyle/>
          <a:p>
            <a:r>
              <a:rPr lang="en-US" sz="1600" dirty="0">
                <a:latin typeface="Arial"/>
                <a:cs typeface="Arial"/>
              </a:rPr>
              <a:t>2.4.A2 Denaturation of proteins by heat or by deviation of pH from the optimum</a:t>
            </a:r>
            <a:r>
              <a:rPr lang="en-US" sz="1600" dirty="0" smtClean="0">
                <a:latin typeface="Arial"/>
                <a:cs typeface="Arial"/>
              </a:rPr>
              <a:t>.</a:t>
            </a:r>
            <a:endParaRPr lang="en-US" sz="1600" dirty="0"/>
          </a:p>
        </p:txBody>
      </p:sp>
      <p:sp>
        <p:nvSpPr>
          <p:cNvPr id="6" name="Content Placeholder 2"/>
          <p:cNvSpPr txBox="1">
            <a:spLocks/>
          </p:cNvSpPr>
          <p:nvPr/>
        </p:nvSpPr>
        <p:spPr>
          <a:xfrm>
            <a:off x="749300" y="2880926"/>
            <a:ext cx="8064500" cy="1316851"/>
          </a:xfrm>
          <a:prstGeom prst="rect">
            <a:avLst/>
          </a:prstGeom>
          <a:solidFill>
            <a:schemeClr val="bg1">
              <a:lumMod val="95000"/>
              <a:alpha val="54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Thermophiles are organisms (often </a:t>
            </a:r>
            <a:r>
              <a:rPr lang="en-US" sz="2000" dirty="0" err="1" smtClean="0"/>
              <a:t>archea</a:t>
            </a:r>
            <a:r>
              <a:rPr lang="en-US" sz="2000" dirty="0" smtClean="0"/>
              <a:t> or eubacteria) that live in relatively hot </a:t>
            </a:r>
            <a:r>
              <a:rPr lang="en-US" sz="2000" dirty="0"/>
              <a:t>conditions (45 </a:t>
            </a:r>
            <a:r>
              <a:rPr lang="en-US" sz="2000" dirty="0" smtClean="0"/>
              <a:t>to122 </a:t>
            </a:r>
            <a:r>
              <a:rPr lang="en-US" sz="2000" dirty="0"/>
              <a:t>°C)</a:t>
            </a:r>
            <a:r>
              <a:rPr lang="en-US" sz="2000" dirty="0" smtClean="0"/>
              <a:t>. In order that they can survive their proteins are stable at the higher than normal temperatures they experience.</a:t>
            </a:r>
            <a:endParaRPr lang="en-US" sz="2000" dirty="0"/>
          </a:p>
        </p:txBody>
      </p:sp>
      <p:sp>
        <p:nvSpPr>
          <p:cNvPr id="13" name="Rectangle 12"/>
          <p:cNvSpPr/>
          <p:nvPr/>
        </p:nvSpPr>
        <p:spPr>
          <a:xfrm>
            <a:off x="4572000" y="6611779"/>
            <a:ext cx="4572000" cy="246221"/>
          </a:xfrm>
          <a:prstGeom prst="rect">
            <a:avLst/>
          </a:prstGeom>
        </p:spPr>
        <p:txBody>
          <a:bodyPr>
            <a:spAutoFit/>
          </a:bodyPr>
          <a:lstStyle/>
          <a:p>
            <a:pPr algn="r"/>
            <a:r>
              <a:rPr lang="en-US" sz="1000" dirty="0">
                <a:hlinkClick r:id="rId3"/>
              </a:rPr>
              <a:t>https://</a:t>
            </a:r>
            <a:r>
              <a:rPr lang="en-US" sz="1000" dirty="0" err="1">
                <a:hlinkClick r:id="rId3"/>
              </a:rPr>
              <a:t>en.wikipedia.org</a:t>
            </a:r>
            <a:r>
              <a:rPr lang="en-US" sz="1000" dirty="0">
                <a:hlinkClick r:id="rId3"/>
              </a:rPr>
              <a:t>/wiki/</a:t>
            </a:r>
            <a:r>
              <a:rPr lang="en-US" sz="1000" dirty="0" err="1">
                <a:hlinkClick r:id="rId3"/>
              </a:rPr>
              <a:t>File:Champagne_vent_white_smokers.jpg</a:t>
            </a:r>
            <a:endParaRPr lang="en-US" sz="1000" dirty="0"/>
          </a:p>
        </p:txBody>
      </p:sp>
      <p:sp>
        <p:nvSpPr>
          <p:cNvPr id="14" name="Content Placeholder 2"/>
          <p:cNvSpPr txBox="1">
            <a:spLocks/>
          </p:cNvSpPr>
          <p:nvPr/>
        </p:nvSpPr>
        <p:spPr>
          <a:xfrm>
            <a:off x="279400" y="771527"/>
            <a:ext cx="8064500" cy="1450974"/>
          </a:xfrm>
          <a:prstGeom prst="rect">
            <a:avLst/>
          </a:prstGeom>
          <a:solidFill>
            <a:schemeClr val="bg1">
              <a:lumMod val="95000"/>
              <a:alpha val="54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The background </a:t>
            </a:r>
            <a:r>
              <a:rPr lang="en-US" sz="2000" dirty="0"/>
              <a:t>image </a:t>
            </a:r>
            <a:r>
              <a:rPr lang="en-US" sz="2000" dirty="0" smtClean="0"/>
              <a:t>shows white smokers, a particular kind of </a:t>
            </a:r>
            <a:r>
              <a:rPr lang="en-US" sz="2000" dirty="0"/>
              <a:t>hydrothermal </a:t>
            </a:r>
            <a:r>
              <a:rPr lang="en-US" sz="2000" dirty="0" smtClean="0"/>
              <a:t>vent which produces very hot carbon dioxide gas. These vents can be found deep in oceans and produce temperatures in excess of 100 </a:t>
            </a:r>
            <a:r>
              <a:rPr lang="en-US" sz="2000" dirty="0"/>
              <a:t>°</a:t>
            </a:r>
            <a:r>
              <a:rPr lang="en-US" sz="2000" dirty="0" smtClean="0"/>
              <a:t>C, but life can still be found around them.</a:t>
            </a:r>
            <a:endParaRPr lang="en-US" sz="2000" dirty="0"/>
          </a:p>
        </p:txBody>
      </p:sp>
    </p:spTree>
    <p:extLst>
      <p:ext uri="{BB962C8B-B14F-4D97-AF65-F5344CB8AC3E}">
        <p14:creationId xmlns:p14="http://schemas.microsoft.com/office/powerpoint/2010/main" val="2200811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201" y="762000"/>
            <a:ext cx="6515100" cy="5638800"/>
          </a:xfrm>
          <a:prstGeom prst="rect">
            <a:avLst/>
          </a:prstGeom>
        </p:spPr>
      </p:pic>
      <p:sp>
        <p:nvSpPr>
          <p:cNvPr id="2" name="Title 1"/>
          <p:cNvSpPr>
            <a:spLocks noGrp="1"/>
          </p:cNvSpPr>
          <p:nvPr>
            <p:ph type="title"/>
          </p:nvPr>
        </p:nvSpPr>
        <p:spPr>
          <a:xfrm>
            <a:off x="0" y="4762"/>
            <a:ext cx="9144000" cy="465138"/>
          </a:xfrm>
          <a:solidFill>
            <a:srgbClr val="FFFF00"/>
          </a:solidFill>
        </p:spPr>
        <p:txBody>
          <a:bodyPr>
            <a:noAutofit/>
          </a:bodyPr>
          <a:lstStyle/>
          <a:p>
            <a:r>
              <a:rPr lang="en-US" sz="1600" dirty="0">
                <a:latin typeface="Arial"/>
                <a:cs typeface="Arial"/>
              </a:rPr>
              <a:t>2.4.A2 Denaturation of proteins by heat or by deviation of pH from the optimum</a:t>
            </a:r>
            <a:r>
              <a:rPr lang="en-US" sz="1600" dirty="0" smtClean="0">
                <a:latin typeface="Arial"/>
                <a:cs typeface="Arial"/>
              </a:rPr>
              <a:t>.</a:t>
            </a:r>
            <a:endParaRPr lang="en-US" sz="1600" dirty="0"/>
          </a:p>
        </p:txBody>
      </p:sp>
      <p:sp>
        <p:nvSpPr>
          <p:cNvPr id="5" name="Content Placeholder 2"/>
          <p:cNvSpPr txBox="1">
            <a:spLocks/>
          </p:cNvSpPr>
          <p:nvPr/>
        </p:nvSpPr>
        <p:spPr>
          <a:xfrm>
            <a:off x="5092700" y="2606675"/>
            <a:ext cx="3744913" cy="771526"/>
          </a:xfrm>
          <a:prstGeom prst="rect">
            <a:avLst/>
          </a:prstGeom>
          <a:solidFill>
            <a:schemeClr val="bg1">
              <a:lumMod val="95000"/>
              <a:alpha val="91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smtClean="0"/>
              <a:t>Your task:</a:t>
            </a:r>
            <a:r>
              <a:rPr lang="en-US" sz="1800" dirty="0" smtClean="0"/>
              <a:t> determine the temperature stability of albumen</a:t>
            </a:r>
          </a:p>
          <a:p>
            <a:pPr marL="0" indent="0">
              <a:buFont typeface="Arial"/>
              <a:buNone/>
            </a:pPr>
            <a:endParaRPr lang="en-US" sz="1800" dirty="0" smtClean="0"/>
          </a:p>
        </p:txBody>
      </p:sp>
      <p:sp>
        <p:nvSpPr>
          <p:cNvPr id="6" name="Content Placeholder 2"/>
          <p:cNvSpPr txBox="1">
            <a:spLocks/>
          </p:cNvSpPr>
          <p:nvPr/>
        </p:nvSpPr>
        <p:spPr>
          <a:xfrm>
            <a:off x="177800" y="660401"/>
            <a:ext cx="4241800" cy="1447799"/>
          </a:xfrm>
          <a:prstGeom prst="rect">
            <a:avLst/>
          </a:prstGeom>
          <a:solidFill>
            <a:schemeClr val="bg1">
              <a:lumMod val="95000"/>
              <a:alpha val="86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smtClean="0"/>
              <a:t>Available equipment:</a:t>
            </a:r>
          </a:p>
          <a:p>
            <a:r>
              <a:rPr lang="en-US" sz="1800" dirty="0" smtClean="0"/>
              <a:t>Water baths</a:t>
            </a:r>
            <a:endParaRPr lang="en-US" sz="1800" dirty="0" smtClean="0"/>
          </a:p>
          <a:p>
            <a:r>
              <a:rPr lang="en-US" sz="1800" dirty="0" smtClean="0"/>
              <a:t>Albumen otherwise known as egg white</a:t>
            </a:r>
          </a:p>
          <a:p>
            <a:r>
              <a:rPr lang="en-US" sz="1800" dirty="0" smtClean="0"/>
              <a:t>Thermometers</a:t>
            </a:r>
          </a:p>
          <a:p>
            <a:r>
              <a:rPr lang="en-US" sz="1800" dirty="0" smtClean="0"/>
              <a:t>Colorimeters (optional)</a:t>
            </a:r>
          </a:p>
          <a:p>
            <a:endParaRPr lang="en-US" sz="1800" dirty="0"/>
          </a:p>
        </p:txBody>
      </p:sp>
      <p:sp>
        <p:nvSpPr>
          <p:cNvPr id="4" name="Rectangle 3"/>
          <p:cNvSpPr/>
          <p:nvPr/>
        </p:nvSpPr>
        <p:spPr>
          <a:xfrm>
            <a:off x="2463800" y="6621215"/>
            <a:ext cx="6680200" cy="246221"/>
          </a:xfrm>
          <a:prstGeom prst="rect">
            <a:avLst/>
          </a:prstGeom>
        </p:spPr>
        <p:txBody>
          <a:bodyPr wrap="square">
            <a:spAutoFit/>
          </a:bodyPr>
          <a:lstStyle/>
          <a:p>
            <a:pPr algn="r"/>
            <a:r>
              <a:rPr lang="en-US" sz="1000" dirty="0">
                <a:hlinkClick r:id="rId3"/>
              </a:rPr>
              <a:t>http://</a:t>
            </a:r>
            <a:r>
              <a:rPr lang="en-US" sz="1000" dirty="0" err="1">
                <a:hlinkClick r:id="rId3"/>
              </a:rPr>
              <a:t>upload.wikimedia.org</a:t>
            </a:r>
            <a:r>
              <a:rPr lang="en-US" sz="1000" dirty="0">
                <a:hlinkClick r:id="rId3"/>
              </a:rPr>
              <a:t>/</a:t>
            </a:r>
            <a:r>
              <a:rPr lang="en-US" sz="1000" dirty="0" err="1">
                <a:hlinkClick r:id="rId3"/>
              </a:rPr>
              <a:t>wikipedia</a:t>
            </a:r>
            <a:r>
              <a:rPr lang="en-US" sz="1000" dirty="0">
                <a:hlinkClick r:id="rId3"/>
              </a:rPr>
              <a:t>/commons/2/22/Fried_egg%2C_sunny_side_up_%28black_background%29.PNG</a:t>
            </a:r>
            <a:endParaRPr lang="en-US" sz="1000" dirty="0"/>
          </a:p>
        </p:txBody>
      </p:sp>
    </p:spTree>
    <p:extLst>
      <p:ext uri="{BB962C8B-B14F-4D97-AF65-F5344CB8AC3E}">
        <p14:creationId xmlns:p14="http://schemas.microsoft.com/office/powerpoint/2010/main" val="2452133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452437"/>
          </a:xfrm>
          <a:solidFill>
            <a:srgbClr val="FFFF00">
              <a:alpha val="78000"/>
            </a:srgbClr>
          </a:solidFill>
        </p:spPr>
        <p:txBody>
          <a:bodyPr>
            <a:noAutofit/>
          </a:bodyPr>
          <a:lstStyle/>
          <a:p>
            <a:r>
              <a:rPr lang="en-US" sz="1600" dirty="0">
                <a:latin typeface="Arial"/>
                <a:cs typeface="Arial"/>
              </a:rPr>
              <a:t>2.4.U2 </a:t>
            </a:r>
            <a:r>
              <a:rPr lang="en-US" sz="1600" dirty="0">
                <a:solidFill>
                  <a:srgbClr val="000000"/>
                </a:solidFill>
                <a:latin typeface="Arial"/>
                <a:cs typeface="Arial"/>
              </a:rPr>
              <a:t>There are 20 different amino acids in polypeptides synthesized on ribosomes.</a:t>
            </a:r>
            <a:endParaRPr lang="en-US" sz="1600" dirty="0"/>
          </a:p>
        </p:txBody>
      </p:sp>
      <p:sp>
        <p:nvSpPr>
          <p:cNvPr id="5" name="Rectangle 4"/>
          <p:cNvSpPr/>
          <p:nvPr/>
        </p:nvSpPr>
        <p:spPr>
          <a:xfrm>
            <a:off x="4572000" y="6365558"/>
            <a:ext cx="4572000" cy="246221"/>
          </a:xfrm>
          <a:prstGeom prst="rect">
            <a:avLst/>
          </a:prstGeom>
        </p:spPr>
        <p:txBody>
          <a:bodyPr>
            <a:spAutoFit/>
          </a:bodyPr>
          <a:lstStyle/>
          <a:p>
            <a:pPr algn="r"/>
            <a:r>
              <a:rPr lang="en-US" sz="1000" dirty="0">
                <a:hlinkClick r:id="rId2"/>
              </a:rPr>
              <a:t>https://</a:t>
            </a:r>
            <a:r>
              <a:rPr lang="en-US" sz="1000" dirty="0" err="1">
                <a:hlinkClick r:id="rId2"/>
              </a:rPr>
              <a:t>en.wikipedia.org</a:t>
            </a:r>
            <a:r>
              <a:rPr lang="en-US" sz="1000" dirty="0">
                <a:hlinkClick r:id="rId2"/>
              </a:rPr>
              <a:t>/wiki/</a:t>
            </a:r>
            <a:r>
              <a:rPr lang="en-US" sz="1000" dirty="0" err="1">
                <a:hlinkClick r:id="rId2"/>
              </a:rPr>
              <a:t>File:Peptide_syn.png</a:t>
            </a:r>
            <a:endParaRPr lang="en-US" sz="1000" dirty="0"/>
          </a:p>
        </p:txBody>
      </p:sp>
      <p:pic>
        <p:nvPicPr>
          <p:cNvPr id="6" name="Picture 5"/>
          <p:cNvPicPr>
            <a:picLocks noChangeAspect="1"/>
          </p:cNvPicPr>
          <p:nvPr/>
        </p:nvPicPr>
        <p:blipFill>
          <a:blip r:embed="rId3"/>
          <a:stretch>
            <a:fillRect/>
          </a:stretch>
        </p:blipFill>
        <p:spPr>
          <a:xfrm>
            <a:off x="406400" y="549420"/>
            <a:ext cx="3979333" cy="3439280"/>
          </a:xfrm>
          <a:prstGeom prst="rect">
            <a:avLst/>
          </a:prstGeom>
        </p:spPr>
      </p:pic>
      <p:sp>
        <p:nvSpPr>
          <p:cNvPr id="7" name="Rectangle 6"/>
          <p:cNvSpPr/>
          <p:nvPr/>
        </p:nvSpPr>
        <p:spPr>
          <a:xfrm>
            <a:off x="3200399" y="6611779"/>
            <a:ext cx="5943601" cy="246221"/>
          </a:xfrm>
          <a:prstGeom prst="rect">
            <a:avLst/>
          </a:prstGeom>
        </p:spPr>
        <p:txBody>
          <a:bodyPr wrap="square">
            <a:spAutoFit/>
          </a:bodyPr>
          <a:lstStyle/>
          <a:p>
            <a:pPr algn="r"/>
            <a:r>
              <a:rPr lang="en-US" sz="1000" dirty="0">
                <a:hlinkClick r:id="rId4"/>
              </a:rPr>
              <a:t>http://</a:t>
            </a:r>
            <a:r>
              <a:rPr lang="en-US" sz="1000" dirty="0" err="1">
                <a:hlinkClick r:id="rId4"/>
              </a:rPr>
              <a:t>www.rcsb.org</a:t>
            </a:r>
            <a:r>
              <a:rPr lang="en-US" sz="1000" dirty="0">
                <a:hlinkClick r:id="rId4"/>
              </a:rPr>
              <a:t>/</a:t>
            </a:r>
            <a:r>
              <a:rPr lang="en-US" sz="1000" dirty="0" err="1">
                <a:hlinkClick r:id="rId4"/>
              </a:rPr>
              <a:t>pdb</a:t>
            </a:r>
            <a:r>
              <a:rPr lang="en-US" sz="1000" dirty="0">
                <a:hlinkClick r:id="rId4"/>
              </a:rPr>
              <a:t>/</a:t>
            </a:r>
            <a:r>
              <a:rPr lang="en-US" sz="1000" dirty="0" err="1">
                <a:hlinkClick r:id="rId4"/>
              </a:rPr>
              <a:t>education_discussion</a:t>
            </a:r>
            <a:r>
              <a:rPr lang="en-US" sz="1000" dirty="0">
                <a:hlinkClick r:id="rId4"/>
              </a:rPr>
              <a:t>/</a:t>
            </a:r>
            <a:r>
              <a:rPr lang="en-US" sz="1000" dirty="0" err="1">
                <a:hlinkClick r:id="rId4"/>
              </a:rPr>
              <a:t>molecule_of_the_month</a:t>
            </a:r>
            <a:r>
              <a:rPr lang="en-US" sz="1000" dirty="0">
                <a:hlinkClick r:id="rId4"/>
              </a:rPr>
              <a:t>/images/2wdk_2wdl_front.jpg</a:t>
            </a:r>
            <a:endParaRPr lang="en-US" sz="1000" dirty="0"/>
          </a:p>
        </p:txBody>
      </p:sp>
      <p:sp>
        <p:nvSpPr>
          <p:cNvPr id="3" name="Content Placeholder 2"/>
          <p:cNvSpPr>
            <a:spLocks noGrp="1"/>
          </p:cNvSpPr>
          <p:nvPr>
            <p:ph idx="1"/>
          </p:nvPr>
        </p:nvSpPr>
        <p:spPr>
          <a:xfrm>
            <a:off x="4859867" y="698634"/>
            <a:ext cx="3886200" cy="1316433"/>
          </a:xfrm>
          <a:noFill/>
        </p:spPr>
        <p:txBody>
          <a:bodyPr>
            <a:normAutofit/>
          </a:bodyPr>
          <a:lstStyle/>
          <a:p>
            <a:pPr marL="0" indent="0">
              <a:buNone/>
            </a:pPr>
            <a:r>
              <a:rPr lang="en-US" sz="1800" dirty="0" smtClean="0"/>
              <a:t>Ribosomes are the molecules within cells that facilitate the </a:t>
            </a:r>
            <a:r>
              <a:rPr lang="en-US" sz="1800" dirty="0" smtClean="0">
                <a:solidFill>
                  <a:srgbClr val="008000"/>
                </a:solidFill>
              </a:rPr>
              <a:t>formation of peptide bonds</a:t>
            </a:r>
            <a:r>
              <a:rPr lang="en-US" sz="1800" dirty="0" smtClean="0"/>
              <a:t> and hence where polypeptides are synthesized</a:t>
            </a:r>
            <a:endParaRPr lang="en-US" sz="1800" dirty="0"/>
          </a:p>
        </p:txBody>
      </p:sp>
      <p:pic>
        <p:nvPicPr>
          <p:cNvPr id="14" name="Picture 13"/>
          <p:cNvPicPr>
            <a:picLocks noChangeAspect="1"/>
          </p:cNvPicPr>
          <p:nvPr/>
        </p:nvPicPr>
        <p:blipFill>
          <a:blip r:embed="rId5"/>
          <a:stretch>
            <a:fillRect/>
          </a:stretch>
        </p:blipFill>
        <p:spPr>
          <a:xfrm>
            <a:off x="3787301" y="2953771"/>
            <a:ext cx="5077297" cy="3243828"/>
          </a:xfrm>
          <a:prstGeom prst="rect">
            <a:avLst/>
          </a:prstGeom>
        </p:spPr>
      </p:pic>
      <p:cxnSp>
        <p:nvCxnSpPr>
          <p:cNvPr id="16" name="Straight Connector 15"/>
          <p:cNvCxnSpPr/>
          <p:nvPr/>
        </p:nvCxnSpPr>
        <p:spPr>
          <a:xfrm flipV="1">
            <a:off x="6112933" y="2692400"/>
            <a:ext cx="1100667" cy="931333"/>
          </a:xfrm>
          <a:prstGeom prst="line">
            <a:avLst/>
          </a:prstGeom>
          <a:ln>
            <a:solidFill>
              <a:srgbClr val="A5F065"/>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891867" y="2336803"/>
            <a:ext cx="1444551" cy="369332"/>
          </a:xfrm>
          <a:prstGeom prst="rect">
            <a:avLst/>
          </a:prstGeom>
          <a:noFill/>
        </p:spPr>
        <p:txBody>
          <a:bodyPr wrap="none" rtlCol="0">
            <a:spAutoFit/>
          </a:bodyPr>
          <a:lstStyle/>
          <a:p>
            <a:r>
              <a:rPr lang="en-US" dirty="0">
                <a:solidFill>
                  <a:srgbClr val="008000"/>
                </a:solidFill>
              </a:rPr>
              <a:t>p</a:t>
            </a:r>
            <a:r>
              <a:rPr lang="en-US" dirty="0" smtClean="0">
                <a:solidFill>
                  <a:srgbClr val="008000"/>
                </a:solidFill>
              </a:rPr>
              <a:t>eptide bond</a:t>
            </a:r>
            <a:endParaRPr lang="en-US" dirty="0">
              <a:solidFill>
                <a:srgbClr val="008000"/>
              </a:solidFill>
            </a:endParaRPr>
          </a:p>
        </p:txBody>
      </p:sp>
    </p:spTree>
    <p:extLst>
      <p:ext uri="{BB962C8B-B14F-4D97-AF65-F5344CB8AC3E}">
        <p14:creationId xmlns:p14="http://schemas.microsoft.com/office/powerpoint/2010/main" val="3025779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upload.wikimedia.org/wikipedia/commons/thumb/a/a9/Amino_Acids.svg/1000px-Amino_Acids.svg.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0527" y="292100"/>
            <a:ext cx="6909563" cy="5700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upload.wikimedia.org/wikipedia/commons/thumb/a/a9/Amino_Acids.svg/1000px-Amino_Acids.sv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6200000">
            <a:off x="4709345" y="2103819"/>
            <a:ext cx="6894078" cy="32282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52553" y="6581001"/>
            <a:ext cx="4572000" cy="276999"/>
          </a:xfrm>
          <a:prstGeom prst="rect">
            <a:avLst/>
          </a:prstGeom>
        </p:spPr>
        <p:txBody>
          <a:bodyPr>
            <a:spAutoFit/>
          </a:bodyPr>
          <a:lstStyle/>
          <a:p>
            <a:pPr algn="r"/>
            <a:r>
              <a:rPr lang="en-US" sz="1200" dirty="0">
                <a:hlinkClick r:id="rId4"/>
              </a:rPr>
              <a:t>http://commons.wikimedia.org/wiki/File:Amino_Acids.svg</a:t>
            </a:r>
            <a:endParaRPr lang="en-US" sz="1200" dirty="0"/>
          </a:p>
        </p:txBody>
      </p:sp>
      <p:sp>
        <p:nvSpPr>
          <p:cNvPr id="7" name="Title 1"/>
          <p:cNvSpPr>
            <a:spLocks noGrp="1"/>
          </p:cNvSpPr>
          <p:nvPr>
            <p:ph type="title"/>
          </p:nvPr>
        </p:nvSpPr>
        <p:spPr>
          <a:xfrm>
            <a:off x="0" y="-7938"/>
            <a:ext cx="9144000" cy="465138"/>
          </a:xfrm>
          <a:solidFill>
            <a:srgbClr val="FFFF00">
              <a:alpha val="78000"/>
            </a:srgbClr>
          </a:solidFill>
        </p:spPr>
        <p:txBody>
          <a:bodyPr>
            <a:noAutofit/>
          </a:bodyPr>
          <a:lstStyle/>
          <a:p>
            <a:pPr fontAlgn="b"/>
            <a:r>
              <a:rPr lang="en-US" sz="1600" dirty="0" smtClean="0">
                <a:latin typeface="Arial"/>
                <a:cs typeface="Arial"/>
              </a:rPr>
              <a:t>2.4.U2 </a:t>
            </a:r>
            <a:r>
              <a:rPr lang="en-US" sz="1600" dirty="0">
                <a:solidFill>
                  <a:srgbClr val="000000"/>
                </a:solidFill>
                <a:latin typeface="Arial"/>
                <a:cs typeface="Arial"/>
              </a:rPr>
              <a:t>There are 20 different amino acids in polypeptides synthesized on ribosomes</a:t>
            </a:r>
            <a:r>
              <a:rPr lang="en-US" sz="1600" dirty="0" smtClean="0">
                <a:solidFill>
                  <a:srgbClr val="000000"/>
                </a:solidFill>
                <a:latin typeface="Arial"/>
                <a:cs typeface="Arial"/>
              </a:rPr>
              <a:t>.</a:t>
            </a:r>
            <a:endParaRPr lang="en-US" sz="1600" dirty="0">
              <a:solidFill>
                <a:srgbClr val="000000"/>
              </a:solidFill>
              <a:latin typeface="Arial"/>
              <a:cs typeface="Arial"/>
            </a:endParaRPr>
          </a:p>
        </p:txBody>
      </p:sp>
      <p:sp>
        <p:nvSpPr>
          <p:cNvPr id="9" name="Content Placeholder 2"/>
          <p:cNvSpPr txBox="1">
            <a:spLocks/>
          </p:cNvSpPr>
          <p:nvPr/>
        </p:nvSpPr>
        <p:spPr>
          <a:xfrm>
            <a:off x="101598" y="6077428"/>
            <a:ext cx="4978402" cy="711250"/>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err="1" smtClean="0"/>
              <a:t>n.b.</a:t>
            </a:r>
            <a:r>
              <a:rPr lang="en-US" sz="1800" dirty="0" smtClean="0"/>
              <a:t> there are 22 amino acids, but only 20 amino acids are encoded by the universal genetic code.</a:t>
            </a:r>
            <a:endParaRPr lang="en-US" sz="1800" dirty="0">
              <a:solidFill>
                <a:srgbClr val="FF0000"/>
              </a:solidFill>
            </a:endParaRPr>
          </a:p>
        </p:txBody>
      </p:sp>
    </p:spTree>
    <p:extLst>
      <p:ext uri="{BB962C8B-B14F-4D97-AF65-F5344CB8AC3E}">
        <p14:creationId xmlns:p14="http://schemas.microsoft.com/office/powerpoint/2010/main" val="6115409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7938"/>
            <a:ext cx="9144000" cy="465138"/>
          </a:xfrm>
          <a:solidFill>
            <a:srgbClr val="FFFF00">
              <a:alpha val="78000"/>
            </a:srgbClr>
          </a:solidFill>
        </p:spPr>
        <p:txBody>
          <a:bodyPr>
            <a:noAutofit/>
          </a:bodyPr>
          <a:lstStyle/>
          <a:p>
            <a:pPr fontAlgn="b"/>
            <a:r>
              <a:rPr lang="en-US" sz="1600" dirty="0" smtClean="0">
                <a:latin typeface="Arial"/>
                <a:cs typeface="Arial"/>
              </a:rPr>
              <a:t>2.4.U2 </a:t>
            </a:r>
            <a:r>
              <a:rPr lang="en-US" sz="1600" dirty="0">
                <a:solidFill>
                  <a:srgbClr val="000000"/>
                </a:solidFill>
                <a:latin typeface="Arial"/>
                <a:cs typeface="Arial"/>
              </a:rPr>
              <a:t>There are 20 different amino acids in polypeptides synthesized on ribosomes</a:t>
            </a:r>
            <a:r>
              <a:rPr lang="en-US" sz="1600" dirty="0" smtClean="0">
                <a:solidFill>
                  <a:srgbClr val="000000"/>
                </a:solidFill>
                <a:latin typeface="Arial"/>
                <a:cs typeface="Arial"/>
              </a:rPr>
              <a:t>.</a:t>
            </a:r>
            <a:endParaRPr lang="en-US" sz="1600" dirty="0">
              <a:solidFill>
                <a:srgbClr val="000000"/>
              </a:solidFill>
              <a:latin typeface="Arial"/>
              <a:cs typeface="Arial"/>
            </a:endParaRPr>
          </a:p>
        </p:txBody>
      </p:sp>
      <p:sp>
        <p:nvSpPr>
          <p:cNvPr id="9" name="Content Placeholder 2"/>
          <p:cNvSpPr txBox="1">
            <a:spLocks/>
          </p:cNvSpPr>
          <p:nvPr/>
        </p:nvSpPr>
        <p:spPr>
          <a:xfrm>
            <a:off x="270930" y="740836"/>
            <a:ext cx="2929469" cy="2154766"/>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err="1" smtClean="0"/>
              <a:t>Hydroxyproline</a:t>
            </a:r>
            <a:r>
              <a:rPr lang="en-US" sz="1800" dirty="0" smtClean="0"/>
              <a:t> is an example of an amino acid created not by the genetic code, but modification, after polypeptide formation, of </a:t>
            </a:r>
            <a:r>
              <a:rPr lang="en-US" sz="1800" dirty="0" err="1" smtClean="0"/>
              <a:t>proline</a:t>
            </a:r>
            <a:r>
              <a:rPr lang="en-US" sz="1800" dirty="0" smtClean="0"/>
              <a:t> (by the enzyme </a:t>
            </a:r>
            <a:r>
              <a:rPr lang="en-US" sz="1800" dirty="0" err="1"/>
              <a:t>prolyl</a:t>
            </a:r>
            <a:r>
              <a:rPr lang="en-US" sz="1800" dirty="0"/>
              <a:t> </a:t>
            </a:r>
            <a:r>
              <a:rPr lang="en-US" sz="1800" dirty="0" smtClean="0"/>
              <a:t>hydroxylase).</a:t>
            </a:r>
            <a:endParaRPr lang="en-US" sz="1800" dirty="0">
              <a:solidFill>
                <a:srgbClr val="FF0000"/>
              </a:solidFill>
            </a:endParaRPr>
          </a:p>
        </p:txBody>
      </p:sp>
      <p:pic>
        <p:nvPicPr>
          <p:cNvPr id="3" name="Picture 2"/>
          <p:cNvPicPr>
            <a:picLocks noChangeAspect="1"/>
          </p:cNvPicPr>
          <p:nvPr/>
        </p:nvPicPr>
        <p:blipFill>
          <a:blip r:embed="rId2"/>
          <a:stretch>
            <a:fillRect/>
          </a:stretch>
        </p:blipFill>
        <p:spPr>
          <a:xfrm>
            <a:off x="5003800" y="740833"/>
            <a:ext cx="4140200" cy="4381500"/>
          </a:xfrm>
          <a:prstGeom prst="rect">
            <a:avLst/>
          </a:prstGeom>
        </p:spPr>
      </p:pic>
      <p:sp>
        <p:nvSpPr>
          <p:cNvPr id="5" name="U-Turn Arrow 4"/>
          <p:cNvSpPr/>
          <p:nvPr/>
        </p:nvSpPr>
        <p:spPr>
          <a:xfrm rot="16200000">
            <a:off x="3100921" y="1530351"/>
            <a:ext cx="2197100" cy="1236133"/>
          </a:xfrm>
          <a:prstGeom prst="uturnArrow">
            <a:avLst>
              <a:gd name="adj1" fmla="val 9931"/>
              <a:gd name="adj2" fmla="val 25000"/>
              <a:gd name="adj3" fmla="val 19521"/>
              <a:gd name="adj4" fmla="val 43750"/>
              <a:gd name="adj5" fmla="val 100000"/>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6" name="Rectangle 5"/>
          <p:cNvSpPr/>
          <p:nvPr/>
        </p:nvSpPr>
        <p:spPr>
          <a:xfrm>
            <a:off x="2015067" y="6618818"/>
            <a:ext cx="7137400" cy="246221"/>
          </a:xfrm>
          <a:prstGeom prst="rect">
            <a:avLst/>
          </a:prstGeom>
        </p:spPr>
        <p:txBody>
          <a:bodyPr wrap="square">
            <a:spAutoFit/>
          </a:bodyPr>
          <a:lstStyle/>
          <a:p>
            <a:pPr algn="r"/>
            <a:r>
              <a:rPr lang="en-US" sz="1000" dirty="0">
                <a:hlinkClick r:id="rId3"/>
              </a:rPr>
              <a:t>http://</a:t>
            </a:r>
            <a:r>
              <a:rPr lang="en-US" sz="1000" dirty="0" err="1">
                <a:hlinkClick r:id="rId3"/>
              </a:rPr>
              <a:t>chempolymerproject.wikispaces.com</a:t>
            </a:r>
            <a:r>
              <a:rPr lang="en-US" sz="1000" dirty="0">
                <a:hlinkClick r:id="rId3"/>
              </a:rPr>
              <a:t>/file/view/collagen_%28alpha_chain%29.jpg/34235269/collagen_%28alpha_chain%29.jpg</a:t>
            </a:r>
            <a:endParaRPr lang="en-US" sz="1000" dirty="0"/>
          </a:p>
        </p:txBody>
      </p:sp>
      <p:sp>
        <p:nvSpPr>
          <p:cNvPr id="10" name="Content Placeholder 2"/>
          <p:cNvSpPr txBox="1">
            <a:spLocks/>
          </p:cNvSpPr>
          <p:nvPr/>
        </p:nvSpPr>
        <p:spPr>
          <a:xfrm>
            <a:off x="287864" y="4262967"/>
            <a:ext cx="3745526" cy="2171699"/>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rgbClr val="000000"/>
                </a:solidFill>
              </a:rPr>
              <a:t>This modification of </a:t>
            </a:r>
            <a:r>
              <a:rPr lang="en-US" sz="1800" dirty="0" err="1" smtClean="0">
                <a:solidFill>
                  <a:srgbClr val="000000"/>
                </a:solidFill>
              </a:rPr>
              <a:t>proline</a:t>
            </a:r>
            <a:r>
              <a:rPr lang="en-US" sz="1800" dirty="0" smtClean="0">
                <a:solidFill>
                  <a:srgbClr val="000000"/>
                </a:solidFill>
              </a:rPr>
              <a:t> increases </a:t>
            </a:r>
            <a:r>
              <a:rPr lang="en-US" sz="1800" dirty="0">
                <a:solidFill>
                  <a:srgbClr val="000000"/>
                </a:solidFill>
              </a:rPr>
              <a:t>the stability of the collagen triple helix</a:t>
            </a:r>
            <a:r>
              <a:rPr lang="en-US" sz="1800" dirty="0" smtClean="0">
                <a:solidFill>
                  <a:srgbClr val="000000"/>
                </a:solidFill>
              </a:rPr>
              <a:t>.</a:t>
            </a:r>
            <a:endParaRPr lang="en-US" sz="1800" dirty="0">
              <a:solidFill>
                <a:srgbClr val="000000"/>
              </a:solidFill>
            </a:endParaRPr>
          </a:p>
          <a:p>
            <a:r>
              <a:rPr lang="en-US" sz="1800" dirty="0">
                <a:solidFill>
                  <a:srgbClr val="000000"/>
                </a:solidFill>
              </a:rPr>
              <a:t>Collagen is a a structural protein used to provide tensile strength in tendons, ligaments, skin and blood vessel </a:t>
            </a:r>
            <a:r>
              <a:rPr lang="en-US" sz="1800" dirty="0" smtClean="0">
                <a:solidFill>
                  <a:srgbClr val="000000"/>
                </a:solidFill>
              </a:rPr>
              <a:t>walls.</a:t>
            </a:r>
            <a:endParaRPr lang="en-US" sz="1800" dirty="0">
              <a:solidFill>
                <a:srgbClr val="000000"/>
              </a:solidFill>
            </a:endParaRPr>
          </a:p>
        </p:txBody>
      </p:sp>
      <p:sp>
        <p:nvSpPr>
          <p:cNvPr id="8" name="Rectangle 7"/>
          <p:cNvSpPr/>
          <p:nvPr/>
        </p:nvSpPr>
        <p:spPr>
          <a:xfrm rot="16200000">
            <a:off x="3351012" y="2131120"/>
            <a:ext cx="1703311" cy="338554"/>
          </a:xfrm>
          <a:prstGeom prst="rect">
            <a:avLst/>
          </a:prstGeom>
        </p:spPr>
        <p:txBody>
          <a:bodyPr wrap="none">
            <a:spAutoFit/>
          </a:bodyPr>
          <a:lstStyle/>
          <a:p>
            <a:pPr algn="ctr"/>
            <a:r>
              <a:rPr lang="en-US" sz="1600" dirty="0" err="1"/>
              <a:t>prolyl</a:t>
            </a:r>
            <a:r>
              <a:rPr lang="en-US" sz="1600" dirty="0"/>
              <a:t> hydroxylase</a:t>
            </a:r>
          </a:p>
        </p:txBody>
      </p:sp>
    </p:spTree>
    <p:extLst>
      <p:ext uri="{BB962C8B-B14F-4D97-AF65-F5344CB8AC3E}">
        <p14:creationId xmlns:p14="http://schemas.microsoft.com/office/powerpoint/2010/main" val="3319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upload.wikimedia.org/wikipedia/commons/thumb/a/a9/Amino_Acids.svg/1000px-Amino_Acids.svg.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0527" y="292100"/>
            <a:ext cx="6909563" cy="5700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upload.wikimedia.org/wikipedia/commons/thumb/a/a9/Amino_Acids.svg/1000px-Amino_Acids.sv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6200000">
            <a:off x="4709345" y="2103819"/>
            <a:ext cx="6894078" cy="32282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52553" y="6581001"/>
            <a:ext cx="4572000" cy="276999"/>
          </a:xfrm>
          <a:prstGeom prst="rect">
            <a:avLst/>
          </a:prstGeom>
        </p:spPr>
        <p:txBody>
          <a:bodyPr>
            <a:spAutoFit/>
          </a:bodyPr>
          <a:lstStyle/>
          <a:p>
            <a:pPr algn="r"/>
            <a:r>
              <a:rPr lang="en-US" sz="1200" dirty="0">
                <a:hlinkClick r:id="rId4"/>
              </a:rPr>
              <a:t>http://commons.wikimedia.org/wiki/File:Amino_Acids.svg</a:t>
            </a:r>
            <a:endParaRPr lang="en-US" sz="1200" dirty="0"/>
          </a:p>
        </p:txBody>
      </p:sp>
      <p:sp>
        <p:nvSpPr>
          <p:cNvPr id="7" name="Title 1"/>
          <p:cNvSpPr>
            <a:spLocks noGrp="1"/>
          </p:cNvSpPr>
          <p:nvPr>
            <p:ph type="title"/>
          </p:nvPr>
        </p:nvSpPr>
        <p:spPr>
          <a:xfrm>
            <a:off x="0" y="-7938"/>
            <a:ext cx="9144000" cy="465138"/>
          </a:xfrm>
          <a:solidFill>
            <a:srgbClr val="FFFF00">
              <a:alpha val="78000"/>
            </a:srgbClr>
          </a:solidFill>
        </p:spPr>
        <p:txBody>
          <a:bodyPr>
            <a:noAutofit/>
          </a:bodyPr>
          <a:lstStyle/>
          <a:p>
            <a:pPr fontAlgn="b"/>
            <a:r>
              <a:rPr lang="en-US" sz="1600" dirty="0" smtClean="0">
                <a:latin typeface="Arial"/>
                <a:cs typeface="Arial"/>
              </a:rPr>
              <a:t>2.4.U2 </a:t>
            </a:r>
            <a:r>
              <a:rPr lang="en-US" sz="1600" dirty="0">
                <a:solidFill>
                  <a:srgbClr val="000000"/>
                </a:solidFill>
                <a:latin typeface="Arial"/>
                <a:cs typeface="Arial"/>
              </a:rPr>
              <a:t>There are 20 different amino acids in polypeptides synthesized on ribosomes</a:t>
            </a:r>
            <a:r>
              <a:rPr lang="en-US" sz="1600" dirty="0" smtClean="0">
                <a:solidFill>
                  <a:srgbClr val="000000"/>
                </a:solidFill>
                <a:latin typeface="Arial"/>
                <a:cs typeface="Arial"/>
              </a:rPr>
              <a:t>.</a:t>
            </a:r>
            <a:endParaRPr lang="en-US" sz="1600" dirty="0">
              <a:solidFill>
                <a:srgbClr val="000000"/>
              </a:solidFill>
              <a:latin typeface="Arial"/>
              <a:cs typeface="Arial"/>
            </a:endParaRPr>
          </a:p>
        </p:txBody>
      </p:sp>
      <p:sp>
        <p:nvSpPr>
          <p:cNvPr id="9" name="Content Placeholder 2"/>
          <p:cNvSpPr txBox="1">
            <a:spLocks/>
          </p:cNvSpPr>
          <p:nvPr/>
        </p:nvSpPr>
        <p:spPr>
          <a:xfrm>
            <a:off x="304798" y="931335"/>
            <a:ext cx="4876802" cy="1032934"/>
          </a:xfrm>
          <a:prstGeom prst="rect">
            <a:avLst/>
          </a:prstGeom>
          <a:solidFill>
            <a:srgbClr val="FFFFFF"/>
          </a:solidFill>
          <a:ln>
            <a:solidFill>
              <a:srgbClr val="000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i="1" dirty="0" smtClean="0"/>
              <a:t>“</a:t>
            </a:r>
            <a:r>
              <a:rPr lang="en-US" sz="2800" b="1" i="1" dirty="0" smtClean="0"/>
              <a:t>OMG</a:t>
            </a:r>
            <a:r>
              <a:rPr lang="en-US" sz="2800" i="1" dirty="0" smtClean="0"/>
              <a:t> I HAVE TO LEARN THE NAMES OF ALL 20 !?!</a:t>
            </a:r>
            <a:r>
              <a:rPr lang="en-US" sz="2800" i="1" dirty="0"/>
              <a:t>?</a:t>
            </a:r>
            <a:r>
              <a:rPr lang="en-US" sz="2800" i="1" dirty="0" smtClean="0"/>
              <a:t>”</a:t>
            </a:r>
            <a:endParaRPr lang="en-US" sz="2800" i="1" dirty="0">
              <a:solidFill>
                <a:srgbClr val="FF0000"/>
              </a:solidFill>
            </a:endParaRPr>
          </a:p>
        </p:txBody>
      </p:sp>
      <p:sp>
        <p:nvSpPr>
          <p:cNvPr id="8" name="Content Placeholder 2"/>
          <p:cNvSpPr txBox="1">
            <a:spLocks/>
          </p:cNvSpPr>
          <p:nvPr/>
        </p:nvSpPr>
        <p:spPr>
          <a:xfrm>
            <a:off x="3471331" y="5057001"/>
            <a:ext cx="4876802" cy="1524000"/>
          </a:xfrm>
          <a:prstGeom prst="rect">
            <a:avLst/>
          </a:prstGeom>
          <a:solidFill>
            <a:srgbClr val="FFFFFF"/>
          </a:solidFill>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i="1" dirty="0" smtClean="0"/>
              <a:t>“Relax</a:t>
            </a:r>
            <a:r>
              <a:rPr lang="en-US" sz="2800" i="1" u="sng" dirty="0" smtClean="0"/>
              <a:t>, no you don’t</a:t>
            </a:r>
            <a:r>
              <a:rPr lang="en-US" sz="2800" i="1" dirty="0" smtClean="0"/>
              <a:t>, you just need an awareness of the concepts as outlined.”</a:t>
            </a:r>
            <a:endParaRPr lang="en-US" sz="2800" i="1" dirty="0">
              <a:solidFill>
                <a:srgbClr val="FF0000"/>
              </a:solidFill>
            </a:endParaRPr>
          </a:p>
        </p:txBody>
      </p:sp>
    </p:spTree>
    <p:extLst>
      <p:ext uri="{BB962C8B-B14F-4D97-AF65-F5344CB8AC3E}">
        <p14:creationId xmlns:p14="http://schemas.microsoft.com/office/powerpoint/2010/main" val="193722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127000" y="773173"/>
            <a:ext cx="8915400" cy="5931320"/>
          </a:xfrm>
          <a:prstGeom prst="rect">
            <a:avLst/>
          </a:prstGeom>
          <a:noFill/>
          <a:ln w="9525">
            <a:noFill/>
            <a:miter lim="800000"/>
            <a:headEnd/>
            <a:tailEnd/>
          </a:ln>
          <a:effectLst/>
        </p:spPr>
      </p:pic>
      <p:sp>
        <p:nvSpPr>
          <p:cNvPr id="2" name="Title 1"/>
          <p:cNvSpPr>
            <a:spLocks noGrp="1"/>
          </p:cNvSpPr>
          <p:nvPr>
            <p:ph type="title"/>
          </p:nvPr>
        </p:nvSpPr>
        <p:spPr>
          <a:xfrm>
            <a:off x="0" y="-7939"/>
            <a:ext cx="9144000" cy="634472"/>
          </a:xfrm>
          <a:solidFill>
            <a:srgbClr val="FFFF00">
              <a:alpha val="78000"/>
            </a:srgbClr>
          </a:solidFill>
        </p:spPr>
        <p:txBody>
          <a:bodyPr>
            <a:noAutofit/>
          </a:bodyPr>
          <a:lstStyle/>
          <a:p>
            <a:pPr fontAlgn="b"/>
            <a:r>
              <a:rPr lang="en-US" sz="1600" dirty="0">
                <a:latin typeface="Arial"/>
                <a:cs typeface="Arial"/>
              </a:rPr>
              <a:t>2.4.U3 </a:t>
            </a:r>
            <a:r>
              <a:rPr lang="en-US" sz="1600" dirty="0">
                <a:solidFill>
                  <a:srgbClr val="000000"/>
                </a:solidFill>
                <a:latin typeface="Arial"/>
                <a:cs typeface="Arial"/>
              </a:rPr>
              <a:t>Amino acids can be linked together in any sequence giving a huge range of possible polypeptides.</a:t>
            </a:r>
          </a:p>
        </p:txBody>
      </p:sp>
    </p:spTree>
    <p:extLst>
      <p:ext uri="{BB962C8B-B14F-4D97-AF65-F5344CB8AC3E}">
        <p14:creationId xmlns:p14="http://schemas.microsoft.com/office/powerpoint/2010/main" val="40446312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99243" y="732201"/>
            <a:ext cx="8942041" cy="6108192"/>
          </a:xfrm>
          <a:prstGeom prst="rect">
            <a:avLst/>
          </a:prstGeom>
          <a:noFill/>
          <a:ln w="9525">
            <a:noFill/>
            <a:miter lim="800000"/>
            <a:headEnd/>
            <a:tailEnd/>
          </a:ln>
          <a:effectLst/>
        </p:spPr>
      </p:pic>
      <p:sp>
        <p:nvSpPr>
          <p:cNvPr id="2" name="Title 1"/>
          <p:cNvSpPr>
            <a:spLocks noGrp="1"/>
          </p:cNvSpPr>
          <p:nvPr>
            <p:ph type="title"/>
          </p:nvPr>
        </p:nvSpPr>
        <p:spPr>
          <a:xfrm>
            <a:off x="0" y="-7939"/>
            <a:ext cx="9144000" cy="685271"/>
          </a:xfrm>
          <a:solidFill>
            <a:srgbClr val="FFFF00">
              <a:alpha val="78000"/>
            </a:srgbClr>
          </a:solidFill>
        </p:spPr>
        <p:txBody>
          <a:bodyPr>
            <a:noAutofit/>
          </a:bodyPr>
          <a:lstStyle/>
          <a:p>
            <a:pPr fontAlgn="b"/>
            <a:r>
              <a:rPr lang="en-US" sz="1600" dirty="0" smtClean="0">
                <a:latin typeface="Arial"/>
                <a:cs typeface="Arial"/>
              </a:rPr>
              <a:t>2.4.U3 </a:t>
            </a:r>
            <a:r>
              <a:rPr lang="en-US" sz="1600" dirty="0">
                <a:solidFill>
                  <a:srgbClr val="000000"/>
                </a:solidFill>
                <a:latin typeface="Arial"/>
                <a:cs typeface="Arial"/>
              </a:rPr>
              <a:t>Amino acids can be linked together in any sequence giving a huge range of possible polypeptides.</a:t>
            </a:r>
          </a:p>
        </p:txBody>
      </p:sp>
    </p:spTree>
    <p:extLst>
      <p:ext uri="{BB962C8B-B14F-4D97-AF65-F5344CB8AC3E}">
        <p14:creationId xmlns:p14="http://schemas.microsoft.com/office/powerpoint/2010/main" val="3368120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99243" y="732201"/>
            <a:ext cx="8942041" cy="6108192"/>
          </a:xfrm>
          <a:prstGeom prst="rect">
            <a:avLst/>
          </a:prstGeom>
          <a:noFill/>
          <a:ln w="9525">
            <a:noFill/>
            <a:miter lim="800000"/>
            <a:headEnd/>
            <a:tailEnd/>
          </a:ln>
          <a:effectLst/>
        </p:spPr>
      </p:pic>
      <p:sp>
        <p:nvSpPr>
          <p:cNvPr id="2" name="Title 1"/>
          <p:cNvSpPr>
            <a:spLocks noGrp="1"/>
          </p:cNvSpPr>
          <p:nvPr>
            <p:ph type="title"/>
          </p:nvPr>
        </p:nvSpPr>
        <p:spPr>
          <a:xfrm>
            <a:off x="0" y="-7939"/>
            <a:ext cx="9144000" cy="685271"/>
          </a:xfrm>
          <a:solidFill>
            <a:srgbClr val="FFFF00">
              <a:alpha val="78000"/>
            </a:srgbClr>
          </a:solidFill>
        </p:spPr>
        <p:txBody>
          <a:bodyPr>
            <a:noAutofit/>
          </a:bodyPr>
          <a:lstStyle/>
          <a:p>
            <a:pPr fontAlgn="b"/>
            <a:r>
              <a:rPr lang="en-US" sz="1600" dirty="0" smtClean="0">
                <a:latin typeface="Arial"/>
                <a:cs typeface="Arial"/>
              </a:rPr>
              <a:t>2.4.U3 </a:t>
            </a:r>
            <a:r>
              <a:rPr lang="en-US" sz="1600" dirty="0">
                <a:solidFill>
                  <a:srgbClr val="000000"/>
                </a:solidFill>
                <a:latin typeface="Arial"/>
                <a:cs typeface="Arial"/>
              </a:rPr>
              <a:t>Amino acids can be linked together in any sequence giving a huge range of possible polypeptides.</a:t>
            </a:r>
          </a:p>
        </p:txBody>
      </p:sp>
      <p:sp>
        <p:nvSpPr>
          <p:cNvPr id="3" name="TextBox 2"/>
          <p:cNvSpPr txBox="1"/>
          <p:nvPr/>
        </p:nvSpPr>
        <p:spPr>
          <a:xfrm>
            <a:off x="1949528" y="3471333"/>
            <a:ext cx="5822871" cy="646331"/>
          </a:xfrm>
          <a:prstGeom prst="rect">
            <a:avLst/>
          </a:prstGeom>
          <a:solidFill>
            <a:schemeClr val="bg1"/>
          </a:solidFill>
          <a:ln>
            <a:solidFill>
              <a:srgbClr val="000000"/>
            </a:solidFill>
          </a:ln>
        </p:spPr>
        <p:txBody>
          <a:bodyPr wrap="square" rtlCol="0">
            <a:spAutoFit/>
          </a:bodyPr>
          <a:lstStyle/>
          <a:p>
            <a:r>
              <a:rPr lang="en-US" dirty="0" smtClean="0"/>
              <a:t>If a polypeptide contains just </a:t>
            </a:r>
            <a:r>
              <a:rPr lang="en-US" dirty="0" smtClean="0">
                <a:solidFill>
                  <a:srgbClr val="FF0000"/>
                </a:solidFill>
              </a:rPr>
              <a:t>7</a:t>
            </a:r>
            <a:r>
              <a:rPr lang="en-US" dirty="0" smtClean="0"/>
              <a:t> amino acids there can be 20</a:t>
            </a:r>
            <a:r>
              <a:rPr lang="en-US" baseline="30000" dirty="0" smtClean="0">
                <a:solidFill>
                  <a:srgbClr val="FF0000"/>
                </a:solidFill>
              </a:rPr>
              <a:t>7</a:t>
            </a:r>
            <a:r>
              <a:rPr lang="en-US" dirty="0" smtClean="0"/>
              <a:t> = 1,280,000,000 possible polypeptides generated.</a:t>
            </a:r>
            <a:endParaRPr lang="en-US" dirty="0"/>
          </a:p>
        </p:txBody>
      </p:sp>
      <p:sp>
        <p:nvSpPr>
          <p:cNvPr id="7" name="TextBox 6"/>
          <p:cNvSpPr txBox="1"/>
          <p:nvPr/>
        </p:nvSpPr>
        <p:spPr>
          <a:xfrm>
            <a:off x="2532140" y="4572001"/>
            <a:ext cx="6415540" cy="923330"/>
          </a:xfrm>
          <a:prstGeom prst="rect">
            <a:avLst/>
          </a:prstGeom>
          <a:solidFill>
            <a:schemeClr val="bg1"/>
          </a:solidFill>
          <a:ln>
            <a:solidFill>
              <a:srgbClr val="000000"/>
            </a:solidFill>
          </a:ln>
        </p:spPr>
        <p:txBody>
          <a:bodyPr wrap="square" rtlCol="0">
            <a:spAutoFit/>
          </a:bodyPr>
          <a:lstStyle/>
          <a:p>
            <a:r>
              <a:rPr lang="en-US" dirty="0" smtClean="0"/>
              <a:t>Given that polypeptides can contain up to 30,000 amino acids (e.g. </a:t>
            </a:r>
            <a:r>
              <a:rPr lang="en-US" dirty="0" err="1" smtClean="0"/>
              <a:t>Titin</a:t>
            </a:r>
            <a:r>
              <a:rPr lang="en-US" dirty="0" smtClean="0"/>
              <a:t>) the different possible combinations of polypeptides are  effectively infinite.</a:t>
            </a:r>
            <a:endParaRPr lang="en-US" dirty="0"/>
          </a:p>
        </p:txBody>
      </p:sp>
    </p:spTree>
    <p:extLst>
      <p:ext uri="{BB962C8B-B14F-4D97-AF65-F5344CB8AC3E}">
        <p14:creationId xmlns:p14="http://schemas.microsoft.com/office/powerpoint/2010/main" val="503122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 DP Student Notes.potx</Template>
  <TotalTime>10511</TotalTime>
  <Words>2551</Words>
  <Application>Microsoft Office PowerPoint</Application>
  <PresentationFormat>On-screen Show (4:3)</PresentationFormat>
  <Paragraphs>203</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IB DP Student Notes</vt:lpstr>
      <vt:lpstr>2.4 Proteins</vt:lpstr>
      <vt:lpstr>2.1.U5 Anabolism is the synthesis of complex molecules from simpler molecules including the formation of macromolecules from monomers by condensation reactions.</vt:lpstr>
      <vt:lpstr>2.4.U2 There are 20 different amino acids in polypeptides synthesized on ribosomes.</vt:lpstr>
      <vt:lpstr>2.4.U2 There are 20 different amino acids in polypeptides synthesized on ribosomes.</vt:lpstr>
      <vt:lpstr>2.4.U2 There are 20 different amino acids in polypeptides synthesized on ribosomes.</vt:lpstr>
      <vt:lpstr>2.4.U2 There are 20 different amino acids in polypeptides synthesized on ribosomes.</vt:lpstr>
      <vt:lpstr>2.4.U3 Amino acids can be linked together in any sequence giving a huge range of possible polypeptides.</vt:lpstr>
      <vt:lpstr>2.4.U3 Amino acids can be linked together in any sequence giving a huge range of possible polypeptides.</vt:lpstr>
      <vt:lpstr>2.4.U3 Amino acids can be linked together in any sequence giving a huge range of possible polypeptides.</vt:lpstr>
      <vt:lpstr>2.4.U4 The amino acid sequence of polypeptides is coded for by genes.</vt:lpstr>
      <vt:lpstr>2.4.U4 The amino acid sequence of polypeptides is coded for by genes.</vt:lpstr>
      <vt:lpstr>2.4.U6 The amino acid sequence determines the three-dimensional conformation of a protein.</vt:lpstr>
      <vt:lpstr>7.3.U7 The sequence and number of amino acids in the polypeptide is the primary structure. AND 7.3.U8 The secondary structure is the formation of alpha helices and beta pleated sheets stabilized by hydrogen bonding. AND 7.3.U9 The tertiary structure is the further folding of the polypeptide stabilized by interactions between R groups. AND 7.3.U10 The quaternary structure exists in proteins with more than one polypeptide chain.</vt:lpstr>
      <vt:lpstr>2.4.U6 The amino acid sequence determines the three-dimensional conformation of a protein.</vt:lpstr>
      <vt:lpstr>2.4.U7 Living organisms synthesize many different proteins with a wide range of functions.</vt:lpstr>
      <vt:lpstr>2.4.U7 Living organisms synthesize many different proteins with a wide range of functions.</vt:lpstr>
      <vt:lpstr>PowerPoint Presentation</vt:lpstr>
      <vt:lpstr>PowerPoint Presentation</vt:lpstr>
      <vt:lpstr>PowerPoint Presentation</vt:lpstr>
      <vt:lpstr>PowerPoint Presentation</vt:lpstr>
      <vt:lpstr>PowerPoint Presentation</vt:lpstr>
      <vt:lpstr>PowerPoint Presentation</vt:lpstr>
      <vt:lpstr>2.4.U8 Every individual has a unique proteome.</vt:lpstr>
      <vt:lpstr>2.4.U8 Every individual has a unique proteome.</vt:lpstr>
      <vt:lpstr>2.4.A2 Denaturation of proteins by heat or by deviation of pH from the optimum.</vt:lpstr>
      <vt:lpstr>2.4.A2 Denaturation of proteins by heat or by deviation of pH from the optimum.</vt:lpstr>
      <vt:lpstr>2.4.A2 Denaturation of proteins by heat or by deviation of pH from the optimum.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Victoria Mcknight</cp:lastModifiedBy>
  <cp:revision>301</cp:revision>
  <dcterms:created xsi:type="dcterms:W3CDTF">2014-04-26T01:56:54Z</dcterms:created>
  <dcterms:modified xsi:type="dcterms:W3CDTF">2016-03-15T04:55:01Z</dcterms:modified>
</cp:coreProperties>
</file>