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366" r:id="rId3"/>
    <p:sldId id="342" r:id="rId4"/>
    <p:sldId id="375" r:id="rId5"/>
    <p:sldId id="367" r:id="rId6"/>
    <p:sldId id="368" r:id="rId7"/>
    <p:sldId id="354" r:id="rId8"/>
    <p:sldId id="374" r:id="rId9"/>
    <p:sldId id="373" r:id="rId10"/>
    <p:sldId id="370" r:id="rId11"/>
    <p:sldId id="371" r:id="rId12"/>
    <p:sldId id="3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F53345-1A6E-7045-BD3D-5021CEFB7936}">
          <p14:sldIdLst>
            <p14:sldId id="260"/>
            <p14:sldId id="366"/>
            <p14:sldId id="342"/>
            <p14:sldId id="375"/>
            <p14:sldId id="367"/>
            <p14:sldId id="368"/>
            <p14:sldId id="354"/>
            <p14:sldId id="374"/>
            <p14:sldId id="373"/>
            <p14:sldId id="370"/>
            <p14:sldId id="371"/>
            <p14:sldId id="3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00"/>
    <a:srgbClr val="FFFF66"/>
    <a:srgbClr val="A5F065"/>
    <a:srgbClr val="EBAEE5"/>
    <a:srgbClr val="3A0E14"/>
    <a:srgbClr val="800000"/>
    <a:srgbClr val="8E0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99" autoAdjust="0"/>
    <p:restoredTop sz="89126" autoAdjust="0"/>
  </p:normalViewPr>
  <p:slideViewPr>
    <p:cSldViewPr snapToGrid="0" snapToObjects="1" showGuides="1">
      <p:cViewPr>
        <p:scale>
          <a:sx n="60" d="100"/>
          <a:sy n="60" d="100"/>
        </p:scale>
        <p:origin x="-1422" y="-384"/>
      </p:cViewPr>
      <p:guideLst>
        <p:guide orient="horz" pos="2662"/>
        <p:guide pos="47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3807-ED68-354E-B2A7-93262C600EB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69C55-1A15-554C-B13A-F7A4EBB5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7607"/>
            <a:ext cx="4497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07368"/>
            <a:ext cx="4497388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7607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07368"/>
            <a:ext cx="4498975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22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301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8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3538"/>
            <a:ext cx="9144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10276"/>
            <a:ext cx="9144000" cy="847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018"/>
            <a:ext cx="9144000" cy="569198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maaldrich.com/technical-documents/articles/biology/interactive-metabolic-pathways-ma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orthland.cc.mn.us/biology/biology1111/animations/enzyme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heducation.com/sites/0072495855/student_view0/chapter2/animation__how_enzymes_work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science.co.uk/animations/model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2/Fried_egg,_sunny_side_up_(black_background)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biotopics.co.uk/other/enzym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54300" cy="85864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smtClean="0"/>
              <a:t>2.5 Enzymes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91159"/>
            <a:ext cx="5892800" cy="742951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Essential idea: Enzymes control the metabolism of the cell.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0181" y="3257549"/>
            <a:ext cx="4406900" cy="3219451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Above is just a small part of the IUBMB-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Sigma-Nicholson Metabolic Pathways Chart </a:t>
            </a:r>
            <a:r>
              <a:rPr lang="en-US" sz="1800" dirty="0">
                <a:solidFill>
                  <a:schemeClr val="tx1"/>
                </a:solidFill>
              </a:rPr>
              <a:t>aims to show all the metabolic pathways found in eukaryote cells. The chart in it's entirety shows how complex the chemicals reactions needed to support life in a single cell unit. This was mentioned earlier in 2.1, but in addition to the complexity now add to that </a:t>
            </a:r>
            <a:r>
              <a:rPr lang="en-US" sz="1800" dirty="0" err="1">
                <a:solidFill>
                  <a:schemeClr val="tx1"/>
                </a:solidFill>
              </a:rPr>
              <a:t>idead</a:t>
            </a:r>
            <a:r>
              <a:rPr lang="en-US" sz="1800" dirty="0">
                <a:solidFill>
                  <a:schemeClr val="tx1"/>
                </a:solidFill>
              </a:rPr>
              <a:t> the fact that every arrow on the chart shows an enzyme controlling the conversion of compounds.</a:t>
            </a:r>
          </a:p>
        </p:txBody>
      </p:sp>
    </p:spTree>
    <p:extLst>
      <p:ext uri="{BB962C8B-B14F-4D97-AF65-F5344CB8AC3E}">
        <p14:creationId xmlns:p14="http://schemas.microsoft.com/office/powerpoint/2010/main" val="9543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15938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.U3 Temperature, pH and substrate concentration affect the rate of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299" y="677448"/>
            <a:ext cx="4049713" cy="5215352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1600" dirty="0"/>
              <a:t>Low temperatures result in insufficient thermal energy for the activation of a given enzyme-</a:t>
            </a:r>
            <a:r>
              <a:rPr lang="en-US" sz="1600" dirty="0" err="1"/>
              <a:t>catalysed</a:t>
            </a:r>
            <a:r>
              <a:rPr lang="en-US" sz="1600" dirty="0"/>
              <a:t> reaction to be achieved</a:t>
            </a:r>
          </a:p>
          <a:p>
            <a:r>
              <a:rPr lang="en-US" sz="1600" dirty="0"/>
              <a:t>Increasing the temperature will increase the speed and motion of both enzyme and substrate, resulting in higher enzyme activity </a:t>
            </a:r>
          </a:p>
          <a:p>
            <a:r>
              <a:rPr lang="en-US" sz="1600" dirty="0"/>
              <a:t>This is because a higher kinetic energy will result in more frequent collisions between enzyme and substrate</a:t>
            </a:r>
          </a:p>
          <a:p>
            <a:r>
              <a:rPr lang="en-US" sz="1600" dirty="0"/>
              <a:t>At an optimal temperature (may differ for different enzymes), the rate of enzyme activity will be at its peak</a:t>
            </a:r>
          </a:p>
          <a:p>
            <a:r>
              <a:rPr lang="en-US" sz="1600" dirty="0"/>
              <a:t>Higher temperatures will cause enzyme stability to decrease, as the thermal energy disrupts the hydrogen bonds holding the enzyme together</a:t>
            </a:r>
          </a:p>
          <a:p>
            <a:r>
              <a:rPr lang="en-US" sz="1600" dirty="0"/>
              <a:t>This causes the enzyme (particularly the active site) to lose its shape, resulting in a loss of enzyme activity (denaturation)</a:t>
            </a:r>
          </a:p>
          <a:p>
            <a:endParaRPr lang="en-US" sz="1600" dirty="0"/>
          </a:p>
        </p:txBody>
      </p:sp>
      <p:pic>
        <p:nvPicPr>
          <p:cNvPr id="4" name="Picture 3" descr="Screen Shot 2014-07-15 at 19.2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677448"/>
            <a:ext cx="4349430" cy="41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15938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.U3 Temperature, pH and substrate concentration affect the rate of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947" y="3239484"/>
            <a:ext cx="5723466" cy="323751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1800" dirty="0"/>
              <a:t>Changing the pH will alter the charge of the enzyme, which in turn will protein solubility and may change the shape of the molecule</a:t>
            </a:r>
          </a:p>
          <a:p>
            <a:r>
              <a:rPr lang="en-US" sz="1800" dirty="0"/>
              <a:t>Changing the shape or charge of the active site will diminish its ability to bind to the substrate, </a:t>
            </a:r>
            <a:r>
              <a:rPr lang="en-US" sz="1800" dirty="0" smtClean="0"/>
              <a:t>halting enzyme </a:t>
            </a:r>
            <a:r>
              <a:rPr lang="en-US" sz="1800" dirty="0"/>
              <a:t>function</a:t>
            </a:r>
          </a:p>
          <a:p>
            <a:r>
              <a:rPr lang="en-US" sz="1800" dirty="0"/>
              <a:t>Enzymes have an optimum pH </a:t>
            </a:r>
            <a:r>
              <a:rPr lang="en-US" sz="1800" dirty="0" smtClean="0"/>
              <a:t>and </a:t>
            </a:r>
            <a:r>
              <a:rPr lang="en-US" sz="1800" dirty="0"/>
              <a:t>moving outside of this range will always result in a diminished rate of </a:t>
            </a:r>
            <a:r>
              <a:rPr lang="en-US" sz="1800" dirty="0" smtClean="0"/>
              <a:t>reaction</a:t>
            </a:r>
          </a:p>
          <a:p>
            <a:r>
              <a:rPr lang="en-US" sz="1800" dirty="0" smtClean="0"/>
              <a:t>Different enzymes may have a different optimum pH ranges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91748"/>
            <a:ext cx="4114800" cy="2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363538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.U3 Temperature, pH and substrate concentration affect the rate of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pic>
        <p:nvPicPr>
          <p:cNvPr id="5" name="Picture 4" descr="Screen Shot 2014-07-15 at 19.1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60154"/>
            <a:ext cx="7683500" cy="48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93872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.U1 Enzymes have an active site to which specific substrates bind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.U2 Enzyme catalysis involves molecular motion and the collision of substrates with the active site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434" y="952634"/>
            <a:ext cx="2686580" cy="2108066"/>
          </a:xfrm>
          <a:noFill/>
          <a:ln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Enzyme:  </a:t>
            </a:r>
            <a:r>
              <a:rPr lang="en-US" sz="1800" dirty="0"/>
              <a:t>A globular protein that increases the rate of a biochemical reaction by lowering the activation energy threshold (i.e. a </a:t>
            </a:r>
            <a:r>
              <a:rPr lang="en-US" sz="1800" u="sng" dirty="0"/>
              <a:t>biological</a:t>
            </a:r>
            <a:r>
              <a:rPr lang="en-US" sz="1800" dirty="0"/>
              <a:t> </a:t>
            </a:r>
            <a:r>
              <a:rPr lang="en-US" sz="1800" u="sng" dirty="0"/>
              <a:t>catalyst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Screen Shot 2014-07-15 at 18.44.21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0901"/>
            <a:ext cx="5245654" cy="417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2"/>
              </a:rPr>
              <a:t>http://</a:t>
            </a:r>
            <a:r>
              <a:rPr lang="en-US" sz="1000" dirty="0" err="1">
                <a:hlinkClick r:id="rId2"/>
              </a:rPr>
              <a:t>www.northland.cc.mn.us</a:t>
            </a:r>
            <a:r>
              <a:rPr lang="en-US" sz="1000" dirty="0">
                <a:hlinkClick r:id="rId2"/>
              </a:rPr>
              <a:t>/biology/biology1111/animations/</a:t>
            </a:r>
            <a:r>
              <a:rPr lang="en-US" sz="1000" dirty="0" err="1">
                <a:hlinkClick r:id="rId2"/>
              </a:rPr>
              <a:t>enzyme.swf</a:t>
            </a:r>
            <a:endParaRPr lang="en-US" sz="1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7800" y="5232400"/>
            <a:ext cx="6548966" cy="7493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Use the animation to find out more about enzymes and how they work.</a:t>
            </a:r>
          </a:p>
          <a:p>
            <a:pPr marL="0" indent="0">
              <a:buNone/>
            </a:pPr>
            <a:r>
              <a:rPr lang="en-US" sz="1800" dirty="0" smtClean="0"/>
              <a:t>A good alternative is </a:t>
            </a:r>
            <a:r>
              <a:rPr lang="en-US" sz="1800" dirty="0" smtClean="0">
                <a:hlinkClick r:id="rId4"/>
              </a:rPr>
              <a:t>How </a:t>
            </a:r>
            <a:r>
              <a:rPr lang="en-US" sz="1800" dirty="0">
                <a:hlinkClick r:id="rId4"/>
              </a:rPr>
              <a:t>Enzymes </a:t>
            </a:r>
            <a:r>
              <a:rPr lang="en-US" sz="1800" dirty="0" smtClean="0">
                <a:hlinkClick r:id="rId4"/>
              </a:rPr>
              <a:t>Work</a:t>
            </a:r>
            <a:r>
              <a:rPr lang="en-US" sz="1800" dirty="0" smtClean="0"/>
              <a:t> from </a:t>
            </a:r>
            <a:r>
              <a:rPr lang="en-US" sz="1800" dirty="0"/>
              <a:t>McGraw and </a:t>
            </a:r>
            <a:r>
              <a:rPr lang="en-US" sz="1800" dirty="0" smtClean="0"/>
              <a:t>Hill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146300" y="6413500"/>
            <a:ext cx="6997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highered.mheducation.com</a:t>
            </a:r>
            <a:r>
              <a:rPr lang="en-US" sz="1000" dirty="0">
                <a:hlinkClick r:id="rId4"/>
              </a:rPr>
              <a:t>/sites/0072495855/student_view0/chapter2/animation__</a:t>
            </a:r>
            <a:r>
              <a:rPr lang="en-US" sz="1000" dirty="0" err="1">
                <a:hlinkClick r:id="rId4"/>
              </a:rPr>
              <a:t>how_enzymes_work.html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426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15 at 18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31933"/>
            <a:ext cx="8888413" cy="6425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427170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.U1 Enzymes have an active site to which specific substrates bind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577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7-15 at 19.4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08000"/>
            <a:ext cx="8928099" cy="627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7838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2.5.U1 Enzymes have an active site to which specific substrates bind.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059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77838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2.5.U1 Enzymes have an active site to which specific substrates bind.</a:t>
            </a:r>
            <a:endParaRPr lang="en-US" sz="1600" dirty="0"/>
          </a:p>
        </p:txBody>
      </p:sp>
      <p:pic>
        <p:nvPicPr>
          <p:cNvPr id="15" name="Picture 14" descr="Screen Shot 2014-07-15 at 19.0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95443"/>
            <a:ext cx="7924800" cy="59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93872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.U2 Enzyme catalysis involves molecular motion and the collision of substrates with the active site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55324"/>
            <a:ext cx="5723466" cy="567247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coming together of a substrate molecule and an active site is known as a </a:t>
            </a:r>
            <a:r>
              <a:rPr lang="en-US" sz="1800" dirty="0" smtClean="0"/>
              <a:t>collision</a:t>
            </a:r>
          </a:p>
          <a:p>
            <a:r>
              <a:rPr lang="en-US" sz="1800" dirty="0" smtClean="0"/>
              <a:t>Most enzyme reactions occur when the </a:t>
            </a:r>
            <a:r>
              <a:rPr lang="en-US" sz="1800" dirty="0"/>
              <a:t>substrates are dissolved in </a:t>
            </a:r>
            <a:r>
              <a:rPr lang="en-US" sz="1800" dirty="0" smtClean="0"/>
              <a:t>water</a:t>
            </a:r>
          </a:p>
          <a:p>
            <a:r>
              <a:rPr lang="en-US" sz="1800" dirty="0" smtClean="0"/>
              <a:t>All molecules dissolved in water are in random motion, with each molecule moving separately</a:t>
            </a:r>
          </a:p>
          <a:p>
            <a:r>
              <a:rPr lang="en-US" sz="1800" dirty="0" smtClean="0"/>
              <a:t>If not immobilized the enzyme can move too, however enzymes tend be larger than the substrate(s) and therefore move more slowly</a:t>
            </a:r>
          </a:p>
          <a:p>
            <a:r>
              <a:rPr lang="en-US" sz="1800" dirty="0" smtClean="0"/>
              <a:t>Collisions are the result of the random </a:t>
            </a:r>
            <a:r>
              <a:rPr lang="en-US" sz="1800" dirty="0"/>
              <a:t>movements of both substrate and </a:t>
            </a:r>
            <a:r>
              <a:rPr lang="en-US" sz="1800" dirty="0" smtClean="0"/>
              <a:t>enzyme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substrate may be at any angle to the active site when the collision </a:t>
            </a:r>
            <a:r>
              <a:rPr lang="en-US" sz="1800" dirty="0" smtClean="0"/>
              <a:t>occurs</a:t>
            </a:r>
          </a:p>
          <a:p>
            <a:r>
              <a:rPr lang="en-US" sz="1800" dirty="0" smtClean="0"/>
              <a:t>Successful </a:t>
            </a:r>
            <a:r>
              <a:rPr lang="en-US" sz="1800" dirty="0"/>
              <a:t>collisions are ones in which the substrate and active </a:t>
            </a:r>
            <a:r>
              <a:rPr lang="en-US" sz="1800" dirty="0" smtClean="0"/>
              <a:t>site happen to be correctly </a:t>
            </a:r>
            <a:r>
              <a:rPr lang="en-US" sz="1800" dirty="0"/>
              <a:t>aligned to allow binding to take </a:t>
            </a:r>
            <a:r>
              <a:rPr lang="en-US" sz="1800" dirty="0" smtClean="0"/>
              <a:t>place</a:t>
            </a:r>
            <a:endParaRPr lang="en-US" sz="1800" dirty="0"/>
          </a:p>
        </p:txBody>
      </p:sp>
      <p:pic>
        <p:nvPicPr>
          <p:cNvPr id="4" name="Picture 3" descr="Screen Shot 2014-07-15 at 18.58.26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3" y="2722014"/>
            <a:ext cx="2743200" cy="2091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7900" y="6629399"/>
            <a:ext cx="30861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2"/>
              </a:rPr>
              <a:t>http://www.kscience.co.uk/animations/model.swf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246813" y="1577863"/>
            <a:ext cx="2743200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simulation from </a:t>
            </a:r>
            <a:r>
              <a:rPr lang="en-US" sz="1400" dirty="0" err="1" smtClean="0"/>
              <a:t>KScience</a:t>
            </a:r>
            <a:r>
              <a:rPr lang="en-US" sz="1400" dirty="0" smtClean="0"/>
              <a:t> allows you to both see enzyme kinetics happening and secondly how it is affected by different factors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121400" y="1562100"/>
            <a:ext cx="2932113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762000"/>
            <a:ext cx="65151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651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2.4.A2 Denaturation of proteins by heat or by deviation of pH from the optimum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45113" y="4826000"/>
            <a:ext cx="3670300" cy="1574800"/>
          </a:xfrm>
          <a:solidFill>
            <a:schemeClr val="bg1">
              <a:lumMod val="95000"/>
              <a:alpha val="8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Extremes </a:t>
            </a:r>
            <a:r>
              <a:rPr lang="en-US" sz="1800" dirty="0"/>
              <a:t>of </a:t>
            </a:r>
            <a:r>
              <a:rPr lang="en-US" sz="1800" dirty="0" smtClean="0"/>
              <a:t>pH</a:t>
            </a:r>
            <a:r>
              <a:rPr lang="en-US" sz="1800" dirty="0"/>
              <a:t> </a:t>
            </a:r>
            <a:r>
              <a:rPr lang="en-US" sz="1800" dirty="0" smtClean="0"/>
              <a:t>can </a:t>
            </a:r>
            <a:r>
              <a:rPr lang="en-US" sz="1800" dirty="0"/>
              <a:t>cause </a:t>
            </a:r>
            <a:r>
              <a:rPr lang="en-US" sz="1800" dirty="0" smtClean="0"/>
              <a:t>denaturation: charges </a:t>
            </a:r>
            <a:r>
              <a:rPr lang="en-US" sz="1800" dirty="0"/>
              <a:t>on R groups are changed, breaking ionic bonds within the protein or causing new ionic bonds to form.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32114" y="2330450"/>
            <a:ext cx="6083299" cy="1095375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A denatured protein does not normally return to its former structure – the denaturation is permanent. Soluble proteins often become insoluble and form a precipitate.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7800" y="660401"/>
            <a:ext cx="8064500" cy="144779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The three-dimensional conformation of proteins is stabilized by bonds or interactions between R groups of amino acids within the molecule. Most of these bonds and interactions are relatively weak and they can be disrupted or broken. This results in a change to the conformation of the protein, which is called denaturation.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7800" y="3009900"/>
            <a:ext cx="1714499" cy="234950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Heat can cause denaturation: vibrations within the molecule breaks intermolecular bonds or interactions.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3800" y="6621215"/>
            <a:ext cx="668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upload.wikimedia.org</a:t>
            </a:r>
            <a:r>
              <a:rPr lang="en-US" sz="1000" dirty="0">
                <a:hlinkClick r:id="rId3"/>
              </a:rPr>
              <a:t>/</a:t>
            </a:r>
            <a:r>
              <a:rPr lang="en-US" sz="1000" dirty="0" err="1">
                <a:hlinkClick r:id="rId3"/>
              </a:rPr>
              <a:t>wikipedia</a:t>
            </a:r>
            <a:r>
              <a:rPr lang="en-US" sz="1000" dirty="0">
                <a:hlinkClick r:id="rId3"/>
              </a:rPr>
              <a:t>/commons/2/22/Fried_egg%2C_sunny_side_up_%28black_background%29.PNG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33147" y="3657600"/>
            <a:ext cx="512015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Remember this slide? Enzymes are proteins and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enaturation</a:t>
            </a:r>
            <a:r>
              <a:rPr lang="en-US" b="1" dirty="0" smtClean="0"/>
              <a:t> is a key to how enzyme activity is affected by </a:t>
            </a:r>
            <a:r>
              <a:rPr lang="en-US" b="1" dirty="0" smtClean="0">
                <a:solidFill>
                  <a:srgbClr val="FF0000"/>
                </a:solidFill>
              </a:rPr>
              <a:t>temperature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pH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7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65138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</a:t>
            </a:r>
            <a:r>
              <a:rPr lang="en-US" sz="1600" dirty="0">
                <a:latin typeface="Arial"/>
                <a:cs typeface="Arial"/>
              </a:rPr>
              <a:t>U4 Enzymes can be denatured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413" y="628651"/>
            <a:ext cx="8737600" cy="76835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For enzymes a change in structure means a change in the active site. If the active site changes shape the substrate is no longer able to bind to it.</a:t>
            </a:r>
          </a:p>
        </p:txBody>
      </p:sp>
      <p:pic>
        <p:nvPicPr>
          <p:cNvPr id="15" name="Picture 14" descr="Screen Shot 2014-07-15 at 19.3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28800"/>
            <a:ext cx="2438400" cy="1824350"/>
          </a:xfrm>
          <a:prstGeom prst="rect">
            <a:avLst/>
          </a:prstGeom>
        </p:spPr>
      </p:pic>
      <p:pic>
        <p:nvPicPr>
          <p:cNvPr id="16" name="Picture 15" descr="Screen Shot 2014-07-15 at 19.3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19" y="3964976"/>
            <a:ext cx="2419350" cy="22643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www.biotopics.co.uk</a:t>
            </a:r>
            <a:r>
              <a:rPr lang="en-US" sz="1000" dirty="0">
                <a:hlinkClick r:id="rId4"/>
              </a:rPr>
              <a:t>/other/</a:t>
            </a:r>
            <a:r>
              <a:rPr lang="en-US" sz="1000" dirty="0" err="1">
                <a:hlinkClick r:id="rId4"/>
              </a:rPr>
              <a:t>enzyme.html</a:t>
            </a:r>
            <a:endParaRPr lang="en-US" sz="1000" dirty="0"/>
          </a:p>
        </p:txBody>
      </p:sp>
      <p:pic>
        <p:nvPicPr>
          <p:cNvPr id="18" name="Picture 17" descr="Screen Shot 2014-07-15 at 19.42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3148"/>
            <a:ext cx="2142965" cy="1420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" y="3013674"/>
            <a:ext cx="2572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Enzyme </a:t>
            </a:r>
            <a:r>
              <a:rPr lang="en-US" sz="1600" b="1" dirty="0" smtClean="0"/>
              <a:t>before</a:t>
            </a:r>
            <a:r>
              <a:rPr lang="en-US" sz="1600" dirty="0" smtClean="0"/>
              <a:t> denaturation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238719" y="3061871"/>
            <a:ext cx="3173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ubstrate can bind to the active site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6042025"/>
            <a:ext cx="2416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Enzyme </a:t>
            </a:r>
            <a:r>
              <a:rPr lang="en-US" sz="1600" b="1" dirty="0" smtClean="0"/>
              <a:t>after</a:t>
            </a:r>
            <a:r>
              <a:rPr lang="en-US" sz="1600" dirty="0" smtClean="0"/>
              <a:t> denaturation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41910" y="6042025"/>
            <a:ext cx="4048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ubstrate can no longer  bind to the active site</a:t>
            </a:r>
            <a:endParaRPr lang="en-US" sz="1600" dirty="0"/>
          </a:p>
        </p:txBody>
      </p:sp>
      <p:pic>
        <p:nvPicPr>
          <p:cNvPr id="23" name="Picture 22" descr="Screen Shot 2014-07-15 at 19.45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696049"/>
            <a:ext cx="2489967" cy="1416050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1562100" y="3599265"/>
            <a:ext cx="1003300" cy="37582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121400" y="3563754"/>
            <a:ext cx="1003300" cy="37582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27038"/>
          </a:xfrm>
          <a:solidFill>
            <a:srgbClr val="FFFF00">
              <a:alpha val="78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.U3 Temperature, pH and substrate concentration affect the rate of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2346392"/>
            <a:ext cx="8390466" cy="3444808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Temperature, pH and substrate concentration can all affect the rate of activity of enzymes.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Above are sketch graphs graphs showing how each factor affects enzyme activity.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Your aim is to be able not just to recreate the graphs, but to annotate and explain their shape in terms of what is happening at a molecular level.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448"/>
            <a:ext cx="9144000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25773"/>
      </p:ext>
    </p:extLst>
  </p:cSld>
  <p:clrMapOvr>
    <a:masterClrMapping/>
  </p:clrMapOvr>
</p:sld>
</file>

<file path=ppt/theme/theme1.xml><?xml version="1.0" encoding="utf-8"?>
<a:theme xmlns:a="http://schemas.openxmlformats.org/drawingml/2006/main" name="IB DP Student 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DP Student Notes.potx</Template>
  <TotalTime>10862</TotalTime>
  <Words>902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IB DP Student Notes</vt:lpstr>
      <vt:lpstr>2.5 Enzymes</vt:lpstr>
      <vt:lpstr>2.5.U1 Enzymes have an active site to which specific substrates bind. 2.5.U2 Enzyme catalysis involves molecular motion and the collision of substrates with the active site.</vt:lpstr>
      <vt:lpstr>2.5.U1 Enzymes have an active site to which specific substrates bind.</vt:lpstr>
      <vt:lpstr>2.5.U1 Enzymes have an active site to which specific substrates bind.</vt:lpstr>
      <vt:lpstr>2.5.U1 Enzymes have an active site to which specific substrates bind.</vt:lpstr>
      <vt:lpstr>2.5.U2 Enzyme catalysis involves molecular motion and the collision of substrates with the active site.</vt:lpstr>
      <vt:lpstr>2.4.A2 Denaturation of proteins by heat or by deviation of pH from the optimum.</vt:lpstr>
      <vt:lpstr>2.5.U4 Enzymes can be denatured.</vt:lpstr>
      <vt:lpstr>2.5.U3 Temperature, pH and substrate concentration affect the rate of activity of enzymes.</vt:lpstr>
      <vt:lpstr>2.5.U3 Temperature, pH and substrate concentration affect the rate of activity of enzymes.</vt:lpstr>
      <vt:lpstr>2.5.U3 Temperature, pH and substrate concentration affect the rate of activity of enzymes.</vt:lpstr>
      <vt:lpstr>2.5.U3 Temperature, pH and substrate concentration affect the rate of activity of enzymes.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Victoria Mcknight</cp:lastModifiedBy>
  <cp:revision>338</cp:revision>
  <dcterms:created xsi:type="dcterms:W3CDTF">2014-04-26T01:56:54Z</dcterms:created>
  <dcterms:modified xsi:type="dcterms:W3CDTF">2016-05-23T04:41:50Z</dcterms:modified>
</cp:coreProperties>
</file>