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8"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496" y="585978"/>
            <a:ext cx="8611006" cy="835660"/>
          </a:xfrm>
          <a:prstGeom prst="rect">
            <a:avLst/>
          </a:prstGeom>
        </p:spPr>
        <p:txBody>
          <a:bodyPr wrap="square" lIns="0" tIns="0" rIns="0" bIns="0">
            <a:spAutoFit/>
          </a:bodyPr>
          <a:lstStyle>
            <a:lvl1pPr>
              <a:defRPr sz="1900" b="0" i="0">
                <a:solidFill>
                  <a:schemeClr val="tx1"/>
                </a:solidFill>
                <a:latin typeface="Arial"/>
                <a:cs typeface="Arial"/>
              </a:defRPr>
            </a:lvl1pPr>
          </a:lstStyle>
          <a:p>
            <a:endParaRPr/>
          </a:p>
        </p:txBody>
      </p:sp>
      <p:sp>
        <p:nvSpPr>
          <p:cNvPr id="3" name="Holder 3"/>
          <p:cNvSpPr>
            <a:spLocks noGrp="1"/>
          </p:cNvSpPr>
          <p:nvPr>
            <p:ph type="body" idx="1"/>
          </p:nvPr>
        </p:nvSpPr>
        <p:spPr>
          <a:xfrm>
            <a:off x="358241" y="1159255"/>
            <a:ext cx="6917690" cy="1488439"/>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Aminoacids_table.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hartnell.edu/tutorials/biology/transla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hartnell.edu/tutorials/biology/translation.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hartnell.edu/tutorials/biology/transla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arleyworld.org/sites/default/files/figure-08-01_0.jpg"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rei.bio.uci.edu/~hudel/bs99a/lecture21/polysome.gif"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ture.com/scitable/content/27459/williams_polysome_mid_1.jpg"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earn.genetics.utah.edu/content/molecules/transcribe/" TargetMode="Externa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ature.com/scitable/topicpage/ribosomes-transcription-and-translation-14120660"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www.proteinsynthesis.org/wp-content/uploads/2013/02/protein-synthesis-ribosome.jpg" TargetMode="External"/><Relationship Id="rId4" Type="http://schemas.openxmlformats.org/officeDocument/2006/relationships/hyperlink" Target="http://old-www.hartnell.edu/tutorials/biology/images/ribosome_sm.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rcsb.org/pdb/explore/jmol.do?structureId=4V42&amp;amp;bionumber=1" TargetMode="External"/><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http://www.rcsb.org/pdb/education_discussion/educational_resources/tRNA_jmol.jsp" TargetMode="External"/><Relationship Id="rId4" Type="http://schemas.openxmlformats.org/officeDocument/2006/relationships/hyperlink" Target="http://www.rcsb.org/pdb/explore/jmol.do?structureId=1JGO&amp;amp;bionumber=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csb.org/pdb/education_discussion/educational_resources/tRNA_jmol.jsp"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b.bioninja.com.au/_Media/trna_activation_med.jpeg" TargetMode="Externa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upload.wikimedia.org/wikipedia/commons/0/0f/Peptide_syn.pn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2936" y="0"/>
            <a:ext cx="6931152" cy="66888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3031490" cy="858519"/>
          </a:xfrm>
          <a:custGeom>
            <a:avLst/>
            <a:gdLst/>
            <a:ahLst/>
            <a:cxnLst/>
            <a:rect l="l" t="t" r="r" b="b"/>
            <a:pathLst>
              <a:path w="3031490" h="858519">
                <a:moveTo>
                  <a:pt x="0" y="858012"/>
                </a:moveTo>
                <a:lnTo>
                  <a:pt x="3031236" y="858012"/>
                </a:lnTo>
                <a:lnTo>
                  <a:pt x="3031236" y="0"/>
                </a:lnTo>
                <a:lnTo>
                  <a:pt x="0" y="0"/>
                </a:lnTo>
                <a:lnTo>
                  <a:pt x="0" y="858012"/>
                </a:lnTo>
                <a:close/>
              </a:path>
            </a:pathLst>
          </a:custGeom>
          <a:solidFill>
            <a:srgbClr val="B8CDE4">
              <a:alpha val="78038"/>
            </a:srgbClr>
          </a:solidFill>
        </p:spPr>
        <p:txBody>
          <a:bodyPr wrap="square" lIns="0" tIns="0" rIns="0" bIns="0" rtlCol="0"/>
          <a:lstStyle/>
          <a:p>
            <a:endParaRPr sz="2000"/>
          </a:p>
        </p:txBody>
      </p:sp>
      <p:sp>
        <p:nvSpPr>
          <p:cNvPr id="4" name="object 4"/>
          <p:cNvSpPr txBox="1">
            <a:spLocks noGrp="1"/>
          </p:cNvSpPr>
          <p:nvPr>
            <p:ph type="title"/>
          </p:nvPr>
        </p:nvSpPr>
        <p:spPr>
          <a:xfrm>
            <a:off x="78739" y="113538"/>
            <a:ext cx="2751455" cy="574040"/>
          </a:xfrm>
          <a:prstGeom prst="rect">
            <a:avLst/>
          </a:prstGeom>
        </p:spPr>
        <p:txBody>
          <a:bodyPr vert="horz" wrap="square" lIns="0" tIns="12700" rIns="0" bIns="0" rtlCol="0">
            <a:spAutoFit/>
          </a:bodyPr>
          <a:lstStyle/>
          <a:p>
            <a:pPr marL="12700">
              <a:lnSpc>
                <a:spcPct val="100000"/>
              </a:lnSpc>
              <a:spcBef>
                <a:spcPts val="100"/>
              </a:spcBef>
            </a:pPr>
            <a:r>
              <a:rPr sz="3600" spc="-150" dirty="0"/>
              <a:t>7.3</a:t>
            </a:r>
            <a:r>
              <a:rPr sz="3600" spc="-250" dirty="0"/>
              <a:t> </a:t>
            </a:r>
            <a:r>
              <a:rPr sz="3600" spc="-160" dirty="0"/>
              <a:t>Translation</a:t>
            </a:r>
            <a:endParaRPr sz="3600"/>
          </a:p>
        </p:txBody>
      </p:sp>
      <p:sp>
        <p:nvSpPr>
          <p:cNvPr id="6" name="object 6"/>
          <p:cNvSpPr txBox="1"/>
          <p:nvPr/>
        </p:nvSpPr>
        <p:spPr>
          <a:xfrm>
            <a:off x="0" y="1050614"/>
            <a:ext cx="5577207" cy="629018"/>
          </a:xfrm>
          <a:prstGeom prst="rect">
            <a:avLst/>
          </a:prstGeom>
          <a:solidFill>
            <a:srgbClr val="FFFF00"/>
          </a:solidFill>
        </p:spPr>
        <p:txBody>
          <a:bodyPr vert="horz" wrap="square" lIns="0" tIns="13335" rIns="0" bIns="0" rtlCol="0">
            <a:spAutoFit/>
          </a:bodyPr>
          <a:lstStyle/>
          <a:p>
            <a:pPr marL="12700">
              <a:lnSpc>
                <a:spcPct val="100000"/>
              </a:lnSpc>
              <a:spcBef>
                <a:spcPts val="105"/>
              </a:spcBef>
            </a:pPr>
            <a:r>
              <a:rPr sz="2000" b="1" dirty="0">
                <a:cs typeface="Arial"/>
              </a:rPr>
              <a:t>Essential idea</a:t>
            </a:r>
            <a:r>
              <a:rPr sz="2000" dirty="0">
                <a:cs typeface="Arial"/>
              </a:rPr>
              <a:t>: Information transferred from DNA to</a:t>
            </a:r>
          </a:p>
          <a:p>
            <a:pPr marL="12700">
              <a:lnSpc>
                <a:spcPct val="100000"/>
              </a:lnSpc>
              <a:spcBef>
                <a:spcPts val="5"/>
              </a:spcBef>
            </a:pPr>
            <a:r>
              <a:rPr sz="2000" dirty="0">
                <a:cs typeface="Arial"/>
              </a:rPr>
              <a:t>mRNA is translated into an amino acid sequence.</a:t>
            </a:r>
          </a:p>
        </p:txBody>
      </p:sp>
      <p:sp>
        <p:nvSpPr>
          <p:cNvPr id="9" name="object 9"/>
          <p:cNvSpPr txBox="1"/>
          <p:nvPr/>
        </p:nvSpPr>
        <p:spPr>
          <a:xfrm>
            <a:off x="6629401" y="1913000"/>
            <a:ext cx="2514600" cy="1858842"/>
          </a:xfrm>
          <a:prstGeom prst="rect">
            <a:avLst/>
          </a:prstGeom>
          <a:solidFill>
            <a:schemeClr val="tx2">
              <a:lumMod val="20000"/>
              <a:lumOff val="80000"/>
            </a:schemeClr>
          </a:solidFill>
        </p:spPr>
        <p:txBody>
          <a:bodyPr vert="horz" wrap="square" lIns="0" tIns="12065" rIns="0" bIns="0" rtlCol="0">
            <a:spAutoFit/>
          </a:bodyPr>
          <a:lstStyle/>
          <a:p>
            <a:pPr marL="12700" marR="5080">
              <a:lnSpc>
                <a:spcPct val="100000"/>
              </a:lnSpc>
              <a:spcBef>
                <a:spcPts val="95"/>
              </a:spcBef>
            </a:pPr>
            <a:r>
              <a:rPr sz="2000" dirty="0">
                <a:cs typeface="Arial"/>
              </a:rPr>
              <a:t>The image shows a table  used to translate mRNA  codons (which have  been transcribed from  DNA) into amino acids.</a:t>
            </a:r>
          </a:p>
        </p:txBody>
      </p:sp>
      <p:sp>
        <p:nvSpPr>
          <p:cNvPr id="10" name="object 10"/>
          <p:cNvSpPr/>
          <p:nvPr/>
        </p:nvSpPr>
        <p:spPr>
          <a:xfrm>
            <a:off x="6781800" y="5777484"/>
            <a:ext cx="1865375" cy="901065"/>
          </a:xfrm>
          <a:custGeom>
            <a:avLst/>
            <a:gdLst/>
            <a:ahLst/>
            <a:cxnLst/>
            <a:rect l="l" t="t" r="r" b="b"/>
            <a:pathLst>
              <a:path w="3497579" h="901065">
                <a:moveTo>
                  <a:pt x="0" y="900683"/>
                </a:moveTo>
                <a:lnTo>
                  <a:pt x="3497579" y="900683"/>
                </a:lnTo>
                <a:lnTo>
                  <a:pt x="3497579" y="0"/>
                </a:lnTo>
                <a:lnTo>
                  <a:pt x="0" y="0"/>
                </a:lnTo>
                <a:lnTo>
                  <a:pt x="0" y="900683"/>
                </a:lnTo>
                <a:close/>
              </a:path>
            </a:pathLst>
          </a:custGeom>
          <a:solidFill>
            <a:srgbClr val="FFFFFF"/>
          </a:solidFill>
        </p:spPr>
        <p:txBody>
          <a:bodyPr wrap="square" lIns="0" tIns="0" rIns="0" bIns="0" rtlCol="0"/>
          <a:lstStyle/>
          <a:p>
            <a:endParaRPr>
              <a:solidFill>
                <a:srgbClr val="FF0000"/>
              </a:solidFill>
            </a:endParaRPr>
          </a:p>
        </p:txBody>
      </p:sp>
      <p:sp>
        <p:nvSpPr>
          <p:cNvPr id="12" name="Rectangle 11">
            <a:extLst>
              <a:ext uri="{FF2B5EF4-FFF2-40B4-BE49-F238E27FC236}">
                <a16:creationId xmlns:a16="http://schemas.microsoft.com/office/drawing/2014/main" id="{C9CE23BA-2AF6-46B5-8F38-1988009F658A}"/>
              </a:ext>
            </a:extLst>
          </p:cNvPr>
          <p:cNvSpPr/>
          <p:nvPr/>
        </p:nvSpPr>
        <p:spPr>
          <a:xfrm>
            <a:off x="0" y="6599034"/>
            <a:ext cx="4572000" cy="276999"/>
          </a:xfrm>
          <a:prstGeom prst="rect">
            <a:avLst/>
          </a:prstGeom>
        </p:spPr>
        <p:txBody>
          <a:bodyPr>
            <a:spAutoFit/>
          </a:bodyPr>
          <a:lstStyle/>
          <a:p>
            <a:r>
              <a:rPr lang="en-US" sz="1200" dirty="0">
                <a:hlinkClick r:id="rId3"/>
              </a:rPr>
              <a:t>https://commons.wikimedia.org/wiki/File:Aminoacids_table.svg</a:t>
            </a:r>
            <a:endParaRPr lang="en-US" sz="1200" dirty="0"/>
          </a:p>
        </p:txBody>
      </p:sp>
      <p:sp>
        <p:nvSpPr>
          <p:cNvPr id="13" name="Rectangle 12">
            <a:extLst>
              <a:ext uri="{FF2B5EF4-FFF2-40B4-BE49-F238E27FC236}">
                <a16:creationId xmlns:a16="http://schemas.microsoft.com/office/drawing/2014/main" id="{C12CFDFA-6A3A-41B4-B885-B8FBF3F42054}"/>
              </a:ext>
            </a:extLst>
          </p:cNvPr>
          <p:cNvSpPr/>
          <p:nvPr/>
        </p:nvSpPr>
        <p:spPr>
          <a:xfrm>
            <a:off x="0" y="4637484"/>
            <a:ext cx="4572000" cy="1938992"/>
          </a:xfrm>
          <a:prstGeom prst="rect">
            <a:avLst/>
          </a:prstGeom>
          <a:solidFill>
            <a:schemeClr val="tx2">
              <a:lumMod val="20000"/>
              <a:lumOff val="80000"/>
            </a:schemeClr>
          </a:solidFill>
        </p:spPr>
        <p:txBody>
          <a:bodyPr>
            <a:spAutoFit/>
          </a:bodyPr>
          <a:lstStyle/>
          <a:p>
            <a:r>
              <a:rPr lang="en-US" sz="2000" dirty="0"/>
              <a:t>"The genes in DNA encode protein molecules, which are the "workhorses" of the cell,  carrying out all the functions necessary for life ... In the simplest sense, expressing a gene  means manufacturing its corresponding protein"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319518" y="5833059"/>
            <a:ext cx="1124585" cy="299720"/>
          </a:xfrm>
          <a:prstGeom prst="rect">
            <a:avLst/>
          </a:prstGeom>
        </p:spPr>
        <p:txBody>
          <a:bodyPr vert="horz" wrap="square" lIns="0" tIns="12700" rIns="0" bIns="0" rtlCol="0">
            <a:spAutoFit/>
          </a:bodyPr>
          <a:lstStyle/>
          <a:p>
            <a:pPr marL="12700">
              <a:lnSpc>
                <a:spcPct val="100000"/>
              </a:lnSpc>
              <a:spcBef>
                <a:spcPts val="100"/>
              </a:spcBef>
            </a:pPr>
            <a:r>
              <a:rPr sz="1800" spc="70" dirty="0">
                <a:latin typeface="Arial"/>
                <a:cs typeface="Arial"/>
              </a:rPr>
              <a:t>t</a:t>
            </a:r>
            <a:r>
              <a:rPr sz="1800" spc="-55" dirty="0">
                <a:latin typeface="Arial"/>
                <a:cs typeface="Arial"/>
              </a:rPr>
              <a:t>ermin</a:t>
            </a:r>
            <a:r>
              <a:rPr sz="1800" spc="-75" dirty="0">
                <a:latin typeface="Arial"/>
                <a:cs typeface="Arial"/>
              </a:rPr>
              <a:t>a</a:t>
            </a:r>
            <a:r>
              <a:rPr sz="1800" spc="60" dirty="0">
                <a:latin typeface="Arial"/>
                <a:cs typeface="Arial"/>
              </a:rPr>
              <a:t>t</a:t>
            </a:r>
            <a:r>
              <a:rPr sz="1800" spc="40" dirty="0">
                <a:latin typeface="Arial"/>
                <a:cs typeface="Arial"/>
              </a:rPr>
              <a:t>i</a:t>
            </a:r>
            <a:r>
              <a:rPr sz="1800" spc="-60" dirty="0">
                <a:latin typeface="Arial"/>
                <a:cs typeface="Arial"/>
              </a:rPr>
              <a:t>on</a:t>
            </a:r>
            <a:endParaRPr sz="1800">
              <a:latin typeface="Arial"/>
              <a:cs typeface="Arial"/>
            </a:endParaRPr>
          </a:p>
        </p:txBody>
      </p:sp>
      <p:sp>
        <p:nvSpPr>
          <p:cNvPr id="5" name="object 5"/>
          <p:cNvSpPr txBox="1"/>
          <p:nvPr/>
        </p:nvSpPr>
        <p:spPr>
          <a:xfrm>
            <a:off x="7430769" y="3854907"/>
            <a:ext cx="1013460" cy="300355"/>
          </a:xfrm>
          <a:prstGeom prst="rect">
            <a:avLst/>
          </a:prstGeom>
        </p:spPr>
        <p:txBody>
          <a:bodyPr vert="horz" wrap="square" lIns="0" tIns="12700" rIns="0" bIns="0" rtlCol="0">
            <a:spAutoFit/>
          </a:bodyPr>
          <a:lstStyle/>
          <a:p>
            <a:pPr marL="12700">
              <a:lnSpc>
                <a:spcPct val="100000"/>
              </a:lnSpc>
              <a:spcBef>
                <a:spcPts val="100"/>
              </a:spcBef>
            </a:pPr>
            <a:r>
              <a:rPr sz="1800" spc="-60" dirty="0">
                <a:latin typeface="Arial"/>
                <a:cs typeface="Arial"/>
              </a:rPr>
              <a:t>elongation</a:t>
            </a:r>
            <a:endParaRPr sz="1800">
              <a:latin typeface="Arial"/>
              <a:cs typeface="Arial"/>
            </a:endParaRPr>
          </a:p>
        </p:txBody>
      </p:sp>
      <p:sp>
        <p:nvSpPr>
          <p:cNvPr id="7" name="object 7"/>
          <p:cNvSpPr txBox="1"/>
          <p:nvPr/>
        </p:nvSpPr>
        <p:spPr>
          <a:xfrm>
            <a:off x="8163432" y="1569797"/>
            <a:ext cx="85407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initiation</a:t>
            </a:r>
            <a:endParaRPr sz="1800" dirty="0">
              <a:latin typeface="Arial"/>
              <a:cs typeface="Arial"/>
            </a:endParaRPr>
          </a:p>
        </p:txBody>
      </p:sp>
      <p:sp>
        <p:nvSpPr>
          <p:cNvPr id="8" name="object 8"/>
          <p:cNvSpPr/>
          <p:nvPr/>
        </p:nvSpPr>
        <p:spPr>
          <a:xfrm>
            <a:off x="0" y="4572"/>
            <a:ext cx="9144000" cy="702945"/>
          </a:xfrm>
          <a:custGeom>
            <a:avLst/>
            <a:gdLst/>
            <a:ahLst/>
            <a:cxnLst/>
            <a:rect l="l" t="t" r="r" b="b"/>
            <a:pathLst>
              <a:path w="9144000" h="702945">
                <a:moveTo>
                  <a:pt x="0" y="702563"/>
                </a:moveTo>
                <a:lnTo>
                  <a:pt x="9144000" y="702563"/>
                </a:lnTo>
                <a:lnTo>
                  <a:pt x="9144000" y="0"/>
                </a:lnTo>
                <a:lnTo>
                  <a:pt x="0" y="0"/>
                </a:lnTo>
                <a:lnTo>
                  <a:pt x="0" y="702563"/>
                </a:lnTo>
                <a:close/>
              </a:path>
            </a:pathLst>
          </a:custGeom>
          <a:solidFill>
            <a:srgbClr val="B8CDE4">
              <a:alpha val="78038"/>
            </a:srgbClr>
          </a:solidFill>
        </p:spPr>
        <p:txBody>
          <a:bodyPr wrap="square" lIns="0" tIns="0" rIns="0" bIns="0" rtlCol="0"/>
          <a:lstStyle/>
          <a:p>
            <a:endParaRPr/>
          </a:p>
        </p:txBody>
      </p:sp>
      <p:sp>
        <p:nvSpPr>
          <p:cNvPr id="9" name="object 9"/>
          <p:cNvSpPr txBox="1"/>
          <p:nvPr/>
        </p:nvSpPr>
        <p:spPr>
          <a:xfrm>
            <a:off x="78739" y="0"/>
            <a:ext cx="8823960" cy="712470"/>
          </a:xfrm>
          <a:prstGeom prst="rect">
            <a:avLst/>
          </a:prstGeom>
        </p:spPr>
        <p:txBody>
          <a:bodyPr vert="horz" wrap="square" lIns="0" tIns="12700" rIns="0" bIns="0" rtlCol="0">
            <a:spAutoFit/>
          </a:bodyPr>
          <a:lstStyle/>
          <a:p>
            <a:pPr marL="12700" marR="5080">
              <a:lnSpc>
                <a:spcPct val="100000"/>
              </a:lnSpc>
              <a:spcBef>
                <a:spcPts val="100"/>
              </a:spcBef>
            </a:pPr>
            <a:r>
              <a:rPr sz="1500" dirty="0">
                <a:latin typeface="Arial"/>
                <a:cs typeface="Arial"/>
              </a:rPr>
              <a:t>7.3.U1 Initiation of translation </a:t>
            </a:r>
            <a:r>
              <a:rPr sz="1500" spc="-5" dirty="0">
                <a:latin typeface="Arial"/>
                <a:cs typeface="Arial"/>
              </a:rPr>
              <a:t>involves </a:t>
            </a:r>
            <a:r>
              <a:rPr sz="1500" dirty="0">
                <a:latin typeface="Arial"/>
                <a:cs typeface="Arial"/>
              </a:rPr>
              <a:t>assembly of the components that carry out the process. </a:t>
            </a:r>
            <a:r>
              <a:rPr sz="1500" spc="-5" dirty="0">
                <a:latin typeface="Arial"/>
                <a:cs typeface="Arial"/>
              </a:rPr>
              <a:t>AND  </a:t>
            </a:r>
            <a:r>
              <a:rPr sz="1500" dirty="0">
                <a:latin typeface="Arial"/>
                <a:cs typeface="Arial"/>
              </a:rPr>
              <a:t>7.3.U2 </a:t>
            </a:r>
            <a:r>
              <a:rPr sz="1500" spc="-5" dirty="0">
                <a:latin typeface="Arial"/>
                <a:cs typeface="Arial"/>
              </a:rPr>
              <a:t>Synthesis </a:t>
            </a:r>
            <a:r>
              <a:rPr sz="1500" dirty="0">
                <a:latin typeface="Arial"/>
                <a:cs typeface="Arial"/>
              </a:rPr>
              <a:t>of the </a:t>
            </a:r>
            <a:r>
              <a:rPr sz="1500" spc="-5" dirty="0">
                <a:latin typeface="Arial"/>
                <a:cs typeface="Arial"/>
              </a:rPr>
              <a:t>polypeptide involves a </a:t>
            </a:r>
            <a:r>
              <a:rPr sz="1500" dirty="0">
                <a:latin typeface="Arial"/>
                <a:cs typeface="Arial"/>
              </a:rPr>
              <a:t>repeated </a:t>
            </a:r>
            <a:r>
              <a:rPr sz="1500" spc="-5" dirty="0">
                <a:latin typeface="Arial"/>
                <a:cs typeface="Arial"/>
              </a:rPr>
              <a:t>cycle </a:t>
            </a:r>
            <a:r>
              <a:rPr sz="1500" dirty="0">
                <a:latin typeface="Arial"/>
                <a:cs typeface="Arial"/>
              </a:rPr>
              <a:t>of </a:t>
            </a:r>
            <a:r>
              <a:rPr sz="1500" spc="-5" dirty="0">
                <a:latin typeface="Arial"/>
                <a:cs typeface="Arial"/>
              </a:rPr>
              <a:t>events. AND </a:t>
            </a:r>
            <a:r>
              <a:rPr sz="1500" spc="10" dirty="0">
                <a:latin typeface="Arial"/>
                <a:cs typeface="Arial"/>
              </a:rPr>
              <a:t>7.3.U3 </a:t>
            </a:r>
            <a:r>
              <a:rPr sz="1500" spc="-5" dirty="0">
                <a:latin typeface="Arial"/>
                <a:cs typeface="Arial"/>
              </a:rPr>
              <a:t>Disassembly </a:t>
            </a:r>
            <a:r>
              <a:rPr sz="1500" dirty="0">
                <a:latin typeface="Arial"/>
                <a:cs typeface="Arial"/>
              </a:rPr>
              <a:t>of the  </a:t>
            </a:r>
            <a:r>
              <a:rPr sz="1500" spc="-5" dirty="0">
                <a:latin typeface="Arial"/>
                <a:cs typeface="Arial"/>
              </a:rPr>
              <a:t>components follows </a:t>
            </a:r>
            <a:r>
              <a:rPr sz="1500" dirty="0">
                <a:latin typeface="Arial"/>
                <a:cs typeface="Arial"/>
              </a:rPr>
              <a:t>termination of</a:t>
            </a:r>
            <a:r>
              <a:rPr sz="1500" spc="-70" dirty="0">
                <a:latin typeface="Arial"/>
                <a:cs typeface="Arial"/>
              </a:rPr>
              <a:t> </a:t>
            </a:r>
            <a:r>
              <a:rPr sz="1500" dirty="0">
                <a:latin typeface="Arial"/>
                <a:cs typeface="Arial"/>
              </a:rPr>
              <a:t>translation.</a:t>
            </a:r>
            <a:endParaRPr sz="1500">
              <a:latin typeface="Arial"/>
              <a:cs typeface="Arial"/>
            </a:endParaRPr>
          </a:p>
        </p:txBody>
      </p:sp>
      <p:sp>
        <p:nvSpPr>
          <p:cNvPr id="10" name="object 10"/>
          <p:cNvSpPr txBox="1">
            <a:spLocks noGrp="1"/>
          </p:cNvSpPr>
          <p:nvPr>
            <p:ph type="title"/>
          </p:nvPr>
        </p:nvSpPr>
        <p:spPr>
          <a:xfrm>
            <a:off x="1" y="707517"/>
            <a:ext cx="9144000" cy="321242"/>
          </a:xfrm>
          <a:prstGeom prst="rect">
            <a:avLst/>
          </a:prstGeom>
          <a:solidFill>
            <a:srgbClr val="FFFF00"/>
          </a:solidFill>
        </p:spPr>
        <p:txBody>
          <a:bodyPr vert="horz" wrap="square" lIns="0" tIns="13335" rIns="0" bIns="0" rtlCol="0">
            <a:spAutoFit/>
          </a:bodyPr>
          <a:lstStyle/>
          <a:p>
            <a:pPr marL="12700">
              <a:lnSpc>
                <a:spcPct val="100000"/>
              </a:lnSpc>
              <a:spcBef>
                <a:spcPts val="105"/>
              </a:spcBef>
            </a:pPr>
            <a:r>
              <a:rPr sz="2000" spc="-135" dirty="0">
                <a:latin typeface="+mn-lt"/>
              </a:rPr>
              <a:t>The </a:t>
            </a:r>
            <a:r>
              <a:rPr sz="2000" spc="-110" dirty="0">
                <a:latin typeface="+mn-lt"/>
              </a:rPr>
              <a:t>process </a:t>
            </a:r>
            <a:r>
              <a:rPr sz="2000" spc="-5" dirty="0">
                <a:latin typeface="+mn-lt"/>
              </a:rPr>
              <a:t>of </a:t>
            </a:r>
            <a:r>
              <a:rPr sz="2000" spc="-45" dirty="0">
                <a:latin typeface="+mn-lt"/>
              </a:rPr>
              <a:t>translation </a:t>
            </a:r>
            <a:r>
              <a:rPr sz="2000" spc="-120" dirty="0">
                <a:latin typeface="+mn-lt"/>
              </a:rPr>
              <a:t>can </a:t>
            </a:r>
            <a:r>
              <a:rPr sz="2000" spc="-85" dirty="0">
                <a:latin typeface="+mn-lt"/>
              </a:rPr>
              <a:t>be </a:t>
            </a:r>
            <a:r>
              <a:rPr sz="2000" spc="-100" dirty="0">
                <a:latin typeface="+mn-lt"/>
              </a:rPr>
              <a:t>summarised </a:t>
            </a:r>
            <a:r>
              <a:rPr sz="2000" spc="-80" dirty="0">
                <a:latin typeface="+mn-lt"/>
              </a:rPr>
              <a:t>by </a:t>
            </a:r>
            <a:r>
              <a:rPr sz="2000" spc="-20" dirty="0">
                <a:latin typeface="+mn-lt"/>
              </a:rPr>
              <a:t>the </a:t>
            </a:r>
            <a:r>
              <a:rPr sz="2000" spc="-40" dirty="0">
                <a:latin typeface="+mn-lt"/>
              </a:rPr>
              <a:t>following</a:t>
            </a:r>
            <a:r>
              <a:rPr sz="2000" spc="-90" dirty="0">
                <a:latin typeface="+mn-lt"/>
              </a:rPr>
              <a:t> steps:</a:t>
            </a:r>
            <a:endParaRPr sz="2000" dirty="0">
              <a:latin typeface="+mn-lt"/>
            </a:endParaRPr>
          </a:p>
        </p:txBody>
      </p:sp>
      <p:graphicFrame>
        <p:nvGraphicFramePr>
          <p:cNvPr id="15" name="Table 14">
            <a:extLst>
              <a:ext uri="{FF2B5EF4-FFF2-40B4-BE49-F238E27FC236}">
                <a16:creationId xmlns:a16="http://schemas.microsoft.com/office/drawing/2014/main" id="{40FC535C-1DD7-4021-9DFF-EF001B5E530A}"/>
              </a:ext>
            </a:extLst>
          </p:cNvPr>
          <p:cNvGraphicFramePr>
            <a:graphicFrameLocks noGrp="1"/>
          </p:cNvGraphicFramePr>
          <p:nvPr>
            <p:extLst>
              <p:ext uri="{D42A27DB-BD31-4B8C-83A1-F6EECF244321}">
                <p14:modId xmlns:p14="http://schemas.microsoft.com/office/powerpoint/2010/main" val="911279695"/>
              </p:ext>
            </p:extLst>
          </p:nvPr>
        </p:nvGraphicFramePr>
        <p:xfrm>
          <a:off x="0" y="1033602"/>
          <a:ext cx="9144000" cy="5999480"/>
        </p:xfrm>
        <a:graphic>
          <a:graphicData uri="http://schemas.openxmlformats.org/drawingml/2006/table">
            <a:tbl>
              <a:tblPr firstRow="1" bandRow="1">
                <a:tableStyleId>{46F890A9-2807-4EBB-B81D-B2AA78EC7F39}</a:tableStyleId>
              </a:tblPr>
              <a:tblGrid>
                <a:gridCol w="1447800">
                  <a:extLst>
                    <a:ext uri="{9D8B030D-6E8A-4147-A177-3AD203B41FA5}">
                      <a16:colId xmlns:a16="http://schemas.microsoft.com/office/drawing/2014/main" val="1511228737"/>
                    </a:ext>
                  </a:extLst>
                </a:gridCol>
                <a:gridCol w="7696200">
                  <a:extLst>
                    <a:ext uri="{9D8B030D-6E8A-4147-A177-3AD203B41FA5}">
                      <a16:colId xmlns:a16="http://schemas.microsoft.com/office/drawing/2014/main" val="1078738061"/>
                    </a:ext>
                  </a:extLst>
                </a:gridCol>
              </a:tblGrid>
              <a:tr h="1578375">
                <a:tc>
                  <a:txBody>
                    <a:bodyPr/>
                    <a:lstStyle/>
                    <a:p>
                      <a:r>
                        <a:rPr lang="en-GB" sz="1600" dirty="0"/>
                        <a:t>INITIATION</a:t>
                      </a:r>
                      <a:endParaRPr lang="en-US" sz="1600" dirty="0"/>
                    </a:p>
                  </a:txBody>
                  <a:tcPr>
                    <a:solidFill>
                      <a:schemeClr val="accent3"/>
                    </a:solidFill>
                  </a:tcPr>
                </a:tc>
                <a:tc>
                  <a:txBody>
                    <a:bodyPr/>
                    <a:lstStyle/>
                    <a:p>
                      <a:pPr marL="355600" indent="-342900">
                        <a:lnSpc>
                          <a:spcPct val="100000"/>
                        </a:lnSpc>
                        <a:spcBef>
                          <a:spcPts val="95"/>
                        </a:spcBef>
                        <a:buAutoNum type="arabicPeriod"/>
                        <a:tabLst>
                          <a:tab pos="354965" algn="l"/>
                          <a:tab pos="355600" algn="l"/>
                        </a:tabLst>
                      </a:pPr>
                      <a:r>
                        <a:rPr lang="en-US" sz="1700" b="0" kern="1200" spc="0" baseline="0" dirty="0"/>
                        <a:t>mRNA binds to the small subunit of the ribosome.</a:t>
                      </a:r>
                    </a:p>
                    <a:p>
                      <a:pPr marL="355600" marR="124460" indent="-342900">
                        <a:lnSpc>
                          <a:spcPct val="100000"/>
                        </a:lnSpc>
                        <a:buAutoNum type="arabicPeriod"/>
                        <a:tabLst>
                          <a:tab pos="354965" algn="l"/>
                          <a:tab pos="355600" algn="l"/>
                        </a:tabLst>
                      </a:pPr>
                      <a:r>
                        <a:rPr lang="en-US" sz="1700" b="0" kern="1200" spc="0" baseline="0" dirty="0"/>
                        <a:t>The small subunit of the ribosome moves along the mRNA molecule in a 5' - 3'  direction until it reaches a start codon (AUG)</a:t>
                      </a:r>
                    </a:p>
                    <a:p>
                      <a:pPr marL="355600" marR="5080" indent="-342900">
                        <a:lnSpc>
                          <a:spcPct val="100000"/>
                        </a:lnSpc>
                        <a:buAutoNum type="arabicPeriod"/>
                        <a:tabLst>
                          <a:tab pos="354965" algn="l"/>
                          <a:tab pos="355600" algn="l"/>
                        </a:tabLst>
                      </a:pPr>
                      <a:r>
                        <a:rPr lang="en-US" sz="1700" b="0" kern="1200" spc="0" baseline="0" dirty="0"/>
                        <a:t>A molecule of </a:t>
                      </a:r>
                      <a:r>
                        <a:rPr lang="en-US" sz="1700" b="0" kern="1200" spc="0" baseline="0" dirty="0" err="1"/>
                        <a:t>tRNA</a:t>
                      </a:r>
                      <a:r>
                        <a:rPr lang="en-US" sz="1700" b="0" kern="1200" spc="0" baseline="0" dirty="0"/>
                        <a:t> (with it’s amino acid, Methionine attached) complementary  to the start codon (UAC) binds to the P site of the ribosome</a:t>
                      </a:r>
                    </a:p>
                    <a:p>
                      <a:pPr marL="355600" indent="-342900">
                        <a:lnSpc>
                          <a:spcPct val="100000"/>
                        </a:lnSpc>
                        <a:buAutoNum type="arabicPeriod"/>
                        <a:tabLst>
                          <a:tab pos="354965" algn="l"/>
                          <a:tab pos="355600" algn="l"/>
                        </a:tabLst>
                      </a:pPr>
                      <a:r>
                        <a:rPr lang="en-US" sz="1700" b="0" kern="1200" spc="0" baseline="0" dirty="0"/>
                        <a:t>The large subunit of the ribosome binds to the </a:t>
                      </a:r>
                      <a:r>
                        <a:rPr lang="en-US" sz="1700" b="0" kern="1200" spc="0" baseline="0" dirty="0" err="1"/>
                        <a:t>tRNA</a:t>
                      </a:r>
                      <a:r>
                        <a:rPr lang="en-US" sz="1700" b="0" kern="1200" spc="0" baseline="0" dirty="0"/>
                        <a:t> and small subunit</a:t>
                      </a:r>
                    </a:p>
                  </a:txBody>
                  <a:tcPr>
                    <a:solidFill>
                      <a:schemeClr val="accent3"/>
                    </a:solidFill>
                  </a:tcPr>
                </a:tc>
                <a:extLst>
                  <a:ext uri="{0D108BD9-81ED-4DB2-BD59-A6C34878D82A}">
                    <a16:rowId xmlns:a16="http://schemas.microsoft.com/office/drawing/2014/main" val="4021453056"/>
                  </a:ext>
                </a:extLst>
              </a:tr>
              <a:tr h="2752927">
                <a:tc>
                  <a:txBody>
                    <a:bodyPr/>
                    <a:lstStyle/>
                    <a:p>
                      <a:r>
                        <a:rPr lang="en-GB" sz="1600" dirty="0"/>
                        <a:t>ELONGTION</a:t>
                      </a:r>
                      <a:endParaRPr lang="en-US" sz="1600" dirty="0"/>
                    </a:p>
                  </a:txBody>
                  <a:tcPr>
                    <a:solidFill>
                      <a:srgbClr val="FFFF99"/>
                    </a:solidFill>
                  </a:tcPr>
                </a:tc>
                <a:tc>
                  <a:txBody>
                    <a:bodyPr/>
                    <a:lstStyle/>
                    <a:p>
                      <a:pPr marL="355600" marR="8890" indent="-342900">
                        <a:lnSpc>
                          <a:spcPct val="100000"/>
                        </a:lnSpc>
                        <a:spcBef>
                          <a:spcPts val="95"/>
                        </a:spcBef>
                        <a:buAutoNum type="arabicPeriod" startAt="5"/>
                        <a:tabLst>
                          <a:tab pos="354965" algn="l"/>
                          <a:tab pos="355600" algn="l"/>
                        </a:tabLst>
                      </a:pPr>
                      <a:r>
                        <a:rPr lang="en-US" sz="1700" spc="-145" dirty="0">
                          <a:latin typeface="+mn-lt"/>
                          <a:cs typeface="Arial"/>
                        </a:rPr>
                        <a:t>A </a:t>
                      </a:r>
                      <a:r>
                        <a:rPr lang="en-US" sz="1700" spc="-100" dirty="0">
                          <a:latin typeface="+mn-lt"/>
                          <a:cs typeface="Arial"/>
                        </a:rPr>
                        <a:t>second </a:t>
                      </a:r>
                      <a:r>
                        <a:rPr lang="en-US" sz="1700" spc="-120" dirty="0" err="1">
                          <a:latin typeface="+mn-lt"/>
                          <a:cs typeface="Arial"/>
                        </a:rPr>
                        <a:t>tRNA</a:t>
                      </a:r>
                      <a:r>
                        <a:rPr lang="en-US" sz="1700" spc="-120" dirty="0">
                          <a:latin typeface="+mn-lt"/>
                          <a:cs typeface="Arial"/>
                        </a:rPr>
                        <a:t> </a:t>
                      </a:r>
                      <a:r>
                        <a:rPr lang="en-US" sz="1700" spc="-10" dirty="0">
                          <a:latin typeface="+mn-lt"/>
                          <a:cs typeface="Arial"/>
                        </a:rPr>
                        <a:t>(with </a:t>
                      </a:r>
                      <a:r>
                        <a:rPr lang="en-US" sz="1700" spc="-60" dirty="0">
                          <a:latin typeface="+mn-lt"/>
                          <a:cs typeface="Arial"/>
                        </a:rPr>
                        <a:t>amino </a:t>
                      </a:r>
                      <a:r>
                        <a:rPr lang="en-US" sz="1700" spc="-75" dirty="0">
                          <a:latin typeface="+mn-lt"/>
                          <a:cs typeface="Arial"/>
                        </a:rPr>
                        <a:t>acid </a:t>
                      </a:r>
                      <a:r>
                        <a:rPr lang="en-US" sz="1700" spc="-55" dirty="0">
                          <a:latin typeface="+mn-lt"/>
                          <a:cs typeface="Arial"/>
                        </a:rPr>
                        <a:t>attached) </a:t>
                      </a:r>
                      <a:r>
                        <a:rPr lang="en-US" sz="1700" spc="-60" dirty="0">
                          <a:latin typeface="+mn-lt"/>
                          <a:cs typeface="Arial"/>
                        </a:rPr>
                        <a:t>complementary </a:t>
                      </a:r>
                      <a:r>
                        <a:rPr lang="en-US" sz="1700" spc="15" dirty="0">
                          <a:latin typeface="+mn-lt"/>
                          <a:cs typeface="Arial"/>
                        </a:rPr>
                        <a:t>to </a:t>
                      </a:r>
                      <a:r>
                        <a:rPr lang="en-US" sz="1700" spc="-25" dirty="0">
                          <a:latin typeface="+mn-lt"/>
                          <a:cs typeface="Arial"/>
                        </a:rPr>
                        <a:t>the </a:t>
                      </a:r>
                      <a:r>
                        <a:rPr lang="en-US" sz="1700" spc="-100" dirty="0">
                          <a:latin typeface="+mn-lt"/>
                          <a:cs typeface="Arial"/>
                        </a:rPr>
                        <a:t>second </a:t>
                      </a:r>
                      <a:r>
                        <a:rPr lang="en-US" sz="1700" spc="-75" dirty="0">
                          <a:latin typeface="+mn-lt"/>
                          <a:cs typeface="Arial"/>
                        </a:rPr>
                        <a:t>codon  </a:t>
                      </a:r>
                      <a:r>
                        <a:rPr lang="en-US" sz="1700" spc="-55" dirty="0">
                          <a:latin typeface="+mn-lt"/>
                          <a:cs typeface="Arial"/>
                        </a:rPr>
                        <a:t>on </a:t>
                      </a:r>
                      <a:r>
                        <a:rPr lang="en-US" sz="1700" spc="-25" dirty="0">
                          <a:latin typeface="+mn-lt"/>
                          <a:cs typeface="Arial"/>
                        </a:rPr>
                        <a:t>the </a:t>
                      </a:r>
                      <a:r>
                        <a:rPr lang="en-US" sz="1700" spc="-160" dirty="0">
                          <a:latin typeface="+mn-lt"/>
                          <a:cs typeface="Arial"/>
                        </a:rPr>
                        <a:t>mRNA </a:t>
                      </a:r>
                      <a:r>
                        <a:rPr lang="en-US" sz="1700" spc="-30" dirty="0">
                          <a:latin typeface="+mn-lt"/>
                          <a:cs typeface="Arial"/>
                        </a:rPr>
                        <a:t>then </a:t>
                      </a:r>
                      <a:r>
                        <a:rPr lang="en-US" sz="1700" spc="-70" dirty="0">
                          <a:latin typeface="+mn-lt"/>
                          <a:cs typeface="Arial"/>
                        </a:rPr>
                        <a:t>binds </a:t>
                      </a:r>
                      <a:r>
                        <a:rPr lang="en-US" sz="1700" spc="15" dirty="0">
                          <a:latin typeface="+mn-lt"/>
                          <a:cs typeface="Arial"/>
                        </a:rPr>
                        <a:t>to </a:t>
                      </a:r>
                      <a:r>
                        <a:rPr lang="en-US" sz="1700" spc="-25" dirty="0">
                          <a:latin typeface="+mn-lt"/>
                          <a:cs typeface="Arial"/>
                        </a:rPr>
                        <a:t>the </a:t>
                      </a:r>
                      <a:r>
                        <a:rPr lang="en-US" sz="1700" spc="-145" dirty="0">
                          <a:latin typeface="+mn-lt"/>
                          <a:cs typeface="Arial"/>
                        </a:rPr>
                        <a:t>A </a:t>
                      </a:r>
                      <a:r>
                        <a:rPr lang="en-US" sz="1700" spc="-50" dirty="0">
                          <a:latin typeface="+mn-lt"/>
                          <a:cs typeface="Arial"/>
                        </a:rPr>
                        <a:t>site </a:t>
                      </a:r>
                      <a:r>
                        <a:rPr lang="en-US" sz="1700" spc="-10" dirty="0">
                          <a:latin typeface="+mn-lt"/>
                          <a:cs typeface="Arial"/>
                        </a:rPr>
                        <a:t>of </a:t>
                      </a:r>
                      <a:r>
                        <a:rPr lang="en-US" sz="1700" spc="-25" dirty="0">
                          <a:latin typeface="+mn-lt"/>
                          <a:cs typeface="Arial"/>
                        </a:rPr>
                        <a:t>the</a:t>
                      </a:r>
                      <a:r>
                        <a:rPr lang="en-US" sz="1700" spc="-325" dirty="0">
                          <a:latin typeface="+mn-lt"/>
                          <a:cs typeface="Arial"/>
                        </a:rPr>
                        <a:t> </a:t>
                      </a:r>
                      <a:r>
                        <a:rPr lang="en-US" sz="1700" spc="-60" dirty="0">
                          <a:latin typeface="+mn-lt"/>
                          <a:cs typeface="Arial"/>
                        </a:rPr>
                        <a:t>ribosome</a:t>
                      </a:r>
                      <a:endParaRPr lang="en-US" sz="1700" dirty="0">
                        <a:latin typeface="+mn-lt"/>
                        <a:cs typeface="Arial"/>
                      </a:endParaRPr>
                    </a:p>
                    <a:p>
                      <a:pPr marL="355600" marR="5080" indent="-342900">
                        <a:lnSpc>
                          <a:spcPct val="100000"/>
                        </a:lnSpc>
                        <a:buAutoNum type="arabicPeriod" startAt="5"/>
                        <a:tabLst>
                          <a:tab pos="354965" algn="l"/>
                          <a:tab pos="355600" algn="l"/>
                        </a:tabLst>
                      </a:pPr>
                      <a:r>
                        <a:rPr lang="en-US" sz="1700" spc="-120" dirty="0">
                          <a:latin typeface="+mn-lt"/>
                          <a:cs typeface="Arial"/>
                        </a:rPr>
                        <a:t>The </a:t>
                      </a:r>
                      <a:r>
                        <a:rPr lang="en-US" sz="1700" spc="-55" dirty="0">
                          <a:latin typeface="+mn-lt"/>
                          <a:cs typeface="Arial"/>
                        </a:rPr>
                        <a:t>amino </a:t>
                      </a:r>
                      <a:r>
                        <a:rPr lang="en-US" sz="1700" spc="-75" dirty="0">
                          <a:latin typeface="+mn-lt"/>
                          <a:cs typeface="Arial"/>
                        </a:rPr>
                        <a:t>acid </a:t>
                      </a:r>
                      <a:r>
                        <a:rPr lang="en-US" sz="1700" spc="-55" dirty="0">
                          <a:latin typeface="+mn-lt"/>
                          <a:cs typeface="Arial"/>
                        </a:rPr>
                        <a:t>carried </a:t>
                      </a:r>
                      <a:r>
                        <a:rPr lang="en-US" sz="1700" spc="-75" dirty="0">
                          <a:latin typeface="+mn-lt"/>
                          <a:cs typeface="Arial"/>
                        </a:rPr>
                        <a:t>by </a:t>
                      </a:r>
                      <a:r>
                        <a:rPr lang="en-US" sz="1700" spc="-25" dirty="0">
                          <a:latin typeface="+mn-lt"/>
                          <a:cs typeface="Arial"/>
                        </a:rPr>
                        <a:t>the </a:t>
                      </a:r>
                      <a:r>
                        <a:rPr lang="en-US" sz="1700" spc="-120" dirty="0" err="1">
                          <a:latin typeface="+mn-lt"/>
                          <a:cs typeface="Arial"/>
                        </a:rPr>
                        <a:t>tRNA</a:t>
                      </a:r>
                      <a:r>
                        <a:rPr lang="en-US" sz="1700" spc="-120" dirty="0">
                          <a:latin typeface="+mn-lt"/>
                          <a:cs typeface="Arial"/>
                        </a:rPr>
                        <a:t> </a:t>
                      </a:r>
                      <a:r>
                        <a:rPr lang="en-US" sz="1700" spc="-25" dirty="0">
                          <a:latin typeface="+mn-lt"/>
                          <a:cs typeface="Arial"/>
                        </a:rPr>
                        <a:t>in the </a:t>
                      </a:r>
                      <a:r>
                        <a:rPr lang="en-US" sz="1700" spc="-245" dirty="0">
                          <a:latin typeface="+mn-lt"/>
                          <a:cs typeface="Arial"/>
                        </a:rPr>
                        <a:t>P </a:t>
                      </a:r>
                      <a:r>
                        <a:rPr lang="en-US" sz="1700" spc="-50" dirty="0">
                          <a:latin typeface="+mn-lt"/>
                          <a:cs typeface="Arial"/>
                        </a:rPr>
                        <a:t>site </a:t>
                      </a:r>
                      <a:r>
                        <a:rPr lang="en-US" sz="1700" spc="-85" dirty="0">
                          <a:latin typeface="+mn-lt"/>
                          <a:cs typeface="Arial"/>
                        </a:rPr>
                        <a:t>is </a:t>
                      </a:r>
                      <a:r>
                        <a:rPr lang="en-US" sz="1700" spc="-50" dirty="0">
                          <a:latin typeface="+mn-lt"/>
                          <a:cs typeface="Arial"/>
                        </a:rPr>
                        <a:t>transferred </a:t>
                      </a:r>
                      <a:r>
                        <a:rPr lang="en-US" sz="1700" spc="15" dirty="0">
                          <a:latin typeface="+mn-lt"/>
                          <a:cs typeface="Arial"/>
                        </a:rPr>
                        <a:t>to </a:t>
                      </a:r>
                      <a:r>
                        <a:rPr lang="en-US" sz="1700" spc="-25" dirty="0">
                          <a:latin typeface="+mn-lt"/>
                          <a:cs typeface="Arial"/>
                        </a:rPr>
                        <a:t>the </a:t>
                      </a:r>
                      <a:r>
                        <a:rPr lang="en-US" sz="1700" spc="-55" dirty="0">
                          <a:latin typeface="+mn-lt"/>
                          <a:cs typeface="Arial"/>
                        </a:rPr>
                        <a:t>amino</a:t>
                      </a:r>
                      <a:r>
                        <a:rPr lang="en-US" sz="1700" spc="-240" dirty="0">
                          <a:latin typeface="+mn-lt"/>
                          <a:cs typeface="Arial"/>
                        </a:rPr>
                        <a:t> </a:t>
                      </a:r>
                      <a:r>
                        <a:rPr lang="en-US" sz="1700" spc="-75" dirty="0">
                          <a:latin typeface="+mn-lt"/>
                          <a:cs typeface="Arial"/>
                        </a:rPr>
                        <a:t>acid  </a:t>
                      </a:r>
                      <a:r>
                        <a:rPr lang="en-US" sz="1700" spc="-25" dirty="0">
                          <a:latin typeface="+mn-lt"/>
                          <a:cs typeface="Arial"/>
                        </a:rPr>
                        <a:t>in the </a:t>
                      </a:r>
                      <a:r>
                        <a:rPr lang="en-US" sz="1700" spc="-145" dirty="0">
                          <a:latin typeface="+mn-lt"/>
                          <a:cs typeface="Arial"/>
                        </a:rPr>
                        <a:t>A </a:t>
                      </a:r>
                      <a:r>
                        <a:rPr lang="en-US" sz="1700" spc="-50" dirty="0">
                          <a:latin typeface="+mn-lt"/>
                          <a:cs typeface="Arial"/>
                        </a:rPr>
                        <a:t>site </a:t>
                      </a:r>
                      <a:r>
                        <a:rPr lang="en-US" sz="1700" spc="-155" dirty="0">
                          <a:latin typeface="+mn-lt"/>
                          <a:cs typeface="Arial"/>
                        </a:rPr>
                        <a:t>as </a:t>
                      </a:r>
                      <a:r>
                        <a:rPr lang="en-US" sz="1700" spc="-130" dirty="0">
                          <a:latin typeface="+mn-lt"/>
                          <a:cs typeface="Arial"/>
                        </a:rPr>
                        <a:t>a </a:t>
                      </a:r>
                      <a:r>
                        <a:rPr lang="en-US" sz="1700" spc="-95" dirty="0">
                          <a:latin typeface="+mn-lt"/>
                          <a:cs typeface="Arial"/>
                        </a:rPr>
                        <a:t>consequence </a:t>
                      </a:r>
                      <a:r>
                        <a:rPr lang="en-US" sz="1700" spc="-10" dirty="0">
                          <a:latin typeface="+mn-lt"/>
                          <a:cs typeface="Arial"/>
                        </a:rPr>
                        <a:t>of </a:t>
                      </a:r>
                      <a:r>
                        <a:rPr lang="en-US" sz="1700" spc="-20" dirty="0">
                          <a:latin typeface="+mn-lt"/>
                          <a:cs typeface="Arial"/>
                        </a:rPr>
                        <a:t>the </a:t>
                      </a:r>
                      <a:r>
                        <a:rPr lang="en-US" sz="1700" spc="-60" dirty="0">
                          <a:latin typeface="+mn-lt"/>
                          <a:cs typeface="Arial"/>
                        </a:rPr>
                        <a:t>ribosome </a:t>
                      </a:r>
                      <a:r>
                        <a:rPr lang="en-US" sz="1700" spc="-80" dirty="0">
                          <a:latin typeface="+mn-lt"/>
                          <a:cs typeface="Arial"/>
                        </a:rPr>
                        <a:t>catalyzing </a:t>
                      </a:r>
                      <a:r>
                        <a:rPr lang="en-US" sz="1700" spc="-130" dirty="0">
                          <a:latin typeface="+mn-lt"/>
                          <a:cs typeface="Arial"/>
                        </a:rPr>
                        <a:t>a </a:t>
                      </a:r>
                      <a:r>
                        <a:rPr lang="en-US" sz="1700" spc="-60" dirty="0">
                          <a:latin typeface="+mn-lt"/>
                          <a:cs typeface="Arial"/>
                        </a:rPr>
                        <a:t>new </a:t>
                      </a:r>
                      <a:r>
                        <a:rPr lang="en-US" sz="1700" spc="-40" dirty="0">
                          <a:latin typeface="+mn-lt"/>
                          <a:cs typeface="Arial"/>
                        </a:rPr>
                        <a:t>peptide </a:t>
                      </a:r>
                      <a:r>
                        <a:rPr lang="en-US" sz="1700" spc="-60" dirty="0">
                          <a:latin typeface="+mn-lt"/>
                          <a:cs typeface="Arial"/>
                        </a:rPr>
                        <a:t>bond  </a:t>
                      </a:r>
                      <a:r>
                        <a:rPr lang="en-US" sz="1700" spc="-65" dirty="0">
                          <a:latin typeface="+mn-lt"/>
                          <a:cs typeface="Arial"/>
                        </a:rPr>
                        <a:t>(condensation </a:t>
                      </a:r>
                      <a:r>
                        <a:rPr lang="en-US" sz="1700" spc="-50" dirty="0">
                          <a:latin typeface="+mn-lt"/>
                          <a:cs typeface="Arial"/>
                        </a:rPr>
                        <a:t>reaction). </a:t>
                      </a:r>
                      <a:r>
                        <a:rPr lang="en-US" sz="1700" spc="-120" dirty="0">
                          <a:latin typeface="+mn-lt"/>
                          <a:cs typeface="Arial"/>
                        </a:rPr>
                        <a:t>The </a:t>
                      </a:r>
                      <a:r>
                        <a:rPr lang="en-US" sz="1700" spc="-60" dirty="0">
                          <a:latin typeface="+mn-lt"/>
                          <a:cs typeface="Arial"/>
                        </a:rPr>
                        <a:t>growing </a:t>
                      </a:r>
                      <a:r>
                        <a:rPr lang="en-US" sz="1700" spc="-45" dirty="0">
                          <a:latin typeface="+mn-lt"/>
                          <a:cs typeface="Arial"/>
                        </a:rPr>
                        <a:t>polypeptide </a:t>
                      </a:r>
                      <a:r>
                        <a:rPr lang="en-US" sz="1700" spc="-95" dirty="0">
                          <a:latin typeface="+mn-lt"/>
                          <a:cs typeface="Arial"/>
                        </a:rPr>
                        <a:t>increases </a:t>
                      </a:r>
                      <a:r>
                        <a:rPr lang="en-US" sz="1700" spc="-25" dirty="0">
                          <a:latin typeface="+mn-lt"/>
                          <a:cs typeface="Arial"/>
                        </a:rPr>
                        <a:t>in</a:t>
                      </a:r>
                      <a:r>
                        <a:rPr lang="en-US" sz="1700" spc="-95" dirty="0">
                          <a:latin typeface="+mn-lt"/>
                          <a:cs typeface="Arial"/>
                        </a:rPr>
                        <a:t> </a:t>
                      </a:r>
                      <a:r>
                        <a:rPr lang="en-US" sz="1700" spc="-40" dirty="0">
                          <a:latin typeface="+mn-lt"/>
                          <a:cs typeface="Arial"/>
                        </a:rPr>
                        <a:t>length.</a:t>
                      </a:r>
                      <a:endParaRPr lang="en-US" sz="1700" spc="0" dirty="0">
                        <a:latin typeface="+mn-lt"/>
                        <a:cs typeface="Arial"/>
                      </a:endParaRPr>
                    </a:p>
                    <a:p>
                      <a:pPr marL="355600" marR="5080" indent="-342900">
                        <a:lnSpc>
                          <a:spcPct val="100000"/>
                        </a:lnSpc>
                        <a:buAutoNum type="arabicPeriod" startAt="5"/>
                        <a:tabLst>
                          <a:tab pos="354965" algn="l"/>
                          <a:tab pos="355600" algn="l"/>
                        </a:tabLst>
                      </a:pPr>
                      <a:r>
                        <a:rPr lang="en-US" sz="1700" spc="-120" dirty="0">
                          <a:latin typeface="+mn-lt"/>
                          <a:cs typeface="Arial"/>
                        </a:rPr>
                        <a:t>The </a:t>
                      </a:r>
                      <a:r>
                        <a:rPr lang="en-US" sz="1700" spc="-60" dirty="0">
                          <a:latin typeface="+mn-lt"/>
                          <a:cs typeface="Arial"/>
                        </a:rPr>
                        <a:t>ribosome </a:t>
                      </a:r>
                      <a:r>
                        <a:rPr lang="en-US" sz="1700" spc="-100" dirty="0">
                          <a:latin typeface="+mn-lt"/>
                          <a:cs typeface="Arial"/>
                        </a:rPr>
                        <a:t>moves </a:t>
                      </a:r>
                      <a:r>
                        <a:rPr lang="en-US" sz="1700" spc="-70" dirty="0">
                          <a:latin typeface="+mn-lt"/>
                          <a:cs typeface="Arial"/>
                        </a:rPr>
                        <a:t>one </a:t>
                      </a:r>
                      <a:r>
                        <a:rPr lang="en-US" sz="1700" spc="-75" dirty="0">
                          <a:latin typeface="+mn-lt"/>
                          <a:cs typeface="Arial"/>
                        </a:rPr>
                        <a:t>codon along </a:t>
                      </a:r>
                      <a:r>
                        <a:rPr lang="en-US" sz="1700" spc="-20" dirty="0">
                          <a:latin typeface="+mn-lt"/>
                          <a:cs typeface="Arial"/>
                        </a:rPr>
                        <a:t>the </a:t>
                      </a:r>
                      <a:r>
                        <a:rPr lang="en-US" sz="1700" spc="-155" dirty="0">
                          <a:latin typeface="+mn-lt"/>
                          <a:cs typeface="Arial"/>
                        </a:rPr>
                        <a:t>mRNA  </a:t>
                      </a:r>
                      <a:r>
                        <a:rPr lang="en-US" sz="1700" spc="-35" dirty="0">
                          <a:latin typeface="+mn-lt"/>
                          <a:cs typeface="Arial"/>
                        </a:rPr>
                        <a:t>(in </a:t>
                      </a:r>
                      <a:r>
                        <a:rPr lang="en-US" sz="1700" spc="-125" dirty="0">
                          <a:latin typeface="+mn-lt"/>
                          <a:cs typeface="Arial"/>
                        </a:rPr>
                        <a:t>a </a:t>
                      </a:r>
                      <a:r>
                        <a:rPr lang="en-US" sz="1700" spc="-25" dirty="0">
                          <a:latin typeface="+mn-lt"/>
                          <a:cs typeface="Arial"/>
                        </a:rPr>
                        <a:t>5’ </a:t>
                      </a:r>
                      <a:r>
                        <a:rPr lang="en-US" sz="1700" spc="-95" dirty="0">
                          <a:latin typeface="+mn-lt"/>
                          <a:cs typeface="Arial"/>
                        </a:rPr>
                        <a:t>– </a:t>
                      </a:r>
                      <a:r>
                        <a:rPr lang="en-US" sz="1700" spc="-25" dirty="0">
                          <a:latin typeface="+mn-lt"/>
                          <a:cs typeface="Arial"/>
                        </a:rPr>
                        <a:t>3’</a:t>
                      </a:r>
                      <a:r>
                        <a:rPr lang="en-US" sz="1700" spc="-280" dirty="0">
                          <a:latin typeface="+mn-lt"/>
                          <a:cs typeface="Arial"/>
                        </a:rPr>
                        <a:t> </a:t>
                      </a:r>
                      <a:r>
                        <a:rPr lang="en-US" sz="1700" spc="-35" dirty="0">
                          <a:latin typeface="+mn-lt"/>
                          <a:cs typeface="Arial"/>
                        </a:rPr>
                        <a:t>direction):</a:t>
                      </a:r>
                    </a:p>
                    <a:p>
                      <a:pPr marL="812800" indent="-342900">
                        <a:lnSpc>
                          <a:spcPct val="100000"/>
                        </a:lnSpc>
                        <a:spcBef>
                          <a:spcPts val="95"/>
                        </a:spcBef>
                        <a:buChar char="•"/>
                        <a:tabLst>
                          <a:tab pos="812165" algn="l"/>
                          <a:tab pos="812800" algn="l"/>
                        </a:tabLst>
                      </a:pPr>
                      <a:r>
                        <a:rPr lang="en-US" sz="1700" spc="0" baseline="0" dirty="0">
                          <a:latin typeface="+mn-lt"/>
                          <a:cs typeface="Arial"/>
                        </a:rPr>
                        <a:t>The </a:t>
                      </a:r>
                      <a:r>
                        <a:rPr lang="en-US" sz="1700" spc="0" baseline="0" dirty="0" err="1">
                          <a:latin typeface="+mn-lt"/>
                          <a:cs typeface="Arial"/>
                        </a:rPr>
                        <a:t>tRNA</a:t>
                      </a:r>
                      <a:r>
                        <a:rPr lang="en-US" sz="1700" spc="0" baseline="0" dirty="0">
                          <a:latin typeface="+mn-lt"/>
                          <a:cs typeface="Arial"/>
                        </a:rPr>
                        <a:t> in the P site is moved to the E site and then released</a:t>
                      </a:r>
                    </a:p>
                    <a:p>
                      <a:pPr marL="812800" indent="-342900">
                        <a:lnSpc>
                          <a:spcPct val="100000"/>
                        </a:lnSpc>
                        <a:buChar char="•"/>
                        <a:tabLst>
                          <a:tab pos="812165" algn="l"/>
                          <a:tab pos="812800" algn="l"/>
                        </a:tabLst>
                      </a:pPr>
                      <a:r>
                        <a:rPr lang="en-US" sz="1700" spc="0" baseline="0" dirty="0">
                          <a:latin typeface="Calibri" panose="020F0502020204030204" pitchFamily="34" charset="0"/>
                          <a:cs typeface="Calibri" panose="020F0502020204030204" pitchFamily="34" charset="0"/>
                        </a:rPr>
                        <a:t>The </a:t>
                      </a:r>
                      <a:r>
                        <a:rPr lang="en-US" sz="1700" spc="0" baseline="0" dirty="0" err="1">
                          <a:latin typeface="Calibri" panose="020F0502020204030204" pitchFamily="34" charset="0"/>
                          <a:cs typeface="Calibri" panose="020F0502020204030204" pitchFamily="34" charset="0"/>
                        </a:rPr>
                        <a:t>tRNA</a:t>
                      </a:r>
                      <a:r>
                        <a:rPr lang="en-US" sz="1700" spc="0" baseline="0" dirty="0">
                          <a:latin typeface="Calibri" panose="020F0502020204030204" pitchFamily="34" charset="0"/>
                          <a:cs typeface="Calibri" panose="020F0502020204030204" pitchFamily="34" charset="0"/>
                        </a:rPr>
                        <a:t> in the A site is moved into P site</a:t>
                      </a:r>
                    </a:p>
                    <a:p>
                      <a:pPr marL="355600" marR="5080" lvl="0" indent="-342900" algn="l" defTabSz="914400" rtl="0" eaLnBrk="1" fontAlgn="auto" latinLnBrk="0" hangingPunct="1">
                        <a:lnSpc>
                          <a:spcPct val="100000"/>
                        </a:lnSpc>
                        <a:spcBef>
                          <a:spcPts val="0"/>
                        </a:spcBef>
                        <a:spcAft>
                          <a:spcPts val="0"/>
                        </a:spcAft>
                        <a:buClrTx/>
                        <a:buSzTx/>
                        <a:buFontTx/>
                        <a:buAutoNum type="arabicPeriod" startAt="8"/>
                        <a:tabLst>
                          <a:tab pos="354965" algn="l"/>
                          <a:tab pos="355600" algn="l"/>
                        </a:tabLst>
                        <a:defRPr/>
                      </a:pP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Another </a:t>
                      </a:r>
                      <a:r>
                        <a:rPr kumimoji="0" lang="en-US" sz="17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tRNA</a:t>
                      </a: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binds, complementary to the next codon on the mRNA, binds to  the A site.</a:t>
                      </a:r>
                    </a:p>
                    <a:p>
                      <a:pPr marL="355600" marR="0" lvl="0" indent="-342900" algn="l" defTabSz="914400" rtl="0" eaLnBrk="1" fontAlgn="auto" latinLnBrk="0" hangingPunct="1">
                        <a:lnSpc>
                          <a:spcPct val="100000"/>
                        </a:lnSpc>
                        <a:spcBef>
                          <a:spcPts val="0"/>
                        </a:spcBef>
                        <a:spcAft>
                          <a:spcPts val="0"/>
                        </a:spcAft>
                        <a:buClrTx/>
                        <a:buSzTx/>
                        <a:buFontTx/>
                        <a:buAutoNum type="arabicPeriod" startAt="8"/>
                        <a:tabLst>
                          <a:tab pos="354965" algn="l"/>
                          <a:tab pos="355600" algn="l"/>
                        </a:tabLst>
                        <a:defRPr/>
                      </a:pP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Steps 6, 7, and 8 are repeated until a stop codon is reached.</a:t>
                      </a:r>
                      <a:endParaRPr lang="en-US" sz="1700" spc="0" baseline="0" dirty="0">
                        <a:latin typeface="Calibri" panose="020F0502020204030204" pitchFamily="34" charset="0"/>
                        <a:cs typeface="Calibri" panose="020F0502020204030204" pitchFamily="34" charset="0"/>
                      </a:endParaRPr>
                    </a:p>
                  </a:txBody>
                  <a:tcPr>
                    <a:solidFill>
                      <a:srgbClr val="FFFF99"/>
                    </a:solidFill>
                  </a:tcPr>
                </a:tc>
                <a:extLst>
                  <a:ext uri="{0D108BD9-81ED-4DB2-BD59-A6C34878D82A}">
                    <a16:rowId xmlns:a16="http://schemas.microsoft.com/office/drawing/2014/main" val="1463220941"/>
                  </a:ext>
                </a:extLst>
              </a:tr>
              <a:tr h="1340696">
                <a:tc>
                  <a:txBody>
                    <a:bodyPr/>
                    <a:lstStyle/>
                    <a:p>
                      <a:r>
                        <a:rPr lang="en-GB" sz="1600" dirty="0"/>
                        <a:t>TERMINATION</a:t>
                      </a:r>
                      <a:endParaRPr lang="en-US" sz="1600" dirty="0"/>
                    </a:p>
                  </a:txBody>
                  <a:tcPr>
                    <a:solidFill>
                      <a:srgbClr val="FF9999"/>
                    </a:solidFill>
                  </a:tcPr>
                </a:tc>
                <a:tc>
                  <a:txBody>
                    <a:bodyPr/>
                    <a:lstStyle/>
                    <a:p>
                      <a:pPr marL="12700" marR="0" lvl="0" indent="0" algn="l" defTabSz="914400" rtl="0" eaLnBrk="1" fontAlgn="auto" latinLnBrk="0" hangingPunct="1">
                        <a:lnSpc>
                          <a:spcPct val="100000"/>
                        </a:lnSpc>
                        <a:spcBef>
                          <a:spcPts val="0"/>
                        </a:spcBef>
                        <a:spcAft>
                          <a:spcPts val="0"/>
                        </a:spcAft>
                        <a:buClrTx/>
                        <a:buSzTx/>
                        <a:buFont typeface="+mj-lt"/>
                        <a:buNone/>
                        <a:tabLst>
                          <a:tab pos="355600" algn="l"/>
                        </a:tabLst>
                        <a:defRPr/>
                      </a:pPr>
                      <a:r>
                        <a:rPr kumimoji="0" lang="en-US" sz="1700" b="0" i="0" u="none" strike="noStrike" kern="1200" cap="none" spc="-80" normalizeH="0" baseline="0" noProof="0" dirty="0">
                          <a:ln>
                            <a:noFill/>
                          </a:ln>
                          <a:solidFill>
                            <a:prstClr val="black"/>
                          </a:solidFill>
                          <a:effectLst/>
                          <a:uLnTx/>
                          <a:uFillTx/>
                          <a:latin typeface="+mn-lt"/>
                          <a:ea typeface="+mn-ea"/>
                          <a:cs typeface="Arial"/>
                        </a:rPr>
                        <a:t>10. When </a:t>
                      </a:r>
                      <a:r>
                        <a:rPr kumimoji="0" lang="en-US" sz="1700" b="0" i="0" u="none" strike="noStrike" kern="1200" cap="none" spc="-125" normalizeH="0" baseline="0" noProof="0" dirty="0">
                          <a:ln>
                            <a:noFill/>
                          </a:ln>
                          <a:solidFill>
                            <a:prstClr val="black"/>
                          </a:solidFill>
                          <a:effectLst/>
                          <a:uLnTx/>
                          <a:uFillTx/>
                          <a:latin typeface="+mn-lt"/>
                          <a:ea typeface="+mn-ea"/>
                          <a:cs typeface="Arial"/>
                        </a:rPr>
                        <a:t>a </a:t>
                      </a:r>
                      <a:r>
                        <a:rPr kumimoji="0" lang="en-US" sz="1700" b="0" i="0" u="none" strike="noStrike" kern="1200" cap="none" spc="-55" normalizeH="0" baseline="0" noProof="0" dirty="0">
                          <a:ln>
                            <a:noFill/>
                          </a:ln>
                          <a:solidFill>
                            <a:prstClr val="black"/>
                          </a:solidFill>
                          <a:effectLst/>
                          <a:uLnTx/>
                          <a:uFillTx/>
                          <a:latin typeface="+mn-lt"/>
                          <a:ea typeface="+mn-ea"/>
                          <a:cs typeface="Arial"/>
                        </a:rPr>
                        <a:t>stop </a:t>
                      </a:r>
                      <a:r>
                        <a:rPr kumimoji="0" lang="en-US" sz="1700" b="0" i="0" u="none" strike="noStrike" kern="1200" cap="none" spc="-75" normalizeH="0" baseline="0" noProof="0" dirty="0">
                          <a:ln>
                            <a:noFill/>
                          </a:ln>
                          <a:solidFill>
                            <a:prstClr val="black"/>
                          </a:solidFill>
                          <a:effectLst/>
                          <a:uLnTx/>
                          <a:uFillTx/>
                          <a:latin typeface="+mn-lt"/>
                          <a:ea typeface="+mn-ea"/>
                          <a:cs typeface="Arial"/>
                        </a:rPr>
                        <a:t>codon </a:t>
                      </a:r>
                      <a:r>
                        <a:rPr kumimoji="0" lang="en-US" sz="1700" b="0" i="0" u="none" strike="noStrike" kern="1200" cap="none" spc="-85" normalizeH="0" baseline="0" noProof="0" dirty="0">
                          <a:ln>
                            <a:noFill/>
                          </a:ln>
                          <a:solidFill>
                            <a:prstClr val="black"/>
                          </a:solidFill>
                          <a:effectLst/>
                          <a:uLnTx/>
                          <a:uFillTx/>
                          <a:latin typeface="+mn-lt"/>
                          <a:ea typeface="+mn-ea"/>
                          <a:cs typeface="Arial"/>
                        </a:rPr>
                        <a:t>is reached </a:t>
                      </a:r>
                      <a:r>
                        <a:rPr kumimoji="0" lang="en-US" sz="1700" b="0" i="0" u="none" strike="noStrike" kern="1200" cap="none" spc="-40" normalizeH="0" baseline="0" noProof="0" dirty="0">
                          <a:ln>
                            <a:noFill/>
                          </a:ln>
                          <a:solidFill>
                            <a:prstClr val="black"/>
                          </a:solidFill>
                          <a:effectLst/>
                          <a:uLnTx/>
                          <a:uFillTx/>
                          <a:latin typeface="+mn-lt"/>
                          <a:ea typeface="+mn-ea"/>
                          <a:cs typeface="Arial"/>
                        </a:rPr>
                        <a:t>translation </a:t>
                      </a:r>
                      <a:r>
                        <a:rPr kumimoji="0" lang="en-US" sz="1700" b="0" i="0" u="none" strike="noStrike" kern="1200" cap="none" spc="-85" normalizeH="0" baseline="0" noProof="0" dirty="0">
                          <a:ln>
                            <a:noFill/>
                          </a:ln>
                          <a:solidFill>
                            <a:prstClr val="black"/>
                          </a:solidFill>
                          <a:effectLst/>
                          <a:uLnTx/>
                          <a:uFillTx/>
                          <a:latin typeface="+mn-lt"/>
                          <a:ea typeface="+mn-ea"/>
                          <a:cs typeface="Arial"/>
                        </a:rPr>
                        <a:t>is</a:t>
                      </a:r>
                      <a:r>
                        <a:rPr kumimoji="0" lang="en-US" sz="1700" b="0" i="0" u="none" strike="noStrike" kern="1200" cap="none" spc="-125" normalizeH="0" baseline="0" noProof="0" dirty="0">
                          <a:ln>
                            <a:noFill/>
                          </a:ln>
                          <a:solidFill>
                            <a:prstClr val="black"/>
                          </a:solidFill>
                          <a:effectLst/>
                          <a:uLnTx/>
                          <a:uFillTx/>
                          <a:latin typeface="+mn-lt"/>
                          <a:ea typeface="+mn-ea"/>
                          <a:cs typeface="Arial"/>
                        </a:rPr>
                        <a:t> </a:t>
                      </a:r>
                      <a:r>
                        <a:rPr kumimoji="0" lang="en-US" sz="1700" b="0" i="0" u="none" strike="noStrike" kern="1200" cap="none" spc="-60" normalizeH="0" baseline="0" noProof="0" dirty="0">
                          <a:ln>
                            <a:noFill/>
                          </a:ln>
                          <a:solidFill>
                            <a:prstClr val="black"/>
                          </a:solidFill>
                          <a:effectLst/>
                          <a:uLnTx/>
                          <a:uFillTx/>
                          <a:latin typeface="+mn-lt"/>
                          <a:ea typeface="+mn-ea"/>
                          <a:cs typeface="Arial"/>
                        </a:rPr>
                        <a:t>stopped.</a:t>
                      </a:r>
                    </a:p>
                    <a:p>
                      <a:pPr marL="812800" lvl="1" indent="-342900">
                        <a:lnSpc>
                          <a:spcPct val="100000"/>
                        </a:lnSpc>
                        <a:spcBef>
                          <a:spcPts val="95"/>
                        </a:spcBef>
                        <a:buChar char="•"/>
                        <a:tabLst>
                          <a:tab pos="354965" algn="l"/>
                          <a:tab pos="355600" algn="l"/>
                        </a:tabLst>
                      </a:pPr>
                      <a:r>
                        <a:rPr lang="en-US" sz="1700" spc="-130" dirty="0">
                          <a:latin typeface="+mn-lt"/>
                          <a:cs typeface="Arial"/>
                        </a:rPr>
                        <a:t>a </a:t>
                      </a:r>
                      <a:r>
                        <a:rPr lang="en-US" sz="1700" spc="-85" dirty="0">
                          <a:latin typeface="+mn-lt"/>
                          <a:cs typeface="Arial"/>
                        </a:rPr>
                        <a:t>release </a:t>
                      </a:r>
                      <a:r>
                        <a:rPr lang="en-US" sz="1700" spc="-35" dirty="0">
                          <a:latin typeface="+mn-lt"/>
                          <a:cs typeface="Arial"/>
                        </a:rPr>
                        <a:t>factor </a:t>
                      </a:r>
                      <a:r>
                        <a:rPr lang="en-US" sz="1700" spc="-75" dirty="0">
                          <a:latin typeface="+mn-lt"/>
                          <a:cs typeface="Arial"/>
                        </a:rPr>
                        <a:t>attaches </a:t>
                      </a:r>
                      <a:r>
                        <a:rPr lang="en-US" sz="1700" spc="15" dirty="0">
                          <a:latin typeface="+mn-lt"/>
                          <a:cs typeface="Arial"/>
                        </a:rPr>
                        <a:t>to </a:t>
                      </a:r>
                      <a:r>
                        <a:rPr lang="en-US" sz="1700" spc="-25" dirty="0">
                          <a:latin typeface="+mn-lt"/>
                          <a:cs typeface="Arial"/>
                        </a:rPr>
                        <a:t>the </a:t>
                      </a:r>
                      <a:r>
                        <a:rPr lang="en-US" sz="1700" spc="-145" dirty="0">
                          <a:latin typeface="+mn-lt"/>
                          <a:cs typeface="Arial"/>
                        </a:rPr>
                        <a:t>A</a:t>
                      </a:r>
                      <a:r>
                        <a:rPr lang="en-US" sz="1700" spc="-245" dirty="0">
                          <a:latin typeface="+mn-lt"/>
                          <a:cs typeface="Arial"/>
                        </a:rPr>
                        <a:t> </a:t>
                      </a:r>
                      <a:r>
                        <a:rPr lang="en-US" sz="1700" spc="-50" dirty="0">
                          <a:latin typeface="+mn-lt"/>
                          <a:cs typeface="Arial"/>
                        </a:rPr>
                        <a:t>site</a:t>
                      </a:r>
                      <a:endParaRPr lang="en-US" sz="1700" dirty="0">
                        <a:latin typeface="+mn-lt"/>
                        <a:cs typeface="Arial"/>
                      </a:endParaRPr>
                    </a:p>
                    <a:p>
                      <a:pPr marL="812800" lvl="1" indent="-342900">
                        <a:lnSpc>
                          <a:spcPct val="100000"/>
                        </a:lnSpc>
                        <a:buChar char="•"/>
                        <a:tabLst>
                          <a:tab pos="354965" algn="l"/>
                          <a:tab pos="355600" algn="l"/>
                        </a:tabLst>
                      </a:pPr>
                      <a:r>
                        <a:rPr lang="en-US" sz="1700" spc="-25" dirty="0">
                          <a:latin typeface="+mn-lt"/>
                          <a:cs typeface="Arial"/>
                        </a:rPr>
                        <a:t>the </a:t>
                      </a:r>
                      <a:r>
                        <a:rPr lang="en-US" sz="1700" spc="-45" dirty="0">
                          <a:latin typeface="+mn-lt"/>
                          <a:cs typeface="Arial"/>
                        </a:rPr>
                        <a:t>polypeptide </a:t>
                      </a:r>
                      <a:r>
                        <a:rPr lang="en-US" sz="1700" spc="-70" dirty="0">
                          <a:latin typeface="+mn-lt"/>
                          <a:cs typeface="Arial"/>
                        </a:rPr>
                        <a:t>chain </a:t>
                      </a:r>
                      <a:r>
                        <a:rPr lang="en-US" sz="1700" spc="-85" dirty="0">
                          <a:latin typeface="+mn-lt"/>
                          <a:cs typeface="Arial"/>
                        </a:rPr>
                        <a:t>is</a:t>
                      </a:r>
                      <a:r>
                        <a:rPr lang="en-US" sz="1700" spc="-235" dirty="0">
                          <a:latin typeface="+mn-lt"/>
                          <a:cs typeface="Arial"/>
                        </a:rPr>
                        <a:t> </a:t>
                      </a:r>
                      <a:r>
                        <a:rPr lang="en-US" sz="1700" spc="-80" dirty="0">
                          <a:latin typeface="+mn-lt"/>
                          <a:cs typeface="Arial"/>
                        </a:rPr>
                        <a:t>released</a:t>
                      </a:r>
                      <a:endParaRPr lang="en-US" sz="1700" dirty="0">
                        <a:latin typeface="+mn-lt"/>
                        <a:cs typeface="Arial"/>
                      </a:endParaRPr>
                    </a:p>
                    <a:p>
                      <a:pPr marL="812800" marR="5080" lvl="1" indent="-342900">
                        <a:lnSpc>
                          <a:spcPct val="100000"/>
                        </a:lnSpc>
                        <a:buChar char="•"/>
                        <a:tabLst>
                          <a:tab pos="354965" algn="l"/>
                          <a:tab pos="355600" algn="l"/>
                        </a:tabLst>
                      </a:pPr>
                      <a:r>
                        <a:rPr lang="en-US" sz="1700" spc="-25" dirty="0">
                          <a:latin typeface="+mn-lt"/>
                          <a:cs typeface="Arial"/>
                        </a:rPr>
                        <a:t>the </a:t>
                      </a:r>
                      <a:r>
                        <a:rPr lang="en-US" sz="1700" spc="-60" dirty="0">
                          <a:latin typeface="+mn-lt"/>
                          <a:cs typeface="Arial"/>
                        </a:rPr>
                        <a:t>ribosome </a:t>
                      </a:r>
                      <a:r>
                        <a:rPr lang="en-US" sz="1700" spc="-80" dirty="0">
                          <a:latin typeface="+mn-lt"/>
                          <a:cs typeface="Arial"/>
                        </a:rPr>
                        <a:t>complex </a:t>
                      </a:r>
                      <a:r>
                        <a:rPr lang="en-US" sz="1700" spc="-90" dirty="0">
                          <a:latin typeface="+mn-lt"/>
                          <a:cs typeface="Arial"/>
                        </a:rPr>
                        <a:t>dissembles </a:t>
                      </a:r>
                      <a:r>
                        <a:rPr lang="en-US" sz="1700" spc="-75" dirty="0">
                          <a:latin typeface="+mn-lt"/>
                          <a:cs typeface="Arial"/>
                        </a:rPr>
                        <a:t>ready </a:t>
                      </a:r>
                      <a:r>
                        <a:rPr lang="en-US" sz="1700" spc="-10" dirty="0">
                          <a:latin typeface="+mn-lt"/>
                          <a:cs typeface="Arial"/>
                        </a:rPr>
                        <a:t>for </a:t>
                      </a:r>
                      <a:r>
                        <a:rPr lang="en-US" sz="1700" spc="-85" dirty="0">
                          <a:latin typeface="+mn-lt"/>
                          <a:cs typeface="Arial"/>
                        </a:rPr>
                        <a:t>reuse </a:t>
                      </a:r>
                      <a:r>
                        <a:rPr lang="en-US" sz="1700" spc="-50" dirty="0">
                          <a:latin typeface="+mn-lt"/>
                          <a:cs typeface="Arial"/>
                        </a:rPr>
                        <a:t>translating </a:t>
                      </a:r>
                      <a:r>
                        <a:rPr lang="en-US" sz="1700" spc="-40" dirty="0">
                          <a:latin typeface="+mn-lt"/>
                          <a:cs typeface="Arial"/>
                        </a:rPr>
                        <a:t>another  </a:t>
                      </a:r>
                      <a:r>
                        <a:rPr lang="en-US" sz="1700" spc="-160" dirty="0">
                          <a:latin typeface="+mn-lt"/>
                          <a:cs typeface="Arial"/>
                        </a:rPr>
                        <a:t>mRNA</a:t>
                      </a:r>
                      <a:r>
                        <a:rPr lang="en-US" sz="1700" spc="-65" dirty="0">
                          <a:latin typeface="+mn-lt"/>
                          <a:cs typeface="Arial"/>
                        </a:rPr>
                        <a:t> </a:t>
                      </a:r>
                      <a:r>
                        <a:rPr lang="en-US" sz="1700" spc="-60" dirty="0">
                          <a:latin typeface="+mn-lt"/>
                          <a:cs typeface="Arial"/>
                        </a:rPr>
                        <a:t>molecule</a:t>
                      </a:r>
                      <a:endParaRPr lang="en-US" sz="1700" dirty="0">
                        <a:latin typeface="+mn-lt"/>
                        <a:cs typeface="Arial"/>
                      </a:endParaRPr>
                    </a:p>
                  </a:txBody>
                  <a:tcPr>
                    <a:solidFill>
                      <a:srgbClr val="FF9999"/>
                    </a:solidFill>
                  </a:tcPr>
                </a:tc>
                <a:extLst>
                  <a:ext uri="{0D108BD9-81ED-4DB2-BD59-A6C34878D82A}">
                    <a16:rowId xmlns:a16="http://schemas.microsoft.com/office/drawing/2014/main" val="375481294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C3D59B"/>
          </a:solidFill>
        </p:spPr>
        <p:txBody>
          <a:bodyPr wrap="square" lIns="0" tIns="0" rIns="0" bIns="0" rtlCol="0"/>
          <a:lstStyle/>
          <a:p>
            <a:endParaRPr/>
          </a:p>
        </p:txBody>
      </p:sp>
      <p:sp>
        <p:nvSpPr>
          <p:cNvPr id="3" name="object 3"/>
          <p:cNvSpPr/>
          <p:nvPr/>
        </p:nvSpPr>
        <p:spPr>
          <a:xfrm>
            <a:off x="0" y="338327"/>
            <a:ext cx="9144000" cy="6520180"/>
          </a:xfrm>
          <a:custGeom>
            <a:avLst/>
            <a:gdLst/>
            <a:ahLst/>
            <a:cxnLst/>
            <a:rect l="l" t="t" r="r" b="b"/>
            <a:pathLst>
              <a:path w="9144000" h="6520180">
                <a:moveTo>
                  <a:pt x="0" y="6519671"/>
                </a:moveTo>
                <a:lnTo>
                  <a:pt x="9144000" y="6519671"/>
                </a:lnTo>
                <a:lnTo>
                  <a:pt x="9144000" y="0"/>
                </a:lnTo>
                <a:lnTo>
                  <a:pt x="0" y="0"/>
                </a:lnTo>
                <a:lnTo>
                  <a:pt x="0" y="6519671"/>
                </a:lnTo>
                <a:close/>
              </a:path>
            </a:pathLst>
          </a:custGeom>
          <a:solidFill>
            <a:srgbClr val="C3D59B"/>
          </a:solidFill>
        </p:spPr>
        <p:txBody>
          <a:bodyPr wrap="square" lIns="0" tIns="0" rIns="0" bIns="0" rtlCol="0"/>
          <a:lstStyle/>
          <a:p>
            <a:endParaRPr/>
          </a:p>
        </p:txBody>
      </p:sp>
      <p:sp>
        <p:nvSpPr>
          <p:cNvPr id="4" name="object 4"/>
          <p:cNvSpPr/>
          <p:nvPr/>
        </p:nvSpPr>
        <p:spPr>
          <a:xfrm>
            <a:off x="0" y="4572"/>
            <a:ext cx="9144000" cy="334010"/>
          </a:xfrm>
          <a:custGeom>
            <a:avLst/>
            <a:gdLst/>
            <a:ahLst/>
            <a:cxnLst/>
            <a:rect l="l" t="t" r="r" b="b"/>
            <a:pathLst>
              <a:path w="9144000" h="334010">
                <a:moveTo>
                  <a:pt x="0" y="333755"/>
                </a:moveTo>
                <a:lnTo>
                  <a:pt x="9144000" y="333755"/>
                </a:lnTo>
                <a:lnTo>
                  <a:pt x="9144000" y="0"/>
                </a:lnTo>
                <a:lnTo>
                  <a:pt x="0" y="0"/>
                </a:lnTo>
                <a:lnTo>
                  <a:pt x="0" y="333755"/>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32765"/>
            <a:ext cx="849820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7.3.U1 Initiation of translation involves assembly of the components that carry out the</a:t>
            </a:r>
            <a:r>
              <a:rPr sz="1600" spc="265" dirty="0">
                <a:latin typeface="Arial"/>
                <a:cs typeface="Arial"/>
              </a:rPr>
              <a:t> </a:t>
            </a:r>
            <a:r>
              <a:rPr sz="1600" spc="-5" dirty="0">
                <a:latin typeface="Arial"/>
                <a:cs typeface="Arial"/>
              </a:rPr>
              <a:t>process.</a:t>
            </a:r>
            <a:endParaRPr sz="1600">
              <a:latin typeface="Arial"/>
              <a:cs typeface="Arial"/>
            </a:endParaRPr>
          </a:p>
        </p:txBody>
      </p:sp>
      <p:sp>
        <p:nvSpPr>
          <p:cNvPr id="6" name="object 6"/>
          <p:cNvSpPr txBox="1">
            <a:spLocks noGrp="1"/>
          </p:cNvSpPr>
          <p:nvPr>
            <p:ph type="title"/>
          </p:nvPr>
        </p:nvSpPr>
        <p:spPr>
          <a:xfrm>
            <a:off x="205841" y="530160"/>
            <a:ext cx="1061085" cy="330835"/>
          </a:xfrm>
          <a:prstGeom prst="rect">
            <a:avLst/>
          </a:prstGeom>
        </p:spPr>
        <p:txBody>
          <a:bodyPr vert="horz" wrap="square" lIns="0" tIns="13335" rIns="0" bIns="0" rtlCol="0">
            <a:spAutoFit/>
          </a:bodyPr>
          <a:lstStyle/>
          <a:p>
            <a:pPr marL="12700">
              <a:lnSpc>
                <a:spcPct val="100000"/>
              </a:lnSpc>
              <a:spcBef>
                <a:spcPts val="105"/>
              </a:spcBef>
            </a:pPr>
            <a:r>
              <a:rPr sz="2000" b="1" spc="-45" dirty="0">
                <a:latin typeface="Trebuchet MS"/>
                <a:cs typeface="Trebuchet MS"/>
              </a:rPr>
              <a:t>I</a:t>
            </a:r>
            <a:r>
              <a:rPr sz="2000" b="1" spc="-85" dirty="0">
                <a:latin typeface="Trebuchet MS"/>
                <a:cs typeface="Trebuchet MS"/>
              </a:rPr>
              <a:t>niti</a:t>
            </a:r>
            <a:r>
              <a:rPr sz="2000" b="1" spc="-170" dirty="0">
                <a:latin typeface="Trebuchet MS"/>
                <a:cs typeface="Trebuchet MS"/>
              </a:rPr>
              <a:t>a</a:t>
            </a:r>
            <a:r>
              <a:rPr sz="2000" b="1" spc="-110" dirty="0">
                <a:latin typeface="Trebuchet MS"/>
                <a:cs typeface="Trebuchet MS"/>
              </a:rPr>
              <a:t>tion:</a:t>
            </a:r>
            <a:endParaRPr sz="2000" dirty="0">
              <a:latin typeface="Trebuchet MS"/>
              <a:cs typeface="Trebuchet MS"/>
            </a:endParaRPr>
          </a:p>
        </p:txBody>
      </p:sp>
      <p:sp>
        <p:nvSpPr>
          <p:cNvPr id="7" name="object 7"/>
          <p:cNvSpPr txBox="1"/>
          <p:nvPr/>
        </p:nvSpPr>
        <p:spPr>
          <a:xfrm>
            <a:off x="37841" y="869844"/>
            <a:ext cx="4184908" cy="2782172"/>
          </a:xfrm>
          <a:prstGeom prst="rect">
            <a:avLst/>
          </a:prstGeom>
        </p:spPr>
        <p:txBody>
          <a:bodyPr vert="horz" wrap="square" lIns="0" tIns="12065" rIns="0" bIns="0" rtlCol="0">
            <a:spAutoFit/>
          </a:bodyPr>
          <a:lstStyle/>
          <a:p>
            <a:pPr marL="355600" marR="167640" indent="-342900">
              <a:lnSpc>
                <a:spcPct val="100000"/>
              </a:lnSpc>
              <a:spcBef>
                <a:spcPts val="95"/>
              </a:spcBef>
              <a:buAutoNum type="arabicPeriod"/>
              <a:tabLst>
                <a:tab pos="354965" algn="l"/>
                <a:tab pos="355600" algn="l"/>
              </a:tabLst>
            </a:pPr>
            <a:r>
              <a:rPr dirty="0">
                <a:cs typeface="Arial"/>
              </a:rPr>
              <a:t>mRNA binds to the small subunit of the  ribosome.</a:t>
            </a:r>
          </a:p>
          <a:p>
            <a:pPr marL="355600" marR="5080" indent="-342900">
              <a:lnSpc>
                <a:spcPct val="100000"/>
              </a:lnSpc>
              <a:buAutoNum type="arabicPeriod"/>
              <a:tabLst>
                <a:tab pos="354965" algn="l"/>
                <a:tab pos="355600" algn="l"/>
              </a:tabLst>
            </a:pPr>
            <a:r>
              <a:rPr dirty="0">
                <a:cs typeface="Arial"/>
              </a:rPr>
              <a:t>The small subunit of the ribosome moves  along the mRNA molecule in a 5' - 3'  direction until it reaches a start codon  (AUG)</a:t>
            </a:r>
          </a:p>
          <a:p>
            <a:pPr marL="355600" marR="31750" indent="-342900">
              <a:lnSpc>
                <a:spcPct val="100000"/>
              </a:lnSpc>
              <a:buAutoNum type="arabicPeriod"/>
              <a:tabLst>
                <a:tab pos="354965" algn="l"/>
                <a:tab pos="355600" algn="l"/>
              </a:tabLst>
            </a:pPr>
            <a:r>
              <a:rPr dirty="0">
                <a:cs typeface="Arial"/>
              </a:rPr>
              <a:t>A molecule of tRNA (with it’s amino acid,  Methionine attached) complementary to  the start codon (UAC) binds to the P site  of the ribosome</a:t>
            </a:r>
          </a:p>
        </p:txBody>
      </p:sp>
      <p:sp>
        <p:nvSpPr>
          <p:cNvPr id="8" name="object 8"/>
          <p:cNvSpPr/>
          <p:nvPr/>
        </p:nvSpPr>
        <p:spPr>
          <a:xfrm>
            <a:off x="4763007" y="707136"/>
            <a:ext cx="4216400" cy="2138172"/>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740522" y="2992045"/>
            <a:ext cx="4216400" cy="391160"/>
          </a:xfrm>
          <a:prstGeom prst="rect">
            <a:avLst/>
          </a:prstGeom>
        </p:spPr>
        <p:txBody>
          <a:bodyPr vert="horz" wrap="square" lIns="0" tIns="12700" rIns="0" bIns="0" rtlCol="0">
            <a:spAutoFit/>
          </a:bodyPr>
          <a:lstStyle/>
          <a:p>
            <a:pPr marL="12700" marR="5080">
              <a:lnSpc>
                <a:spcPct val="100000"/>
              </a:lnSpc>
              <a:spcBef>
                <a:spcPts val="100"/>
              </a:spcBef>
            </a:pPr>
            <a:r>
              <a:rPr sz="1200" spc="-35" dirty="0">
                <a:latin typeface="Arial"/>
                <a:cs typeface="Arial"/>
              </a:rPr>
              <a:t>n.b. </a:t>
            </a:r>
            <a:r>
              <a:rPr sz="1200" spc="-15" dirty="0">
                <a:latin typeface="Arial"/>
                <a:cs typeface="Arial"/>
              </a:rPr>
              <a:t>the </a:t>
            </a:r>
            <a:r>
              <a:rPr sz="1200" spc="-65" dirty="0">
                <a:latin typeface="Arial"/>
                <a:cs typeface="Arial"/>
              </a:rPr>
              <a:t>A, </a:t>
            </a:r>
            <a:r>
              <a:rPr sz="1200" spc="-180" dirty="0">
                <a:latin typeface="Arial"/>
                <a:cs typeface="Arial"/>
              </a:rPr>
              <a:t>P,</a:t>
            </a:r>
            <a:r>
              <a:rPr lang="en-GB" sz="1200" spc="-180" dirty="0">
                <a:latin typeface="Arial"/>
                <a:cs typeface="Arial"/>
              </a:rPr>
              <a:t> </a:t>
            </a:r>
            <a:r>
              <a:rPr sz="1200" spc="-180" dirty="0">
                <a:latin typeface="Arial"/>
                <a:cs typeface="Arial"/>
              </a:rPr>
              <a:t> </a:t>
            </a:r>
            <a:r>
              <a:rPr sz="1200" spc="-215" dirty="0">
                <a:latin typeface="Arial"/>
                <a:cs typeface="Arial"/>
              </a:rPr>
              <a:t>E </a:t>
            </a:r>
            <a:r>
              <a:rPr lang="en-GB" sz="1200" spc="-215" dirty="0">
                <a:latin typeface="Arial"/>
                <a:cs typeface="Arial"/>
              </a:rPr>
              <a:t> </a:t>
            </a:r>
            <a:r>
              <a:rPr sz="1200" spc="-20" dirty="0">
                <a:latin typeface="Arial"/>
                <a:cs typeface="Arial"/>
              </a:rPr>
              <a:t>notation, </a:t>
            </a:r>
            <a:r>
              <a:rPr sz="1200" spc="-30" dirty="0">
                <a:latin typeface="Arial"/>
                <a:cs typeface="Arial"/>
              </a:rPr>
              <a:t>though </a:t>
            </a:r>
            <a:r>
              <a:rPr sz="1200" spc="-5" dirty="0">
                <a:latin typeface="Arial"/>
                <a:cs typeface="Arial"/>
              </a:rPr>
              <a:t>not </a:t>
            </a:r>
            <a:r>
              <a:rPr sz="1200" spc="-75" dirty="0">
                <a:latin typeface="Arial"/>
                <a:cs typeface="Arial"/>
              </a:rPr>
              <a:t>necessary </a:t>
            </a:r>
            <a:r>
              <a:rPr sz="1200" spc="-90" dirty="0">
                <a:latin typeface="Arial"/>
                <a:cs typeface="Arial"/>
              </a:rPr>
              <a:t>makes </a:t>
            </a:r>
            <a:r>
              <a:rPr sz="1200" spc="-15" dirty="0">
                <a:latin typeface="Arial"/>
                <a:cs typeface="Arial"/>
              </a:rPr>
              <a:t>the </a:t>
            </a:r>
            <a:r>
              <a:rPr sz="1200" spc="-75" dirty="0">
                <a:latin typeface="Arial"/>
                <a:cs typeface="Arial"/>
              </a:rPr>
              <a:t>process </a:t>
            </a:r>
            <a:r>
              <a:rPr sz="1200" spc="-10" dirty="0">
                <a:latin typeface="Arial"/>
                <a:cs typeface="Arial"/>
              </a:rPr>
              <a:t>of  </a:t>
            </a:r>
            <a:r>
              <a:rPr sz="1200" spc="-30" dirty="0">
                <a:latin typeface="Arial"/>
                <a:cs typeface="Arial"/>
              </a:rPr>
              <a:t>translation </a:t>
            </a:r>
            <a:r>
              <a:rPr sz="1200" spc="-60" dirty="0">
                <a:latin typeface="Arial"/>
                <a:cs typeface="Arial"/>
              </a:rPr>
              <a:t>easier </a:t>
            </a:r>
            <a:r>
              <a:rPr sz="1200" spc="10" dirty="0">
                <a:latin typeface="Arial"/>
                <a:cs typeface="Arial"/>
              </a:rPr>
              <a:t>to</a:t>
            </a:r>
            <a:r>
              <a:rPr sz="1200" spc="-130" dirty="0">
                <a:latin typeface="Arial"/>
                <a:cs typeface="Arial"/>
              </a:rPr>
              <a:t> </a:t>
            </a:r>
            <a:r>
              <a:rPr sz="1200" spc="-45" dirty="0">
                <a:latin typeface="Arial"/>
                <a:cs typeface="Arial"/>
              </a:rPr>
              <a:t>explain</a:t>
            </a:r>
            <a:endParaRPr sz="1200" dirty="0">
              <a:latin typeface="Arial"/>
              <a:cs typeface="Arial"/>
            </a:endParaRPr>
          </a:p>
        </p:txBody>
      </p:sp>
      <p:sp>
        <p:nvSpPr>
          <p:cNvPr id="10" name="object 10"/>
          <p:cNvSpPr txBox="1"/>
          <p:nvPr/>
        </p:nvSpPr>
        <p:spPr>
          <a:xfrm>
            <a:off x="7725536" y="863600"/>
            <a:ext cx="1000125" cy="939800"/>
          </a:xfrm>
          <a:prstGeom prst="rect">
            <a:avLst/>
          </a:prstGeom>
        </p:spPr>
        <p:txBody>
          <a:bodyPr vert="horz" wrap="square" lIns="0" tIns="12700" rIns="0" bIns="0" rtlCol="0">
            <a:spAutoFit/>
          </a:bodyPr>
          <a:lstStyle/>
          <a:p>
            <a:pPr marL="12700" marR="5080">
              <a:lnSpc>
                <a:spcPct val="100000"/>
              </a:lnSpc>
              <a:spcBef>
                <a:spcPts val="100"/>
              </a:spcBef>
            </a:pPr>
            <a:r>
              <a:rPr sz="1200" i="1" spc="-70" dirty="0">
                <a:latin typeface="Trebuchet MS"/>
                <a:cs typeface="Trebuchet MS"/>
              </a:rPr>
              <a:t>Note: </a:t>
            </a:r>
            <a:r>
              <a:rPr sz="1200" i="1" spc="-15" dirty="0">
                <a:latin typeface="Trebuchet MS"/>
                <a:cs typeface="Trebuchet MS"/>
              </a:rPr>
              <a:t>a  </a:t>
            </a:r>
            <a:r>
              <a:rPr sz="1200" i="1" spc="-60" dirty="0">
                <a:latin typeface="Trebuchet MS"/>
                <a:cs typeface="Trebuchet MS"/>
              </a:rPr>
              <a:t>maximum </a:t>
            </a:r>
            <a:r>
              <a:rPr sz="1200" i="1" spc="-75" dirty="0">
                <a:latin typeface="Trebuchet MS"/>
                <a:cs typeface="Trebuchet MS"/>
              </a:rPr>
              <a:t>of  </a:t>
            </a:r>
            <a:r>
              <a:rPr sz="1200" i="1" spc="-60" dirty="0">
                <a:latin typeface="Trebuchet MS"/>
                <a:cs typeface="Trebuchet MS"/>
              </a:rPr>
              <a:t>two </a:t>
            </a:r>
            <a:r>
              <a:rPr sz="1200" i="1" spc="-45" dirty="0">
                <a:latin typeface="Trebuchet MS"/>
                <a:cs typeface="Trebuchet MS"/>
              </a:rPr>
              <a:t>tRNAs </a:t>
            </a:r>
            <a:r>
              <a:rPr sz="1200" i="1" spc="-40" dirty="0">
                <a:latin typeface="Trebuchet MS"/>
                <a:cs typeface="Trebuchet MS"/>
              </a:rPr>
              <a:t>can  </a:t>
            </a:r>
            <a:r>
              <a:rPr sz="1200" i="1" spc="-65" dirty="0">
                <a:latin typeface="Trebuchet MS"/>
                <a:cs typeface="Trebuchet MS"/>
              </a:rPr>
              <a:t>be </a:t>
            </a:r>
            <a:r>
              <a:rPr sz="1200" i="1" spc="-50" dirty="0">
                <a:latin typeface="Trebuchet MS"/>
                <a:cs typeface="Trebuchet MS"/>
              </a:rPr>
              <a:t>bound </a:t>
            </a:r>
            <a:r>
              <a:rPr sz="1200" i="1" spc="-65" dirty="0">
                <a:latin typeface="Trebuchet MS"/>
                <a:cs typeface="Trebuchet MS"/>
              </a:rPr>
              <a:t>at</a:t>
            </a:r>
            <a:r>
              <a:rPr sz="1200" i="1" spc="-229" dirty="0">
                <a:latin typeface="Trebuchet MS"/>
                <a:cs typeface="Trebuchet MS"/>
              </a:rPr>
              <a:t> </a:t>
            </a:r>
            <a:r>
              <a:rPr sz="1200" i="1" spc="-80" dirty="0">
                <a:latin typeface="Trebuchet MS"/>
                <a:cs typeface="Trebuchet MS"/>
              </a:rPr>
              <a:t>the  </a:t>
            </a:r>
            <a:r>
              <a:rPr sz="1200" i="1" spc="-45" dirty="0">
                <a:latin typeface="Trebuchet MS"/>
                <a:cs typeface="Trebuchet MS"/>
              </a:rPr>
              <a:t>same</a:t>
            </a:r>
            <a:r>
              <a:rPr sz="1200" i="1" spc="-95" dirty="0">
                <a:latin typeface="Trebuchet MS"/>
                <a:cs typeface="Trebuchet MS"/>
              </a:rPr>
              <a:t> time.</a:t>
            </a:r>
            <a:endParaRPr sz="1200">
              <a:latin typeface="Trebuchet MS"/>
              <a:cs typeface="Trebuchet MS"/>
            </a:endParaRPr>
          </a:p>
        </p:txBody>
      </p:sp>
      <p:sp>
        <p:nvSpPr>
          <p:cNvPr id="11" name="object 11"/>
          <p:cNvSpPr/>
          <p:nvPr/>
        </p:nvSpPr>
        <p:spPr>
          <a:xfrm>
            <a:off x="413004" y="3756659"/>
            <a:ext cx="6928104" cy="2031491"/>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05841" y="5883351"/>
            <a:ext cx="7519695" cy="289182"/>
          </a:xfrm>
          <a:prstGeom prst="rect">
            <a:avLst/>
          </a:prstGeom>
        </p:spPr>
        <p:txBody>
          <a:bodyPr vert="horz" wrap="square" lIns="0" tIns="12065" rIns="0" bIns="0" rtlCol="0">
            <a:spAutoFit/>
          </a:bodyPr>
          <a:lstStyle/>
          <a:p>
            <a:pPr marL="12700">
              <a:lnSpc>
                <a:spcPct val="100000"/>
              </a:lnSpc>
              <a:spcBef>
                <a:spcPts val="95"/>
              </a:spcBef>
              <a:tabLst>
                <a:tab pos="354965" algn="l"/>
              </a:tabLst>
            </a:pPr>
            <a:r>
              <a:rPr sz="1600" spc="-65" dirty="0">
                <a:latin typeface="Arial"/>
                <a:cs typeface="Arial"/>
              </a:rPr>
              <a:t>4.	</a:t>
            </a:r>
            <a:r>
              <a:rPr dirty="0">
                <a:cs typeface="Arial"/>
              </a:rPr>
              <a:t>The large subunit of the ribosome binds to the tRNA and small subunit</a:t>
            </a:r>
          </a:p>
        </p:txBody>
      </p:sp>
      <p:sp>
        <p:nvSpPr>
          <p:cNvPr id="13" name="object 13"/>
          <p:cNvSpPr txBox="1"/>
          <p:nvPr/>
        </p:nvSpPr>
        <p:spPr>
          <a:xfrm>
            <a:off x="5971413" y="6638645"/>
            <a:ext cx="3094355" cy="177800"/>
          </a:xfrm>
          <a:prstGeom prst="rect">
            <a:avLst/>
          </a:prstGeom>
        </p:spPr>
        <p:txBody>
          <a:bodyPr vert="horz" wrap="square" lIns="0" tIns="12065" rIns="0" bIns="0" rtlCol="0">
            <a:spAutoFit/>
          </a:bodyPr>
          <a:lstStyle/>
          <a:p>
            <a:pPr marL="12700">
              <a:lnSpc>
                <a:spcPct val="100000"/>
              </a:lnSpc>
              <a:spcBef>
                <a:spcPts val="95"/>
              </a:spcBef>
            </a:pPr>
            <a:r>
              <a:rPr sz="1000" u="sng" spc="-10" dirty="0">
                <a:solidFill>
                  <a:srgbClr val="0000FF"/>
                </a:solidFill>
                <a:uFill>
                  <a:solidFill>
                    <a:srgbClr val="0000FF"/>
                  </a:solidFill>
                </a:uFill>
                <a:latin typeface="Arial"/>
                <a:cs typeface="Arial"/>
                <a:hlinkClick r:id="rId4"/>
              </a:rPr>
              <a:t>http://www.hartnell.edu/tutorials/biology/translation.html</a:t>
            </a:r>
            <a:endParaRPr sz="1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FFFFAE"/>
          </a:solidFill>
        </p:spPr>
        <p:txBody>
          <a:bodyPr wrap="square" lIns="0" tIns="0" rIns="0" bIns="0" rtlCol="0"/>
          <a:lstStyle/>
          <a:p>
            <a:endParaRPr/>
          </a:p>
        </p:txBody>
      </p:sp>
      <p:sp>
        <p:nvSpPr>
          <p:cNvPr id="3" name="object 3"/>
          <p:cNvSpPr/>
          <p:nvPr/>
        </p:nvSpPr>
        <p:spPr>
          <a:xfrm>
            <a:off x="0" y="338327"/>
            <a:ext cx="9144000" cy="6520180"/>
          </a:xfrm>
          <a:custGeom>
            <a:avLst/>
            <a:gdLst/>
            <a:ahLst/>
            <a:cxnLst/>
            <a:rect l="l" t="t" r="r" b="b"/>
            <a:pathLst>
              <a:path w="9144000" h="6520180">
                <a:moveTo>
                  <a:pt x="0" y="6519671"/>
                </a:moveTo>
                <a:lnTo>
                  <a:pt x="9144000" y="6519671"/>
                </a:lnTo>
                <a:lnTo>
                  <a:pt x="9144000" y="0"/>
                </a:lnTo>
                <a:lnTo>
                  <a:pt x="0" y="0"/>
                </a:lnTo>
                <a:lnTo>
                  <a:pt x="0" y="6519671"/>
                </a:lnTo>
                <a:close/>
              </a:path>
            </a:pathLst>
          </a:custGeom>
          <a:solidFill>
            <a:srgbClr val="FFFFAE"/>
          </a:solidFill>
        </p:spPr>
        <p:txBody>
          <a:bodyPr wrap="square" lIns="0" tIns="0" rIns="0" bIns="0" rtlCol="0"/>
          <a:lstStyle/>
          <a:p>
            <a:endParaRPr/>
          </a:p>
        </p:txBody>
      </p:sp>
      <p:sp>
        <p:nvSpPr>
          <p:cNvPr id="4" name="object 4"/>
          <p:cNvSpPr/>
          <p:nvPr/>
        </p:nvSpPr>
        <p:spPr>
          <a:xfrm>
            <a:off x="0" y="4572"/>
            <a:ext cx="9144000" cy="334010"/>
          </a:xfrm>
          <a:custGeom>
            <a:avLst/>
            <a:gdLst/>
            <a:ahLst/>
            <a:cxnLst/>
            <a:rect l="l" t="t" r="r" b="b"/>
            <a:pathLst>
              <a:path w="9144000" h="334010">
                <a:moveTo>
                  <a:pt x="0" y="333755"/>
                </a:moveTo>
                <a:lnTo>
                  <a:pt x="9144000" y="333755"/>
                </a:lnTo>
                <a:lnTo>
                  <a:pt x="9144000" y="0"/>
                </a:lnTo>
                <a:lnTo>
                  <a:pt x="0" y="0"/>
                </a:lnTo>
                <a:lnTo>
                  <a:pt x="0" y="333755"/>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32765"/>
            <a:ext cx="649478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7.3.U2 Synthesis of the polypeptide involves a repeated </a:t>
            </a:r>
            <a:r>
              <a:rPr sz="1600" spc="-10" dirty="0">
                <a:latin typeface="Arial"/>
                <a:cs typeface="Arial"/>
              </a:rPr>
              <a:t>cycle </a:t>
            </a:r>
            <a:r>
              <a:rPr sz="1600" spc="-5" dirty="0">
                <a:latin typeface="Arial"/>
                <a:cs typeface="Arial"/>
              </a:rPr>
              <a:t>of</a:t>
            </a:r>
            <a:r>
              <a:rPr sz="1600" spc="185" dirty="0">
                <a:latin typeface="Arial"/>
                <a:cs typeface="Arial"/>
              </a:rPr>
              <a:t> </a:t>
            </a:r>
            <a:r>
              <a:rPr sz="1600" spc="-5" dirty="0">
                <a:latin typeface="Arial"/>
                <a:cs typeface="Arial"/>
              </a:rPr>
              <a:t>events.</a:t>
            </a:r>
            <a:endParaRPr sz="1600">
              <a:latin typeface="Arial"/>
              <a:cs typeface="Arial"/>
            </a:endParaRPr>
          </a:p>
        </p:txBody>
      </p:sp>
      <p:sp>
        <p:nvSpPr>
          <p:cNvPr id="6" name="object 6"/>
          <p:cNvSpPr txBox="1">
            <a:spLocks noGrp="1"/>
          </p:cNvSpPr>
          <p:nvPr>
            <p:ph type="title"/>
          </p:nvPr>
        </p:nvSpPr>
        <p:spPr>
          <a:xfrm>
            <a:off x="205841" y="724026"/>
            <a:ext cx="1218565" cy="330835"/>
          </a:xfrm>
          <a:prstGeom prst="rect">
            <a:avLst/>
          </a:prstGeom>
        </p:spPr>
        <p:txBody>
          <a:bodyPr vert="horz" wrap="square" lIns="0" tIns="13335" rIns="0" bIns="0" rtlCol="0">
            <a:spAutoFit/>
          </a:bodyPr>
          <a:lstStyle/>
          <a:p>
            <a:pPr marL="12700">
              <a:lnSpc>
                <a:spcPct val="100000"/>
              </a:lnSpc>
              <a:spcBef>
                <a:spcPts val="105"/>
              </a:spcBef>
            </a:pPr>
            <a:r>
              <a:rPr sz="2000" b="1" spc="-110" dirty="0">
                <a:latin typeface="Trebuchet MS"/>
                <a:cs typeface="Trebuchet MS"/>
              </a:rPr>
              <a:t>Elongation:</a:t>
            </a:r>
            <a:endParaRPr sz="2000">
              <a:latin typeface="Trebuchet MS"/>
              <a:cs typeface="Trebuchet MS"/>
            </a:endParaRPr>
          </a:p>
        </p:txBody>
      </p:sp>
      <p:sp>
        <p:nvSpPr>
          <p:cNvPr id="7" name="object 7"/>
          <p:cNvSpPr txBox="1"/>
          <p:nvPr/>
        </p:nvSpPr>
        <p:spPr>
          <a:xfrm>
            <a:off x="5971413" y="6638645"/>
            <a:ext cx="3094355" cy="177800"/>
          </a:xfrm>
          <a:prstGeom prst="rect">
            <a:avLst/>
          </a:prstGeom>
        </p:spPr>
        <p:txBody>
          <a:bodyPr vert="horz" wrap="square" lIns="0" tIns="12065" rIns="0" bIns="0" rtlCol="0">
            <a:spAutoFit/>
          </a:bodyPr>
          <a:lstStyle/>
          <a:p>
            <a:pPr marL="12700">
              <a:lnSpc>
                <a:spcPct val="100000"/>
              </a:lnSpc>
              <a:spcBef>
                <a:spcPts val="95"/>
              </a:spcBef>
            </a:pPr>
            <a:r>
              <a:rPr sz="1000" u="sng" spc="-10" dirty="0">
                <a:solidFill>
                  <a:srgbClr val="0000FF"/>
                </a:solidFill>
                <a:uFill>
                  <a:solidFill>
                    <a:srgbClr val="0000FF"/>
                  </a:solidFill>
                </a:uFill>
                <a:latin typeface="Arial"/>
                <a:cs typeface="Arial"/>
                <a:hlinkClick r:id="rId2"/>
              </a:rPr>
              <a:t>http://www.hartnell.edu/tutorials/biology/translation.html</a:t>
            </a:r>
            <a:endParaRPr sz="1000">
              <a:latin typeface="Arial"/>
              <a:cs typeface="Arial"/>
            </a:endParaRPr>
          </a:p>
        </p:txBody>
      </p:sp>
      <p:sp>
        <p:nvSpPr>
          <p:cNvPr id="8" name="object 8"/>
          <p:cNvSpPr/>
          <p:nvPr/>
        </p:nvSpPr>
        <p:spPr>
          <a:xfrm>
            <a:off x="3810001" y="656845"/>
            <a:ext cx="5257798" cy="406755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05841" y="1159255"/>
            <a:ext cx="8252359" cy="5364930"/>
          </a:xfrm>
          <a:prstGeom prst="rect">
            <a:avLst/>
          </a:prstGeom>
        </p:spPr>
        <p:txBody>
          <a:bodyPr vert="horz" wrap="square" lIns="0" tIns="12065" rIns="0" bIns="0" rtlCol="0">
            <a:spAutoFit/>
          </a:bodyPr>
          <a:lstStyle/>
          <a:p>
            <a:pPr marL="355600" marR="4839335" indent="-342900">
              <a:lnSpc>
                <a:spcPct val="100000"/>
              </a:lnSpc>
              <a:spcBef>
                <a:spcPts val="95"/>
              </a:spcBef>
              <a:buAutoNum type="arabicPeriod" startAt="5"/>
              <a:tabLst>
                <a:tab pos="354965" algn="l"/>
                <a:tab pos="355600" algn="l"/>
              </a:tabLst>
            </a:pPr>
            <a:r>
              <a:rPr dirty="0">
                <a:cs typeface="Arial"/>
              </a:rPr>
              <a:t>A second tRNA (with amino  acid attached) complementary  to the second codon on the  mRNA then binds to the A site  of the ribosome</a:t>
            </a:r>
            <a:endParaRPr dirty="0">
              <a:cs typeface="Times New Roman"/>
            </a:endParaRPr>
          </a:p>
          <a:p>
            <a:pPr marL="355600" marR="4773295" indent="-342900">
              <a:lnSpc>
                <a:spcPct val="100000"/>
              </a:lnSpc>
              <a:buAutoNum type="arabicPeriod" startAt="5"/>
              <a:tabLst>
                <a:tab pos="354965" algn="l"/>
                <a:tab pos="355600" algn="l"/>
              </a:tabLst>
            </a:pPr>
            <a:r>
              <a:rPr dirty="0">
                <a:cs typeface="Arial"/>
              </a:rPr>
              <a:t>The amino acid carried by the  tRNA in the P site is transferred  to the amino acid in the A site  as a consequence of the  ribosome catalyzing a new  peptide bond (condensation  reaction). The growing  polypeptide increases in  length.</a:t>
            </a:r>
          </a:p>
          <a:p>
            <a:pPr marL="355600" indent="-342900">
              <a:lnSpc>
                <a:spcPct val="100000"/>
              </a:lnSpc>
              <a:spcBef>
                <a:spcPts val="725"/>
              </a:spcBef>
              <a:buAutoNum type="arabicPeriod" startAt="5"/>
              <a:tabLst>
                <a:tab pos="354965" algn="l"/>
                <a:tab pos="355600" algn="l"/>
              </a:tabLst>
            </a:pPr>
            <a:r>
              <a:rPr dirty="0">
                <a:cs typeface="Arial"/>
              </a:rPr>
              <a:t>The ribosome moves one codon along the mRNA (in a 5’ – 3’ direction):</a:t>
            </a:r>
          </a:p>
          <a:p>
            <a:pPr marL="812800" lvl="1" indent="-342900">
              <a:lnSpc>
                <a:spcPct val="100000"/>
              </a:lnSpc>
              <a:buChar char="•"/>
              <a:tabLst>
                <a:tab pos="812165" algn="l"/>
                <a:tab pos="812800" algn="l"/>
              </a:tabLst>
            </a:pPr>
            <a:r>
              <a:rPr dirty="0">
                <a:cs typeface="Arial"/>
              </a:rPr>
              <a:t>The tRNA in the P site is moved to the E site and then released</a:t>
            </a:r>
          </a:p>
          <a:p>
            <a:pPr marL="812800" lvl="1" indent="-342900">
              <a:lnSpc>
                <a:spcPct val="100000"/>
              </a:lnSpc>
              <a:spcBef>
                <a:spcPts val="5"/>
              </a:spcBef>
              <a:buChar char="•"/>
              <a:tabLst>
                <a:tab pos="812165" algn="l"/>
                <a:tab pos="812800" algn="l"/>
              </a:tabLst>
            </a:pPr>
            <a:r>
              <a:rPr dirty="0">
                <a:cs typeface="Arial"/>
              </a:rPr>
              <a:t>The tRNA in the A site is moved into P site</a:t>
            </a:r>
          </a:p>
          <a:p>
            <a:pPr marL="355600" indent="-342900">
              <a:lnSpc>
                <a:spcPct val="100000"/>
              </a:lnSpc>
              <a:buAutoNum type="arabicPeriod" startAt="5"/>
              <a:tabLst>
                <a:tab pos="354965" algn="l"/>
                <a:tab pos="355600" algn="l"/>
              </a:tabLst>
            </a:pPr>
            <a:r>
              <a:rPr dirty="0">
                <a:cs typeface="Arial"/>
              </a:rPr>
              <a:t>Another tRNA binds, complementary to the next codon on the mRNA, binds to the A site.</a:t>
            </a:r>
            <a:endParaRPr dirty="0">
              <a:cs typeface="Times New Roman"/>
            </a:endParaRPr>
          </a:p>
          <a:p>
            <a:pPr marL="355600" indent="-342900">
              <a:lnSpc>
                <a:spcPct val="100000"/>
              </a:lnSpc>
              <a:buAutoNum type="arabicPeriod" startAt="5"/>
              <a:tabLst>
                <a:tab pos="354965" algn="l"/>
                <a:tab pos="355600" algn="l"/>
              </a:tabLst>
            </a:pPr>
            <a:r>
              <a:rPr dirty="0">
                <a:cs typeface="Arial"/>
              </a:rPr>
              <a:t>Steps 6, 7, and 8 are repeated until a stop codon is reached.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FDB4B5"/>
          </a:solidFill>
        </p:spPr>
        <p:txBody>
          <a:bodyPr wrap="square" lIns="0" tIns="0" rIns="0" bIns="0" rtlCol="0"/>
          <a:lstStyle/>
          <a:p>
            <a:endParaRPr/>
          </a:p>
        </p:txBody>
      </p:sp>
      <p:sp>
        <p:nvSpPr>
          <p:cNvPr id="3" name="object 3"/>
          <p:cNvSpPr/>
          <p:nvPr/>
        </p:nvSpPr>
        <p:spPr>
          <a:xfrm>
            <a:off x="0" y="355091"/>
            <a:ext cx="9144000" cy="6503034"/>
          </a:xfrm>
          <a:custGeom>
            <a:avLst/>
            <a:gdLst/>
            <a:ahLst/>
            <a:cxnLst/>
            <a:rect l="l" t="t" r="r" b="b"/>
            <a:pathLst>
              <a:path w="9144000" h="6503034">
                <a:moveTo>
                  <a:pt x="0" y="6502907"/>
                </a:moveTo>
                <a:lnTo>
                  <a:pt x="9144000" y="6502907"/>
                </a:lnTo>
                <a:lnTo>
                  <a:pt x="9144000" y="0"/>
                </a:lnTo>
                <a:lnTo>
                  <a:pt x="0" y="0"/>
                </a:lnTo>
                <a:lnTo>
                  <a:pt x="0" y="6502907"/>
                </a:lnTo>
                <a:close/>
              </a:path>
            </a:pathLst>
          </a:custGeom>
          <a:solidFill>
            <a:srgbClr val="FDB4B5"/>
          </a:solidFill>
        </p:spPr>
        <p:txBody>
          <a:bodyPr wrap="square" lIns="0" tIns="0" rIns="0" bIns="0" rtlCol="0"/>
          <a:lstStyle/>
          <a:p>
            <a:endParaRPr/>
          </a:p>
        </p:txBody>
      </p:sp>
      <p:sp>
        <p:nvSpPr>
          <p:cNvPr id="4" name="object 4"/>
          <p:cNvSpPr/>
          <p:nvPr/>
        </p:nvSpPr>
        <p:spPr>
          <a:xfrm>
            <a:off x="0" y="4572"/>
            <a:ext cx="9144000" cy="350520"/>
          </a:xfrm>
          <a:custGeom>
            <a:avLst/>
            <a:gdLst/>
            <a:ahLst/>
            <a:cxnLst/>
            <a:rect l="l" t="t" r="r" b="b"/>
            <a:pathLst>
              <a:path w="9144000" h="350520">
                <a:moveTo>
                  <a:pt x="0" y="350520"/>
                </a:moveTo>
                <a:lnTo>
                  <a:pt x="9144000" y="350520"/>
                </a:lnTo>
                <a:lnTo>
                  <a:pt x="9144000" y="0"/>
                </a:lnTo>
                <a:lnTo>
                  <a:pt x="0" y="0"/>
                </a:lnTo>
                <a:lnTo>
                  <a:pt x="0" y="350520"/>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40893"/>
            <a:ext cx="657479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7.3.U3 Disassembly of the components follows termination of</a:t>
            </a:r>
            <a:r>
              <a:rPr sz="1600" spc="165" dirty="0">
                <a:latin typeface="Arial"/>
                <a:cs typeface="Arial"/>
              </a:rPr>
              <a:t> </a:t>
            </a:r>
            <a:r>
              <a:rPr sz="1600" spc="-5" dirty="0">
                <a:latin typeface="Arial"/>
                <a:cs typeface="Arial"/>
              </a:rPr>
              <a:t>translation.</a:t>
            </a:r>
            <a:endParaRPr sz="1600">
              <a:latin typeface="Arial"/>
              <a:cs typeface="Arial"/>
            </a:endParaRPr>
          </a:p>
        </p:txBody>
      </p:sp>
      <p:sp>
        <p:nvSpPr>
          <p:cNvPr id="6" name="object 6"/>
          <p:cNvSpPr txBox="1">
            <a:spLocks noGrp="1"/>
          </p:cNvSpPr>
          <p:nvPr>
            <p:ph type="title"/>
          </p:nvPr>
        </p:nvSpPr>
        <p:spPr>
          <a:xfrm>
            <a:off x="205841" y="724026"/>
            <a:ext cx="1371600" cy="330835"/>
          </a:xfrm>
          <a:prstGeom prst="rect">
            <a:avLst/>
          </a:prstGeom>
        </p:spPr>
        <p:txBody>
          <a:bodyPr vert="horz" wrap="square" lIns="0" tIns="13335" rIns="0" bIns="0" rtlCol="0">
            <a:spAutoFit/>
          </a:bodyPr>
          <a:lstStyle/>
          <a:p>
            <a:pPr marL="12700">
              <a:lnSpc>
                <a:spcPct val="100000"/>
              </a:lnSpc>
              <a:spcBef>
                <a:spcPts val="105"/>
              </a:spcBef>
            </a:pPr>
            <a:r>
              <a:rPr sz="2000" b="1" spc="-140" dirty="0">
                <a:latin typeface="Trebuchet MS"/>
                <a:cs typeface="Trebuchet MS"/>
              </a:rPr>
              <a:t>Termination:</a:t>
            </a:r>
            <a:endParaRPr sz="2000">
              <a:latin typeface="Trebuchet MS"/>
              <a:cs typeface="Trebuchet MS"/>
            </a:endParaRPr>
          </a:p>
        </p:txBody>
      </p:sp>
      <p:sp>
        <p:nvSpPr>
          <p:cNvPr id="7" name="object 7"/>
          <p:cNvSpPr txBox="1"/>
          <p:nvPr/>
        </p:nvSpPr>
        <p:spPr>
          <a:xfrm>
            <a:off x="5971413" y="6638645"/>
            <a:ext cx="3094355" cy="177800"/>
          </a:xfrm>
          <a:prstGeom prst="rect">
            <a:avLst/>
          </a:prstGeom>
        </p:spPr>
        <p:txBody>
          <a:bodyPr vert="horz" wrap="square" lIns="0" tIns="12065" rIns="0" bIns="0" rtlCol="0">
            <a:spAutoFit/>
          </a:bodyPr>
          <a:lstStyle/>
          <a:p>
            <a:pPr marL="12700">
              <a:lnSpc>
                <a:spcPct val="100000"/>
              </a:lnSpc>
              <a:spcBef>
                <a:spcPts val="95"/>
              </a:spcBef>
            </a:pPr>
            <a:r>
              <a:rPr sz="1000" u="sng" spc="-10" dirty="0">
                <a:solidFill>
                  <a:srgbClr val="0000FF"/>
                </a:solidFill>
                <a:uFill>
                  <a:solidFill>
                    <a:srgbClr val="0000FF"/>
                  </a:solidFill>
                </a:uFill>
                <a:latin typeface="Arial"/>
                <a:cs typeface="Arial"/>
                <a:hlinkClick r:id="rId2"/>
              </a:rPr>
              <a:t>http://www.hartnell.edu/tutorials/biology/translation.html</a:t>
            </a:r>
            <a:endParaRPr sz="1000">
              <a:latin typeface="Arial"/>
              <a:cs typeface="Arial"/>
            </a:endParaRPr>
          </a:p>
        </p:txBody>
      </p:sp>
      <p:sp>
        <p:nvSpPr>
          <p:cNvPr id="8" name="object 8"/>
          <p:cNvSpPr txBox="1"/>
          <p:nvPr/>
        </p:nvSpPr>
        <p:spPr>
          <a:xfrm>
            <a:off x="358241" y="1252219"/>
            <a:ext cx="7912734" cy="1397177"/>
          </a:xfrm>
          <a:prstGeom prst="rect">
            <a:avLst/>
          </a:prstGeom>
        </p:spPr>
        <p:txBody>
          <a:bodyPr vert="horz" wrap="square" lIns="0" tIns="12065" rIns="0" bIns="0" rtlCol="0">
            <a:spAutoFit/>
          </a:bodyPr>
          <a:lstStyle/>
          <a:p>
            <a:pPr marL="355600" indent="-342900">
              <a:lnSpc>
                <a:spcPct val="100000"/>
              </a:lnSpc>
              <a:spcBef>
                <a:spcPts val="95"/>
              </a:spcBef>
              <a:buAutoNum type="arabicPeriod" startAt="10"/>
              <a:tabLst>
                <a:tab pos="355600" algn="l"/>
              </a:tabLst>
            </a:pPr>
            <a:r>
              <a:rPr dirty="0">
                <a:cs typeface="Arial"/>
              </a:rPr>
              <a:t>When a stop codon is reached translation is stopped:</a:t>
            </a:r>
          </a:p>
          <a:p>
            <a:pPr marL="812800" lvl="1" indent="-342900">
              <a:lnSpc>
                <a:spcPct val="100000"/>
              </a:lnSpc>
              <a:buChar char="•"/>
              <a:tabLst>
                <a:tab pos="812165" algn="l"/>
                <a:tab pos="812800" algn="l"/>
              </a:tabLst>
            </a:pPr>
            <a:r>
              <a:rPr dirty="0">
                <a:cs typeface="Arial"/>
              </a:rPr>
              <a:t>a release factor attaches to the A site</a:t>
            </a:r>
          </a:p>
          <a:p>
            <a:pPr marL="812800" lvl="1" indent="-342900">
              <a:lnSpc>
                <a:spcPct val="100000"/>
              </a:lnSpc>
              <a:buChar char="•"/>
              <a:tabLst>
                <a:tab pos="812165" algn="l"/>
                <a:tab pos="812800" algn="l"/>
              </a:tabLst>
            </a:pPr>
            <a:r>
              <a:rPr dirty="0">
                <a:cs typeface="Arial"/>
              </a:rPr>
              <a:t>the polypeptide chain is released</a:t>
            </a:r>
          </a:p>
          <a:p>
            <a:pPr marL="812800" lvl="1" indent="-342900">
              <a:lnSpc>
                <a:spcPct val="100000"/>
              </a:lnSpc>
              <a:buChar char="•"/>
              <a:tabLst>
                <a:tab pos="812165" algn="l"/>
                <a:tab pos="812800" algn="l"/>
              </a:tabLst>
            </a:pPr>
            <a:r>
              <a:rPr dirty="0">
                <a:cs typeface="Arial"/>
              </a:rPr>
              <a:t>the ribosome complex dissembles ready for reuse translating another mRNA molecule</a:t>
            </a:r>
          </a:p>
        </p:txBody>
      </p:sp>
      <p:sp>
        <p:nvSpPr>
          <p:cNvPr id="9" name="object 9"/>
          <p:cNvSpPr/>
          <p:nvPr/>
        </p:nvSpPr>
        <p:spPr>
          <a:xfrm>
            <a:off x="126492" y="2699004"/>
            <a:ext cx="8890000" cy="2654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6839" y="708659"/>
            <a:ext cx="7621524" cy="41234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469900"/>
          </a:xfrm>
          <a:custGeom>
            <a:avLst/>
            <a:gdLst/>
            <a:ahLst/>
            <a:cxnLst/>
            <a:rect l="l" t="t" r="r" b="b"/>
            <a:pathLst>
              <a:path w="9144000" h="469900">
                <a:moveTo>
                  <a:pt x="0" y="469391"/>
                </a:moveTo>
                <a:lnTo>
                  <a:pt x="9144000" y="469391"/>
                </a:lnTo>
                <a:lnTo>
                  <a:pt x="9144000" y="0"/>
                </a:lnTo>
                <a:lnTo>
                  <a:pt x="0" y="0"/>
                </a:lnTo>
                <a:lnTo>
                  <a:pt x="0" y="469391"/>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337550" cy="482600"/>
          </a:xfrm>
          <a:prstGeom prst="rect">
            <a:avLst/>
          </a:prstGeom>
        </p:spPr>
        <p:txBody>
          <a:bodyPr vert="horz" wrap="square" lIns="0" tIns="12700" rIns="0" bIns="0" rtlCol="0">
            <a:spAutoFit/>
          </a:bodyPr>
          <a:lstStyle/>
          <a:p>
            <a:pPr marL="12700" marR="5080">
              <a:lnSpc>
                <a:spcPct val="100000"/>
              </a:lnSpc>
              <a:spcBef>
                <a:spcPts val="100"/>
              </a:spcBef>
            </a:pPr>
            <a:r>
              <a:rPr sz="1500" dirty="0">
                <a:latin typeface="Arial"/>
                <a:cs typeface="Arial"/>
              </a:rPr>
              <a:t>7.3.U6 </a:t>
            </a:r>
            <a:r>
              <a:rPr sz="1500" spc="-10" dirty="0">
                <a:latin typeface="Arial"/>
                <a:cs typeface="Arial"/>
              </a:rPr>
              <a:t>Translation </a:t>
            </a:r>
            <a:r>
              <a:rPr sz="1500" spc="-5" dirty="0">
                <a:latin typeface="Arial"/>
                <a:cs typeface="Arial"/>
              </a:rPr>
              <a:t>can occur </a:t>
            </a:r>
            <a:r>
              <a:rPr sz="1500" dirty="0">
                <a:latin typeface="Arial"/>
                <a:cs typeface="Arial"/>
              </a:rPr>
              <a:t>immediately after transcription </a:t>
            </a:r>
            <a:r>
              <a:rPr sz="1500" spc="-5" dirty="0">
                <a:latin typeface="Arial"/>
                <a:cs typeface="Arial"/>
              </a:rPr>
              <a:t>in prokaryotes due </a:t>
            </a:r>
            <a:r>
              <a:rPr sz="1500" dirty="0">
                <a:latin typeface="Arial"/>
                <a:cs typeface="Arial"/>
              </a:rPr>
              <a:t>to the </a:t>
            </a:r>
            <a:r>
              <a:rPr sz="1500" spc="-5" dirty="0">
                <a:latin typeface="Arial"/>
                <a:cs typeface="Arial"/>
              </a:rPr>
              <a:t>absence </a:t>
            </a:r>
            <a:r>
              <a:rPr sz="1500" dirty="0">
                <a:latin typeface="Arial"/>
                <a:cs typeface="Arial"/>
              </a:rPr>
              <a:t>of </a:t>
            </a:r>
            <a:r>
              <a:rPr sz="1500" spc="-5" dirty="0">
                <a:latin typeface="Arial"/>
                <a:cs typeface="Arial"/>
              </a:rPr>
              <a:t>a  </a:t>
            </a:r>
            <a:r>
              <a:rPr sz="1500" dirty="0">
                <a:latin typeface="Arial"/>
                <a:cs typeface="Arial"/>
              </a:rPr>
              <a:t>nuclear</a:t>
            </a:r>
            <a:r>
              <a:rPr sz="1500" spc="-25" dirty="0">
                <a:latin typeface="Arial"/>
                <a:cs typeface="Arial"/>
              </a:rPr>
              <a:t> </a:t>
            </a:r>
            <a:r>
              <a:rPr sz="1500" dirty="0">
                <a:latin typeface="Arial"/>
                <a:cs typeface="Arial"/>
              </a:rPr>
              <a:t>membrane.</a:t>
            </a:r>
            <a:endParaRPr sz="1500">
              <a:latin typeface="Arial"/>
              <a:cs typeface="Arial"/>
            </a:endParaRPr>
          </a:p>
        </p:txBody>
      </p:sp>
      <p:sp>
        <p:nvSpPr>
          <p:cNvPr id="5" name="object 5"/>
          <p:cNvSpPr/>
          <p:nvPr/>
        </p:nvSpPr>
        <p:spPr>
          <a:xfrm>
            <a:off x="0" y="609600"/>
            <a:ext cx="7670800" cy="401320"/>
          </a:xfrm>
          <a:custGeom>
            <a:avLst/>
            <a:gdLst/>
            <a:ahLst/>
            <a:cxnLst/>
            <a:rect l="l" t="t" r="r" b="b"/>
            <a:pathLst>
              <a:path w="7670800" h="401319">
                <a:moveTo>
                  <a:pt x="0" y="400812"/>
                </a:moveTo>
                <a:lnTo>
                  <a:pt x="7670292" y="400812"/>
                </a:lnTo>
                <a:lnTo>
                  <a:pt x="7670292" y="0"/>
                </a:lnTo>
                <a:lnTo>
                  <a:pt x="0" y="0"/>
                </a:lnTo>
                <a:lnTo>
                  <a:pt x="0" y="400812"/>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78739" y="626109"/>
            <a:ext cx="7091680" cy="330835"/>
          </a:xfrm>
          <a:prstGeom prst="rect">
            <a:avLst/>
          </a:prstGeom>
        </p:spPr>
        <p:txBody>
          <a:bodyPr vert="horz" wrap="square" lIns="0" tIns="13335" rIns="0" bIns="0" rtlCol="0">
            <a:spAutoFit/>
          </a:bodyPr>
          <a:lstStyle/>
          <a:p>
            <a:pPr marL="12700">
              <a:lnSpc>
                <a:spcPct val="100000"/>
              </a:lnSpc>
              <a:spcBef>
                <a:spcPts val="105"/>
              </a:spcBef>
            </a:pPr>
            <a:r>
              <a:rPr sz="2000" spc="-90" dirty="0">
                <a:latin typeface="+mn-lt"/>
              </a:rPr>
              <a:t>Translation </a:t>
            </a:r>
            <a:r>
              <a:rPr sz="2000" spc="-125" dirty="0">
                <a:latin typeface="+mn-lt"/>
              </a:rPr>
              <a:t>can </a:t>
            </a:r>
            <a:r>
              <a:rPr sz="2000" spc="-80" dirty="0">
                <a:latin typeface="+mn-lt"/>
              </a:rPr>
              <a:t>occur </a:t>
            </a:r>
            <a:r>
              <a:rPr sz="2000" spc="-55" dirty="0">
                <a:latin typeface="+mn-lt"/>
              </a:rPr>
              <a:t>immediately </a:t>
            </a:r>
            <a:r>
              <a:rPr sz="2000" spc="-25" dirty="0">
                <a:latin typeface="+mn-lt"/>
              </a:rPr>
              <a:t>after </a:t>
            </a:r>
            <a:r>
              <a:rPr sz="2000" spc="-40" dirty="0">
                <a:latin typeface="+mn-lt"/>
              </a:rPr>
              <a:t>transcription </a:t>
            </a:r>
            <a:r>
              <a:rPr sz="2000" spc="-25" dirty="0">
                <a:latin typeface="+mn-lt"/>
              </a:rPr>
              <a:t>in</a:t>
            </a:r>
            <a:r>
              <a:rPr sz="2000" spc="-270" dirty="0">
                <a:latin typeface="+mn-lt"/>
              </a:rPr>
              <a:t> </a:t>
            </a:r>
            <a:r>
              <a:rPr sz="2000" spc="-70" dirty="0">
                <a:latin typeface="+mn-lt"/>
              </a:rPr>
              <a:t>prokaryotes.</a:t>
            </a:r>
            <a:endParaRPr sz="2000" dirty="0">
              <a:latin typeface="+mn-lt"/>
            </a:endParaRPr>
          </a:p>
        </p:txBody>
      </p:sp>
      <p:sp>
        <p:nvSpPr>
          <p:cNvPr id="7" name="object 7"/>
          <p:cNvSpPr/>
          <p:nvPr/>
        </p:nvSpPr>
        <p:spPr>
          <a:xfrm>
            <a:off x="3555491" y="4168140"/>
            <a:ext cx="1304925" cy="878205"/>
          </a:xfrm>
          <a:custGeom>
            <a:avLst/>
            <a:gdLst/>
            <a:ahLst/>
            <a:cxnLst/>
            <a:rect l="l" t="t" r="r" b="b"/>
            <a:pathLst>
              <a:path w="1304925" h="878204">
                <a:moveTo>
                  <a:pt x="0" y="877824"/>
                </a:moveTo>
                <a:lnTo>
                  <a:pt x="1304543" y="877824"/>
                </a:lnTo>
                <a:lnTo>
                  <a:pt x="1304543" y="0"/>
                </a:lnTo>
                <a:lnTo>
                  <a:pt x="0" y="0"/>
                </a:lnTo>
                <a:lnTo>
                  <a:pt x="0" y="877824"/>
                </a:lnTo>
                <a:close/>
              </a:path>
            </a:pathLst>
          </a:custGeom>
          <a:solidFill>
            <a:srgbClr val="FFFFFF"/>
          </a:solidFill>
        </p:spPr>
        <p:txBody>
          <a:bodyPr wrap="square" lIns="0" tIns="0" rIns="0" bIns="0" rtlCol="0"/>
          <a:lstStyle/>
          <a:p>
            <a:endParaRPr/>
          </a:p>
        </p:txBody>
      </p:sp>
      <p:sp>
        <p:nvSpPr>
          <p:cNvPr id="8" name="object 8"/>
          <p:cNvSpPr txBox="1"/>
          <p:nvPr/>
        </p:nvSpPr>
        <p:spPr>
          <a:xfrm>
            <a:off x="3635502" y="4188714"/>
            <a:ext cx="1103630" cy="803275"/>
          </a:xfrm>
          <a:prstGeom prst="rect">
            <a:avLst/>
          </a:prstGeom>
        </p:spPr>
        <p:txBody>
          <a:bodyPr vert="horz" wrap="square" lIns="0" tIns="12700" rIns="0" bIns="0" rtlCol="0">
            <a:spAutoFit/>
          </a:bodyPr>
          <a:lstStyle/>
          <a:p>
            <a:pPr marL="12700" marR="5080">
              <a:lnSpc>
                <a:spcPct val="100000"/>
              </a:lnSpc>
              <a:spcBef>
                <a:spcPts val="100"/>
              </a:spcBef>
            </a:pPr>
            <a:r>
              <a:rPr sz="1700" b="1" spc="-80" dirty="0">
                <a:latin typeface="Trebuchet MS"/>
                <a:cs typeface="Trebuchet MS"/>
              </a:rPr>
              <a:t>Growing  </a:t>
            </a:r>
            <a:r>
              <a:rPr sz="1700" b="1" spc="-65" dirty="0">
                <a:latin typeface="Trebuchet MS"/>
                <a:cs typeface="Trebuchet MS"/>
              </a:rPr>
              <a:t>p</a:t>
            </a:r>
            <a:r>
              <a:rPr sz="1700" b="1" spc="-75" dirty="0">
                <a:latin typeface="Trebuchet MS"/>
                <a:cs typeface="Trebuchet MS"/>
              </a:rPr>
              <a:t>o</a:t>
            </a:r>
            <a:r>
              <a:rPr sz="1700" b="1" spc="-80" dirty="0">
                <a:latin typeface="Trebuchet MS"/>
                <a:cs typeface="Trebuchet MS"/>
              </a:rPr>
              <a:t>ly</a:t>
            </a:r>
            <a:r>
              <a:rPr sz="1700" b="1" spc="-114" dirty="0">
                <a:latin typeface="Trebuchet MS"/>
                <a:cs typeface="Trebuchet MS"/>
              </a:rPr>
              <a:t>p</a:t>
            </a:r>
            <a:r>
              <a:rPr sz="1700" b="1" spc="-130" dirty="0">
                <a:latin typeface="Trebuchet MS"/>
                <a:cs typeface="Trebuchet MS"/>
              </a:rPr>
              <a:t>e</a:t>
            </a:r>
            <a:r>
              <a:rPr sz="1700" b="1" spc="-95" dirty="0">
                <a:latin typeface="Trebuchet MS"/>
                <a:cs typeface="Trebuchet MS"/>
              </a:rPr>
              <a:t>p</a:t>
            </a:r>
            <a:r>
              <a:rPr sz="1700" b="1" spc="-70" dirty="0">
                <a:latin typeface="Trebuchet MS"/>
                <a:cs typeface="Trebuchet MS"/>
              </a:rPr>
              <a:t>ti</a:t>
            </a:r>
            <a:r>
              <a:rPr sz="1700" b="1" spc="-120" dirty="0">
                <a:latin typeface="Trebuchet MS"/>
                <a:cs typeface="Trebuchet MS"/>
              </a:rPr>
              <a:t>d</a:t>
            </a:r>
            <a:r>
              <a:rPr sz="1700" b="1" spc="-85" dirty="0">
                <a:latin typeface="Trebuchet MS"/>
                <a:cs typeface="Trebuchet MS"/>
              </a:rPr>
              <a:t>e  </a:t>
            </a:r>
            <a:r>
              <a:rPr sz="1700" b="1" spc="-105" dirty="0">
                <a:latin typeface="Trebuchet MS"/>
                <a:cs typeface="Trebuchet MS"/>
              </a:rPr>
              <a:t>chain</a:t>
            </a:r>
            <a:endParaRPr sz="1700">
              <a:latin typeface="Trebuchet MS"/>
              <a:cs typeface="Trebuchet MS"/>
            </a:endParaRPr>
          </a:p>
        </p:txBody>
      </p:sp>
      <p:sp>
        <p:nvSpPr>
          <p:cNvPr id="9" name="object 9"/>
          <p:cNvSpPr txBox="1"/>
          <p:nvPr/>
        </p:nvSpPr>
        <p:spPr>
          <a:xfrm>
            <a:off x="5291709" y="6606337"/>
            <a:ext cx="3773804" cy="208279"/>
          </a:xfrm>
          <a:prstGeom prst="rect">
            <a:avLst/>
          </a:prstGeom>
        </p:spPr>
        <p:txBody>
          <a:bodyPr vert="horz" wrap="square" lIns="0" tIns="12700" rIns="0" bIns="0" rtlCol="0">
            <a:spAutoFit/>
          </a:bodyPr>
          <a:lstStyle/>
          <a:p>
            <a:pPr marL="12700">
              <a:lnSpc>
                <a:spcPct val="100000"/>
              </a:lnSpc>
              <a:spcBef>
                <a:spcPts val="100"/>
              </a:spcBef>
            </a:pPr>
            <a:r>
              <a:rPr sz="1200" u="sng" spc="-20" dirty="0">
                <a:solidFill>
                  <a:srgbClr val="0000FF"/>
                </a:solidFill>
                <a:uFill>
                  <a:solidFill>
                    <a:srgbClr val="0000FF"/>
                  </a:solidFill>
                </a:uFill>
                <a:latin typeface="Arial"/>
                <a:cs typeface="Arial"/>
                <a:hlinkClick r:id="rId3"/>
              </a:rPr>
              <a:t>http://barleyworld.org/sites/default/files/figure-08-01_0.jpg</a:t>
            </a:r>
            <a:endParaRPr sz="1200">
              <a:latin typeface="Arial"/>
              <a:cs typeface="Arial"/>
            </a:endParaRPr>
          </a:p>
        </p:txBody>
      </p:sp>
      <p:sp>
        <p:nvSpPr>
          <p:cNvPr id="10" name="object 10"/>
          <p:cNvSpPr txBox="1"/>
          <p:nvPr/>
        </p:nvSpPr>
        <p:spPr>
          <a:xfrm>
            <a:off x="4651628" y="5083555"/>
            <a:ext cx="4237990" cy="1123315"/>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1800" spc="-55" dirty="0">
                <a:cs typeface="Arial"/>
              </a:rPr>
              <a:t>In </a:t>
            </a:r>
            <a:r>
              <a:rPr sz="1800" spc="-80" dirty="0">
                <a:cs typeface="Arial"/>
              </a:rPr>
              <a:t>eukaryotes </a:t>
            </a:r>
            <a:r>
              <a:rPr sz="1800" spc="-20" dirty="0">
                <a:cs typeface="Arial"/>
              </a:rPr>
              <a:t>the </a:t>
            </a:r>
            <a:r>
              <a:rPr sz="1800" spc="-175" dirty="0">
                <a:cs typeface="Arial"/>
              </a:rPr>
              <a:t>mRNA </a:t>
            </a:r>
            <a:r>
              <a:rPr sz="1800" spc="-95" dirty="0">
                <a:cs typeface="Arial"/>
              </a:rPr>
              <a:t>is </a:t>
            </a:r>
            <a:r>
              <a:rPr sz="1800" spc="-35" dirty="0">
                <a:cs typeface="Arial"/>
              </a:rPr>
              <a:t>modified, </a:t>
            </a:r>
            <a:r>
              <a:rPr sz="1800" spc="-85" dirty="0">
                <a:cs typeface="Arial"/>
              </a:rPr>
              <a:t>e.g.  </a:t>
            </a:r>
            <a:r>
              <a:rPr sz="1800" spc="-80" dirty="0">
                <a:cs typeface="Arial"/>
              </a:rPr>
              <a:t>spliced, </a:t>
            </a:r>
            <a:r>
              <a:rPr sz="1800" spc="-70" dirty="0">
                <a:cs typeface="Arial"/>
              </a:rPr>
              <a:t>(here </a:t>
            </a:r>
            <a:r>
              <a:rPr sz="1800" spc="-55" dirty="0">
                <a:cs typeface="Arial"/>
              </a:rPr>
              <a:t>labelled </a:t>
            </a:r>
            <a:r>
              <a:rPr sz="1800" spc="-95" dirty="0">
                <a:cs typeface="Arial"/>
              </a:rPr>
              <a:t>processing) </a:t>
            </a:r>
            <a:r>
              <a:rPr sz="1800" spc="-25" dirty="0">
                <a:cs typeface="Arial"/>
              </a:rPr>
              <a:t>after  </a:t>
            </a:r>
            <a:r>
              <a:rPr sz="1800" spc="-40" dirty="0">
                <a:cs typeface="Arial"/>
              </a:rPr>
              <a:t>transcription </a:t>
            </a:r>
            <a:r>
              <a:rPr sz="1800" spc="-55" dirty="0">
                <a:cs typeface="Arial"/>
              </a:rPr>
              <a:t>before </a:t>
            </a:r>
            <a:r>
              <a:rPr sz="1800" spc="-45" dirty="0">
                <a:cs typeface="Arial"/>
              </a:rPr>
              <a:t>translation, </a:t>
            </a:r>
            <a:r>
              <a:rPr sz="1800" spc="-40" dirty="0">
                <a:cs typeface="Arial"/>
              </a:rPr>
              <a:t>this </a:t>
            </a:r>
            <a:r>
              <a:rPr sz="1800" spc="-105" dirty="0">
                <a:cs typeface="Arial"/>
              </a:rPr>
              <a:t>does</a:t>
            </a:r>
            <a:r>
              <a:rPr sz="1800" spc="-270" dirty="0">
                <a:cs typeface="Arial"/>
              </a:rPr>
              <a:t> </a:t>
            </a:r>
            <a:r>
              <a:rPr sz="1800" spc="-10" dirty="0">
                <a:cs typeface="Arial"/>
              </a:rPr>
              <a:t>not  </a:t>
            </a:r>
            <a:r>
              <a:rPr sz="1800" spc="-80" dirty="0">
                <a:cs typeface="Arial"/>
              </a:rPr>
              <a:t>occur </a:t>
            </a:r>
            <a:r>
              <a:rPr sz="1800" spc="-25" dirty="0">
                <a:cs typeface="Arial"/>
              </a:rPr>
              <a:t>in</a:t>
            </a:r>
            <a:r>
              <a:rPr sz="1800" spc="-85" dirty="0">
                <a:cs typeface="Arial"/>
              </a:rPr>
              <a:t> </a:t>
            </a:r>
            <a:r>
              <a:rPr sz="1800" spc="-70" dirty="0">
                <a:cs typeface="Arial"/>
              </a:rPr>
              <a:t>prokaryotes</a:t>
            </a:r>
            <a:endParaRPr sz="1800" dirty="0">
              <a:cs typeface="Arial"/>
            </a:endParaRPr>
          </a:p>
        </p:txBody>
      </p:sp>
      <p:sp>
        <p:nvSpPr>
          <p:cNvPr id="11" name="object 11"/>
          <p:cNvSpPr txBox="1"/>
          <p:nvPr/>
        </p:nvSpPr>
        <p:spPr>
          <a:xfrm>
            <a:off x="264972" y="5083555"/>
            <a:ext cx="4204335" cy="1120820"/>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1800" spc="-55" dirty="0">
                <a:cs typeface="Arial"/>
              </a:rPr>
              <a:t>In </a:t>
            </a:r>
            <a:r>
              <a:rPr sz="1800" spc="-70" dirty="0">
                <a:cs typeface="Arial"/>
              </a:rPr>
              <a:t>prokaryotes </a:t>
            </a:r>
            <a:r>
              <a:rPr sz="1800" spc="-80" dirty="0">
                <a:cs typeface="Arial"/>
              </a:rPr>
              <a:t>ribosomes </a:t>
            </a:r>
            <a:r>
              <a:rPr sz="1800" spc="-120" dirty="0">
                <a:cs typeface="Arial"/>
              </a:rPr>
              <a:t>can </a:t>
            </a:r>
            <a:r>
              <a:rPr sz="1800" spc="-85" dirty="0">
                <a:cs typeface="Arial"/>
              </a:rPr>
              <a:t>be </a:t>
            </a:r>
            <a:r>
              <a:rPr sz="1800" spc="-70" dirty="0">
                <a:cs typeface="Arial"/>
              </a:rPr>
              <a:t>adjacent </a:t>
            </a:r>
            <a:r>
              <a:rPr sz="1800" spc="15" dirty="0">
                <a:cs typeface="Arial"/>
              </a:rPr>
              <a:t>to  </a:t>
            </a:r>
            <a:r>
              <a:rPr sz="1800" spc="-20" dirty="0">
                <a:cs typeface="Arial"/>
              </a:rPr>
              <a:t>the </a:t>
            </a:r>
            <a:r>
              <a:rPr sz="1800" spc="-95" dirty="0">
                <a:cs typeface="Arial"/>
              </a:rPr>
              <a:t>chromosomes </a:t>
            </a:r>
            <a:r>
              <a:rPr sz="1800" spc="-90" dirty="0">
                <a:cs typeface="Arial"/>
              </a:rPr>
              <a:t>whereas </a:t>
            </a:r>
            <a:r>
              <a:rPr sz="1800" spc="-25" dirty="0">
                <a:cs typeface="Arial"/>
              </a:rPr>
              <a:t>in </a:t>
            </a:r>
            <a:r>
              <a:rPr sz="1800" spc="-80" dirty="0">
                <a:cs typeface="Arial"/>
              </a:rPr>
              <a:t>eukaryotes</a:t>
            </a:r>
            <a:r>
              <a:rPr sz="1800" spc="-204" dirty="0">
                <a:cs typeface="Arial"/>
              </a:rPr>
              <a:t> </a:t>
            </a:r>
            <a:r>
              <a:rPr sz="1800" spc="-20" dirty="0">
                <a:cs typeface="Arial"/>
              </a:rPr>
              <a:t>the  </a:t>
            </a:r>
            <a:r>
              <a:rPr sz="1800" spc="-175" dirty="0">
                <a:cs typeface="Arial"/>
              </a:rPr>
              <a:t>mRNA </a:t>
            </a:r>
            <a:r>
              <a:rPr sz="1800" spc="-105" dirty="0">
                <a:cs typeface="Arial"/>
              </a:rPr>
              <a:t>needs </a:t>
            </a:r>
            <a:r>
              <a:rPr sz="1800" spc="15" dirty="0">
                <a:cs typeface="Arial"/>
              </a:rPr>
              <a:t>to </a:t>
            </a:r>
            <a:r>
              <a:rPr sz="1800" spc="-85" dirty="0">
                <a:cs typeface="Arial"/>
              </a:rPr>
              <a:t>be </a:t>
            </a:r>
            <a:r>
              <a:rPr sz="1800" spc="-65" dirty="0">
                <a:cs typeface="Arial"/>
              </a:rPr>
              <a:t>relocated </a:t>
            </a:r>
            <a:r>
              <a:rPr sz="1800" spc="-20" dirty="0">
                <a:cs typeface="Arial"/>
              </a:rPr>
              <a:t>from the  </a:t>
            </a:r>
            <a:r>
              <a:rPr sz="1800" spc="-90" dirty="0">
                <a:cs typeface="Arial"/>
              </a:rPr>
              <a:t>nucleus </a:t>
            </a:r>
            <a:r>
              <a:rPr sz="1800" spc="15" dirty="0">
                <a:cs typeface="Arial"/>
              </a:rPr>
              <a:t>to </a:t>
            </a:r>
            <a:r>
              <a:rPr sz="1800" spc="-20" dirty="0">
                <a:cs typeface="Arial"/>
              </a:rPr>
              <a:t>the </a:t>
            </a:r>
            <a:r>
              <a:rPr sz="1800" spc="-75" dirty="0">
                <a:cs typeface="Arial"/>
              </a:rPr>
              <a:t>cytoplasm </a:t>
            </a:r>
            <a:r>
              <a:rPr sz="1800" spc="-45" dirty="0">
                <a:cs typeface="Arial"/>
              </a:rPr>
              <a:t>(through </a:t>
            </a:r>
            <a:r>
              <a:rPr sz="1800" spc="-20" dirty="0">
                <a:cs typeface="Arial"/>
              </a:rPr>
              <a:t>the  </a:t>
            </a:r>
            <a:r>
              <a:rPr sz="1800" spc="-70" dirty="0">
                <a:cs typeface="Arial"/>
              </a:rPr>
              <a:t>nuclear</a:t>
            </a:r>
            <a:r>
              <a:rPr sz="1800" spc="-75" dirty="0">
                <a:cs typeface="Arial"/>
              </a:rPr>
              <a:t> membrane)</a:t>
            </a:r>
            <a:endParaRPr sz="1800" dirty="0">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7155" y="1822704"/>
            <a:ext cx="5943600" cy="4394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34010"/>
          </a:xfrm>
          <a:custGeom>
            <a:avLst/>
            <a:gdLst/>
            <a:ahLst/>
            <a:cxnLst/>
            <a:rect l="l" t="t" r="r" b="b"/>
            <a:pathLst>
              <a:path w="9144000" h="334010">
                <a:moveTo>
                  <a:pt x="0" y="333755"/>
                </a:moveTo>
                <a:lnTo>
                  <a:pt x="9144000" y="333755"/>
                </a:lnTo>
                <a:lnTo>
                  <a:pt x="9144000" y="0"/>
                </a:lnTo>
                <a:lnTo>
                  <a:pt x="0" y="0"/>
                </a:lnTo>
                <a:lnTo>
                  <a:pt x="0" y="33375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32765"/>
            <a:ext cx="807656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7.3.S1 Identification of polysomes in electron micrographs of prokaryotes and</a:t>
            </a:r>
            <a:r>
              <a:rPr sz="1600" spc="225" dirty="0">
                <a:latin typeface="Arial"/>
                <a:cs typeface="Arial"/>
              </a:rPr>
              <a:t> </a:t>
            </a:r>
            <a:r>
              <a:rPr sz="1600" spc="-5" dirty="0">
                <a:latin typeface="Arial"/>
                <a:cs typeface="Arial"/>
              </a:rPr>
              <a:t>eukaryotes.</a:t>
            </a:r>
            <a:endParaRPr sz="1600">
              <a:latin typeface="Arial"/>
              <a:cs typeface="Arial"/>
            </a:endParaRPr>
          </a:p>
        </p:txBody>
      </p:sp>
      <p:sp>
        <p:nvSpPr>
          <p:cNvPr id="5" name="object 5"/>
          <p:cNvSpPr txBox="1">
            <a:spLocks noGrp="1"/>
          </p:cNvSpPr>
          <p:nvPr>
            <p:ph type="title"/>
          </p:nvPr>
        </p:nvSpPr>
        <p:spPr>
          <a:xfrm>
            <a:off x="-1" y="564845"/>
            <a:ext cx="9143999" cy="321242"/>
          </a:xfrm>
          <a:prstGeom prst="rect">
            <a:avLst/>
          </a:prstGeom>
        </p:spPr>
        <p:txBody>
          <a:bodyPr vert="horz" wrap="square" lIns="0" tIns="13335" rIns="0" bIns="0" rtlCol="0">
            <a:spAutoFit/>
          </a:bodyPr>
          <a:lstStyle/>
          <a:p>
            <a:pPr marL="12700">
              <a:lnSpc>
                <a:spcPct val="100000"/>
              </a:lnSpc>
              <a:spcBef>
                <a:spcPts val="105"/>
              </a:spcBef>
            </a:pPr>
            <a:r>
              <a:rPr sz="2000" kern="1200" dirty="0">
                <a:latin typeface="+mn-lt"/>
              </a:rPr>
              <a:t>A polysome is a structure that consists of multiple ribosomes attached to a</a:t>
            </a:r>
            <a:r>
              <a:rPr lang="en-GB" sz="2000" kern="1200" dirty="0">
                <a:latin typeface="+mn-lt"/>
              </a:rPr>
              <a:t> </a:t>
            </a:r>
            <a:r>
              <a:rPr lang="en-US" sz="2000" kern="1200" dirty="0">
                <a:latin typeface="+mn-lt"/>
              </a:rPr>
              <a:t>single mRNA</a:t>
            </a:r>
            <a:endParaRPr sz="2000" kern="1200" dirty="0">
              <a:latin typeface="+mn-lt"/>
            </a:endParaRPr>
          </a:p>
        </p:txBody>
      </p:sp>
      <p:sp>
        <p:nvSpPr>
          <p:cNvPr id="7" name="object 7"/>
          <p:cNvSpPr txBox="1"/>
          <p:nvPr/>
        </p:nvSpPr>
        <p:spPr>
          <a:xfrm>
            <a:off x="761998" y="1108863"/>
            <a:ext cx="671004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cs typeface="Arial"/>
              </a:rPr>
              <a:t>Multiple </a:t>
            </a:r>
            <a:r>
              <a:rPr sz="1800" spc="-80" dirty="0">
                <a:cs typeface="Arial"/>
              </a:rPr>
              <a:t>ribosomes </a:t>
            </a:r>
            <a:r>
              <a:rPr sz="1800" spc="-55" dirty="0">
                <a:cs typeface="Arial"/>
              </a:rPr>
              <a:t>translating </a:t>
            </a:r>
            <a:r>
              <a:rPr sz="1800" spc="-175" dirty="0">
                <a:cs typeface="Arial"/>
              </a:rPr>
              <a:t>mRNA </a:t>
            </a:r>
            <a:r>
              <a:rPr sz="1800" spc="-70" dirty="0">
                <a:cs typeface="Arial"/>
              </a:rPr>
              <a:t>simultaneously </a:t>
            </a:r>
            <a:r>
              <a:rPr sz="1800" spc="-95" dirty="0">
                <a:cs typeface="Arial"/>
              </a:rPr>
              <a:t>enables </a:t>
            </a:r>
            <a:r>
              <a:rPr sz="1800" spc="-20" dirty="0">
                <a:cs typeface="Arial"/>
              </a:rPr>
              <a:t>the </a:t>
            </a:r>
            <a:r>
              <a:rPr sz="1800" spc="-60" dirty="0">
                <a:cs typeface="Arial"/>
              </a:rPr>
              <a:t>cell </a:t>
            </a:r>
            <a:r>
              <a:rPr sz="1800" spc="15" dirty="0">
                <a:cs typeface="Arial"/>
              </a:rPr>
              <a:t>to  </a:t>
            </a:r>
            <a:r>
              <a:rPr sz="1800" spc="-60" dirty="0">
                <a:cs typeface="Arial"/>
              </a:rPr>
              <a:t>quickly </a:t>
            </a:r>
            <a:r>
              <a:rPr sz="1800" spc="-75" dirty="0">
                <a:cs typeface="Arial"/>
              </a:rPr>
              <a:t>create </a:t>
            </a:r>
            <a:r>
              <a:rPr sz="1800" spc="-95" dirty="0">
                <a:cs typeface="Arial"/>
              </a:rPr>
              <a:t>many </a:t>
            </a:r>
            <a:r>
              <a:rPr sz="1800" spc="-100" dirty="0">
                <a:cs typeface="Arial"/>
              </a:rPr>
              <a:t>copies </a:t>
            </a:r>
            <a:r>
              <a:rPr sz="1800" spc="-5" dirty="0">
                <a:cs typeface="Arial"/>
              </a:rPr>
              <a:t>of </a:t>
            </a:r>
            <a:r>
              <a:rPr sz="1800" spc="-20" dirty="0">
                <a:cs typeface="Arial"/>
              </a:rPr>
              <a:t>the </a:t>
            </a:r>
            <a:r>
              <a:rPr sz="1800" spc="-50" dirty="0">
                <a:cs typeface="Arial"/>
              </a:rPr>
              <a:t>required</a:t>
            </a:r>
            <a:r>
              <a:rPr sz="1800" spc="-220" dirty="0">
                <a:cs typeface="Arial"/>
              </a:rPr>
              <a:t> </a:t>
            </a:r>
            <a:r>
              <a:rPr sz="1800" spc="-50" dirty="0">
                <a:cs typeface="Arial"/>
              </a:rPr>
              <a:t>polypeptide</a:t>
            </a:r>
            <a:r>
              <a:rPr sz="1800" spc="-50" dirty="0">
                <a:latin typeface="Arial"/>
                <a:cs typeface="Arial"/>
              </a:rPr>
              <a:t>.</a:t>
            </a:r>
            <a:endParaRPr sz="1800" dirty="0">
              <a:latin typeface="Arial"/>
              <a:cs typeface="Arial"/>
            </a:endParaRPr>
          </a:p>
        </p:txBody>
      </p:sp>
      <p:sp>
        <p:nvSpPr>
          <p:cNvPr id="8" name="object 8"/>
          <p:cNvSpPr txBox="1"/>
          <p:nvPr/>
        </p:nvSpPr>
        <p:spPr>
          <a:xfrm>
            <a:off x="5244465" y="6606337"/>
            <a:ext cx="382016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http://urei.bio.uci.edu/~hudel/bs99a/lecture21/polysome.gif</a:t>
            </a:r>
            <a:endParaRPr sz="1200">
              <a:latin typeface="Arial"/>
              <a:cs typeface="Arial"/>
            </a:endParaRPr>
          </a:p>
        </p:txBody>
      </p:sp>
      <p:sp>
        <p:nvSpPr>
          <p:cNvPr id="9" name="object 9"/>
          <p:cNvSpPr txBox="1"/>
          <p:nvPr/>
        </p:nvSpPr>
        <p:spPr>
          <a:xfrm>
            <a:off x="6815455" y="1986533"/>
            <a:ext cx="1699895" cy="513080"/>
          </a:xfrm>
          <a:prstGeom prst="rect">
            <a:avLst/>
          </a:prstGeom>
          <a:solidFill>
            <a:srgbClr val="FFFF00"/>
          </a:solidFill>
        </p:spPr>
        <p:txBody>
          <a:bodyPr vert="horz" wrap="square" lIns="0" tIns="12065" rIns="0" bIns="0" rtlCol="0">
            <a:spAutoFit/>
          </a:bodyPr>
          <a:lstStyle/>
          <a:p>
            <a:pPr marL="12700" marR="5080">
              <a:lnSpc>
                <a:spcPct val="100000"/>
              </a:lnSpc>
              <a:spcBef>
                <a:spcPts val="95"/>
              </a:spcBef>
            </a:pPr>
            <a:r>
              <a:rPr sz="1600" spc="-70" dirty="0">
                <a:cs typeface="Arial"/>
              </a:rPr>
              <a:t>Electron </a:t>
            </a:r>
            <a:r>
              <a:rPr sz="1600" spc="-65" dirty="0">
                <a:cs typeface="Arial"/>
              </a:rPr>
              <a:t>micrograph  </a:t>
            </a:r>
            <a:r>
              <a:rPr sz="1600" spc="-70" dirty="0">
                <a:cs typeface="Arial"/>
              </a:rPr>
              <a:t>showing </a:t>
            </a:r>
            <a:r>
              <a:rPr sz="1600" spc="-130" dirty="0">
                <a:cs typeface="Arial"/>
              </a:rPr>
              <a:t>a</a:t>
            </a:r>
            <a:r>
              <a:rPr sz="1600" spc="-175" dirty="0">
                <a:cs typeface="Arial"/>
              </a:rPr>
              <a:t> </a:t>
            </a:r>
            <a:r>
              <a:rPr sz="1600" spc="-75" dirty="0">
                <a:cs typeface="Arial"/>
              </a:rPr>
              <a:t>polysome</a:t>
            </a:r>
            <a:endParaRPr sz="1600" dirty="0">
              <a:cs typeface="Arial"/>
            </a:endParaRPr>
          </a:p>
        </p:txBody>
      </p:sp>
      <p:sp>
        <p:nvSpPr>
          <p:cNvPr id="10" name="object 10"/>
          <p:cNvSpPr txBox="1"/>
          <p:nvPr/>
        </p:nvSpPr>
        <p:spPr>
          <a:xfrm>
            <a:off x="6815455" y="3884167"/>
            <a:ext cx="1817370" cy="513080"/>
          </a:xfrm>
          <a:prstGeom prst="rect">
            <a:avLst/>
          </a:prstGeom>
          <a:solidFill>
            <a:srgbClr val="FFFF00"/>
          </a:solidFill>
        </p:spPr>
        <p:txBody>
          <a:bodyPr vert="horz" wrap="square" lIns="0" tIns="12065" rIns="0" bIns="0" rtlCol="0">
            <a:spAutoFit/>
          </a:bodyPr>
          <a:lstStyle/>
          <a:p>
            <a:pPr marL="12700" marR="5080">
              <a:lnSpc>
                <a:spcPct val="100000"/>
              </a:lnSpc>
              <a:spcBef>
                <a:spcPts val="95"/>
              </a:spcBef>
            </a:pPr>
            <a:r>
              <a:rPr sz="1600" spc="-90" dirty="0">
                <a:latin typeface="Arial"/>
                <a:cs typeface="Arial"/>
              </a:rPr>
              <a:t>Diagram </a:t>
            </a:r>
            <a:r>
              <a:rPr sz="1600" spc="-10" dirty="0">
                <a:latin typeface="Arial"/>
                <a:cs typeface="Arial"/>
              </a:rPr>
              <a:t>of </a:t>
            </a:r>
            <a:r>
              <a:rPr sz="1600" spc="-130" dirty="0">
                <a:latin typeface="Arial"/>
                <a:cs typeface="Arial"/>
              </a:rPr>
              <a:t>a  </a:t>
            </a:r>
            <a:r>
              <a:rPr sz="1600" spc="-80" dirty="0">
                <a:cs typeface="Arial"/>
              </a:rPr>
              <a:t>generalised</a:t>
            </a:r>
            <a:r>
              <a:rPr sz="1600" spc="-125" dirty="0">
                <a:latin typeface="Arial"/>
                <a:cs typeface="Arial"/>
              </a:rPr>
              <a:t> </a:t>
            </a:r>
            <a:r>
              <a:rPr sz="1600" spc="-75" dirty="0">
                <a:latin typeface="Arial"/>
                <a:cs typeface="Arial"/>
              </a:rPr>
              <a:t>polysome</a:t>
            </a:r>
            <a:endParaRPr sz="16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334010"/>
          </a:xfrm>
          <a:custGeom>
            <a:avLst/>
            <a:gdLst/>
            <a:ahLst/>
            <a:cxnLst/>
            <a:rect l="l" t="t" r="r" b="b"/>
            <a:pathLst>
              <a:path w="9144000" h="334010">
                <a:moveTo>
                  <a:pt x="0" y="333755"/>
                </a:moveTo>
                <a:lnTo>
                  <a:pt x="9144000" y="333755"/>
                </a:lnTo>
                <a:lnTo>
                  <a:pt x="9144000" y="0"/>
                </a:lnTo>
                <a:lnTo>
                  <a:pt x="0" y="0"/>
                </a:lnTo>
                <a:lnTo>
                  <a:pt x="0" y="333755"/>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2765"/>
            <a:ext cx="807656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7.3.S1 Identification of polysomes in electron micrographs of prokaryotes and</a:t>
            </a:r>
            <a:r>
              <a:rPr sz="1600" spc="225" dirty="0">
                <a:latin typeface="Arial"/>
                <a:cs typeface="Arial"/>
              </a:rPr>
              <a:t> </a:t>
            </a:r>
            <a:r>
              <a:rPr sz="1600" spc="-5" dirty="0">
                <a:latin typeface="Arial"/>
                <a:cs typeface="Arial"/>
              </a:rPr>
              <a:t>eukaryotes.</a:t>
            </a:r>
            <a:endParaRPr sz="1600">
              <a:latin typeface="Arial"/>
              <a:cs typeface="Arial"/>
            </a:endParaRPr>
          </a:p>
        </p:txBody>
      </p:sp>
      <p:sp>
        <p:nvSpPr>
          <p:cNvPr id="4" name="object 4"/>
          <p:cNvSpPr txBox="1">
            <a:spLocks noGrp="1"/>
          </p:cNvSpPr>
          <p:nvPr>
            <p:ph type="title"/>
          </p:nvPr>
        </p:nvSpPr>
        <p:spPr>
          <a:xfrm>
            <a:off x="280517" y="505206"/>
            <a:ext cx="6633845" cy="635635"/>
          </a:xfrm>
          <a:prstGeom prst="rect">
            <a:avLst/>
          </a:prstGeom>
          <a:solidFill>
            <a:srgbClr val="FFFF00"/>
          </a:solidFill>
        </p:spPr>
        <p:txBody>
          <a:bodyPr vert="horz" wrap="square" lIns="0" tIns="13335" rIns="0" bIns="0" rtlCol="0">
            <a:spAutoFit/>
          </a:bodyPr>
          <a:lstStyle/>
          <a:p>
            <a:pPr marL="12700" marR="5080">
              <a:lnSpc>
                <a:spcPct val="100000"/>
              </a:lnSpc>
              <a:spcBef>
                <a:spcPts val="105"/>
              </a:spcBef>
            </a:pPr>
            <a:r>
              <a:rPr sz="2000" spc="-60" dirty="0">
                <a:latin typeface="+mn-lt"/>
              </a:rPr>
              <a:t>In </a:t>
            </a:r>
            <a:r>
              <a:rPr sz="2000" spc="-75" dirty="0">
                <a:latin typeface="+mn-lt"/>
              </a:rPr>
              <a:t>prokaryotes </a:t>
            </a:r>
            <a:r>
              <a:rPr sz="2000" spc="-20" dirty="0">
                <a:latin typeface="+mn-lt"/>
              </a:rPr>
              <a:t>the </a:t>
            </a:r>
            <a:r>
              <a:rPr sz="2000" spc="-90" dirty="0">
                <a:latin typeface="+mn-lt"/>
              </a:rPr>
              <a:t>chromosome </a:t>
            </a:r>
            <a:r>
              <a:rPr sz="2000" spc="-120" dirty="0">
                <a:latin typeface="+mn-lt"/>
              </a:rPr>
              <a:t>may </a:t>
            </a:r>
            <a:r>
              <a:rPr sz="2000" spc="-125" dirty="0">
                <a:latin typeface="+mn-lt"/>
              </a:rPr>
              <a:t>have </a:t>
            </a:r>
            <a:r>
              <a:rPr sz="2000" spc="-85" dirty="0">
                <a:latin typeface="+mn-lt"/>
              </a:rPr>
              <a:t>numerous</a:t>
            </a:r>
            <a:r>
              <a:rPr sz="2000" spc="-235" dirty="0">
                <a:latin typeface="+mn-lt"/>
              </a:rPr>
              <a:t> </a:t>
            </a:r>
            <a:r>
              <a:rPr sz="2000" spc="-105" dirty="0">
                <a:latin typeface="+mn-lt"/>
              </a:rPr>
              <a:t>polysomes  </a:t>
            </a:r>
            <a:r>
              <a:rPr sz="2000" spc="-70" dirty="0">
                <a:latin typeface="+mn-lt"/>
              </a:rPr>
              <a:t>attached </a:t>
            </a:r>
            <a:r>
              <a:rPr sz="2000" spc="-35" dirty="0">
                <a:latin typeface="+mn-lt"/>
              </a:rPr>
              <a:t>directly </a:t>
            </a:r>
            <a:r>
              <a:rPr sz="2000" spc="15" dirty="0">
                <a:latin typeface="+mn-lt"/>
              </a:rPr>
              <a:t>to</a:t>
            </a:r>
            <a:r>
              <a:rPr sz="2000" spc="-220" dirty="0">
                <a:latin typeface="+mn-lt"/>
              </a:rPr>
              <a:t> </a:t>
            </a:r>
            <a:r>
              <a:rPr sz="2000" spc="25" dirty="0">
                <a:latin typeface="+mn-lt"/>
              </a:rPr>
              <a:t>it.</a:t>
            </a:r>
            <a:endParaRPr sz="2000" dirty="0">
              <a:latin typeface="+mn-lt"/>
            </a:endParaRPr>
          </a:p>
        </p:txBody>
      </p:sp>
      <p:sp>
        <p:nvSpPr>
          <p:cNvPr id="5" name="object 5"/>
          <p:cNvSpPr/>
          <p:nvPr/>
        </p:nvSpPr>
        <p:spPr>
          <a:xfrm>
            <a:off x="3387852" y="1487424"/>
            <a:ext cx="5114544" cy="230581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104513" y="6606337"/>
            <a:ext cx="4961255" cy="208279"/>
          </a:xfrm>
          <a:prstGeom prst="rect">
            <a:avLst/>
          </a:prstGeom>
        </p:spPr>
        <p:txBody>
          <a:bodyPr vert="horz" wrap="square" lIns="0" tIns="12700" rIns="0" bIns="0" rtlCol="0">
            <a:spAutoFit/>
          </a:bodyPr>
          <a:lstStyle/>
          <a:p>
            <a:pPr marL="12700">
              <a:lnSpc>
                <a:spcPct val="100000"/>
              </a:lnSpc>
              <a:spcBef>
                <a:spcPts val="100"/>
              </a:spcBef>
            </a:pPr>
            <a:r>
              <a:rPr sz="1200" u="sng" spc="-30" dirty="0">
                <a:solidFill>
                  <a:srgbClr val="0000FF"/>
                </a:solidFill>
                <a:uFill>
                  <a:solidFill>
                    <a:srgbClr val="0000FF"/>
                  </a:solidFill>
                </a:uFill>
                <a:latin typeface="Arial"/>
                <a:cs typeface="Arial"/>
                <a:hlinkClick r:id="rId3"/>
              </a:rPr>
              <a:t>http://www.nature.com/scitable/content/27459/williams_polysome_mid_1.jpg</a:t>
            </a:r>
            <a:endParaRPr sz="1200">
              <a:latin typeface="Arial"/>
              <a:cs typeface="Arial"/>
            </a:endParaRPr>
          </a:p>
        </p:txBody>
      </p:sp>
      <p:sp>
        <p:nvSpPr>
          <p:cNvPr id="7" name="object 7"/>
          <p:cNvSpPr/>
          <p:nvPr/>
        </p:nvSpPr>
        <p:spPr>
          <a:xfrm>
            <a:off x="3387852" y="3793235"/>
            <a:ext cx="5114925" cy="585470"/>
          </a:xfrm>
          <a:custGeom>
            <a:avLst/>
            <a:gdLst/>
            <a:ahLst/>
            <a:cxnLst/>
            <a:rect l="l" t="t" r="r" b="b"/>
            <a:pathLst>
              <a:path w="5114925" h="585470">
                <a:moveTo>
                  <a:pt x="0" y="585215"/>
                </a:moveTo>
                <a:lnTo>
                  <a:pt x="5114544" y="585215"/>
                </a:lnTo>
                <a:lnTo>
                  <a:pt x="5114544" y="0"/>
                </a:lnTo>
                <a:lnTo>
                  <a:pt x="0" y="0"/>
                </a:lnTo>
                <a:lnTo>
                  <a:pt x="0" y="585215"/>
                </a:lnTo>
                <a:close/>
              </a:path>
            </a:pathLst>
          </a:custGeom>
          <a:ln w="9144">
            <a:solidFill>
              <a:srgbClr val="000000"/>
            </a:solidFill>
          </a:ln>
        </p:spPr>
        <p:txBody>
          <a:bodyPr wrap="square" lIns="0" tIns="0" rIns="0" bIns="0" rtlCol="0"/>
          <a:lstStyle/>
          <a:p>
            <a:endParaRPr/>
          </a:p>
        </p:txBody>
      </p:sp>
      <p:sp>
        <p:nvSpPr>
          <p:cNvPr id="8" name="object 8"/>
          <p:cNvSpPr txBox="1"/>
          <p:nvPr/>
        </p:nvSpPr>
        <p:spPr>
          <a:xfrm>
            <a:off x="460349" y="4938140"/>
            <a:ext cx="7550150" cy="513080"/>
          </a:xfrm>
          <a:prstGeom prst="rect">
            <a:avLst/>
          </a:prstGeom>
        </p:spPr>
        <p:txBody>
          <a:bodyPr vert="horz" wrap="square" lIns="0" tIns="12065" rIns="0" bIns="0" rtlCol="0">
            <a:spAutoFit/>
          </a:bodyPr>
          <a:lstStyle/>
          <a:p>
            <a:pPr marL="12700" marR="5080">
              <a:lnSpc>
                <a:spcPct val="100000"/>
              </a:lnSpc>
              <a:spcBef>
                <a:spcPts val="95"/>
              </a:spcBef>
            </a:pPr>
            <a:r>
              <a:rPr sz="1600" i="1" spc="-130" dirty="0">
                <a:latin typeface="+mj-lt"/>
                <a:cs typeface="Trebuchet MS"/>
              </a:rPr>
              <a:t>n.b. </a:t>
            </a:r>
            <a:r>
              <a:rPr sz="1600" i="1" spc="-75" dirty="0">
                <a:latin typeface="+mj-lt"/>
                <a:cs typeface="Trebuchet MS"/>
              </a:rPr>
              <a:t>polysomes </a:t>
            </a:r>
            <a:r>
              <a:rPr sz="1600" i="1" spc="-90" dirty="0">
                <a:latin typeface="+mj-lt"/>
                <a:cs typeface="Trebuchet MS"/>
              </a:rPr>
              <a:t>in </a:t>
            </a:r>
            <a:r>
              <a:rPr sz="1600" i="1" spc="-85" dirty="0">
                <a:latin typeface="+mj-lt"/>
                <a:cs typeface="Trebuchet MS"/>
              </a:rPr>
              <a:t>eukaryotes occur separately </a:t>
            </a:r>
            <a:r>
              <a:rPr sz="1600" i="1" spc="-90" dirty="0">
                <a:latin typeface="+mj-lt"/>
                <a:cs typeface="Trebuchet MS"/>
              </a:rPr>
              <a:t>in </a:t>
            </a:r>
            <a:r>
              <a:rPr sz="1600" i="1" spc="-105" dirty="0">
                <a:latin typeface="+mj-lt"/>
                <a:cs typeface="Trebuchet MS"/>
              </a:rPr>
              <a:t>the </a:t>
            </a:r>
            <a:r>
              <a:rPr sz="1600" i="1" spc="-80" dirty="0">
                <a:latin typeface="+mj-lt"/>
                <a:cs typeface="Trebuchet MS"/>
              </a:rPr>
              <a:t>cytoplasm </a:t>
            </a:r>
            <a:r>
              <a:rPr sz="1600" i="1" spc="-85" dirty="0">
                <a:latin typeface="+mj-lt"/>
                <a:cs typeface="Trebuchet MS"/>
              </a:rPr>
              <a:t>or </a:t>
            </a:r>
            <a:r>
              <a:rPr sz="1600" i="1" spc="-50" dirty="0">
                <a:latin typeface="+mj-lt"/>
                <a:cs typeface="Trebuchet MS"/>
              </a:rPr>
              <a:t>on </a:t>
            </a:r>
            <a:r>
              <a:rPr sz="1600" i="1" spc="-105" dirty="0">
                <a:latin typeface="+mj-lt"/>
                <a:cs typeface="Trebuchet MS"/>
              </a:rPr>
              <a:t>the </a:t>
            </a:r>
            <a:r>
              <a:rPr sz="1600" i="1" spc="-110" dirty="0">
                <a:latin typeface="+mj-lt"/>
                <a:cs typeface="Trebuchet MS"/>
              </a:rPr>
              <a:t>ER. </a:t>
            </a:r>
            <a:r>
              <a:rPr sz="1600" i="1" spc="-100" dirty="0">
                <a:latin typeface="+mj-lt"/>
                <a:cs typeface="Trebuchet MS"/>
              </a:rPr>
              <a:t>This </a:t>
            </a:r>
            <a:r>
              <a:rPr sz="1600" i="1" spc="-80" dirty="0">
                <a:latin typeface="+mj-lt"/>
                <a:cs typeface="Trebuchet MS"/>
              </a:rPr>
              <a:t>is</a:t>
            </a:r>
            <a:r>
              <a:rPr sz="1600" i="1" spc="-365" dirty="0">
                <a:latin typeface="+mj-lt"/>
                <a:cs typeface="Trebuchet MS"/>
              </a:rPr>
              <a:t> </a:t>
            </a:r>
            <a:r>
              <a:rPr sz="1600" i="1" spc="-75" dirty="0">
                <a:latin typeface="+mj-lt"/>
                <a:cs typeface="Trebuchet MS"/>
              </a:rPr>
              <a:t>because  </a:t>
            </a:r>
            <a:r>
              <a:rPr sz="1600" i="1" spc="-65" dirty="0">
                <a:latin typeface="+mj-lt"/>
                <a:cs typeface="Trebuchet MS"/>
              </a:rPr>
              <a:t>Ribosomes </a:t>
            </a:r>
            <a:r>
              <a:rPr sz="1600" i="1" spc="-90" dirty="0">
                <a:latin typeface="+mj-lt"/>
                <a:cs typeface="Trebuchet MS"/>
              </a:rPr>
              <a:t>attach </a:t>
            </a:r>
            <a:r>
              <a:rPr sz="1600" i="1" spc="-100" dirty="0">
                <a:latin typeface="+mj-lt"/>
                <a:cs typeface="Trebuchet MS"/>
              </a:rPr>
              <a:t>to </a:t>
            </a:r>
            <a:r>
              <a:rPr sz="1600" i="1" spc="-105" dirty="0">
                <a:latin typeface="+mj-lt"/>
                <a:cs typeface="Trebuchet MS"/>
              </a:rPr>
              <a:t>the </a:t>
            </a:r>
            <a:r>
              <a:rPr sz="1600" i="1" spc="-50" dirty="0">
                <a:latin typeface="+mj-lt"/>
                <a:cs typeface="Trebuchet MS"/>
              </a:rPr>
              <a:t>mRNA </a:t>
            </a:r>
            <a:r>
              <a:rPr sz="1600" i="1" spc="-30" dirty="0">
                <a:latin typeface="+mj-lt"/>
                <a:cs typeface="Trebuchet MS"/>
              </a:rPr>
              <a:t>as</a:t>
            </a:r>
            <a:r>
              <a:rPr sz="1600" i="1" spc="-335" dirty="0">
                <a:latin typeface="+mj-lt"/>
                <a:cs typeface="Trebuchet MS"/>
              </a:rPr>
              <a:t> </a:t>
            </a:r>
            <a:r>
              <a:rPr sz="1600" i="1" spc="-135" dirty="0">
                <a:latin typeface="+mj-lt"/>
                <a:cs typeface="Trebuchet MS"/>
              </a:rPr>
              <a:t>it </a:t>
            </a:r>
            <a:r>
              <a:rPr sz="1600" i="1" spc="-80" dirty="0">
                <a:latin typeface="+mj-lt"/>
                <a:cs typeface="Trebuchet MS"/>
              </a:rPr>
              <a:t>is </a:t>
            </a:r>
            <a:r>
              <a:rPr sz="1600" i="1" spc="-70" dirty="0">
                <a:latin typeface="+mj-lt"/>
                <a:cs typeface="Trebuchet MS"/>
              </a:rPr>
              <a:t>being </a:t>
            </a:r>
            <a:r>
              <a:rPr sz="1600" i="1" spc="-95" dirty="0">
                <a:latin typeface="+mj-lt"/>
                <a:cs typeface="Trebuchet MS"/>
              </a:rPr>
              <a:t>translated.</a:t>
            </a:r>
            <a:endParaRPr sz="1600" dirty="0">
              <a:latin typeface="+mj-lt"/>
              <a:cs typeface="Trebuchet MS"/>
            </a:endParaRPr>
          </a:p>
        </p:txBody>
      </p:sp>
      <p:sp>
        <p:nvSpPr>
          <p:cNvPr id="9" name="object 9"/>
          <p:cNvSpPr txBox="1"/>
          <p:nvPr/>
        </p:nvSpPr>
        <p:spPr>
          <a:xfrm>
            <a:off x="460349" y="1624267"/>
            <a:ext cx="8042275" cy="2475037"/>
          </a:xfrm>
          <a:prstGeom prst="rect">
            <a:avLst/>
          </a:prstGeom>
        </p:spPr>
        <p:txBody>
          <a:bodyPr vert="horz" wrap="square" lIns="0" tIns="12700" rIns="0" bIns="0" rtlCol="0">
            <a:spAutoFit/>
          </a:bodyPr>
          <a:lstStyle/>
          <a:p>
            <a:pPr marL="12700">
              <a:lnSpc>
                <a:spcPct val="100000"/>
              </a:lnSpc>
              <a:spcBef>
                <a:spcPts val="100"/>
              </a:spcBef>
            </a:pPr>
            <a:r>
              <a:rPr sz="2000" spc="-105" dirty="0">
                <a:cs typeface="Arial"/>
              </a:rPr>
              <a:t>Features </a:t>
            </a:r>
            <a:r>
              <a:rPr sz="2000" spc="15" dirty="0">
                <a:cs typeface="Arial"/>
              </a:rPr>
              <a:t>to </a:t>
            </a:r>
            <a:r>
              <a:rPr sz="2000" spc="-80" dirty="0">
                <a:cs typeface="Arial"/>
              </a:rPr>
              <a:t>take </a:t>
            </a:r>
            <a:r>
              <a:rPr sz="2000" spc="-40" dirty="0">
                <a:cs typeface="Arial"/>
              </a:rPr>
              <a:t>note</a:t>
            </a:r>
            <a:r>
              <a:rPr sz="2000" spc="-190" dirty="0">
                <a:cs typeface="Arial"/>
              </a:rPr>
              <a:t> </a:t>
            </a:r>
            <a:r>
              <a:rPr sz="2000" spc="-15" dirty="0">
                <a:cs typeface="Arial"/>
              </a:rPr>
              <a:t>of:</a:t>
            </a:r>
            <a:endParaRPr sz="2000" dirty="0">
              <a:cs typeface="Arial"/>
            </a:endParaRPr>
          </a:p>
          <a:p>
            <a:pPr marL="299085" marR="5549900" indent="-286385">
              <a:lnSpc>
                <a:spcPct val="100000"/>
              </a:lnSpc>
              <a:buChar char="•"/>
              <a:tabLst>
                <a:tab pos="299085" algn="l"/>
                <a:tab pos="299720" algn="l"/>
              </a:tabLst>
            </a:pPr>
            <a:r>
              <a:rPr sz="2000" spc="-135" dirty="0">
                <a:cs typeface="Arial"/>
              </a:rPr>
              <a:t>The </a:t>
            </a:r>
            <a:r>
              <a:rPr sz="2000" spc="-40" dirty="0">
                <a:cs typeface="Arial"/>
              </a:rPr>
              <a:t>arrow </a:t>
            </a:r>
            <a:r>
              <a:rPr sz="2000" spc="-75" dirty="0">
                <a:cs typeface="Arial"/>
              </a:rPr>
              <a:t>indicates</a:t>
            </a:r>
            <a:r>
              <a:rPr sz="2000" spc="-130" dirty="0">
                <a:cs typeface="Arial"/>
              </a:rPr>
              <a:t> </a:t>
            </a:r>
            <a:r>
              <a:rPr sz="2000" spc="-20" dirty="0">
                <a:cs typeface="Arial"/>
              </a:rPr>
              <a:t>the  </a:t>
            </a:r>
            <a:r>
              <a:rPr sz="2000" spc="-85" dirty="0">
                <a:cs typeface="Arial"/>
              </a:rPr>
              <a:t>chromosome</a:t>
            </a:r>
            <a:endParaRPr sz="2000" dirty="0">
              <a:cs typeface="Arial"/>
            </a:endParaRPr>
          </a:p>
          <a:p>
            <a:pPr marL="299085" marR="5586095" indent="-286385">
              <a:lnSpc>
                <a:spcPct val="100000"/>
              </a:lnSpc>
              <a:buChar char="•"/>
              <a:tabLst>
                <a:tab pos="299085" algn="l"/>
                <a:tab pos="299720" algn="l"/>
              </a:tabLst>
            </a:pPr>
            <a:r>
              <a:rPr sz="2000" spc="-125" dirty="0">
                <a:cs typeface="Arial"/>
              </a:rPr>
              <a:t>Polysomes </a:t>
            </a:r>
            <a:r>
              <a:rPr sz="2000" spc="-85" dirty="0">
                <a:cs typeface="Arial"/>
              </a:rPr>
              <a:t>show </a:t>
            </a:r>
            <a:r>
              <a:rPr sz="2000" spc="-170" dirty="0">
                <a:cs typeface="Arial"/>
              </a:rPr>
              <a:t>as </a:t>
            </a:r>
            <a:r>
              <a:rPr sz="2000" spc="-20" dirty="0">
                <a:cs typeface="Arial"/>
              </a:rPr>
              <a:t>the  </a:t>
            </a:r>
            <a:r>
              <a:rPr sz="2000" spc="-90" dirty="0">
                <a:cs typeface="Arial"/>
              </a:rPr>
              <a:t>side </a:t>
            </a:r>
            <a:r>
              <a:rPr sz="2000" spc="-95" dirty="0">
                <a:cs typeface="Arial"/>
              </a:rPr>
              <a:t>chains. </a:t>
            </a:r>
            <a:r>
              <a:rPr sz="2000" spc="-130" dirty="0">
                <a:cs typeface="Arial"/>
              </a:rPr>
              <a:t>The </a:t>
            </a:r>
            <a:r>
              <a:rPr sz="2000" spc="-65" dirty="0">
                <a:cs typeface="Arial"/>
              </a:rPr>
              <a:t>dark  </a:t>
            </a:r>
            <a:r>
              <a:rPr sz="2000" spc="-55" dirty="0">
                <a:cs typeface="Arial"/>
              </a:rPr>
              <a:t>ball-like </a:t>
            </a:r>
            <a:r>
              <a:rPr sz="2000" spc="-80" dirty="0">
                <a:cs typeface="Arial"/>
              </a:rPr>
              <a:t>ribosomes </a:t>
            </a:r>
            <a:r>
              <a:rPr sz="2000" spc="-60" dirty="0">
                <a:cs typeface="Arial"/>
              </a:rPr>
              <a:t>on  </a:t>
            </a:r>
            <a:r>
              <a:rPr sz="2000" spc="-110" dirty="0">
                <a:cs typeface="Arial"/>
              </a:rPr>
              <a:t>each </a:t>
            </a:r>
            <a:r>
              <a:rPr sz="2000" spc="-80" dirty="0">
                <a:cs typeface="Arial"/>
              </a:rPr>
              <a:t>polysome </a:t>
            </a:r>
            <a:r>
              <a:rPr sz="2000" spc="-95" dirty="0">
                <a:cs typeface="Arial"/>
              </a:rPr>
              <a:t>side  </a:t>
            </a:r>
            <a:r>
              <a:rPr sz="2000" spc="-85" dirty="0">
                <a:cs typeface="Arial"/>
              </a:rPr>
              <a:t>chain are </a:t>
            </a:r>
            <a:r>
              <a:rPr sz="2000" spc="-65" dirty="0">
                <a:cs typeface="Arial"/>
              </a:rPr>
              <a:t>clearly</a:t>
            </a:r>
            <a:r>
              <a:rPr sz="2000" spc="-85" dirty="0">
                <a:cs typeface="Arial"/>
              </a:rPr>
              <a:t> </a:t>
            </a:r>
            <a:r>
              <a:rPr sz="2000" spc="-65" dirty="0">
                <a:cs typeface="Arial"/>
              </a:rPr>
              <a:t>visible</a:t>
            </a:r>
            <a:endParaRPr sz="1600" dirty="0">
              <a:cs typeface="Arial"/>
            </a:endParaRPr>
          </a:p>
        </p:txBody>
      </p:sp>
      <p:sp>
        <p:nvSpPr>
          <p:cNvPr id="10" name="Rectangle 9">
            <a:extLst>
              <a:ext uri="{FF2B5EF4-FFF2-40B4-BE49-F238E27FC236}">
                <a16:creationId xmlns:a16="http://schemas.microsoft.com/office/drawing/2014/main" id="{85FAF037-DA1A-4F3A-A1DA-2EFDE7E0902F}"/>
              </a:ext>
            </a:extLst>
          </p:cNvPr>
          <p:cNvSpPr/>
          <p:nvPr/>
        </p:nvSpPr>
        <p:spPr>
          <a:xfrm>
            <a:off x="3578030" y="3762804"/>
            <a:ext cx="4572000" cy="646331"/>
          </a:xfrm>
          <a:prstGeom prst="rect">
            <a:avLst/>
          </a:prstGeom>
        </p:spPr>
        <p:txBody>
          <a:bodyPr>
            <a:spAutoFit/>
          </a:bodyPr>
          <a:lstStyle/>
          <a:p>
            <a:r>
              <a:rPr lang="en-US" dirty="0"/>
              <a:t>Electron micrograph showing growing </a:t>
            </a:r>
            <a:r>
              <a:rPr lang="en-US" dirty="0" err="1"/>
              <a:t>polysomes</a:t>
            </a:r>
            <a:r>
              <a:rPr lang="en-US" dirty="0"/>
              <a:t> on a  chromosome from E. coli.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1221105"/>
          </a:xfrm>
          <a:custGeom>
            <a:avLst/>
            <a:gdLst/>
            <a:ahLst/>
            <a:cxnLst/>
            <a:rect l="l" t="t" r="r" b="b"/>
            <a:pathLst>
              <a:path w="9144000" h="1221105">
                <a:moveTo>
                  <a:pt x="0" y="1220724"/>
                </a:moveTo>
                <a:lnTo>
                  <a:pt x="9144000" y="1220724"/>
                </a:lnTo>
                <a:lnTo>
                  <a:pt x="9144000" y="0"/>
                </a:lnTo>
                <a:lnTo>
                  <a:pt x="0" y="0"/>
                </a:lnTo>
                <a:lnTo>
                  <a:pt x="0" y="1220724"/>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26669"/>
            <a:ext cx="8858885" cy="1169035"/>
          </a:xfrm>
          <a:prstGeom prst="rect">
            <a:avLst/>
          </a:prstGeom>
        </p:spPr>
        <p:txBody>
          <a:bodyPr vert="horz" wrap="square" lIns="0" tIns="12700" rIns="0" bIns="0" rtlCol="0">
            <a:spAutoFit/>
          </a:bodyPr>
          <a:lstStyle/>
          <a:p>
            <a:pPr marL="12700" marR="5080">
              <a:lnSpc>
                <a:spcPct val="100000"/>
              </a:lnSpc>
              <a:spcBef>
                <a:spcPts val="100"/>
              </a:spcBef>
            </a:pPr>
            <a:r>
              <a:rPr sz="1500" dirty="0">
                <a:latin typeface="Arial"/>
                <a:cs typeface="Arial"/>
              </a:rPr>
              <a:t>7.3.U7 </a:t>
            </a:r>
            <a:r>
              <a:rPr sz="1500" spc="-5" dirty="0">
                <a:latin typeface="Arial"/>
                <a:cs typeface="Arial"/>
              </a:rPr>
              <a:t>The </a:t>
            </a:r>
            <a:r>
              <a:rPr sz="1500" dirty="0">
                <a:latin typeface="Arial"/>
                <a:cs typeface="Arial"/>
              </a:rPr>
              <a:t>sequence and number of amino acids in the polypeptide is the primary structure. </a:t>
            </a:r>
            <a:r>
              <a:rPr sz="1500" spc="-5" dirty="0">
                <a:latin typeface="Arial"/>
                <a:cs typeface="Arial"/>
              </a:rPr>
              <a:t>AND</a:t>
            </a:r>
            <a:r>
              <a:rPr sz="1500" spc="-220" dirty="0">
                <a:latin typeface="Arial"/>
                <a:cs typeface="Arial"/>
              </a:rPr>
              <a:t> </a:t>
            </a:r>
            <a:r>
              <a:rPr sz="1500" dirty="0">
                <a:latin typeface="Arial"/>
                <a:cs typeface="Arial"/>
              </a:rPr>
              <a:t>7.3.U8  </a:t>
            </a:r>
            <a:r>
              <a:rPr sz="1500" spc="-5" dirty="0">
                <a:latin typeface="Arial"/>
                <a:cs typeface="Arial"/>
              </a:rPr>
              <a:t>The </a:t>
            </a:r>
            <a:r>
              <a:rPr sz="1500" dirty="0">
                <a:latin typeface="Arial"/>
                <a:cs typeface="Arial"/>
              </a:rPr>
              <a:t>secondary structure is the formation of alpha helices and beta pleated sheets stabilized by hydrogen  bonding. </a:t>
            </a:r>
            <a:r>
              <a:rPr sz="1500" spc="-5" dirty="0">
                <a:latin typeface="Arial"/>
                <a:cs typeface="Arial"/>
              </a:rPr>
              <a:t>AND </a:t>
            </a:r>
            <a:r>
              <a:rPr sz="1500" dirty="0">
                <a:latin typeface="Arial"/>
                <a:cs typeface="Arial"/>
              </a:rPr>
              <a:t>7.3.U9 </a:t>
            </a:r>
            <a:r>
              <a:rPr sz="1500" spc="-5" dirty="0">
                <a:latin typeface="Arial"/>
                <a:cs typeface="Arial"/>
              </a:rPr>
              <a:t>The </a:t>
            </a:r>
            <a:r>
              <a:rPr sz="1500" dirty="0">
                <a:latin typeface="Arial"/>
                <a:cs typeface="Arial"/>
              </a:rPr>
              <a:t>tertiary structure is the further folding of the </a:t>
            </a:r>
            <a:r>
              <a:rPr sz="1500" spc="-5" dirty="0">
                <a:latin typeface="Arial"/>
                <a:cs typeface="Arial"/>
              </a:rPr>
              <a:t>polypeptide </a:t>
            </a:r>
            <a:r>
              <a:rPr sz="1500" dirty="0">
                <a:latin typeface="Arial"/>
                <a:cs typeface="Arial"/>
              </a:rPr>
              <a:t>stabilized by  interactions </a:t>
            </a:r>
            <a:r>
              <a:rPr sz="1500" spc="-5" dirty="0">
                <a:latin typeface="Arial"/>
                <a:cs typeface="Arial"/>
              </a:rPr>
              <a:t>between R </a:t>
            </a:r>
            <a:r>
              <a:rPr sz="1500" spc="5" dirty="0">
                <a:latin typeface="Arial"/>
                <a:cs typeface="Arial"/>
              </a:rPr>
              <a:t>groups. </a:t>
            </a:r>
            <a:r>
              <a:rPr sz="1500" spc="-5" dirty="0">
                <a:latin typeface="Arial"/>
                <a:cs typeface="Arial"/>
              </a:rPr>
              <a:t>AND </a:t>
            </a:r>
            <a:r>
              <a:rPr sz="1500" dirty="0">
                <a:latin typeface="Arial"/>
                <a:cs typeface="Arial"/>
              </a:rPr>
              <a:t>7.3.U10 </a:t>
            </a:r>
            <a:r>
              <a:rPr sz="1500" spc="-5" dirty="0">
                <a:latin typeface="Arial"/>
                <a:cs typeface="Arial"/>
              </a:rPr>
              <a:t>The </a:t>
            </a:r>
            <a:r>
              <a:rPr sz="1500" dirty="0">
                <a:latin typeface="Arial"/>
                <a:cs typeface="Arial"/>
              </a:rPr>
              <a:t>quaternary structure </a:t>
            </a:r>
            <a:r>
              <a:rPr sz="1500" spc="-5" dirty="0">
                <a:latin typeface="Arial"/>
                <a:cs typeface="Arial"/>
              </a:rPr>
              <a:t>exists in </a:t>
            </a:r>
            <a:r>
              <a:rPr sz="1500" dirty="0">
                <a:latin typeface="Arial"/>
                <a:cs typeface="Arial"/>
              </a:rPr>
              <a:t>proteins </a:t>
            </a:r>
            <a:r>
              <a:rPr sz="1500" spc="-5" dirty="0">
                <a:latin typeface="Arial"/>
                <a:cs typeface="Arial"/>
              </a:rPr>
              <a:t>with </a:t>
            </a:r>
            <a:r>
              <a:rPr sz="1500" dirty="0">
                <a:latin typeface="Arial"/>
                <a:cs typeface="Arial"/>
              </a:rPr>
              <a:t>more than  </a:t>
            </a:r>
            <a:r>
              <a:rPr sz="1500" spc="-5" dirty="0">
                <a:latin typeface="Arial"/>
                <a:cs typeface="Arial"/>
              </a:rPr>
              <a:t>one polypeptide</a:t>
            </a:r>
            <a:r>
              <a:rPr sz="1500" spc="-10" dirty="0">
                <a:latin typeface="Arial"/>
                <a:cs typeface="Arial"/>
              </a:rPr>
              <a:t> </a:t>
            </a:r>
            <a:r>
              <a:rPr sz="1500" dirty="0">
                <a:latin typeface="Arial"/>
                <a:cs typeface="Arial"/>
              </a:rPr>
              <a:t>chain.</a:t>
            </a:r>
            <a:endParaRPr sz="1500">
              <a:latin typeface="Arial"/>
              <a:cs typeface="Arial"/>
            </a:endParaRPr>
          </a:p>
        </p:txBody>
      </p:sp>
      <p:sp>
        <p:nvSpPr>
          <p:cNvPr id="4" name="object 4"/>
          <p:cNvSpPr/>
          <p:nvPr/>
        </p:nvSpPr>
        <p:spPr>
          <a:xfrm>
            <a:off x="0" y="1979676"/>
            <a:ext cx="8977745" cy="192869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0" y="1242440"/>
            <a:ext cx="9143999" cy="636270"/>
          </a:xfrm>
          <a:prstGeom prst="rect">
            <a:avLst/>
          </a:prstGeom>
        </p:spPr>
        <p:txBody>
          <a:bodyPr vert="horz" wrap="square" lIns="0" tIns="13335" rIns="0" bIns="0" rtlCol="0">
            <a:spAutoFit/>
          </a:bodyPr>
          <a:lstStyle/>
          <a:p>
            <a:pPr marL="12700">
              <a:lnSpc>
                <a:spcPct val="100000"/>
              </a:lnSpc>
              <a:spcBef>
                <a:spcPts val="105"/>
              </a:spcBef>
            </a:pPr>
            <a:r>
              <a:rPr sz="2000" kern="1200" dirty="0">
                <a:latin typeface="+mn-lt"/>
              </a:rPr>
              <a:t>There are four levels of protein structure. Which level a protein conforms to is</a:t>
            </a:r>
          </a:p>
          <a:p>
            <a:pPr marL="12700">
              <a:lnSpc>
                <a:spcPct val="100000"/>
              </a:lnSpc>
            </a:pPr>
            <a:r>
              <a:rPr sz="2000" kern="1200" dirty="0">
                <a:latin typeface="+mn-lt"/>
              </a:rPr>
              <a:t>determined by it’s amino acid sequence.</a:t>
            </a:r>
          </a:p>
        </p:txBody>
      </p:sp>
      <p:sp>
        <p:nvSpPr>
          <p:cNvPr id="6" name="object 6"/>
          <p:cNvSpPr txBox="1"/>
          <p:nvPr/>
        </p:nvSpPr>
        <p:spPr>
          <a:xfrm>
            <a:off x="332943" y="3965829"/>
            <a:ext cx="2228215" cy="1671955"/>
          </a:xfrm>
          <a:prstGeom prst="rect">
            <a:avLst/>
          </a:prstGeom>
        </p:spPr>
        <p:txBody>
          <a:bodyPr vert="horz" wrap="square" lIns="0" tIns="12700" rIns="0" bIns="0" rtlCol="0">
            <a:spAutoFit/>
          </a:bodyPr>
          <a:lstStyle/>
          <a:p>
            <a:pPr marL="748665">
              <a:lnSpc>
                <a:spcPct val="100000"/>
              </a:lnSpc>
              <a:spcBef>
                <a:spcPts val="100"/>
              </a:spcBef>
            </a:pPr>
            <a:r>
              <a:rPr sz="1200" spc="-45" dirty="0">
                <a:latin typeface="Arial"/>
                <a:cs typeface="Arial"/>
              </a:rPr>
              <a:t>(Polypeptide)</a:t>
            </a:r>
            <a:endParaRPr sz="1200">
              <a:latin typeface="Arial"/>
              <a:cs typeface="Arial"/>
            </a:endParaRPr>
          </a:p>
          <a:p>
            <a:pPr marL="184785" marR="5080" indent="-172085">
              <a:lnSpc>
                <a:spcPct val="100000"/>
              </a:lnSpc>
              <a:buChar char="•"/>
              <a:tabLst>
                <a:tab pos="185420" algn="l"/>
              </a:tabLst>
            </a:pPr>
            <a:r>
              <a:rPr sz="1200" spc="-90" dirty="0">
                <a:latin typeface="Arial"/>
                <a:cs typeface="Arial"/>
              </a:rPr>
              <a:t>The </a:t>
            </a:r>
            <a:r>
              <a:rPr sz="1200" spc="-25" dirty="0">
                <a:latin typeface="Arial"/>
                <a:cs typeface="Arial"/>
              </a:rPr>
              <a:t>order </a:t>
            </a:r>
            <a:r>
              <a:rPr sz="1200" spc="130" dirty="0">
                <a:latin typeface="Arial"/>
                <a:cs typeface="Arial"/>
              </a:rPr>
              <a:t>/ </a:t>
            </a:r>
            <a:r>
              <a:rPr sz="1200" spc="-70" dirty="0">
                <a:latin typeface="Arial"/>
                <a:cs typeface="Arial"/>
              </a:rPr>
              <a:t>sequence </a:t>
            </a:r>
            <a:r>
              <a:rPr sz="1200" spc="-5" dirty="0">
                <a:latin typeface="Arial"/>
                <a:cs typeface="Arial"/>
              </a:rPr>
              <a:t>of </a:t>
            </a:r>
            <a:r>
              <a:rPr sz="1200" spc="-15" dirty="0">
                <a:latin typeface="Arial"/>
                <a:cs typeface="Arial"/>
              </a:rPr>
              <a:t>the  </a:t>
            </a:r>
            <a:r>
              <a:rPr sz="1200" spc="-40" dirty="0">
                <a:latin typeface="Arial"/>
                <a:cs typeface="Arial"/>
              </a:rPr>
              <a:t>amino </a:t>
            </a:r>
            <a:r>
              <a:rPr sz="1200" spc="-70" dirty="0">
                <a:latin typeface="Arial"/>
                <a:cs typeface="Arial"/>
              </a:rPr>
              <a:t>acids </a:t>
            </a:r>
            <a:r>
              <a:rPr sz="1200" spc="-5" dirty="0">
                <a:latin typeface="Arial"/>
                <a:cs typeface="Arial"/>
              </a:rPr>
              <a:t>of </a:t>
            </a:r>
            <a:r>
              <a:rPr sz="1200" spc="-40" dirty="0">
                <a:latin typeface="Arial"/>
                <a:cs typeface="Arial"/>
              </a:rPr>
              <a:t>which </a:t>
            </a:r>
            <a:r>
              <a:rPr sz="1200" spc="-15" dirty="0">
                <a:latin typeface="Arial"/>
                <a:cs typeface="Arial"/>
              </a:rPr>
              <a:t>the</a:t>
            </a:r>
            <a:r>
              <a:rPr sz="1200" spc="-235" dirty="0">
                <a:latin typeface="Arial"/>
                <a:cs typeface="Arial"/>
              </a:rPr>
              <a:t> </a:t>
            </a:r>
            <a:r>
              <a:rPr sz="1200" spc="-20" dirty="0">
                <a:latin typeface="Arial"/>
                <a:cs typeface="Arial"/>
              </a:rPr>
              <a:t>protein  </a:t>
            </a:r>
            <a:r>
              <a:rPr sz="1200" spc="-65" dirty="0">
                <a:latin typeface="Arial"/>
                <a:cs typeface="Arial"/>
              </a:rPr>
              <a:t>is</a:t>
            </a:r>
            <a:r>
              <a:rPr sz="1200" spc="-70" dirty="0">
                <a:latin typeface="Arial"/>
                <a:cs typeface="Arial"/>
              </a:rPr>
              <a:t> </a:t>
            </a:r>
            <a:r>
              <a:rPr sz="1200" spc="-65" dirty="0">
                <a:latin typeface="Arial"/>
                <a:cs typeface="Arial"/>
              </a:rPr>
              <a:t>composed</a:t>
            </a:r>
            <a:endParaRPr sz="1200">
              <a:latin typeface="Arial"/>
              <a:cs typeface="Arial"/>
            </a:endParaRPr>
          </a:p>
          <a:p>
            <a:pPr marL="184785" marR="83185" indent="-172085">
              <a:lnSpc>
                <a:spcPct val="100000"/>
              </a:lnSpc>
              <a:buChar char="•"/>
              <a:tabLst>
                <a:tab pos="185420" algn="l"/>
              </a:tabLst>
            </a:pPr>
            <a:r>
              <a:rPr sz="1200" spc="-65" dirty="0">
                <a:latin typeface="Arial"/>
                <a:cs typeface="Arial"/>
              </a:rPr>
              <a:t>Formed </a:t>
            </a:r>
            <a:r>
              <a:rPr sz="1200" spc="-50" dirty="0">
                <a:latin typeface="Arial"/>
                <a:cs typeface="Arial"/>
              </a:rPr>
              <a:t>by </a:t>
            </a:r>
            <a:r>
              <a:rPr sz="1200" spc="-45" dirty="0">
                <a:latin typeface="Arial"/>
                <a:cs typeface="Arial"/>
              </a:rPr>
              <a:t>covalent </a:t>
            </a:r>
            <a:r>
              <a:rPr sz="1200" spc="-30" dirty="0">
                <a:latin typeface="Arial"/>
                <a:cs typeface="Arial"/>
              </a:rPr>
              <a:t>peptide  </a:t>
            </a:r>
            <a:r>
              <a:rPr sz="1200" spc="-60" dirty="0">
                <a:latin typeface="Arial"/>
                <a:cs typeface="Arial"/>
              </a:rPr>
              <a:t>bonds </a:t>
            </a:r>
            <a:r>
              <a:rPr sz="1200" spc="-40" dirty="0">
                <a:latin typeface="Arial"/>
                <a:cs typeface="Arial"/>
              </a:rPr>
              <a:t>between </a:t>
            </a:r>
            <a:r>
              <a:rPr sz="1200" spc="-45" dirty="0">
                <a:latin typeface="Arial"/>
                <a:cs typeface="Arial"/>
              </a:rPr>
              <a:t>adjacent</a:t>
            </a:r>
            <a:r>
              <a:rPr sz="1200" spc="-175" dirty="0">
                <a:latin typeface="Arial"/>
                <a:cs typeface="Arial"/>
              </a:rPr>
              <a:t> </a:t>
            </a:r>
            <a:r>
              <a:rPr sz="1200" spc="-40" dirty="0">
                <a:latin typeface="Arial"/>
                <a:cs typeface="Arial"/>
              </a:rPr>
              <a:t>amino  </a:t>
            </a:r>
            <a:r>
              <a:rPr sz="1200" spc="-70" dirty="0">
                <a:latin typeface="Arial"/>
                <a:cs typeface="Arial"/>
              </a:rPr>
              <a:t>acids</a:t>
            </a:r>
            <a:endParaRPr sz="1200">
              <a:latin typeface="Arial"/>
              <a:cs typeface="Arial"/>
            </a:endParaRPr>
          </a:p>
          <a:p>
            <a:pPr marL="184785" marR="42545" indent="-172085">
              <a:lnSpc>
                <a:spcPct val="100000"/>
              </a:lnSpc>
              <a:buChar char="•"/>
              <a:tabLst>
                <a:tab pos="185420" algn="l"/>
              </a:tabLst>
            </a:pPr>
            <a:r>
              <a:rPr sz="1200" spc="-55" dirty="0">
                <a:latin typeface="Arial"/>
                <a:cs typeface="Arial"/>
              </a:rPr>
              <a:t>Controls </a:t>
            </a:r>
            <a:r>
              <a:rPr sz="1200" spc="-25" dirty="0">
                <a:latin typeface="Arial"/>
                <a:cs typeface="Arial"/>
              </a:rPr>
              <a:t>all </a:t>
            </a:r>
            <a:r>
              <a:rPr sz="1200" spc="-55" dirty="0">
                <a:latin typeface="Arial"/>
                <a:cs typeface="Arial"/>
              </a:rPr>
              <a:t>subsequent levels</a:t>
            </a:r>
            <a:r>
              <a:rPr sz="1200" spc="-215" dirty="0">
                <a:latin typeface="Arial"/>
                <a:cs typeface="Arial"/>
              </a:rPr>
              <a:t> </a:t>
            </a:r>
            <a:r>
              <a:rPr sz="1200" spc="-10" dirty="0">
                <a:latin typeface="Arial"/>
                <a:cs typeface="Arial"/>
              </a:rPr>
              <a:t>of  </a:t>
            </a:r>
            <a:r>
              <a:rPr sz="1200" spc="-30" dirty="0">
                <a:latin typeface="Arial"/>
                <a:cs typeface="Arial"/>
              </a:rPr>
              <a:t>structure</a:t>
            </a:r>
            <a:endParaRPr sz="1200">
              <a:latin typeface="Arial"/>
              <a:cs typeface="Arial"/>
            </a:endParaRPr>
          </a:p>
        </p:txBody>
      </p:sp>
      <p:sp>
        <p:nvSpPr>
          <p:cNvPr id="7" name="object 7"/>
          <p:cNvSpPr txBox="1"/>
          <p:nvPr/>
        </p:nvSpPr>
        <p:spPr>
          <a:xfrm>
            <a:off x="3025520" y="3950589"/>
            <a:ext cx="2265045" cy="1489075"/>
          </a:xfrm>
          <a:prstGeom prst="rect">
            <a:avLst/>
          </a:prstGeom>
        </p:spPr>
        <p:txBody>
          <a:bodyPr vert="horz" wrap="square" lIns="0" tIns="12700" rIns="0" bIns="0" rtlCol="0">
            <a:spAutoFit/>
          </a:bodyPr>
          <a:lstStyle/>
          <a:p>
            <a:pPr marL="184785" marR="39370" indent="-172085">
              <a:lnSpc>
                <a:spcPct val="100000"/>
              </a:lnSpc>
              <a:spcBef>
                <a:spcPts val="100"/>
              </a:spcBef>
              <a:buChar char="•"/>
              <a:tabLst>
                <a:tab pos="185420" algn="l"/>
              </a:tabLst>
            </a:pPr>
            <a:r>
              <a:rPr sz="1200" spc="-90" dirty="0">
                <a:latin typeface="Arial"/>
                <a:cs typeface="Arial"/>
              </a:rPr>
              <a:t>The </a:t>
            </a:r>
            <a:r>
              <a:rPr sz="1200" spc="-65" dirty="0">
                <a:latin typeface="Arial"/>
                <a:cs typeface="Arial"/>
              </a:rPr>
              <a:t>chains </a:t>
            </a:r>
            <a:r>
              <a:rPr sz="1200" spc="-5" dirty="0">
                <a:latin typeface="Arial"/>
                <a:cs typeface="Arial"/>
              </a:rPr>
              <a:t>of </a:t>
            </a:r>
            <a:r>
              <a:rPr sz="1200" spc="-40" dirty="0">
                <a:latin typeface="Arial"/>
                <a:cs typeface="Arial"/>
              </a:rPr>
              <a:t>amino </a:t>
            </a:r>
            <a:r>
              <a:rPr sz="1200" spc="-70" dirty="0">
                <a:latin typeface="Arial"/>
                <a:cs typeface="Arial"/>
              </a:rPr>
              <a:t>acids </a:t>
            </a:r>
            <a:r>
              <a:rPr sz="1200" spc="-15" dirty="0">
                <a:latin typeface="Arial"/>
                <a:cs typeface="Arial"/>
              </a:rPr>
              <a:t>fold</a:t>
            </a:r>
            <a:r>
              <a:rPr sz="1200" spc="-195" dirty="0">
                <a:latin typeface="Arial"/>
                <a:cs typeface="Arial"/>
              </a:rPr>
              <a:t> </a:t>
            </a:r>
            <a:r>
              <a:rPr sz="1200" spc="-15" dirty="0">
                <a:latin typeface="Arial"/>
                <a:cs typeface="Arial"/>
              </a:rPr>
              <a:t>or  </a:t>
            </a:r>
            <a:r>
              <a:rPr sz="1200" dirty="0">
                <a:latin typeface="Arial"/>
                <a:cs typeface="Arial"/>
              </a:rPr>
              <a:t>turn </a:t>
            </a:r>
            <a:r>
              <a:rPr sz="1200" spc="-40" dirty="0">
                <a:latin typeface="Arial"/>
                <a:cs typeface="Arial"/>
              </a:rPr>
              <a:t>upon</a:t>
            </a:r>
            <a:r>
              <a:rPr sz="1200" spc="-190" dirty="0">
                <a:latin typeface="Arial"/>
                <a:cs typeface="Arial"/>
              </a:rPr>
              <a:t> </a:t>
            </a:r>
            <a:r>
              <a:rPr sz="1200" spc="-55" dirty="0">
                <a:latin typeface="Arial"/>
                <a:cs typeface="Arial"/>
              </a:rPr>
              <a:t>themselves</a:t>
            </a:r>
            <a:endParaRPr sz="1200">
              <a:latin typeface="Arial"/>
              <a:cs typeface="Arial"/>
            </a:endParaRPr>
          </a:p>
          <a:p>
            <a:pPr marL="184785" marR="5080" indent="-172085">
              <a:lnSpc>
                <a:spcPct val="100000"/>
              </a:lnSpc>
              <a:buChar char="•"/>
              <a:tabLst>
                <a:tab pos="185420" algn="l"/>
              </a:tabLst>
            </a:pPr>
            <a:r>
              <a:rPr sz="1200" spc="-60" dirty="0">
                <a:latin typeface="Arial"/>
                <a:cs typeface="Arial"/>
              </a:rPr>
              <a:t>Held </a:t>
            </a:r>
            <a:r>
              <a:rPr sz="1200" spc="-25" dirty="0">
                <a:latin typeface="Arial"/>
                <a:cs typeface="Arial"/>
              </a:rPr>
              <a:t>together </a:t>
            </a:r>
            <a:r>
              <a:rPr sz="1200" spc="-50" dirty="0">
                <a:latin typeface="Arial"/>
                <a:cs typeface="Arial"/>
              </a:rPr>
              <a:t>by </a:t>
            </a:r>
            <a:r>
              <a:rPr sz="1200" spc="-55" dirty="0">
                <a:latin typeface="Arial"/>
                <a:cs typeface="Arial"/>
              </a:rPr>
              <a:t>hydrogen</a:t>
            </a:r>
            <a:r>
              <a:rPr sz="1200" spc="-225" dirty="0">
                <a:latin typeface="Arial"/>
                <a:cs typeface="Arial"/>
              </a:rPr>
              <a:t> </a:t>
            </a:r>
            <a:r>
              <a:rPr sz="1200" spc="-60" dirty="0">
                <a:latin typeface="Arial"/>
                <a:cs typeface="Arial"/>
              </a:rPr>
              <a:t>bonds  </a:t>
            </a:r>
            <a:r>
              <a:rPr sz="1200" spc="-40" dirty="0">
                <a:latin typeface="Arial"/>
                <a:cs typeface="Arial"/>
              </a:rPr>
              <a:t>between </a:t>
            </a:r>
            <a:r>
              <a:rPr sz="1200" spc="-45" dirty="0">
                <a:latin typeface="Arial"/>
                <a:cs typeface="Arial"/>
              </a:rPr>
              <a:t>(non-adjacent) amine  </a:t>
            </a:r>
            <a:r>
              <a:rPr sz="1200" spc="-65" dirty="0">
                <a:latin typeface="Arial"/>
                <a:cs typeface="Arial"/>
              </a:rPr>
              <a:t>(N-H) </a:t>
            </a:r>
            <a:r>
              <a:rPr sz="1200" spc="-55" dirty="0">
                <a:latin typeface="Arial"/>
                <a:cs typeface="Arial"/>
              </a:rPr>
              <a:t>and </a:t>
            </a:r>
            <a:r>
              <a:rPr sz="1200" spc="-50" dirty="0">
                <a:latin typeface="Arial"/>
                <a:cs typeface="Arial"/>
              </a:rPr>
              <a:t>carboxylic </a:t>
            </a:r>
            <a:r>
              <a:rPr sz="1200" spc="-100" dirty="0">
                <a:latin typeface="Arial"/>
                <a:cs typeface="Arial"/>
              </a:rPr>
              <a:t>(C-O)</a:t>
            </a:r>
            <a:r>
              <a:rPr sz="1200" spc="-165" dirty="0">
                <a:latin typeface="Arial"/>
                <a:cs typeface="Arial"/>
              </a:rPr>
              <a:t> </a:t>
            </a:r>
            <a:r>
              <a:rPr sz="1200" spc="-60" dirty="0">
                <a:latin typeface="Arial"/>
                <a:cs typeface="Arial"/>
              </a:rPr>
              <a:t>groups</a:t>
            </a:r>
            <a:endParaRPr sz="1200">
              <a:latin typeface="Arial"/>
              <a:cs typeface="Arial"/>
            </a:endParaRPr>
          </a:p>
          <a:p>
            <a:pPr marL="184785" marR="454659" indent="-172085">
              <a:lnSpc>
                <a:spcPct val="100000"/>
              </a:lnSpc>
              <a:buChar char="•"/>
              <a:tabLst>
                <a:tab pos="185420" algn="l"/>
              </a:tabLst>
            </a:pPr>
            <a:r>
              <a:rPr sz="1200" spc="-65" dirty="0">
                <a:latin typeface="Arial"/>
                <a:cs typeface="Arial"/>
              </a:rPr>
              <a:t>H-bonds </a:t>
            </a:r>
            <a:r>
              <a:rPr sz="1200" spc="-35" dirty="0">
                <a:latin typeface="Arial"/>
                <a:cs typeface="Arial"/>
              </a:rPr>
              <a:t>provide </a:t>
            </a:r>
            <a:r>
              <a:rPr sz="1200" spc="-95" dirty="0">
                <a:latin typeface="Arial"/>
                <a:cs typeface="Arial"/>
              </a:rPr>
              <a:t>a </a:t>
            </a:r>
            <a:r>
              <a:rPr sz="1200" spc="-40" dirty="0">
                <a:latin typeface="Arial"/>
                <a:cs typeface="Arial"/>
              </a:rPr>
              <a:t>level</a:t>
            </a:r>
            <a:r>
              <a:rPr sz="1200" spc="-165" dirty="0">
                <a:latin typeface="Arial"/>
                <a:cs typeface="Arial"/>
              </a:rPr>
              <a:t> </a:t>
            </a:r>
            <a:r>
              <a:rPr sz="1200" spc="-10" dirty="0">
                <a:latin typeface="Arial"/>
                <a:cs typeface="Arial"/>
              </a:rPr>
              <a:t>of  </a:t>
            </a:r>
            <a:r>
              <a:rPr sz="1200" spc="-25" dirty="0">
                <a:latin typeface="Arial"/>
                <a:cs typeface="Arial"/>
              </a:rPr>
              <a:t>structural</a:t>
            </a:r>
            <a:r>
              <a:rPr sz="1200" spc="-105" dirty="0">
                <a:latin typeface="Arial"/>
                <a:cs typeface="Arial"/>
              </a:rPr>
              <a:t> </a:t>
            </a:r>
            <a:r>
              <a:rPr sz="1200" spc="-20" dirty="0">
                <a:latin typeface="Arial"/>
                <a:cs typeface="Arial"/>
              </a:rPr>
              <a:t>stability</a:t>
            </a:r>
            <a:endParaRPr sz="1200">
              <a:latin typeface="Arial"/>
              <a:cs typeface="Arial"/>
            </a:endParaRPr>
          </a:p>
          <a:p>
            <a:pPr marL="184785" indent="-172085">
              <a:lnSpc>
                <a:spcPct val="100000"/>
              </a:lnSpc>
              <a:buFont typeface="Arial"/>
              <a:buChar char="•"/>
              <a:tabLst>
                <a:tab pos="185420" algn="l"/>
              </a:tabLst>
            </a:pPr>
            <a:r>
              <a:rPr sz="1200" b="1" spc="-70" dirty="0">
                <a:latin typeface="Trebuchet MS"/>
                <a:cs typeface="Trebuchet MS"/>
              </a:rPr>
              <a:t>Fibrous</a:t>
            </a:r>
            <a:r>
              <a:rPr sz="1200" b="1" spc="-100" dirty="0">
                <a:latin typeface="Trebuchet MS"/>
                <a:cs typeface="Trebuchet MS"/>
              </a:rPr>
              <a:t> </a:t>
            </a:r>
            <a:r>
              <a:rPr sz="1200" b="1" spc="-65" dirty="0">
                <a:latin typeface="Trebuchet MS"/>
                <a:cs typeface="Trebuchet MS"/>
              </a:rPr>
              <a:t>proteins</a:t>
            </a:r>
            <a:endParaRPr sz="1200">
              <a:latin typeface="Trebuchet MS"/>
              <a:cs typeface="Trebuchet MS"/>
            </a:endParaRPr>
          </a:p>
        </p:txBody>
      </p:sp>
      <p:sp>
        <p:nvSpPr>
          <p:cNvPr id="8" name="object 8"/>
          <p:cNvSpPr txBox="1"/>
          <p:nvPr/>
        </p:nvSpPr>
        <p:spPr>
          <a:xfrm>
            <a:off x="5439283" y="3979291"/>
            <a:ext cx="1804670" cy="2586355"/>
          </a:xfrm>
          <a:prstGeom prst="rect">
            <a:avLst/>
          </a:prstGeom>
        </p:spPr>
        <p:txBody>
          <a:bodyPr vert="horz" wrap="square" lIns="0" tIns="12700" rIns="0" bIns="0" rtlCol="0">
            <a:spAutoFit/>
          </a:bodyPr>
          <a:lstStyle/>
          <a:p>
            <a:pPr marL="184785" marR="5080" indent="-172085">
              <a:lnSpc>
                <a:spcPct val="100000"/>
              </a:lnSpc>
              <a:spcBef>
                <a:spcPts val="100"/>
              </a:spcBef>
              <a:buChar char="•"/>
              <a:tabLst>
                <a:tab pos="185420" algn="l"/>
              </a:tabLst>
            </a:pPr>
            <a:r>
              <a:rPr sz="1200" spc="-90" dirty="0">
                <a:latin typeface="Arial"/>
                <a:cs typeface="Arial"/>
              </a:rPr>
              <a:t>The </a:t>
            </a:r>
            <a:r>
              <a:rPr sz="1200" spc="-30" dirty="0">
                <a:latin typeface="Arial"/>
                <a:cs typeface="Arial"/>
              </a:rPr>
              <a:t>polypeptide </a:t>
            </a:r>
            <a:r>
              <a:rPr sz="1200" spc="-40" dirty="0">
                <a:latin typeface="Arial"/>
                <a:cs typeface="Arial"/>
              </a:rPr>
              <a:t>folds</a:t>
            </a:r>
            <a:r>
              <a:rPr sz="1200" spc="-170" dirty="0">
                <a:latin typeface="Arial"/>
                <a:cs typeface="Arial"/>
              </a:rPr>
              <a:t> </a:t>
            </a:r>
            <a:r>
              <a:rPr sz="1200" spc="-55" dirty="0">
                <a:latin typeface="Arial"/>
                <a:cs typeface="Arial"/>
              </a:rPr>
              <a:t>and  coils </a:t>
            </a:r>
            <a:r>
              <a:rPr sz="1200" spc="10" dirty="0">
                <a:latin typeface="Arial"/>
                <a:cs typeface="Arial"/>
              </a:rPr>
              <a:t>to </a:t>
            </a:r>
            <a:r>
              <a:rPr sz="1200" spc="-15" dirty="0">
                <a:latin typeface="Arial"/>
                <a:cs typeface="Arial"/>
              </a:rPr>
              <a:t>form </a:t>
            </a:r>
            <a:r>
              <a:rPr sz="1200" spc="-95" dirty="0">
                <a:latin typeface="Arial"/>
                <a:cs typeface="Arial"/>
              </a:rPr>
              <a:t>a </a:t>
            </a:r>
            <a:r>
              <a:rPr sz="1200" spc="-55" dirty="0">
                <a:latin typeface="Arial"/>
                <a:cs typeface="Arial"/>
              </a:rPr>
              <a:t>complex  </a:t>
            </a:r>
            <a:r>
              <a:rPr sz="1200" spc="-95" dirty="0">
                <a:latin typeface="Arial"/>
                <a:cs typeface="Arial"/>
              </a:rPr>
              <a:t>3D</a:t>
            </a:r>
            <a:r>
              <a:rPr sz="1200" spc="-70" dirty="0">
                <a:latin typeface="Arial"/>
                <a:cs typeface="Arial"/>
              </a:rPr>
              <a:t> </a:t>
            </a:r>
            <a:r>
              <a:rPr sz="1200" spc="-75" dirty="0">
                <a:latin typeface="Arial"/>
                <a:cs typeface="Arial"/>
              </a:rPr>
              <a:t>shape</a:t>
            </a:r>
            <a:endParaRPr sz="1200">
              <a:latin typeface="Arial"/>
              <a:cs typeface="Arial"/>
            </a:endParaRPr>
          </a:p>
          <a:p>
            <a:pPr marL="184785" marR="25400" indent="-172085">
              <a:lnSpc>
                <a:spcPct val="100000"/>
              </a:lnSpc>
              <a:buChar char="•"/>
              <a:tabLst>
                <a:tab pos="185420" algn="l"/>
              </a:tabLst>
            </a:pPr>
            <a:r>
              <a:rPr sz="1200" spc="-105" dirty="0">
                <a:latin typeface="Arial"/>
                <a:cs typeface="Arial"/>
              </a:rPr>
              <a:t>Caused </a:t>
            </a:r>
            <a:r>
              <a:rPr sz="1200" spc="-50" dirty="0">
                <a:latin typeface="Arial"/>
                <a:cs typeface="Arial"/>
              </a:rPr>
              <a:t>by </a:t>
            </a:r>
            <a:r>
              <a:rPr sz="1200" spc="-30" dirty="0">
                <a:latin typeface="Arial"/>
                <a:cs typeface="Arial"/>
              </a:rPr>
              <a:t>interactions  </a:t>
            </a:r>
            <a:r>
              <a:rPr sz="1200" spc="-40" dirty="0">
                <a:latin typeface="Arial"/>
                <a:cs typeface="Arial"/>
              </a:rPr>
              <a:t>between </a:t>
            </a:r>
            <a:r>
              <a:rPr sz="1200" spc="-215" dirty="0">
                <a:latin typeface="Arial"/>
                <a:cs typeface="Arial"/>
              </a:rPr>
              <a:t>R </a:t>
            </a:r>
            <a:r>
              <a:rPr sz="1200" spc="-60" dirty="0">
                <a:latin typeface="Arial"/>
                <a:cs typeface="Arial"/>
              </a:rPr>
              <a:t>groups </a:t>
            </a:r>
            <a:r>
              <a:rPr sz="1200" spc="-70" dirty="0">
                <a:latin typeface="Arial"/>
                <a:cs typeface="Arial"/>
              </a:rPr>
              <a:t>(H-  </a:t>
            </a:r>
            <a:r>
              <a:rPr sz="1200" spc="-55" dirty="0">
                <a:latin typeface="Arial"/>
                <a:cs typeface="Arial"/>
              </a:rPr>
              <a:t>bonds, </a:t>
            </a:r>
            <a:r>
              <a:rPr sz="1200" spc="-40" dirty="0">
                <a:latin typeface="Arial"/>
                <a:cs typeface="Arial"/>
              </a:rPr>
              <a:t>disulphide  </a:t>
            </a:r>
            <a:r>
              <a:rPr sz="1200" spc="-50" dirty="0">
                <a:latin typeface="Arial"/>
                <a:cs typeface="Arial"/>
              </a:rPr>
              <a:t>bridges, </a:t>
            </a:r>
            <a:r>
              <a:rPr sz="1200" spc="-30" dirty="0">
                <a:latin typeface="Arial"/>
                <a:cs typeface="Arial"/>
              </a:rPr>
              <a:t>ionic </a:t>
            </a:r>
            <a:r>
              <a:rPr sz="1200" spc="-60" dirty="0">
                <a:latin typeface="Arial"/>
                <a:cs typeface="Arial"/>
              </a:rPr>
              <a:t>bonds </a:t>
            </a:r>
            <a:r>
              <a:rPr sz="1200" spc="-55" dirty="0">
                <a:latin typeface="Arial"/>
                <a:cs typeface="Arial"/>
              </a:rPr>
              <a:t>and  </a:t>
            </a:r>
            <a:r>
              <a:rPr sz="1200" spc="-35" dirty="0">
                <a:latin typeface="Arial"/>
                <a:cs typeface="Arial"/>
              </a:rPr>
              <a:t>hydrophilic </a:t>
            </a:r>
            <a:r>
              <a:rPr sz="1200" spc="130" dirty="0">
                <a:latin typeface="Arial"/>
                <a:cs typeface="Arial"/>
              </a:rPr>
              <a:t>/</a:t>
            </a:r>
            <a:r>
              <a:rPr sz="1200" spc="-170" dirty="0">
                <a:latin typeface="Arial"/>
                <a:cs typeface="Arial"/>
              </a:rPr>
              <a:t> </a:t>
            </a:r>
            <a:r>
              <a:rPr sz="1200" spc="-45" dirty="0">
                <a:latin typeface="Arial"/>
                <a:cs typeface="Arial"/>
              </a:rPr>
              <a:t>hydrophobic  </a:t>
            </a:r>
            <a:r>
              <a:rPr sz="1200" spc="-35" dirty="0">
                <a:latin typeface="Arial"/>
                <a:cs typeface="Arial"/>
              </a:rPr>
              <a:t>interactions)</a:t>
            </a:r>
            <a:endParaRPr sz="1200">
              <a:latin typeface="Arial"/>
              <a:cs typeface="Arial"/>
            </a:endParaRPr>
          </a:p>
          <a:p>
            <a:pPr marL="184785" marR="55244" indent="-172085">
              <a:lnSpc>
                <a:spcPct val="100000"/>
              </a:lnSpc>
              <a:buChar char="•"/>
              <a:tabLst>
                <a:tab pos="185420" algn="l"/>
              </a:tabLst>
            </a:pPr>
            <a:r>
              <a:rPr sz="1200" spc="-45" dirty="0">
                <a:latin typeface="Arial"/>
                <a:cs typeface="Arial"/>
              </a:rPr>
              <a:t>Tertiary </a:t>
            </a:r>
            <a:r>
              <a:rPr sz="1200" spc="-25" dirty="0">
                <a:latin typeface="Arial"/>
                <a:cs typeface="Arial"/>
              </a:rPr>
              <a:t>structure </a:t>
            </a:r>
            <a:r>
              <a:rPr sz="1200" spc="-75" dirty="0">
                <a:latin typeface="Arial"/>
                <a:cs typeface="Arial"/>
              </a:rPr>
              <a:t>may</a:t>
            </a:r>
            <a:r>
              <a:rPr sz="1200" spc="-250" dirty="0">
                <a:latin typeface="Arial"/>
                <a:cs typeface="Arial"/>
              </a:rPr>
              <a:t> </a:t>
            </a:r>
            <a:r>
              <a:rPr sz="1200" spc="-55" dirty="0">
                <a:latin typeface="Arial"/>
                <a:cs typeface="Arial"/>
              </a:rPr>
              <a:t>be  </a:t>
            </a:r>
            <a:r>
              <a:rPr sz="1200" spc="-15" dirty="0">
                <a:latin typeface="Arial"/>
                <a:cs typeface="Arial"/>
              </a:rPr>
              <a:t>important </a:t>
            </a:r>
            <a:r>
              <a:rPr sz="1200" spc="-5" dirty="0">
                <a:latin typeface="Arial"/>
                <a:cs typeface="Arial"/>
              </a:rPr>
              <a:t>for </a:t>
            </a:r>
            <a:r>
              <a:rPr sz="1200" spc="-15" dirty="0">
                <a:latin typeface="Arial"/>
                <a:cs typeface="Arial"/>
              </a:rPr>
              <a:t>the  </a:t>
            </a:r>
            <a:r>
              <a:rPr sz="1200" spc="-20" dirty="0">
                <a:latin typeface="Arial"/>
                <a:cs typeface="Arial"/>
              </a:rPr>
              <a:t>function </a:t>
            </a:r>
            <a:r>
              <a:rPr sz="1200" spc="-55" dirty="0">
                <a:latin typeface="Arial"/>
                <a:cs typeface="Arial"/>
              </a:rPr>
              <a:t>(e.g. </a:t>
            </a:r>
            <a:r>
              <a:rPr sz="1200" spc="-35" dirty="0">
                <a:latin typeface="Arial"/>
                <a:cs typeface="Arial"/>
              </a:rPr>
              <a:t>specificity  </a:t>
            </a:r>
            <a:r>
              <a:rPr sz="1200" spc="-5" dirty="0">
                <a:latin typeface="Arial"/>
                <a:cs typeface="Arial"/>
              </a:rPr>
              <a:t>of </a:t>
            </a:r>
            <a:r>
              <a:rPr sz="1200" spc="-45" dirty="0">
                <a:latin typeface="Arial"/>
                <a:cs typeface="Arial"/>
              </a:rPr>
              <a:t>active </a:t>
            </a:r>
            <a:r>
              <a:rPr sz="1200" spc="-40" dirty="0">
                <a:latin typeface="Arial"/>
                <a:cs typeface="Arial"/>
              </a:rPr>
              <a:t>site </a:t>
            </a:r>
            <a:r>
              <a:rPr sz="1200" spc="-15" dirty="0">
                <a:latin typeface="Arial"/>
                <a:cs typeface="Arial"/>
              </a:rPr>
              <a:t>in</a:t>
            </a:r>
            <a:r>
              <a:rPr sz="1200" spc="-210" dirty="0">
                <a:latin typeface="Arial"/>
                <a:cs typeface="Arial"/>
              </a:rPr>
              <a:t> </a:t>
            </a:r>
            <a:r>
              <a:rPr sz="1200" spc="-75" dirty="0">
                <a:latin typeface="Arial"/>
                <a:cs typeface="Arial"/>
              </a:rPr>
              <a:t>enzymes)</a:t>
            </a:r>
            <a:endParaRPr sz="1200">
              <a:latin typeface="Arial"/>
              <a:cs typeface="Arial"/>
            </a:endParaRPr>
          </a:p>
          <a:p>
            <a:pPr marL="184785" indent="-172085">
              <a:lnSpc>
                <a:spcPct val="100000"/>
              </a:lnSpc>
              <a:spcBef>
                <a:spcPts val="5"/>
              </a:spcBef>
              <a:buFont typeface="Arial"/>
              <a:buChar char="•"/>
              <a:tabLst>
                <a:tab pos="185420" algn="l"/>
              </a:tabLst>
            </a:pPr>
            <a:r>
              <a:rPr sz="1200" b="1" spc="-60" dirty="0">
                <a:latin typeface="Trebuchet MS"/>
                <a:cs typeface="Trebuchet MS"/>
              </a:rPr>
              <a:t>Globular</a:t>
            </a:r>
            <a:r>
              <a:rPr sz="1200" b="1" spc="-100" dirty="0">
                <a:latin typeface="Trebuchet MS"/>
                <a:cs typeface="Trebuchet MS"/>
              </a:rPr>
              <a:t> </a:t>
            </a:r>
            <a:r>
              <a:rPr sz="1200" b="1" spc="-65" dirty="0">
                <a:latin typeface="Trebuchet MS"/>
                <a:cs typeface="Trebuchet MS"/>
              </a:rPr>
              <a:t>proteins</a:t>
            </a:r>
            <a:endParaRPr sz="1200">
              <a:latin typeface="Trebuchet MS"/>
              <a:cs typeface="Trebuchet MS"/>
            </a:endParaRPr>
          </a:p>
        </p:txBody>
      </p:sp>
      <p:sp>
        <p:nvSpPr>
          <p:cNvPr id="10" name="object 10"/>
          <p:cNvSpPr txBox="1"/>
          <p:nvPr/>
        </p:nvSpPr>
        <p:spPr>
          <a:xfrm>
            <a:off x="7507985" y="3979291"/>
            <a:ext cx="1344295" cy="2403475"/>
          </a:xfrm>
          <a:prstGeom prst="rect">
            <a:avLst/>
          </a:prstGeom>
        </p:spPr>
        <p:txBody>
          <a:bodyPr vert="horz" wrap="square" lIns="0" tIns="12700" rIns="0" bIns="0" rtlCol="0">
            <a:spAutoFit/>
          </a:bodyPr>
          <a:lstStyle/>
          <a:p>
            <a:pPr marL="184785" marR="53975" indent="-172085">
              <a:lnSpc>
                <a:spcPct val="100000"/>
              </a:lnSpc>
              <a:spcBef>
                <a:spcPts val="100"/>
              </a:spcBef>
              <a:buChar char="•"/>
              <a:tabLst>
                <a:tab pos="185420" algn="l"/>
              </a:tabLst>
            </a:pPr>
            <a:r>
              <a:rPr sz="1200" spc="-90" dirty="0">
                <a:latin typeface="Arial"/>
                <a:cs typeface="Arial"/>
              </a:rPr>
              <a:t>The </a:t>
            </a:r>
            <a:r>
              <a:rPr sz="1200" spc="-25" dirty="0">
                <a:latin typeface="Arial"/>
                <a:cs typeface="Arial"/>
              </a:rPr>
              <a:t>interaction  </a:t>
            </a:r>
            <a:r>
              <a:rPr sz="1200" spc="-40" dirty="0">
                <a:latin typeface="Arial"/>
                <a:cs typeface="Arial"/>
              </a:rPr>
              <a:t>between</a:t>
            </a:r>
            <a:r>
              <a:rPr sz="1200" spc="-95" dirty="0">
                <a:latin typeface="Arial"/>
                <a:cs typeface="Arial"/>
              </a:rPr>
              <a:t> </a:t>
            </a:r>
            <a:r>
              <a:rPr sz="1200" spc="-15" dirty="0">
                <a:latin typeface="Arial"/>
                <a:cs typeface="Arial"/>
              </a:rPr>
              <a:t>multiple  </a:t>
            </a:r>
            <a:r>
              <a:rPr sz="1200" spc="-40" dirty="0">
                <a:latin typeface="Arial"/>
                <a:cs typeface="Arial"/>
              </a:rPr>
              <a:t>polypeptides </a:t>
            </a:r>
            <a:r>
              <a:rPr sz="1200" spc="-15" dirty="0">
                <a:latin typeface="Arial"/>
                <a:cs typeface="Arial"/>
              </a:rPr>
              <a:t>or  </a:t>
            </a:r>
            <a:r>
              <a:rPr sz="1200" spc="-30" dirty="0">
                <a:latin typeface="Arial"/>
                <a:cs typeface="Arial"/>
              </a:rPr>
              <a:t>prosthetic</a:t>
            </a:r>
            <a:r>
              <a:rPr sz="1200" spc="-130" dirty="0">
                <a:latin typeface="Arial"/>
                <a:cs typeface="Arial"/>
              </a:rPr>
              <a:t> </a:t>
            </a:r>
            <a:r>
              <a:rPr sz="1200" spc="-60" dirty="0">
                <a:latin typeface="Arial"/>
                <a:cs typeface="Arial"/>
              </a:rPr>
              <a:t>groups</a:t>
            </a:r>
            <a:endParaRPr sz="1200">
              <a:latin typeface="Arial"/>
              <a:cs typeface="Arial"/>
            </a:endParaRPr>
          </a:p>
          <a:p>
            <a:pPr marL="184785" marR="5080" indent="-172085">
              <a:lnSpc>
                <a:spcPct val="100000"/>
              </a:lnSpc>
              <a:buChar char="•"/>
              <a:tabLst>
                <a:tab pos="185420" algn="l"/>
              </a:tabLst>
            </a:pPr>
            <a:r>
              <a:rPr sz="1200" spc="-110" dirty="0">
                <a:latin typeface="Arial"/>
                <a:cs typeface="Arial"/>
              </a:rPr>
              <a:t>A </a:t>
            </a:r>
            <a:r>
              <a:rPr sz="1200" spc="-30" dirty="0">
                <a:latin typeface="Arial"/>
                <a:cs typeface="Arial"/>
              </a:rPr>
              <a:t>prosthetic</a:t>
            </a:r>
            <a:r>
              <a:rPr sz="1200" spc="-105" dirty="0">
                <a:latin typeface="Arial"/>
                <a:cs typeface="Arial"/>
              </a:rPr>
              <a:t> </a:t>
            </a:r>
            <a:r>
              <a:rPr sz="1200" spc="-45" dirty="0">
                <a:latin typeface="Arial"/>
                <a:cs typeface="Arial"/>
              </a:rPr>
              <a:t>group  </a:t>
            </a:r>
            <a:r>
              <a:rPr sz="1200" spc="-65" dirty="0">
                <a:latin typeface="Arial"/>
                <a:cs typeface="Arial"/>
              </a:rPr>
              <a:t>is an </a:t>
            </a:r>
            <a:r>
              <a:rPr sz="1200" spc="-45" dirty="0">
                <a:latin typeface="Arial"/>
                <a:cs typeface="Arial"/>
              </a:rPr>
              <a:t>inorganic  </a:t>
            </a:r>
            <a:r>
              <a:rPr sz="1200" spc="-50" dirty="0">
                <a:latin typeface="Arial"/>
                <a:cs typeface="Arial"/>
              </a:rPr>
              <a:t>compound  </a:t>
            </a:r>
            <a:r>
              <a:rPr sz="1200" spc="-45" dirty="0">
                <a:latin typeface="Arial"/>
                <a:cs typeface="Arial"/>
              </a:rPr>
              <a:t>involved </a:t>
            </a:r>
            <a:r>
              <a:rPr sz="1200" spc="-15" dirty="0">
                <a:latin typeface="Arial"/>
                <a:cs typeface="Arial"/>
              </a:rPr>
              <a:t>in </a:t>
            </a:r>
            <a:r>
              <a:rPr sz="1200" spc="-95" dirty="0">
                <a:latin typeface="Arial"/>
                <a:cs typeface="Arial"/>
              </a:rPr>
              <a:t>a  </a:t>
            </a:r>
            <a:r>
              <a:rPr sz="1200" spc="-20" dirty="0">
                <a:latin typeface="Arial"/>
                <a:cs typeface="Arial"/>
              </a:rPr>
              <a:t>protein </a:t>
            </a:r>
            <a:r>
              <a:rPr sz="1200" spc="-55" dirty="0">
                <a:latin typeface="Arial"/>
                <a:cs typeface="Arial"/>
              </a:rPr>
              <a:t>(e.g. </a:t>
            </a:r>
            <a:r>
              <a:rPr sz="1200" spc="-15" dirty="0">
                <a:latin typeface="Arial"/>
                <a:cs typeface="Arial"/>
              </a:rPr>
              <a:t>the  </a:t>
            </a:r>
            <a:r>
              <a:rPr sz="1200" spc="-55" dirty="0">
                <a:latin typeface="Arial"/>
                <a:cs typeface="Arial"/>
              </a:rPr>
              <a:t>heme </a:t>
            </a:r>
            <a:r>
              <a:rPr sz="1200" spc="-45" dirty="0">
                <a:latin typeface="Arial"/>
                <a:cs typeface="Arial"/>
              </a:rPr>
              <a:t>group </a:t>
            </a:r>
            <a:r>
              <a:rPr sz="1200" spc="-15" dirty="0">
                <a:latin typeface="Arial"/>
                <a:cs typeface="Arial"/>
              </a:rPr>
              <a:t>in  </a:t>
            </a:r>
            <a:r>
              <a:rPr sz="1200" spc="-45" dirty="0">
                <a:latin typeface="Arial"/>
                <a:cs typeface="Arial"/>
              </a:rPr>
              <a:t>haemoglobin)</a:t>
            </a:r>
            <a:endParaRPr sz="1200">
              <a:latin typeface="Arial"/>
              <a:cs typeface="Arial"/>
            </a:endParaRPr>
          </a:p>
          <a:p>
            <a:pPr marL="184785" marR="41275" indent="-172085">
              <a:lnSpc>
                <a:spcPct val="100000"/>
              </a:lnSpc>
              <a:spcBef>
                <a:spcPts val="5"/>
              </a:spcBef>
              <a:buFont typeface="Arial"/>
              <a:buChar char="•"/>
              <a:tabLst>
                <a:tab pos="185420" algn="l"/>
              </a:tabLst>
            </a:pPr>
            <a:r>
              <a:rPr sz="1200" b="1" spc="-75" dirty="0">
                <a:latin typeface="Trebuchet MS"/>
                <a:cs typeface="Trebuchet MS"/>
              </a:rPr>
              <a:t>Fibrous </a:t>
            </a:r>
            <a:r>
              <a:rPr sz="1200" b="1" spc="-60" dirty="0">
                <a:latin typeface="Trebuchet MS"/>
                <a:cs typeface="Trebuchet MS"/>
              </a:rPr>
              <a:t>and  Globular</a:t>
            </a:r>
            <a:r>
              <a:rPr sz="1200" b="1" spc="-145" dirty="0">
                <a:latin typeface="Trebuchet MS"/>
                <a:cs typeface="Trebuchet MS"/>
              </a:rPr>
              <a:t> </a:t>
            </a:r>
            <a:r>
              <a:rPr sz="1200" b="1" spc="-65" dirty="0">
                <a:latin typeface="Trebuchet MS"/>
                <a:cs typeface="Trebuchet MS"/>
              </a:rPr>
              <a:t>proteins</a:t>
            </a:r>
            <a:endParaRPr sz="12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77850"/>
          </a:xfrm>
          <a:custGeom>
            <a:avLst/>
            <a:gdLst/>
            <a:ahLst/>
            <a:cxnLst/>
            <a:rect l="l" t="t" r="r" b="b"/>
            <a:pathLst>
              <a:path w="9144000" h="577850">
                <a:moveTo>
                  <a:pt x="0" y="577595"/>
                </a:moveTo>
                <a:lnTo>
                  <a:pt x="9144000" y="577595"/>
                </a:lnTo>
                <a:lnTo>
                  <a:pt x="9144000" y="0"/>
                </a:lnTo>
                <a:lnTo>
                  <a:pt x="0" y="0"/>
                </a:lnTo>
                <a:lnTo>
                  <a:pt x="0" y="577595"/>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2130"/>
            <a:ext cx="8719185"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a:cs typeface="Arial"/>
              </a:rPr>
              <a:t>Review: </a:t>
            </a:r>
            <a:r>
              <a:rPr sz="1600" spc="-5" dirty="0">
                <a:latin typeface="Arial"/>
                <a:cs typeface="Arial"/>
              </a:rPr>
              <a:t>2.7.U4 </a:t>
            </a:r>
            <a:r>
              <a:rPr sz="1600" spc="-10" dirty="0">
                <a:latin typeface="Arial"/>
                <a:cs typeface="Arial"/>
              </a:rPr>
              <a:t>Transcription </a:t>
            </a:r>
            <a:r>
              <a:rPr sz="1600" spc="-5" dirty="0">
                <a:latin typeface="Arial"/>
                <a:cs typeface="Arial"/>
              </a:rPr>
              <a:t>is the synthesis of mRNA copied from the DNA base sequences by  RNA polymerase. AND 2.7.U5 </a:t>
            </a:r>
            <a:r>
              <a:rPr sz="1600" spc="-10" dirty="0">
                <a:latin typeface="Arial"/>
                <a:cs typeface="Arial"/>
              </a:rPr>
              <a:t>Translation </a:t>
            </a:r>
            <a:r>
              <a:rPr sz="1600" dirty="0">
                <a:latin typeface="Arial"/>
                <a:cs typeface="Arial"/>
              </a:rPr>
              <a:t>is </a:t>
            </a:r>
            <a:r>
              <a:rPr sz="1600" spc="-5" dirty="0">
                <a:latin typeface="Arial"/>
                <a:cs typeface="Arial"/>
              </a:rPr>
              <a:t>the synthesis of polypeptides on</a:t>
            </a:r>
            <a:r>
              <a:rPr sz="1600" spc="-25" dirty="0">
                <a:latin typeface="Arial"/>
                <a:cs typeface="Arial"/>
              </a:rPr>
              <a:t> </a:t>
            </a:r>
            <a:r>
              <a:rPr sz="1600" spc="-5" dirty="0">
                <a:latin typeface="Arial"/>
                <a:cs typeface="Arial"/>
              </a:rPr>
              <a:t>ribosomes.</a:t>
            </a:r>
            <a:endParaRPr sz="1600">
              <a:latin typeface="Arial"/>
              <a:cs typeface="Arial"/>
            </a:endParaRPr>
          </a:p>
        </p:txBody>
      </p:sp>
      <p:sp>
        <p:nvSpPr>
          <p:cNvPr id="4" name="object 4"/>
          <p:cNvSpPr/>
          <p:nvPr/>
        </p:nvSpPr>
        <p:spPr>
          <a:xfrm>
            <a:off x="78739" y="965539"/>
            <a:ext cx="8985503" cy="564229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832728" y="6638645"/>
            <a:ext cx="3231515" cy="177800"/>
          </a:xfrm>
          <a:prstGeom prst="rect">
            <a:avLst/>
          </a:prstGeom>
        </p:spPr>
        <p:txBody>
          <a:bodyPr vert="horz" wrap="square" lIns="0" tIns="12065" rIns="0" bIns="0" rtlCol="0">
            <a:spAutoFit/>
          </a:bodyPr>
          <a:lstStyle/>
          <a:p>
            <a:pPr marL="12700">
              <a:lnSpc>
                <a:spcPct val="100000"/>
              </a:lnSpc>
              <a:spcBef>
                <a:spcPts val="95"/>
              </a:spcBef>
            </a:pPr>
            <a:r>
              <a:rPr sz="1000" u="sng" spc="-20" dirty="0">
                <a:solidFill>
                  <a:srgbClr val="0000FF"/>
                </a:solidFill>
                <a:uFill>
                  <a:solidFill>
                    <a:srgbClr val="0000FF"/>
                  </a:solidFill>
                </a:uFill>
                <a:latin typeface="Arial"/>
                <a:cs typeface="Arial"/>
                <a:hlinkClick r:id="rId3"/>
              </a:rPr>
              <a:t>http://learn.genetics.utah.edu/content/molecules/transcribe/</a:t>
            </a:r>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440690"/>
          </a:xfrm>
          <a:custGeom>
            <a:avLst/>
            <a:gdLst/>
            <a:ahLst/>
            <a:cxnLst/>
            <a:rect l="l" t="t" r="r" b="b"/>
            <a:pathLst>
              <a:path w="9144000" h="440690">
                <a:moveTo>
                  <a:pt x="0" y="440436"/>
                </a:moveTo>
                <a:lnTo>
                  <a:pt x="9144000" y="440436"/>
                </a:lnTo>
                <a:lnTo>
                  <a:pt x="9144000" y="0"/>
                </a:lnTo>
                <a:lnTo>
                  <a:pt x="0" y="0"/>
                </a:lnTo>
                <a:lnTo>
                  <a:pt x="0" y="440436"/>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85471"/>
            <a:ext cx="669798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Review: </a:t>
            </a:r>
            <a:r>
              <a:rPr sz="1600" spc="-5" dirty="0">
                <a:latin typeface="Arial"/>
                <a:cs typeface="Arial"/>
              </a:rPr>
              <a:t>2.7.U5 </a:t>
            </a:r>
            <a:r>
              <a:rPr sz="1600" spc="-10" dirty="0">
                <a:latin typeface="Arial"/>
                <a:cs typeface="Arial"/>
              </a:rPr>
              <a:t>Translation </a:t>
            </a:r>
            <a:r>
              <a:rPr sz="1600" dirty="0">
                <a:latin typeface="Arial"/>
                <a:cs typeface="Arial"/>
              </a:rPr>
              <a:t>is </a:t>
            </a:r>
            <a:r>
              <a:rPr sz="1600" spc="-5" dirty="0">
                <a:latin typeface="Arial"/>
                <a:cs typeface="Arial"/>
              </a:rPr>
              <a:t>the synthesis of polypeptides on</a:t>
            </a:r>
            <a:r>
              <a:rPr sz="1600" spc="105" dirty="0">
                <a:latin typeface="Arial"/>
                <a:cs typeface="Arial"/>
              </a:rPr>
              <a:t> </a:t>
            </a:r>
            <a:r>
              <a:rPr sz="1600" spc="-5" dirty="0">
                <a:latin typeface="Arial"/>
                <a:cs typeface="Arial"/>
              </a:rPr>
              <a:t>ribosomes.</a:t>
            </a:r>
            <a:endParaRPr sz="1600">
              <a:latin typeface="Arial"/>
              <a:cs typeface="Arial"/>
            </a:endParaRPr>
          </a:p>
        </p:txBody>
      </p:sp>
      <p:sp>
        <p:nvSpPr>
          <p:cNvPr id="4" name="object 4"/>
          <p:cNvSpPr/>
          <p:nvPr/>
        </p:nvSpPr>
        <p:spPr>
          <a:xfrm>
            <a:off x="1143000" y="2209799"/>
            <a:ext cx="7620000" cy="460664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121658" y="6638645"/>
            <a:ext cx="4944745" cy="177800"/>
          </a:xfrm>
          <a:prstGeom prst="rect">
            <a:avLst/>
          </a:prstGeom>
        </p:spPr>
        <p:txBody>
          <a:bodyPr vert="horz" wrap="square" lIns="0" tIns="12065" rIns="0" bIns="0" rtlCol="0">
            <a:spAutoFit/>
          </a:bodyPr>
          <a:lstStyle/>
          <a:p>
            <a:pPr marL="12700">
              <a:lnSpc>
                <a:spcPct val="100000"/>
              </a:lnSpc>
              <a:spcBef>
                <a:spcPts val="95"/>
              </a:spcBef>
            </a:pPr>
            <a:r>
              <a:rPr sz="1000" u="sng" spc="-25" dirty="0">
                <a:solidFill>
                  <a:srgbClr val="0000FF"/>
                </a:solidFill>
                <a:uFill>
                  <a:solidFill>
                    <a:srgbClr val="0000FF"/>
                  </a:solidFill>
                </a:uFill>
                <a:latin typeface="Arial"/>
                <a:cs typeface="Arial"/>
                <a:hlinkClick r:id="rId3"/>
              </a:rPr>
              <a:t>http://www.nature.com/scitable/topicpage/ribosomes-transcription-and-translation-14120660</a:t>
            </a:r>
            <a:endParaRPr sz="1000">
              <a:latin typeface="Arial"/>
              <a:cs typeface="Arial"/>
            </a:endParaRPr>
          </a:p>
        </p:txBody>
      </p:sp>
      <p:sp>
        <p:nvSpPr>
          <p:cNvPr id="6" name="object 6"/>
          <p:cNvSpPr txBox="1">
            <a:spLocks noGrp="1"/>
          </p:cNvSpPr>
          <p:nvPr>
            <p:ph type="title"/>
          </p:nvPr>
        </p:nvSpPr>
        <p:spPr>
          <a:xfrm>
            <a:off x="1" y="585978"/>
            <a:ext cx="9144000" cy="680058"/>
          </a:xfrm>
          <a:prstGeom prst="rect">
            <a:avLst/>
          </a:prstGeom>
          <a:solidFill>
            <a:srgbClr val="FFFF00"/>
          </a:solidFill>
        </p:spPr>
        <p:txBody>
          <a:bodyPr vert="horz" wrap="square" lIns="0" tIns="63881" rIns="0" bIns="0" rtlCol="0">
            <a:spAutoFit/>
          </a:bodyPr>
          <a:lstStyle/>
          <a:p>
            <a:pPr marL="40640" marR="5080">
              <a:lnSpc>
                <a:spcPct val="100000"/>
              </a:lnSpc>
              <a:spcBef>
                <a:spcPts val="100"/>
              </a:spcBef>
            </a:pPr>
            <a:r>
              <a:rPr sz="2000" kern="1200" dirty="0">
                <a:latin typeface="Calibri" panose="020F0502020204030204" pitchFamily="34" charset="0"/>
              </a:rPr>
              <a:t>Translation is the process of protein synthesis in which the genetic information encoded in  mRNA is translated into a sequence of amino acids in a polypeptide chain</a:t>
            </a:r>
          </a:p>
        </p:txBody>
      </p:sp>
      <p:sp>
        <p:nvSpPr>
          <p:cNvPr id="7" name="object 7"/>
          <p:cNvSpPr txBox="1"/>
          <p:nvPr/>
        </p:nvSpPr>
        <p:spPr>
          <a:xfrm>
            <a:off x="76200" y="1345197"/>
            <a:ext cx="5257800" cy="3110466"/>
          </a:xfrm>
          <a:prstGeom prst="rect">
            <a:avLst/>
          </a:prstGeom>
          <a:ln w="9144">
            <a:solidFill>
              <a:srgbClr val="0F243E"/>
            </a:solidFill>
          </a:ln>
        </p:spPr>
        <p:txBody>
          <a:bodyPr vert="horz" wrap="square" lIns="0" tIns="32384" rIns="0" bIns="0" rtlCol="0">
            <a:spAutoFit/>
          </a:bodyPr>
          <a:lstStyle/>
          <a:p>
            <a:pPr marL="90805" marR="131445">
              <a:lnSpc>
                <a:spcPct val="100000"/>
              </a:lnSpc>
              <a:spcBef>
                <a:spcPts val="254"/>
              </a:spcBef>
            </a:pPr>
            <a:r>
              <a:rPr sz="2000" dirty="0">
                <a:cs typeface="Arial"/>
              </a:rPr>
              <a:t>A ribosome is composed of two halves, a large and a  small subunit. During translation, ribosomal subunits  assemble together like a sandwich on the strand of  mRNA:</a:t>
            </a:r>
          </a:p>
          <a:p>
            <a:pPr marL="377190" marR="200660" indent="-286385">
              <a:lnSpc>
                <a:spcPct val="100000"/>
              </a:lnSpc>
              <a:spcBef>
                <a:spcPts val="5"/>
              </a:spcBef>
              <a:buChar char="•"/>
              <a:tabLst>
                <a:tab pos="377190" algn="l"/>
                <a:tab pos="377825" algn="l"/>
              </a:tabLst>
            </a:pPr>
            <a:r>
              <a:rPr sz="2000" dirty="0">
                <a:cs typeface="Arial"/>
              </a:rPr>
              <a:t>Each subunit is composed of RNA molecules and  proteins</a:t>
            </a:r>
          </a:p>
          <a:p>
            <a:pPr marL="377190" indent="-286385">
              <a:lnSpc>
                <a:spcPct val="100000"/>
              </a:lnSpc>
              <a:buChar char="•"/>
              <a:tabLst>
                <a:tab pos="377190" algn="l"/>
                <a:tab pos="377825" algn="l"/>
              </a:tabLst>
            </a:pPr>
            <a:r>
              <a:rPr sz="2000" dirty="0">
                <a:cs typeface="Arial"/>
              </a:rPr>
              <a:t>The small subunit binds to the mRNA</a:t>
            </a:r>
          </a:p>
          <a:p>
            <a:pPr marL="377190" marR="161290" indent="-286385">
              <a:lnSpc>
                <a:spcPct val="100000"/>
              </a:lnSpc>
              <a:buChar char="•"/>
              <a:tabLst>
                <a:tab pos="377190" algn="l"/>
                <a:tab pos="377825" algn="l"/>
              </a:tabLst>
            </a:pPr>
            <a:r>
              <a:rPr sz="2000" dirty="0">
                <a:cs typeface="Arial"/>
              </a:rPr>
              <a:t>The large subunit has binding sites for tRNAs and  also catalyzes peptide bonds between amino  acids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45008"/>
            <a:ext cx="4149852" cy="38892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88435" y="3724655"/>
            <a:ext cx="5564123" cy="25603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4572"/>
            <a:ext cx="9144000" cy="440690"/>
          </a:xfrm>
          <a:custGeom>
            <a:avLst/>
            <a:gdLst/>
            <a:ahLst/>
            <a:cxnLst/>
            <a:rect l="l" t="t" r="r" b="b"/>
            <a:pathLst>
              <a:path w="9144000" h="440690">
                <a:moveTo>
                  <a:pt x="0" y="440436"/>
                </a:moveTo>
                <a:lnTo>
                  <a:pt x="9144000" y="440436"/>
                </a:lnTo>
                <a:lnTo>
                  <a:pt x="9144000" y="0"/>
                </a:lnTo>
                <a:lnTo>
                  <a:pt x="0" y="0"/>
                </a:lnTo>
                <a:lnTo>
                  <a:pt x="0" y="440436"/>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85471"/>
            <a:ext cx="830453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Review: </a:t>
            </a:r>
            <a:r>
              <a:rPr sz="1600" spc="-5" dirty="0">
                <a:latin typeface="Arial"/>
                <a:cs typeface="Arial"/>
              </a:rPr>
              <a:t>2.7.U5 </a:t>
            </a:r>
            <a:r>
              <a:rPr sz="1600" spc="-10" dirty="0">
                <a:latin typeface="Arial"/>
                <a:cs typeface="Arial"/>
              </a:rPr>
              <a:t>Translation </a:t>
            </a:r>
            <a:r>
              <a:rPr sz="1600" dirty="0">
                <a:latin typeface="Arial"/>
                <a:cs typeface="Arial"/>
              </a:rPr>
              <a:t>is </a:t>
            </a:r>
            <a:r>
              <a:rPr sz="1600" spc="-5" dirty="0">
                <a:latin typeface="Arial"/>
                <a:cs typeface="Arial"/>
              </a:rPr>
              <a:t>the synthesis of polypeptides on </a:t>
            </a:r>
            <a:r>
              <a:rPr sz="1600" dirty="0">
                <a:latin typeface="Arial"/>
                <a:cs typeface="Arial"/>
              </a:rPr>
              <a:t>ribosomes. </a:t>
            </a:r>
            <a:r>
              <a:rPr sz="1600" b="1" spc="-5" dirty="0">
                <a:latin typeface="Arial"/>
                <a:cs typeface="Arial"/>
              </a:rPr>
              <a:t>(plus</a:t>
            </a:r>
            <a:r>
              <a:rPr sz="1600" b="1" spc="110" dirty="0">
                <a:latin typeface="Arial"/>
                <a:cs typeface="Arial"/>
              </a:rPr>
              <a:t> </a:t>
            </a:r>
            <a:r>
              <a:rPr sz="1600" b="1" spc="-10" dirty="0">
                <a:latin typeface="Arial"/>
                <a:cs typeface="Arial"/>
              </a:rPr>
              <a:t>AHLdetail)</a:t>
            </a:r>
            <a:endParaRPr sz="1600">
              <a:latin typeface="Arial"/>
              <a:cs typeface="Arial"/>
            </a:endParaRPr>
          </a:p>
        </p:txBody>
      </p:sp>
      <p:sp>
        <p:nvSpPr>
          <p:cNvPr id="6" name="object 6"/>
          <p:cNvSpPr txBox="1"/>
          <p:nvPr/>
        </p:nvSpPr>
        <p:spPr>
          <a:xfrm>
            <a:off x="308483" y="4436277"/>
            <a:ext cx="2871470" cy="959237"/>
          </a:xfrm>
          <a:prstGeom prst="rect">
            <a:avLst/>
          </a:prstGeom>
          <a:ln w="9144">
            <a:solidFill>
              <a:srgbClr val="000000"/>
            </a:solidFill>
          </a:ln>
        </p:spPr>
        <p:txBody>
          <a:bodyPr vert="horz" wrap="square" lIns="0" tIns="35560" rIns="0" bIns="0" rtlCol="0">
            <a:spAutoFit/>
          </a:bodyPr>
          <a:lstStyle/>
          <a:p>
            <a:pPr marL="91440" marR="216535">
              <a:lnSpc>
                <a:spcPct val="100000"/>
              </a:lnSpc>
              <a:spcBef>
                <a:spcPts val="280"/>
              </a:spcBef>
            </a:pPr>
            <a:r>
              <a:rPr sz="2000" dirty="0">
                <a:latin typeface="Arial"/>
                <a:cs typeface="Arial"/>
              </a:rPr>
              <a:t>tRNA currently holding the growing  peptide is located at this site</a:t>
            </a:r>
          </a:p>
        </p:txBody>
      </p:sp>
      <p:sp>
        <p:nvSpPr>
          <p:cNvPr id="7" name="object 7"/>
          <p:cNvSpPr txBox="1"/>
          <p:nvPr/>
        </p:nvSpPr>
        <p:spPr>
          <a:xfrm>
            <a:off x="5640832" y="2854901"/>
            <a:ext cx="3310128" cy="649537"/>
          </a:xfrm>
          <a:prstGeom prst="rect">
            <a:avLst/>
          </a:prstGeom>
          <a:ln w="9144">
            <a:solidFill>
              <a:srgbClr val="000000"/>
            </a:solidFill>
          </a:ln>
        </p:spPr>
        <p:txBody>
          <a:bodyPr vert="horz" wrap="square" lIns="0" tIns="33655" rIns="0" bIns="0" rtlCol="0">
            <a:spAutoFit/>
          </a:bodyPr>
          <a:lstStyle/>
          <a:p>
            <a:pPr marL="92075" marR="397510">
              <a:lnSpc>
                <a:spcPct val="100000"/>
              </a:lnSpc>
              <a:spcBef>
                <a:spcPts val="265"/>
              </a:spcBef>
            </a:pPr>
            <a:r>
              <a:rPr sz="2000" dirty="0">
                <a:cs typeface="Arial"/>
              </a:rPr>
              <a:t>tRNA carrying amino acids bind  first in this site</a:t>
            </a:r>
            <a:r>
              <a:rPr sz="1400" dirty="0">
                <a:cs typeface="Arial"/>
              </a:rPr>
              <a:t>.</a:t>
            </a:r>
          </a:p>
        </p:txBody>
      </p:sp>
      <p:sp>
        <p:nvSpPr>
          <p:cNvPr id="8" name="object 8"/>
          <p:cNvSpPr txBox="1"/>
          <p:nvPr/>
        </p:nvSpPr>
        <p:spPr>
          <a:xfrm>
            <a:off x="685800" y="5477362"/>
            <a:ext cx="2388235" cy="958596"/>
          </a:xfrm>
          <a:prstGeom prst="rect">
            <a:avLst/>
          </a:prstGeom>
          <a:ln w="9144">
            <a:solidFill>
              <a:srgbClr val="000000"/>
            </a:solidFill>
          </a:ln>
        </p:spPr>
        <p:txBody>
          <a:bodyPr vert="horz" wrap="square" lIns="0" tIns="34925" rIns="0" bIns="0" rtlCol="0">
            <a:spAutoFit/>
          </a:bodyPr>
          <a:lstStyle/>
          <a:p>
            <a:pPr marL="91440">
              <a:lnSpc>
                <a:spcPct val="100000"/>
              </a:lnSpc>
              <a:spcBef>
                <a:spcPts val="275"/>
              </a:spcBef>
            </a:pPr>
            <a:r>
              <a:rPr sz="2000" dirty="0">
                <a:cs typeface="Arial"/>
              </a:rPr>
              <a:t>tRNAs leave the ribosome at</a:t>
            </a:r>
          </a:p>
          <a:p>
            <a:pPr marL="91440">
              <a:lnSpc>
                <a:spcPct val="100000"/>
              </a:lnSpc>
              <a:spcBef>
                <a:spcPts val="5"/>
              </a:spcBef>
            </a:pPr>
            <a:r>
              <a:rPr sz="2000" dirty="0">
                <a:cs typeface="Arial"/>
              </a:rPr>
              <a:t>this site</a:t>
            </a:r>
          </a:p>
        </p:txBody>
      </p:sp>
      <p:sp>
        <p:nvSpPr>
          <p:cNvPr id="9" name="object 9"/>
          <p:cNvSpPr txBox="1"/>
          <p:nvPr/>
        </p:nvSpPr>
        <p:spPr>
          <a:xfrm>
            <a:off x="3118485" y="6216192"/>
            <a:ext cx="5948045" cy="579755"/>
          </a:xfrm>
          <a:prstGeom prst="rect">
            <a:avLst/>
          </a:prstGeom>
        </p:spPr>
        <p:txBody>
          <a:bodyPr vert="horz" wrap="square" lIns="0" tIns="12700" rIns="0" bIns="0" rtlCol="0">
            <a:spAutoFit/>
          </a:bodyPr>
          <a:lstStyle/>
          <a:p>
            <a:pPr marL="12700" marR="5080" indent="1441450">
              <a:lnSpc>
                <a:spcPct val="151500"/>
              </a:lnSpc>
              <a:spcBef>
                <a:spcPts val="100"/>
              </a:spcBef>
            </a:pPr>
            <a:r>
              <a:rPr sz="1200" u="sng" spc="-25" dirty="0">
                <a:solidFill>
                  <a:srgbClr val="0000FF"/>
                </a:solidFill>
                <a:uFill>
                  <a:solidFill>
                    <a:srgbClr val="0000FF"/>
                  </a:solidFill>
                </a:uFill>
                <a:latin typeface="Arial"/>
                <a:cs typeface="Arial"/>
                <a:hlinkClick r:id="rId4"/>
              </a:rPr>
              <a:t>http://old-www.hartnell.edu/tutorials/biology/images/ribosome_sm.jpg </a:t>
            </a:r>
            <a:r>
              <a:rPr sz="1200" spc="-25" dirty="0">
                <a:solidFill>
                  <a:srgbClr val="0000FF"/>
                </a:solidFill>
                <a:latin typeface="Arial"/>
                <a:cs typeface="Arial"/>
              </a:rPr>
              <a:t> </a:t>
            </a:r>
            <a:r>
              <a:rPr sz="1200" u="sng" spc="-30" dirty="0">
                <a:solidFill>
                  <a:srgbClr val="0000FF"/>
                </a:solidFill>
                <a:uFill>
                  <a:solidFill>
                    <a:srgbClr val="0000FF"/>
                  </a:solidFill>
                </a:uFill>
                <a:latin typeface="Arial"/>
                <a:cs typeface="Arial"/>
                <a:hlinkClick r:id="rId5"/>
              </a:rPr>
              <a:t>http://www.proteinsynthesis.org/wp-content/uploads/2013/02/protein-synthesis-ribosome.jpg</a:t>
            </a:r>
            <a:endParaRPr sz="1200">
              <a:latin typeface="Arial"/>
              <a:cs typeface="Arial"/>
            </a:endParaRPr>
          </a:p>
        </p:txBody>
      </p:sp>
      <p:sp>
        <p:nvSpPr>
          <p:cNvPr id="10" name="object 10"/>
          <p:cNvSpPr/>
          <p:nvPr/>
        </p:nvSpPr>
        <p:spPr>
          <a:xfrm>
            <a:off x="3210305" y="4520946"/>
            <a:ext cx="584200" cy="261620"/>
          </a:xfrm>
          <a:custGeom>
            <a:avLst/>
            <a:gdLst/>
            <a:ahLst/>
            <a:cxnLst/>
            <a:rect l="l" t="t" r="r" b="b"/>
            <a:pathLst>
              <a:path w="584200" h="261620">
                <a:moveTo>
                  <a:pt x="0" y="261619"/>
                </a:moveTo>
                <a:lnTo>
                  <a:pt x="584199" y="0"/>
                </a:lnTo>
              </a:path>
            </a:pathLst>
          </a:custGeom>
          <a:ln w="25907">
            <a:solidFill>
              <a:srgbClr val="000000"/>
            </a:solidFill>
          </a:ln>
        </p:spPr>
        <p:txBody>
          <a:bodyPr wrap="square" lIns="0" tIns="0" rIns="0" bIns="0" rtlCol="0"/>
          <a:lstStyle/>
          <a:p>
            <a:endParaRPr/>
          </a:p>
        </p:txBody>
      </p:sp>
      <p:sp>
        <p:nvSpPr>
          <p:cNvPr id="11" name="object 11"/>
          <p:cNvSpPr/>
          <p:nvPr/>
        </p:nvSpPr>
        <p:spPr>
          <a:xfrm>
            <a:off x="3074670" y="5301234"/>
            <a:ext cx="1076960" cy="304800"/>
          </a:xfrm>
          <a:custGeom>
            <a:avLst/>
            <a:gdLst/>
            <a:ahLst/>
            <a:cxnLst/>
            <a:rect l="l" t="t" r="r" b="b"/>
            <a:pathLst>
              <a:path w="1076960" h="304800">
                <a:moveTo>
                  <a:pt x="0" y="304799"/>
                </a:moveTo>
                <a:lnTo>
                  <a:pt x="1076452" y="0"/>
                </a:lnTo>
              </a:path>
            </a:pathLst>
          </a:custGeom>
          <a:ln w="25908">
            <a:solidFill>
              <a:srgbClr val="000000"/>
            </a:solidFill>
          </a:ln>
        </p:spPr>
        <p:txBody>
          <a:bodyPr wrap="square" lIns="0" tIns="0" rIns="0" bIns="0" rtlCol="0"/>
          <a:lstStyle/>
          <a:p>
            <a:endParaRPr/>
          </a:p>
        </p:txBody>
      </p:sp>
      <p:sp>
        <p:nvSpPr>
          <p:cNvPr id="12" name="object 12"/>
          <p:cNvSpPr/>
          <p:nvPr/>
        </p:nvSpPr>
        <p:spPr>
          <a:xfrm>
            <a:off x="7096506" y="3504438"/>
            <a:ext cx="398780" cy="1431290"/>
          </a:xfrm>
          <a:custGeom>
            <a:avLst/>
            <a:gdLst/>
            <a:ahLst/>
            <a:cxnLst/>
            <a:rect l="l" t="t" r="r" b="b"/>
            <a:pathLst>
              <a:path w="398779" h="1431289">
                <a:moveTo>
                  <a:pt x="398525" y="0"/>
                </a:moveTo>
                <a:lnTo>
                  <a:pt x="0" y="1431163"/>
                </a:lnTo>
              </a:path>
            </a:pathLst>
          </a:custGeom>
          <a:ln w="25908">
            <a:solidFill>
              <a:srgbClr val="000000"/>
            </a:solidFill>
          </a:ln>
        </p:spPr>
        <p:txBody>
          <a:bodyPr wrap="square" lIns="0" tIns="0" rIns="0" bIns="0" rtlCol="0"/>
          <a:lstStyle/>
          <a:p>
            <a:endParaRPr/>
          </a:p>
        </p:txBody>
      </p:sp>
      <p:sp>
        <p:nvSpPr>
          <p:cNvPr id="13" name="object 13"/>
          <p:cNvSpPr txBox="1">
            <a:spLocks noGrp="1"/>
          </p:cNvSpPr>
          <p:nvPr>
            <p:ph type="title"/>
          </p:nvPr>
        </p:nvSpPr>
        <p:spPr>
          <a:xfrm>
            <a:off x="4508119" y="789559"/>
            <a:ext cx="3872865" cy="936154"/>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2000" kern="1200" dirty="0">
                <a:latin typeface="+mn-lt"/>
              </a:rPr>
              <a:t>To understand how ribosomes work learn  how to draw, label and annotate their  structure.</a:t>
            </a:r>
          </a:p>
        </p:txBody>
      </p:sp>
      <p:sp>
        <p:nvSpPr>
          <p:cNvPr id="14" name="object 14"/>
          <p:cNvSpPr txBox="1"/>
          <p:nvPr/>
        </p:nvSpPr>
        <p:spPr>
          <a:xfrm>
            <a:off x="4508119" y="1886534"/>
            <a:ext cx="3462654" cy="574675"/>
          </a:xfrm>
          <a:prstGeom prst="rect">
            <a:avLst/>
          </a:prstGeom>
        </p:spPr>
        <p:txBody>
          <a:bodyPr vert="horz" wrap="square" lIns="0" tIns="12700" rIns="0" bIns="0" rtlCol="0">
            <a:spAutoFit/>
          </a:bodyPr>
          <a:lstStyle/>
          <a:p>
            <a:pPr marL="12700">
              <a:lnSpc>
                <a:spcPct val="100000"/>
              </a:lnSpc>
              <a:spcBef>
                <a:spcPts val="100"/>
              </a:spcBef>
            </a:pPr>
            <a:r>
              <a:rPr sz="1800" i="1" dirty="0">
                <a:cs typeface="Trebuchet MS"/>
              </a:rPr>
              <a:t>Use this slide and the previous one to</a:t>
            </a:r>
            <a:endParaRPr sz="1800" dirty="0">
              <a:cs typeface="Trebuchet MS"/>
            </a:endParaRPr>
          </a:p>
          <a:p>
            <a:pPr marL="12700">
              <a:lnSpc>
                <a:spcPct val="100000"/>
              </a:lnSpc>
              <a:spcBef>
                <a:spcPts val="5"/>
              </a:spcBef>
            </a:pPr>
            <a:r>
              <a:rPr sz="1800" i="1" dirty="0">
                <a:cs typeface="Trebuchet MS"/>
              </a:rPr>
              <a:t>construct your own diagram.</a:t>
            </a:r>
            <a:endParaRPr sz="1800" dirty="0">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676910"/>
            <a:ext cx="9080890" cy="617651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22300"/>
          </a:xfrm>
          <a:custGeom>
            <a:avLst/>
            <a:gdLst/>
            <a:ahLst/>
            <a:cxnLst/>
            <a:rect l="l" t="t" r="r" b="b"/>
            <a:pathLst>
              <a:path w="9144000" h="622300">
                <a:moveTo>
                  <a:pt x="0" y="621791"/>
                </a:moveTo>
                <a:lnTo>
                  <a:pt x="9144000" y="621791"/>
                </a:lnTo>
                <a:lnTo>
                  <a:pt x="9144000" y="0"/>
                </a:lnTo>
                <a:lnTo>
                  <a:pt x="0" y="0"/>
                </a:lnTo>
                <a:lnTo>
                  <a:pt x="0" y="621791"/>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54610"/>
            <a:ext cx="891921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7.3.S2 The use of molecular visualization software to analyse the structure of eukaryotic ribosomes  and a tRNA</a:t>
            </a:r>
            <a:r>
              <a:rPr sz="1600" spc="-65" dirty="0">
                <a:latin typeface="Arial"/>
                <a:cs typeface="Arial"/>
              </a:rPr>
              <a:t> </a:t>
            </a:r>
            <a:r>
              <a:rPr sz="1600" spc="-5" dirty="0">
                <a:latin typeface="Arial"/>
                <a:cs typeface="Arial"/>
              </a:rPr>
              <a:t>molecule.</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000000"/>
          </a:solidFill>
        </p:spPr>
        <p:txBody>
          <a:bodyPr wrap="square" lIns="0" tIns="0" rIns="0" bIns="0" rtlCol="0"/>
          <a:lstStyle/>
          <a:p>
            <a:endParaRPr/>
          </a:p>
        </p:txBody>
      </p:sp>
      <p:sp>
        <p:nvSpPr>
          <p:cNvPr id="3" name="object 3"/>
          <p:cNvSpPr/>
          <p:nvPr/>
        </p:nvSpPr>
        <p:spPr>
          <a:xfrm>
            <a:off x="0" y="576072"/>
            <a:ext cx="9144000" cy="6282055"/>
          </a:xfrm>
          <a:custGeom>
            <a:avLst/>
            <a:gdLst/>
            <a:ahLst/>
            <a:cxnLst/>
            <a:rect l="l" t="t" r="r" b="b"/>
            <a:pathLst>
              <a:path w="9144000" h="6282055">
                <a:moveTo>
                  <a:pt x="0" y="6281927"/>
                </a:moveTo>
                <a:lnTo>
                  <a:pt x="9144000" y="6281927"/>
                </a:lnTo>
                <a:lnTo>
                  <a:pt x="9144000" y="0"/>
                </a:lnTo>
                <a:lnTo>
                  <a:pt x="0" y="0"/>
                </a:lnTo>
                <a:lnTo>
                  <a:pt x="0" y="6281927"/>
                </a:lnTo>
                <a:close/>
              </a:path>
            </a:pathLst>
          </a:custGeom>
          <a:solidFill>
            <a:srgbClr val="000000"/>
          </a:solidFill>
        </p:spPr>
        <p:txBody>
          <a:bodyPr wrap="square" lIns="0" tIns="0" rIns="0" bIns="0" rtlCol="0"/>
          <a:lstStyle/>
          <a:p>
            <a:endParaRPr/>
          </a:p>
        </p:txBody>
      </p:sp>
      <p:sp>
        <p:nvSpPr>
          <p:cNvPr id="4" name="object 4"/>
          <p:cNvSpPr/>
          <p:nvPr/>
        </p:nvSpPr>
        <p:spPr>
          <a:xfrm>
            <a:off x="0" y="778763"/>
            <a:ext cx="4962144" cy="53507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572"/>
            <a:ext cx="9144000" cy="571500"/>
          </a:xfrm>
          <a:custGeom>
            <a:avLst/>
            <a:gdLst/>
            <a:ahLst/>
            <a:cxnLst/>
            <a:rect l="l" t="t" r="r" b="b"/>
            <a:pathLst>
              <a:path w="9144000" h="571500">
                <a:moveTo>
                  <a:pt x="0" y="571500"/>
                </a:moveTo>
                <a:lnTo>
                  <a:pt x="9144000" y="571500"/>
                </a:lnTo>
                <a:lnTo>
                  <a:pt x="9144000" y="0"/>
                </a:lnTo>
                <a:lnTo>
                  <a:pt x="0" y="0"/>
                </a:lnTo>
                <a:lnTo>
                  <a:pt x="0" y="571500"/>
                </a:lnTo>
                <a:close/>
              </a:path>
            </a:pathLst>
          </a:custGeom>
          <a:solidFill>
            <a:srgbClr val="B8CDE4">
              <a:alpha val="78038"/>
            </a:srgbClr>
          </a:solidFill>
        </p:spPr>
        <p:txBody>
          <a:bodyPr wrap="square" lIns="0" tIns="0" rIns="0" bIns="0" rtlCol="0"/>
          <a:lstStyle/>
          <a:p>
            <a:endParaRPr/>
          </a:p>
        </p:txBody>
      </p:sp>
      <p:sp>
        <p:nvSpPr>
          <p:cNvPr id="6" name="object 6"/>
          <p:cNvSpPr txBox="1"/>
          <p:nvPr/>
        </p:nvSpPr>
        <p:spPr>
          <a:xfrm>
            <a:off x="78739" y="44018"/>
            <a:ext cx="8893175" cy="483234"/>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7.3.S2 </a:t>
            </a:r>
            <a:r>
              <a:rPr sz="1500" spc="-5" dirty="0">
                <a:latin typeface="Arial"/>
                <a:cs typeface="Arial"/>
              </a:rPr>
              <a:t>The </a:t>
            </a:r>
            <a:r>
              <a:rPr sz="1500" dirty="0">
                <a:latin typeface="Arial"/>
                <a:cs typeface="Arial"/>
              </a:rPr>
              <a:t>use of molecular </a:t>
            </a:r>
            <a:r>
              <a:rPr sz="1500" spc="-5" dirty="0">
                <a:latin typeface="Arial"/>
                <a:cs typeface="Arial"/>
              </a:rPr>
              <a:t>visualization software </a:t>
            </a:r>
            <a:r>
              <a:rPr sz="1500" dirty="0">
                <a:latin typeface="Arial"/>
                <a:cs typeface="Arial"/>
              </a:rPr>
              <a:t>to </a:t>
            </a:r>
            <a:r>
              <a:rPr sz="1500" spc="-5" dirty="0">
                <a:latin typeface="Arial"/>
                <a:cs typeface="Arial"/>
              </a:rPr>
              <a:t>analyse </a:t>
            </a:r>
            <a:r>
              <a:rPr sz="1500" dirty="0">
                <a:latin typeface="Arial"/>
                <a:cs typeface="Arial"/>
              </a:rPr>
              <a:t>the structure of </a:t>
            </a:r>
            <a:r>
              <a:rPr sz="1500" spc="-5" dirty="0">
                <a:latin typeface="Arial"/>
                <a:cs typeface="Arial"/>
              </a:rPr>
              <a:t>eukaryotic </a:t>
            </a:r>
            <a:r>
              <a:rPr sz="1500" dirty="0">
                <a:latin typeface="Arial"/>
                <a:cs typeface="Arial"/>
              </a:rPr>
              <a:t>ribosomes and</a:t>
            </a:r>
            <a:r>
              <a:rPr sz="1500" spc="-120" dirty="0">
                <a:latin typeface="Arial"/>
                <a:cs typeface="Arial"/>
              </a:rPr>
              <a:t> </a:t>
            </a:r>
            <a:r>
              <a:rPr sz="1500" dirty="0">
                <a:latin typeface="Arial"/>
                <a:cs typeface="Arial"/>
              </a:rPr>
              <a:t>a</a:t>
            </a:r>
            <a:endParaRPr sz="1500">
              <a:latin typeface="Arial"/>
              <a:cs typeface="Arial"/>
            </a:endParaRPr>
          </a:p>
          <a:p>
            <a:pPr marL="12700">
              <a:lnSpc>
                <a:spcPct val="100000"/>
              </a:lnSpc>
              <a:spcBef>
                <a:spcPts val="5"/>
              </a:spcBef>
            </a:pPr>
            <a:r>
              <a:rPr sz="1500" spc="-5" dirty="0">
                <a:latin typeface="Arial"/>
                <a:cs typeface="Arial"/>
              </a:rPr>
              <a:t>tRNA</a:t>
            </a:r>
            <a:r>
              <a:rPr sz="1500" spc="-95" dirty="0">
                <a:latin typeface="Arial"/>
                <a:cs typeface="Arial"/>
              </a:rPr>
              <a:t> </a:t>
            </a:r>
            <a:r>
              <a:rPr sz="1500" dirty="0">
                <a:latin typeface="Arial"/>
                <a:cs typeface="Arial"/>
              </a:rPr>
              <a:t>molecule.</a:t>
            </a:r>
            <a:endParaRPr sz="1500">
              <a:latin typeface="Arial"/>
              <a:cs typeface="Arial"/>
            </a:endParaRPr>
          </a:p>
        </p:txBody>
      </p:sp>
      <p:sp>
        <p:nvSpPr>
          <p:cNvPr id="7" name="object 7"/>
          <p:cNvSpPr txBox="1"/>
          <p:nvPr/>
        </p:nvSpPr>
        <p:spPr>
          <a:xfrm>
            <a:off x="4262120" y="998601"/>
            <a:ext cx="4507865" cy="1855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cs typeface="Arial"/>
              </a:rPr>
              <a:t>Use the RCSB Protein Bank to explore the</a:t>
            </a:r>
            <a:endParaRPr sz="2000" dirty="0">
              <a:cs typeface="Arial"/>
            </a:endParaRPr>
          </a:p>
          <a:p>
            <a:pPr marL="12700">
              <a:lnSpc>
                <a:spcPct val="100000"/>
              </a:lnSpc>
            </a:pPr>
            <a:r>
              <a:rPr sz="2000" dirty="0">
                <a:solidFill>
                  <a:srgbClr val="FFFFFF"/>
                </a:solidFill>
                <a:cs typeface="Arial"/>
              </a:rPr>
              <a:t>following Jmol images:</a:t>
            </a:r>
            <a:endParaRPr sz="2000" dirty="0">
              <a:cs typeface="Arial"/>
            </a:endParaRPr>
          </a:p>
          <a:p>
            <a:pPr marL="299085" indent="-286385">
              <a:lnSpc>
                <a:spcPct val="100000"/>
              </a:lnSpc>
              <a:buClr>
                <a:srgbClr val="FFFFFF"/>
              </a:buClr>
              <a:buChar char="•"/>
              <a:tabLst>
                <a:tab pos="299085" algn="l"/>
                <a:tab pos="299720" algn="l"/>
              </a:tabLst>
            </a:pPr>
            <a:r>
              <a:rPr sz="2000" u="heavy" dirty="0">
                <a:solidFill>
                  <a:srgbClr val="0000FF"/>
                </a:solidFill>
                <a:uFill>
                  <a:solidFill>
                    <a:srgbClr val="0000FF"/>
                  </a:solidFill>
                </a:uFill>
                <a:cs typeface="Arial"/>
                <a:hlinkClick r:id="rId3"/>
              </a:rPr>
              <a:t>The large ribosomal subunit</a:t>
            </a:r>
            <a:endParaRPr sz="2000" dirty="0">
              <a:cs typeface="Arial"/>
            </a:endParaRPr>
          </a:p>
          <a:p>
            <a:pPr marL="299085" marR="5080" indent="-286385">
              <a:lnSpc>
                <a:spcPct val="100000"/>
              </a:lnSpc>
              <a:buClr>
                <a:srgbClr val="FFFFFF"/>
              </a:buClr>
              <a:buChar char="•"/>
              <a:tabLst>
                <a:tab pos="299085" algn="l"/>
                <a:tab pos="299720" algn="l"/>
              </a:tabLst>
            </a:pPr>
            <a:r>
              <a:rPr sz="2000" u="heavy" dirty="0">
                <a:solidFill>
                  <a:srgbClr val="0000FF"/>
                </a:solidFill>
                <a:uFill>
                  <a:solidFill>
                    <a:srgbClr val="0000FF"/>
                  </a:solidFill>
                </a:uFill>
                <a:cs typeface="Arial"/>
                <a:hlinkClick r:id="rId4"/>
              </a:rPr>
              <a:t>The Path of Messenger RNA Through the  Ribosome</a:t>
            </a:r>
            <a:endParaRPr sz="2000" dirty="0">
              <a:cs typeface="Arial"/>
            </a:endParaRPr>
          </a:p>
          <a:p>
            <a:pPr marL="299085" indent="-286385">
              <a:lnSpc>
                <a:spcPct val="100000"/>
              </a:lnSpc>
              <a:buClr>
                <a:srgbClr val="FFFFFF"/>
              </a:buClr>
              <a:buChar char="•"/>
              <a:tabLst>
                <a:tab pos="299085" algn="l"/>
                <a:tab pos="299720" algn="l"/>
              </a:tabLst>
            </a:pPr>
            <a:r>
              <a:rPr sz="2000" u="heavy" dirty="0">
                <a:solidFill>
                  <a:srgbClr val="0000FF"/>
                </a:solidFill>
                <a:uFill>
                  <a:solidFill>
                    <a:srgbClr val="0000FF"/>
                  </a:solidFill>
                </a:uFill>
                <a:cs typeface="Arial"/>
                <a:hlinkClick r:id="rId5"/>
              </a:rPr>
              <a:t>A tRNA molecule</a:t>
            </a:r>
            <a:endParaRPr sz="2000" dirty="0">
              <a:cs typeface="Arial"/>
            </a:endParaRPr>
          </a:p>
        </p:txBody>
      </p:sp>
      <p:sp>
        <p:nvSpPr>
          <p:cNvPr id="8" name="object 8"/>
          <p:cNvSpPr txBox="1"/>
          <p:nvPr/>
        </p:nvSpPr>
        <p:spPr>
          <a:xfrm>
            <a:off x="3679316" y="6606337"/>
            <a:ext cx="5386070"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hlinkClick r:id="rId5"/>
              </a:rPr>
              <a:t>http://www.rcsb.org/pdb/education_discussion/educational_resources/tRNA_jmol.jsp</a:t>
            </a:r>
            <a:endParaRPr sz="1200">
              <a:latin typeface="Arial"/>
              <a:cs typeface="Arial"/>
            </a:endParaRPr>
          </a:p>
        </p:txBody>
      </p:sp>
      <p:sp>
        <p:nvSpPr>
          <p:cNvPr id="9" name="object 9"/>
          <p:cNvSpPr txBox="1"/>
          <p:nvPr/>
        </p:nvSpPr>
        <p:spPr>
          <a:xfrm>
            <a:off x="3962400" y="4686300"/>
            <a:ext cx="4572000" cy="1570943"/>
          </a:xfrm>
          <a:prstGeom prst="rect">
            <a:avLst/>
          </a:prstGeom>
          <a:solidFill>
            <a:srgbClr val="FFFFFF"/>
          </a:solidFill>
        </p:spPr>
        <p:txBody>
          <a:bodyPr vert="horz" wrap="square" lIns="0" tIns="31750" rIns="0" bIns="0" rtlCol="0">
            <a:spAutoFit/>
          </a:bodyPr>
          <a:lstStyle/>
          <a:p>
            <a:pPr marL="92075">
              <a:lnSpc>
                <a:spcPct val="100000"/>
              </a:lnSpc>
              <a:spcBef>
                <a:spcPts val="250"/>
              </a:spcBef>
            </a:pPr>
            <a:r>
              <a:rPr sz="2000" i="1" dirty="0">
                <a:latin typeface="+mj-lt"/>
                <a:cs typeface="Trebuchet MS"/>
              </a:rPr>
              <a:t>For each image:</a:t>
            </a:r>
            <a:endParaRPr sz="2000" dirty="0">
              <a:latin typeface="+mj-lt"/>
              <a:cs typeface="Trebuchet MS"/>
            </a:endParaRPr>
          </a:p>
          <a:p>
            <a:pPr marL="378460" marR="473709" indent="-286385">
              <a:lnSpc>
                <a:spcPct val="100000"/>
              </a:lnSpc>
              <a:buFont typeface="Arial"/>
              <a:buChar char="•"/>
              <a:tabLst>
                <a:tab pos="378460" algn="l"/>
                <a:tab pos="379095" algn="l"/>
              </a:tabLst>
            </a:pPr>
            <a:r>
              <a:rPr sz="2000" i="1" dirty="0">
                <a:latin typeface="+mj-lt"/>
                <a:cs typeface="Trebuchet MS"/>
              </a:rPr>
              <a:t>Identify the structures you know of from  your diagrams</a:t>
            </a:r>
            <a:endParaRPr sz="2000" dirty="0">
              <a:latin typeface="+mj-lt"/>
              <a:cs typeface="Trebuchet MS"/>
            </a:endParaRPr>
          </a:p>
          <a:p>
            <a:pPr marL="378460" indent="-286385">
              <a:lnSpc>
                <a:spcPct val="100000"/>
              </a:lnSpc>
              <a:buFont typeface="Arial"/>
              <a:buChar char="•"/>
              <a:tabLst>
                <a:tab pos="378460" algn="l"/>
                <a:tab pos="379095" algn="l"/>
              </a:tabLst>
            </a:pPr>
            <a:r>
              <a:rPr sz="2000" i="1" dirty="0">
                <a:latin typeface="+mj-lt"/>
                <a:cs typeface="Trebuchet MS"/>
              </a:rPr>
              <a:t>Compare and constrast the usefulness of</a:t>
            </a:r>
            <a:endParaRPr sz="2000" dirty="0">
              <a:latin typeface="+mj-lt"/>
              <a:cs typeface="Trebuchet MS"/>
            </a:endParaRPr>
          </a:p>
          <a:p>
            <a:pPr marL="378460">
              <a:lnSpc>
                <a:spcPct val="100000"/>
              </a:lnSpc>
            </a:pPr>
            <a:r>
              <a:rPr sz="2000" i="1" dirty="0">
                <a:latin typeface="+mj-lt"/>
                <a:cs typeface="Trebuchet MS"/>
              </a:rPr>
              <a:t>the jmol image and your diagrams</a:t>
            </a:r>
            <a:endParaRPr sz="2000" dirty="0">
              <a:latin typeface="+mj-lt"/>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000000"/>
          </a:solidFill>
        </p:spPr>
        <p:txBody>
          <a:bodyPr wrap="square" lIns="0" tIns="0" rIns="0" bIns="0" rtlCol="0"/>
          <a:lstStyle/>
          <a:p>
            <a:endParaRPr/>
          </a:p>
        </p:txBody>
      </p:sp>
      <p:sp>
        <p:nvSpPr>
          <p:cNvPr id="3" name="object 3"/>
          <p:cNvSpPr/>
          <p:nvPr/>
        </p:nvSpPr>
        <p:spPr>
          <a:xfrm>
            <a:off x="0" y="778763"/>
            <a:ext cx="9144000" cy="6079490"/>
          </a:xfrm>
          <a:custGeom>
            <a:avLst/>
            <a:gdLst/>
            <a:ahLst/>
            <a:cxnLst/>
            <a:rect l="l" t="t" r="r" b="b"/>
            <a:pathLst>
              <a:path w="9144000" h="6079490">
                <a:moveTo>
                  <a:pt x="0" y="6079235"/>
                </a:moveTo>
                <a:lnTo>
                  <a:pt x="9144000" y="6079235"/>
                </a:lnTo>
                <a:lnTo>
                  <a:pt x="9144000" y="0"/>
                </a:lnTo>
                <a:lnTo>
                  <a:pt x="0" y="0"/>
                </a:lnTo>
                <a:lnTo>
                  <a:pt x="0" y="6079235"/>
                </a:lnTo>
                <a:close/>
              </a:path>
            </a:pathLst>
          </a:custGeom>
          <a:solidFill>
            <a:srgbClr val="000000"/>
          </a:solidFill>
        </p:spPr>
        <p:txBody>
          <a:bodyPr wrap="square" lIns="0" tIns="0" rIns="0" bIns="0" rtlCol="0"/>
          <a:lstStyle/>
          <a:p>
            <a:endParaRPr/>
          </a:p>
        </p:txBody>
      </p:sp>
      <p:sp>
        <p:nvSpPr>
          <p:cNvPr id="4" name="object 4"/>
          <p:cNvSpPr/>
          <p:nvPr/>
        </p:nvSpPr>
        <p:spPr>
          <a:xfrm>
            <a:off x="0" y="778763"/>
            <a:ext cx="4962144" cy="53507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572"/>
            <a:ext cx="9144000" cy="774700"/>
          </a:xfrm>
          <a:custGeom>
            <a:avLst/>
            <a:gdLst/>
            <a:ahLst/>
            <a:cxnLst/>
            <a:rect l="l" t="t" r="r" b="b"/>
            <a:pathLst>
              <a:path w="9144000" h="774700">
                <a:moveTo>
                  <a:pt x="0" y="774191"/>
                </a:moveTo>
                <a:lnTo>
                  <a:pt x="9144000" y="774191"/>
                </a:lnTo>
                <a:lnTo>
                  <a:pt x="9144000" y="0"/>
                </a:lnTo>
                <a:lnTo>
                  <a:pt x="0" y="0"/>
                </a:lnTo>
                <a:lnTo>
                  <a:pt x="0" y="774191"/>
                </a:lnTo>
                <a:close/>
              </a:path>
            </a:pathLst>
          </a:custGeom>
          <a:solidFill>
            <a:srgbClr val="B8CDE4">
              <a:alpha val="78038"/>
            </a:srgbClr>
          </a:solidFill>
        </p:spPr>
        <p:txBody>
          <a:bodyPr wrap="square" lIns="0" tIns="0" rIns="0" bIns="0" rtlCol="0"/>
          <a:lstStyle/>
          <a:p>
            <a:endParaRPr/>
          </a:p>
        </p:txBody>
      </p:sp>
      <p:sp>
        <p:nvSpPr>
          <p:cNvPr id="6" name="object 6"/>
          <p:cNvSpPr txBox="1"/>
          <p:nvPr/>
        </p:nvSpPr>
        <p:spPr>
          <a:xfrm>
            <a:off x="78739" y="24130"/>
            <a:ext cx="8821420" cy="713105"/>
          </a:xfrm>
          <a:prstGeom prst="rect">
            <a:avLst/>
          </a:prstGeom>
        </p:spPr>
        <p:txBody>
          <a:bodyPr vert="horz" wrap="square" lIns="0" tIns="12065" rIns="0" bIns="0" rtlCol="0">
            <a:spAutoFit/>
          </a:bodyPr>
          <a:lstStyle/>
          <a:p>
            <a:pPr marL="12700" marR="5080" algn="just">
              <a:lnSpc>
                <a:spcPct val="100299"/>
              </a:lnSpc>
              <a:spcBef>
                <a:spcPts val="95"/>
              </a:spcBef>
            </a:pPr>
            <a:r>
              <a:rPr sz="1500" spc="-50" dirty="0">
                <a:latin typeface="Arial"/>
                <a:cs typeface="Arial"/>
              </a:rPr>
              <a:t>Nature </a:t>
            </a:r>
            <a:r>
              <a:rPr sz="1500" spc="-5" dirty="0">
                <a:latin typeface="Arial"/>
                <a:cs typeface="Arial"/>
              </a:rPr>
              <a:t>of </a:t>
            </a:r>
            <a:r>
              <a:rPr sz="1500" spc="-105" dirty="0">
                <a:latin typeface="Arial"/>
                <a:cs typeface="Arial"/>
              </a:rPr>
              <a:t>Science: </a:t>
            </a:r>
            <a:r>
              <a:rPr sz="1500" spc="-70" dirty="0">
                <a:latin typeface="Arial"/>
                <a:cs typeface="Arial"/>
              </a:rPr>
              <a:t>Developments </a:t>
            </a:r>
            <a:r>
              <a:rPr sz="1500" spc="-20" dirty="0">
                <a:latin typeface="Arial"/>
                <a:cs typeface="Arial"/>
              </a:rPr>
              <a:t>in </a:t>
            </a:r>
            <a:r>
              <a:rPr sz="1500" spc="-45" dirty="0">
                <a:latin typeface="Arial"/>
                <a:cs typeface="Arial"/>
              </a:rPr>
              <a:t>scientific </a:t>
            </a:r>
            <a:r>
              <a:rPr sz="1500" spc="-80" dirty="0">
                <a:latin typeface="Arial"/>
                <a:cs typeface="Arial"/>
              </a:rPr>
              <a:t>research </a:t>
            </a:r>
            <a:r>
              <a:rPr sz="1500" spc="-15" dirty="0">
                <a:latin typeface="Arial"/>
                <a:cs typeface="Arial"/>
              </a:rPr>
              <a:t>follow </a:t>
            </a:r>
            <a:r>
              <a:rPr sz="1500" spc="-50" dirty="0">
                <a:latin typeface="Arial"/>
                <a:cs typeface="Arial"/>
              </a:rPr>
              <a:t>improvements </a:t>
            </a:r>
            <a:r>
              <a:rPr sz="1500" spc="-20" dirty="0">
                <a:latin typeface="Arial"/>
                <a:cs typeface="Arial"/>
              </a:rPr>
              <a:t>in </a:t>
            </a:r>
            <a:r>
              <a:rPr sz="1500" spc="-45" dirty="0">
                <a:latin typeface="Arial"/>
                <a:cs typeface="Arial"/>
              </a:rPr>
              <a:t>computing—the </a:t>
            </a:r>
            <a:r>
              <a:rPr sz="1500" spc="-105" dirty="0">
                <a:latin typeface="Arial"/>
                <a:cs typeface="Arial"/>
              </a:rPr>
              <a:t>use </a:t>
            </a:r>
            <a:r>
              <a:rPr sz="1500" spc="-5" dirty="0">
                <a:latin typeface="Arial"/>
                <a:cs typeface="Arial"/>
              </a:rPr>
              <a:t>of </a:t>
            </a:r>
            <a:r>
              <a:rPr sz="1500" spc="-60" dirty="0">
                <a:latin typeface="Arial"/>
                <a:cs typeface="Arial"/>
              </a:rPr>
              <a:t>computers  </a:t>
            </a:r>
            <a:r>
              <a:rPr sz="1500" spc="-110" dirty="0">
                <a:latin typeface="Arial"/>
                <a:cs typeface="Arial"/>
              </a:rPr>
              <a:t>has </a:t>
            </a:r>
            <a:r>
              <a:rPr sz="1500" spc="-60" dirty="0">
                <a:latin typeface="Arial"/>
                <a:cs typeface="Arial"/>
              </a:rPr>
              <a:t>enabled scientists </a:t>
            </a:r>
            <a:r>
              <a:rPr sz="1500" spc="10" dirty="0">
                <a:latin typeface="Arial"/>
                <a:cs typeface="Arial"/>
              </a:rPr>
              <a:t>to </a:t>
            </a:r>
            <a:r>
              <a:rPr sz="1500" spc="-95" dirty="0">
                <a:latin typeface="Arial"/>
                <a:cs typeface="Arial"/>
              </a:rPr>
              <a:t>make </a:t>
            </a:r>
            <a:r>
              <a:rPr sz="1500" spc="-100" dirty="0">
                <a:latin typeface="Arial"/>
                <a:cs typeface="Arial"/>
              </a:rPr>
              <a:t>advances </a:t>
            </a:r>
            <a:r>
              <a:rPr sz="1500" spc="-20" dirty="0">
                <a:latin typeface="Arial"/>
                <a:cs typeface="Arial"/>
              </a:rPr>
              <a:t>in </a:t>
            </a:r>
            <a:r>
              <a:rPr sz="1500" spc="-40" dirty="0">
                <a:latin typeface="Arial"/>
                <a:cs typeface="Arial"/>
              </a:rPr>
              <a:t>bioinformatics </a:t>
            </a:r>
            <a:r>
              <a:rPr sz="1500" spc="-55" dirty="0">
                <a:latin typeface="Arial"/>
                <a:cs typeface="Arial"/>
              </a:rPr>
              <a:t>applications </a:t>
            </a:r>
            <a:r>
              <a:rPr sz="1500" spc="-95" dirty="0">
                <a:latin typeface="Arial"/>
                <a:cs typeface="Arial"/>
              </a:rPr>
              <a:t>such </a:t>
            </a:r>
            <a:r>
              <a:rPr sz="1500" spc="-140" dirty="0">
                <a:latin typeface="Arial"/>
                <a:cs typeface="Arial"/>
              </a:rPr>
              <a:t>as </a:t>
            </a:r>
            <a:r>
              <a:rPr sz="1500" spc="-50" dirty="0">
                <a:latin typeface="Arial"/>
                <a:cs typeface="Arial"/>
              </a:rPr>
              <a:t>locating </a:t>
            </a:r>
            <a:r>
              <a:rPr sz="1500" spc="-110" dirty="0">
                <a:latin typeface="Arial"/>
                <a:cs typeface="Arial"/>
              </a:rPr>
              <a:t>genes </a:t>
            </a:r>
            <a:r>
              <a:rPr sz="1500" spc="-5" dirty="0">
                <a:latin typeface="Arial"/>
                <a:cs typeface="Arial"/>
              </a:rPr>
              <a:t>within </a:t>
            </a:r>
            <a:r>
              <a:rPr sz="1500" spc="-90" dirty="0">
                <a:latin typeface="Arial"/>
                <a:cs typeface="Arial"/>
              </a:rPr>
              <a:t>genomes </a:t>
            </a:r>
            <a:r>
              <a:rPr sz="1500" spc="-70" dirty="0">
                <a:latin typeface="Arial"/>
                <a:cs typeface="Arial"/>
              </a:rPr>
              <a:t>and  </a:t>
            </a:r>
            <a:r>
              <a:rPr sz="1500" spc="-25" dirty="0">
                <a:latin typeface="Arial"/>
                <a:cs typeface="Arial"/>
              </a:rPr>
              <a:t>identifying </a:t>
            </a:r>
            <a:r>
              <a:rPr sz="1500" spc="-80" dirty="0">
                <a:latin typeface="Arial"/>
                <a:cs typeface="Arial"/>
              </a:rPr>
              <a:t>conserved </a:t>
            </a:r>
            <a:r>
              <a:rPr sz="1500" spc="-90" dirty="0">
                <a:latin typeface="Arial"/>
                <a:cs typeface="Arial"/>
              </a:rPr>
              <a:t>sequences.</a:t>
            </a:r>
            <a:r>
              <a:rPr sz="1500" spc="-160" dirty="0">
                <a:latin typeface="Arial"/>
                <a:cs typeface="Arial"/>
              </a:rPr>
              <a:t> </a:t>
            </a:r>
            <a:r>
              <a:rPr sz="1500" spc="-60" dirty="0">
                <a:latin typeface="Arial"/>
                <a:cs typeface="Arial"/>
              </a:rPr>
              <a:t>(3.7)</a:t>
            </a:r>
            <a:endParaRPr sz="1500">
              <a:latin typeface="Arial"/>
              <a:cs typeface="Arial"/>
            </a:endParaRPr>
          </a:p>
        </p:txBody>
      </p:sp>
      <p:sp>
        <p:nvSpPr>
          <p:cNvPr id="7" name="object 7"/>
          <p:cNvSpPr txBox="1"/>
          <p:nvPr/>
        </p:nvSpPr>
        <p:spPr>
          <a:xfrm>
            <a:off x="3679316" y="6606337"/>
            <a:ext cx="5386070"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hlinkClick r:id="rId3"/>
              </a:rPr>
              <a:t>http://www.rcsb.org/pdb/education_discussion/educational_resources/tRNA_jmol.jsp</a:t>
            </a:r>
            <a:endParaRPr sz="1200">
              <a:latin typeface="Arial"/>
              <a:cs typeface="Arial"/>
            </a:endParaRPr>
          </a:p>
        </p:txBody>
      </p:sp>
      <p:sp>
        <p:nvSpPr>
          <p:cNvPr id="8" name="object 8"/>
          <p:cNvSpPr txBox="1">
            <a:spLocks noGrp="1"/>
          </p:cNvSpPr>
          <p:nvPr>
            <p:ph type="title"/>
          </p:nvPr>
        </p:nvSpPr>
        <p:spPr>
          <a:xfrm>
            <a:off x="3872610" y="966291"/>
            <a:ext cx="5098415" cy="1551707"/>
          </a:xfrm>
          <a:prstGeom prst="rect">
            <a:avLst/>
          </a:prstGeom>
        </p:spPr>
        <p:txBody>
          <a:bodyPr vert="horz" wrap="square" lIns="0" tIns="12700" rIns="0" bIns="0" rtlCol="0">
            <a:spAutoFit/>
          </a:bodyPr>
          <a:lstStyle/>
          <a:p>
            <a:pPr marL="12700" marR="5080">
              <a:lnSpc>
                <a:spcPct val="100000"/>
              </a:lnSpc>
              <a:spcBef>
                <a:spcPts val="100"/>
              </a:spcBef>
            </a:pPr>
            <a:r>
              <a:rPr sz="2000" kern="1200" dirty="0">
                <a:solidFill>
                  <a:srgbClr val="FFFFFF"/>
                </a:solidFill>
                <a:latin typeface="+mn-lt"/>
              </a:rPr>
              <a:t>Without computers analysis of the molecular structure  such as ribosomal and tRNA structure would not be  possible. The calculations that now take seconds to  complete and would take weeks and months to do  manually.</a:t>
            </a:r>
            <a:endParaRPr sz="2000" kern="1200" dirty="0">
              <a:latin typeface="+mn-lt"/>
            </a:endParaRPr>
          </a:p>
        </p:txBody>
      </p:sp>
      <p:sp>
        <p:nvSpPr>
          <p:cNvPr id="9" name="object 9"/>
          <p:cNvSpPr txBox="1"/>
          <p:nvPr/>
        </p:nvSpPr>
        <p:spPr>
          <a:xfrm>
            <a:off x="3850384" y="3384103"/>
            <a:ext cx="5142865" cy="2475037"/>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FFFFFF"/>
                </a:solidFill>
                <a:latin typeface="Arial"/>
                <a:cs typeface="Arial"/>
              </a:rPr>
              <a:t>Bioinformatics also relies on computers to large extent  as it involves analysing large amounts of data stored in  vast databases. Bioinformatics is an interdisciplinary  field of science, bioinformatics combines computer  science, statistics, mathematics, and engineering to  study and process biological data, in particular genetics  and genomics.</a:t>
            </a:r>
            <a:endParaRPr sz="20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060" y="451496"/>
            <a:ext cx="9088940" cy="611173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50520"/>
          </a:xfrm>
          <a:custGeom>
            <a:avLst/>
            <a:gdLst/>
            <a:ahLst/>
            <a:cxnLst/>
            <a:rect l="l" t="t" r="r" b="b"/>
            <a:pathLst>
              <a:path w="9144000" h="350520">
                <a:moveTo>
                  <a:pt x="0" y="350520"/>
                </a:moveTo>
                <a:lnTo>
                  <a:pt x="9144000" y="350520"/>
                </a:lnTo>
                <a:lnTo>
                  <a:pt x="9144000" y="0"/>
                </a:lnTo>
                <a:lnTo>
                  <a:pt x="0" y="0"/>
                </a:lnTo>
                <a:lnTo>
                  <a:pt x="0" y="350520"/>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48514"/>
            <a:ext cx="8747760"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7.3.A1 </a:t>
            </a:r>
            <a:r>
              <a:rPr sz="1500" spc="-5" dirty="0">
                <a:latin typeface="Arial"/>
                <a:cs typeface="Arial"/>
              </a:rPr>
              <a:t>tRNA-activating enzymes </a:t>
            </a:r>
            <a:r>
              <a:rPr sz="1500" dirty="0">
                <a:latin typeface="Arial"/>
                <a:cs typeface="Arial"/>
              </a:rPr>
              <a:t>illustrate enzyme–substrate specificity </a:t>
            </a:r>
            <a:r>
              <a:rPr sz="1500" spc="-5" dirty="0">
                <a:latin typeface="Arial"/>
                <a:cs typeface="Arial"/>
              </a:rPr>
              <a:t>and </a:t>
            </a:r>
            <a:r>
              <a:rPr sz="1500" dirty="0">
                <a:latin typeface="Arial"/>
                <a:cs typeface="Arial"/>
              </a:rPr>
              <a:t>the role of</a:t>
            </a:r>
            <a:r>
              <a:rPr sz="1500" spc="-75" dirty="0">
                <a:latin typeface="Arial"/>
                <a:cs typeface="Arial"/>
              </a:rPr>
              <a:t> </a:t>
            </a:r>
            <a:r>
              <a:rPr sz="1500" spc="-5" dirty="0">
                <a:latin typeface="Arial"/>
                <a:cs typeface="Arial"/>
              </a:rPr>
              <a:t>phosphorylation.</a:t>
            </a:r>
            <a:endParaRPr sz="1500">
              <a:latin typeface="Arial"/>
              <a:cs typeface="Arial"/>
            </a:endParaRPr>
          </a:p>
        </p:txBody>
      </p:sp>
      <p:sp>
        <p:nvSpPr>
          <p:cNvPr id="6" name="object 6"/>
          <p:cNvSpPr txBox="1"/>
          <p:nvPr/>
        </p:nvSpPr>
        <p:spPr>
          <a:xfrm>
            <a:off x="4948809" y="6606337"/>
            <a:ext cx="4133215"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http://www.ib.bioninja.com.au/_Media/trna_activation_med.jpeg</a:t>
            </a:r>
            <a:endParaRPr sz="1200">
              <a:latin typeface="Arial"/>
              <a:cs typeface="Arial"/>
            </a:endParaRPr>
          </a:p>
        </p:txBody>
      </p:sp>
      <p:sp>
        <p:nvSpPr>
          <p:cNvPr id="7" name="object 7"/>
          <p:cNvSpPr/>
          <p:nvPr/>
        </p:nvSpPr>
        <p:spPr>
          <a:xfrm>
            <a:off x="6274308" y="3558540"/>
            <a:ext cx="2624455" cy="2978150"/>
          </a:xfrm>
          <a:custGeom>
            <a:avLst/>
            <a:gdLst/>
            <a:ahLst/>
            <a:cxnLst/>
            <a:rect l="l" t="t" r="r" b="b"/>
            <a:pathLst>
              <a:path w="2624454" h="2978150">
                <a:moveTo>
                  <a:pt x="0" y="2977896"/>
                </a:moveTo>
                <a:lnTo>
                  <a:pt x="2624328" y="2977896"/>
                </a:lnTo>
                <a:lnTo>
                  <a:pt x="2624328" y="0"/>
                </a:lnTo>
                <a:lnTo>
                  <a:pt x="0" y="0"/>
                </a:lnTo>
                <a:lnTo>
                  <a:pt x="0" y="2977896"/>
                </a:lnTo>
                <a:close/>
              </a:path>
            </a:pathLst>
          </a:custGeom>
          <a:solidFill>
            <a:srgbClr val="FFFFFF"/>
          </a:solidFill>
        </p:spPr>
        <p:txBody>
          <a:bodyPr wrap="square" lIns="0" tIns="0" rIns="0" bIns="0" rtlCol="0"/>
          <a:lstStyle/>
          <a:p>
            <a:endParaRPr/>
          </a:p>
        </p:txBody>
      </p:sp>
      <p:sp>
        <p:nvSpPr>
          <p:cNvPr id="8" name="object 8"/>
          <p:cNvSpPr/>
          <p:nvPr/>
        </p:nvSpPr>
        <p:spPr>
          <a:xfrm>
            <a:off x="6274308" y="3558540"/>
            <a:ext cx="2624455" cy="2978150"/>
          </a:xfrm>
          <a:custGeom>
            <a:avLst/>
            <a:gdLst/>
            <a:ahLst/>
            <a:cxnLst/>
            <a:rect l="l" t="t" r="r" b="b"/>
            <a:pathLst>
              <a:path w="2624454" h="2978150">
                <a:moveTo>
                  <a:pt x="0" y="2977896"/>
                </a:moveTo>
                <a:lnTo>
                  <a:pt x="2624328" y="2977896"/>
                </a:lnTo>
                <a:lnTo>
                  <a:pt x="2624328" y="0"/>
                </a:lnTo>
                <a:lnTo>
                  <a:pt x="0" y="0"/>
                </a:lnTo>
                <a:lnTo>
                  <a:pt x="0" y="2977896"/>
                </a:lnTo>
                <a:close/>
              </a:path>
            </a:pathLst>
          </a:custGeom>
          <a:ln w="9144">
            <a:solidFill>
              <a:srgbClr val="FFFFFF"/>
            </a:solidFill>
          </a:ln>
        </p:spPr>
        <p:txBody>
          <a:bodyPr wrap="square" lIns="0" tIns="0" rIns="0" bIns="0" rtlCol="0"/>
          <a:lstStyle/>
          <a:p>
            <a:endParaRPr/>
          </a:p>
        </p:txBody>
      </p:sp>
      <p:sp>
        <p:nvSpPr>
          <p:cNvPr id="9" name="object 9"/>
          <p:cNvSpPr/>
          <p:nvPr/>
        </p:nvSpPr>
        <p:spPr>
          <a:xfrm>
            <a:off x="3642359" y="3491484"/>
            <a:ext cx="3247643" cy="3089147"/>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7037323" y="3750690"/>
            <a:ext cx="2106677" cy="2228174"/>
          </a:xfrm>
          <a:prstGeom prst="rect">
            <a:avLst/>
          </a:prstGeom>
        </p:spPr>
        <p:txBody>
          <a:bodyPr vert="horz" wrap="square" lIns="0" tIns="12065" rIns="0" bIns="0" rtlCol="0">
            <a:spAutoFit/>
          </a:bodyPr>
          <a:lstStyle/>
          <a:p>
            <a:pPr marL="12700" marR="5080">
              <a:lnSpc>
                <a:spcPct val="100000"/>
              </a:lnSpc>
              <a:spcBef>
                <a:spcPts val="95"/>
              </a:spcBef>
            </a:pPr>
            <a:r>
              <a:rPr dirty="0">
                <a:latin typeface="Calibri" panose="020F0502020204030204" pitchFamily="34" charset="0"/>
                <a:cs typeface="Arial"/>
              </a:rPr>
              <a:t>The </a:t>
            </a:r>
            <a:r>
              <a:rPr b="1" dirty="0">
                <a:latin typeface="Calibri" panose="020F0502020204030204" pitchFamily="34" charset="0"/>
                <a:cs typeface="Trebuchet MS"/>
              </a:rPr>
              <a:t>energy </a:t>
            </a:r>
            <a:r>
              <a:rPr dirty="0">
                <a:latin typeface="Calibri" panose="020F0502020204030204" pitchFamily="34" charset="0"/>
                <a:cs typeface="Arial"/>
              </a:rPr>
              <a:t>in the  </a:t>
            </a:r>
            <a:r>
              <a:rPr b="1" dirty="0">
                <a:latin typeface="Calibri" panose="020F0502020204030204" pitchFamily="34" charset="0"/>
                <a:cs typeface="Trebuchet MS"/>
              </a:rPr>
              <a:t>bond </a:t>
            </a:r>
            <a:r>
              <a:rPr dirty="0">
                <a:latin typeface="Calibri" panose="020F0502020204030204" pitchFamily="34" charset="0"/>
                <a:cs typeface="Arial"/>
              </a:rPr>
              <a:t>linking the tRNA  molecule to the  amino acid will be  </a:t>
            </a:r>
            <a:r>
              <a:rPr b="1" dirty="0">
                <a:latin typeface="Calibri" panose="020F0502020204030204" pitchFamily="34" charset="0"/>
                <a:cs typeface="Trebuchet MS"/>
              </a:rPr>
              <a:t>used </a:t>
            </a:r>
            <a:r>
              <a:rPr dirty="0">
                <a:latin typeface="Calibri" panose="020F0502020204030204" pitchFamily="34" charset="0"/>
                <a:cs typeface="Arial"/>
              </a:rPr>
              <a:t>in translation to  form a </a:t>
            </a:r>
            <a:r>
              <a:rPr b="1" dirty="0">
                <a:latin typeface="Calibri" panose="020F0502020204030204" pitchFamily="34" charset="0"/>
                <a:cs typeface="Trebuchet MS"/>
              </a:rPr>
              <a:t>peptide bond  </a:t>
            </a:r>
            <a:r>
              <a:rPr dirty="0">
                <a:latin typeface="Calibri" panose="020F0502020204030204" pitchFamily="34" charset="0"/>
                <a:cs typeface="Arial"/>
              </a:rPr>
              <a:t>between adjacent  amino acids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88645"/>
          </a:xfrm>
          <a:custGeom>
            <a:avLst/>
            <a:gdLst/>
            <a:ahLst/>
            <a:cxnLst/>
            <a:rect l="l" t="t" r="r" b="b"/>
            <a:pathLst>
              <a:path w="9144000" h="588645">
                <a:moveTo>
                  <a:pt x="0" y="588263"/>
                </a:moveTo>
                <a:lnTo>
                  <a:pt x="9144000" y="588263"/>
                </a:lnTo>
                <a:lnTo>
                  <a:pt x="9144000" y="0"/>
                </a:lnTo>
                <a:lnTo>
                  <a:pt x="0" y="0"/>
                </a:lnTo>
                <a:lnTo>
                  <a:pt x="0" y="588263"/>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5256657" y="6638645"/>
            <a:ext cx="3808729" cy="177800"/>
          </a:xfrm>
          <a:prstGeom prst="rect">
            <a:avLst/>
          </a:prstGeom>
        </p:spPr>
        <p:txBody>
          <a:bodyPr vert="horz" wrap="square" lIns="0" tIns="12065" rIns="0" bIns="0" rtlCol="0">
            <a:spAutoFit/>
          </a:bodyPr>
          <a:lstStyle/>
          <a:p>
            <a:pPr marL="12700">
              <a:lnSpc>
                <a:spcPct val="100000"/>
              </a:lnSpc>
              <a:spcBef>
                <a:spcPts val="95"/>
              </a:spcBef>
            </a:pPr>
            <a:r>
              <a:rPr sz="1000" u="sng" spc="-25" dirty="0">
                <a:solidFill>
                  <a:srgbClr val="0000FF"/>
                </a:solidFill>
                <a:uFill>
                  <a:solidFill>
                    <a:srgbClr val="0000FF"/>
                  </a:solidFill>
                </a:uFill>
                <a:latin typeface="Arial"/>
                <a:cs typeface="Arial"/>
                <a:hlinkClick r:id="rId2"/>
              </a:rPr>
              <a:t>https://upload.wikimedia.org/wikipedia/commons/0/0f/Peptide_syn.png</a:t>
            </a:r>
            <a:endParaRPr sz="1000">
              <a:latin typeface="Arial"/>
              <a:cs typeface="Arial"/>
            </a:endParaRPr>
          </a:p>
        </p:txBody>
      </p:sp>
      <p:sp>
        <p:nvSpPr>
          <p:cNvPr id="4" name="object 4"/>
          <p:cNvSpPr/>
          <p:nvPr/>
        </p:nvSpPr>
        <p:spPr>
          <a:xfrm>
            <a:off x="1876043" y="1708404"/>
            <a:ext cx="6089905" cy="389686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8739" y="37591"/>
            <a:ext cx="8693785" cy="1017586"/>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Review: </a:t>
            </a:r>
            <a:r>
              <a:rPr sz="1600" spc="-5" dirty="0">
                <a:latin typeface="Arial"/>
                <a:cs typeface="Arial"/>
              </a:rPr>
              <a:t>2.7.U8 </a:t>
            </a:r>
            <a:r>
              <a:rPr sz="1600" spc="-10" dirty="0">
                <a:latin typeface="Arial"/>
                <a:cs typeface="Arial"/>
              </a:rPr>
              <a:t>Translation </a:t>
            </a:r>
            <a:r>
              <a:rPr sz="1600" spc="-5" dirty="0">
                <a:latin typeface="Arial"/>
                <a:cs typeface="Arial"/>
              </a:rPr>
              <a:t>depends on complementary base pairing between codons on</a:t>
            </a:r>
            <a:r>
              <a:rPr sz="1600" spc="165" dirty="0">
                <a:latin typeface="Arial"/>
                <a:cs typeface="Arial"/>
              </a:rPr>
              <a:t> </a:t>
            </a:r>
            <a:r>
              <a:rPr sz="1600" spc="-5" dirty="0">
                <a:latin typeface="Arial"/>
                <a:cs typeface="Arial"/>
              </a:rPr>
              <a:t>mRNA</a:t>
            </a:r>
            <a:endParaRPr sz="1600" dirty="0">
              <a:latin typeface="Arial"/>
              <a:cs typeface="Arial"/>
            </a:endParaRPr>
          </a:p>
          <a:p>
            <a:pPr marL="12700">
              <a:lnSpc>
                <a:spcPct val="100000"/>
              </a:lnSpc>
            </a:pPr>
            <a:r>
              <a:rPr sz="1600" spc="-5" dirty="0">
                <a:latin typeface="Arial"/>
                <a:cs typeface="Arial"/>
              </a:rPr>
              <a:t>and anticodons on</a:t>
            </a:r>
            <a:r>
              <a:rPr sz="1600" spc="5" dirty="0">
                <a:latin typeface="Arial"/>
                <a:cs typeface="Arial"/>
              </a:rPr>
              <a:t> </a:t>
            </a:r>
            <a:r>
              <a:rPr sz="1600" spc="-5" dirty="0">
                <a:latin typeface="Arial"/>
                <a:cs typeface="Arial"/>
              </a:rPr>
              <a:t>tRNA.</a:t>
            </a:r>
            <a:endParaRPr sz="1600" dirty="0">
              <a:latin typeface="Arial"/>
              <a:cs typeface="Arial"/>
            </a:endParaRPr>
          </a:p>
          <a:p>
            <a:pPr marL="139700">
              <a:lnSpc>
                <a:spcPct val="100000"/>
              </a:lnSpc>
              <a:spcBef>
                <a:spcPts val="1580"/>
              </a:spcBef>
            </a:pPr>
            <a:r>
              <a:rPr sz="2000" dirty="0">
                <a:cs typeface="Arial"/>
              </a:rPr>
              <a:t>Key components of translation that enable genetic code to synthesize polypeptides</a:t>
            </a:r>
          </a:p>
        </p:txBody>
      </p:sp>
      <p:sp>
        <p:nvSpPr>
          <p:cNvPr id="6" name="object 6"/>
          <p:cNvSpPr/>
          <p:nvPr/>
        </p:nvSpPr>
        <p:spPr>
          <a:xfrm>
            <a:off x="190500" y="4861559"/>
            <a:ext cx="2769235" cy="1123404"/>
          </a:xfrm>
          <a:custGeom>
            <a:avLst/>
            <a:gdLst/>
            <a:ahLst/>
            <a:cxnLst/>
            <a:rect l="l" t="t" r="r" b="b"/>
            <a:pathLst>
              <a:path w="2769235" h="1077595">
                <a:moveTo>
                  <a:pt x="0" y="1077467"/>
                </a:moveTo>
                <a:lnTo>
                  <a:pt x="2769108" y="1077467"/>
                </a:lnTo>
                <a:lnTo>
                  <a:pt x="2769108" y="0"/>
                </a:lnTo>
                <a:lnTo>
                  <a:pt x="0" y="0"/>
                </a:lnTo>
                <a:lnTo>
                  <a:pt x="0" y="1077467"/>
                </a:lnTo>
                <a:close/>
              </a:path>
            </a:pathLst>
          </a:custGeom>
          <a:solidFill>
            <a:srgbClr val="B6DCC5"/>
          </a:solidFill>
        </p:spPr>
        <p:txBody>
          <a:bodyPr wrap="square" lIns="0" tIns="0" rIns="0" bIns="0" rtlCol="0"/>
          <a:lstStyle/>
          <a:p>
            <a:endParaRPr/>
          </a:p>
        </p:txBody>
      </p:sp>
      <p:sp>
        <p:nvSpPr>
          <p:cNvPr id="7" name="object 7"/>
          <p:cNvSpPr/>
          <p:nvPr/>
        </p:nvSpPr>
        <p:spPr>
          <a:xfrm>
            <a:off x="78677" y="1110195"/>
            <a:ext cx="2057400" cy="1699261"/>
          </a:xfrm>
          <a:custGeom>
            <a:avLst/>
            <a:gdLst/>
            <a:ahLst/>
            <a:cxnLst/>
            <a:rect l="l" t="t" r="r" b="b"/>
            <a:pathLst>
              <a:path w="2057400" h="1369060">
                <a:moveTo>
                  <a:pt x="0" y="1368552"/>
                </a:moveTo>
                <a:lnTo>
                  <a:pt x="2057400" y="1368552"/>
                </a:lnTo>
                <a:lnTo>
                  <a:pt x="2057400" y="0"/>
                </a:lnTo>
                <a:lnTo>
                  <a:pt x="0" y="0"/>
                </a:lnTo>
                <a:lnTo>
                  <a:pt x="0" y="1368552"/>
                </a:lnTo>
                <a:close/>
              </a:path>
            </a:pathLst>
          </a:custGeom>
          <a:solidFill>
            <a:srgbClr val="FFF400"/>
          </a:solidFill>
        </p:spPr>
        <p:txBody>
          <a:bodyPr wrap="square" lIns="0" tIns="0" rIns="0" bIns="0" rtlCol="0"/>
          <a:lstStyle/>
          <a:p>
            <a:endParaRPr/>
          </a:p>
        </p:txBody>
      </p:sp>
      <p:sp>
        <p:nvSpPr>
          <p:cNvPr id="8" name="object 8"/>
          <p:cNvSpPr/>
          <p:nvPr/>
        </p:nvSpPr>
        <p:spPr>
          <a:xfrm>
            <a:off x="5791200" y="1272539"/>
            <a:ext cx="3352800" cy="830580"/>
          </a:xfrm>
          <a:custGeom>
            <a:avLst/>
            <a:gdLst/>
            <a:ahLst/>
            <a:cxnLst/>
            <a:rect l="l" t="t" r="r" b="b"/>
            <a:pathLst>
              <a:path w="2769234" h="830580">
                <a:moveTo>
                  <a:pt x="0" y="830579"/>
                </a:moveTo>
                <a:lnTo>
                  <a:pt x="2769107" y="830579"/>
                </a:lnTo>
                <a:lnTo>
                  <a:pt x="2769107" y="0"/>
                </a:lnTo>
                <a:lnTo>
                  <a:pt x="0" y="0"/>
                </a:lnTo>
                <a:lnTo>
                  <a:pt x="0" y="830579"/>
                </a:lnTo>
                <a:close/>
              </a:path>
            </a:pathLst>
          </a:custGeom>
          <a:solidFill>
            <a:srgbClr val="EF9C9F"/>
          </a:solidFill>
        </p:spPr>
        <p:txBody>
          <a:bodyPr wrap="square" lIns="0" tIns="0" rIns="0" bIns="0" rtlCol="0"/>
          <a:lstStyle/>
          <a:p>
            <a:endParaRPr/>
          </a:p>
        </p:txBody>
      </p:sp>
      <p:sp>
        <p:nvSpPr>
          <p:cNvPr id="9" name="object 9"/>
          <p:cNvSpPr/>
          <p:nvPr/>
        </p:nvSpPr>
        <p:spPr>
          <a:xfrm>
            <a:off x="6172326" y="5201411"/>
            <a:ext cx="2769235" cy="1437234"/>
          </a:xfrm>
          <a:custGeom>
            <a:avLst/>
            <a:gdLst/>
            <a:ahLst/>
            <a:cxnLst/>
            <a:rect l="l" t="t" r="r" b="b"/>
            <a:pathLst>
              <a:path w="2566670" h="1324609">
                <a:moveTo>
                  <a:pt x="0" y="1324356"/>
                </a:moveTo>
                <a:lnTo>
                  <a:pt x="2566416" y="1324356"/>
                </a:lnTo>
                <a:lnTo>
                  <a:pt x="2566416" y="0"/>
                </a:lnTo>
                <a:lnTo>
                  <a:pt x="0" y="0"/>
                </a:lnTo>
                <a:lnTo>
                  <a:pt x="0" y="1324356"/>
                </a:lnTo>
                <a:close/>
              </a:path>
            </a:pathLst>
          </a:custGeom>
          <a:solidFill>
            <a:srgbClr val="C5BE5F"/>
          </a:solidFill>
        </p:spPr>
        <p:txBody>
          <a:bodyPr wrap="square" lIns="0" tIns="0" rIns="0" bIns="0" rtlCol="0"/>
          <a:lstStyle/>
          <a:p>
            <a:endParaRPr/>
          </a:p>
        </p:txBody>
      </p:sp>
      <p:sp>
        <p:nvSpPr>
          <p:cNvPr id="10" name="object 10"/>
          <p:cNvSpPr txBox="1"/>
          <p:nvPr/>
        </p:nvSpPr>
        <p:spPr>
          <a:xfrm>
            <a:off x="6455155" y="5224017"/>
            <a:ext cx="1434592" cy="289182"/>
          </a:xfrm>
          <a:prstGeom prst="rect">
            <a:avLst/>
          </a:prstGeom>
        </p:spPr>
        <p:txBody>
          <a:bodyPr vert="horz" wrap="square" lIns="0" tIns="12065" rIns="0" bIns="0" rtlCol="0">
            <a:spAutoFit/>
          </a:bodyPr>
          <a:lstStyle/>
          <a:p>
            <a:pPr marL="12700">
              <a:lnSpc>
                <a:spcPct val="100000"/>
              </a:lnSpc>
              <a:spcBef>
                <a:spcPts val="95"/>
              </a:spcBef>
            </a:pPr>
            <a:r>
              <a:rPr dirty="0">
                <a:latin typeface="+mj-lt"/>
                <a:cs typeface="Arial"/>
              </a:rPr>
              <a:t>Ribosomes:</a:t>
            </a:r>
          </a:p>
        </p:txBody>
      </p:sp>
      <p:sp>
        <p:nvSpPr>
          <p:cNvPr id="11" name="object 11"/>
          <p:cNvSpPr txBox="1"/>
          <p:nvPr/>
        </p:nvSpPr>
        <p:spPr>
          <a:xfrm>
            <a:off x="6172327" y="5467908"/>
            <a:ext cx="2673604" cy="1120178"/>
          </a:xfrm>
          <a:prstGeom prst="rect">
            <a:avLst/>
          </a:prstGeom>
        </p:spPr>
        <p:txBody>
          <a:bodyPr vert="horz" wrap="square" lIns="0" tIns="12065" rIns="0" bIns="0" rtlCol="0">
            <a:spAutoFit/>
          </a:bodyPr>
          <a:lstStyle/>
          <a:p>
            <a:pPr marL="299085" indent="-286385">
              <a:lnSpc>
                <a:spcPct val="100000"/>
              </a:lnSpc>
              <a:spcBef>
                <a:spcPts val="95"/>
              </a:spcBef>
              <a:buChar char="•"/>
              <a:tabLst>
                <a:tab pos="299085" algn="l"/>
                <a:tab pos="299720" algn="l"/>
              </a:tabLst>
            </a:pPr>
            <a:r>
              <a:rPr dirty="0">
                <a:latin typeface="+mj-lt"/>
                <a:cs typeface="Arial"/>
              </a:rPr>
              <a:t>act as the binding site for</a:t>
            </a:r>
          </a:p>
          <a:p>
            <a:pPr marL="299085">
              <a:lnSpc>
                <a:spcPct val="100000"/>
              </a:lnSpc>
            </a:pPr>
            <a:r>
              <a:rPr dirty="0">
                <a:latin typeface="+mj-lt"/>
                <a:cs typeface="Arial"/>
              </a:rPr>
              <a:t>mRNA and tRNA</a:t>
            </a:r>
          </a:p>
          <a:p>
            <a:pPr marL="299085" marR="5080" indent="-286385">
              <a:lnSpc>
                <a:spcPct val="100000"/>
              </a:lnSpc>
              <a:buChar char="•"/>
              <a:tabLst>
                <a:tab pos="299085" algn="l"/>
                <a:tab pos="299720" algn="l"/>
              </a:tabLst>
            </a:pPr>
            <a:r>
              <a:rPr dirty="0">
                <a:latin typeface="+mj-lt"/>
                <a:cs typeface="Arial"/>
              </a:rPr>
              <a:t>catalyse the peptide  bonds of the polypeptide</a:t>
            </a:r>
          </a:p>
        </p:txBody>
      </p:sp>
      <p:sp>
        <p:nvSpPr>
          <p:cNvPr id="12" name="object 12"/>
          <p:cNvSpPr/>
          <p:nvPr/>
        </p:nvSpPr>
        <p:spPr>
          <a:xfrm>
            <a:off x="891286" y="2725810"/>
            <a:ext cx="404113" cy="396240"/>
          </a:xfrm>
          <a:custGeom>
            <a:avLst/>
            <a:gdLst/>
            <a:ahLst/>
            <a:cxnLst/>
            <a:rect l="l" t="t" r="r" b="b"/>
            <a:pathLst>
              <a:path w="396240" h="396239">
                <a:moveTo>
                  <a:pt x="198120" y="0"/>
                </a:moveTo>
                <a:lnTo>
                  <a:pt x="152675" y="5229"/>
                </a:lnTo>
                <a:lnTo>
                  <a:pt x="110967" y="20127"/>
                </a:lnTo>
                <a:lnTo>
                  <a:pt x="74182" y="43507"/>
                </a:lnTo>
                <a:lnTo>
                  <a:pt x="43507" y="74182"/>
                </a:lnTo>
                <a:lnTo>
                  <a:pt x="20127" y="110967"/>
                </a:lnTo>
                <a:lnTo>
                  <a:pt x="5229" y="152675"/>
                </a:lnTo>
                <a:lnTo>
                  <a:pt x="0" y="198119"/>
                </a:lnTo>
                <a:lnTo>
                  <a:pt x="5229" y="243564"/>
                </a:lnTo>
                <a:lnTo>
                  <a:pt x="20127" y="285272"/>
                </a:lnTo>
                <a:lnTo>
                  <a:pt x="43507" y="322057"/>
                </a:lnTo>
                <a:lnTo>
                  <a:pt x="74182" y="352732"/>
                </a:lnTo>
                <a:lnTo>
                  <a:pt x="110967" y="376112"/>
                </a:lnTo>
                <a:lnTo>
                  <a:pt x="152675" y="391010"/>
                </a:lnTo>
                <a:lnTo>
                  <a:pt x="198120" y="396239"/>
                </a:lnTo>
                <a:lnTo>
                  <a:pt x="243564" y="391010"/>
                </a:lnTo>
                <a:lnTo>
                  <a:pt x="285272" y="376112"/>
                </a:lnTo>
                <a:lnTo>
                  <a:pt x="322057" y="352732"/>
                </a:lnTo>
                <a:lnTo>
                  <a:pt x="352732" y="322057"/>
                </a:lnTo>
                <a:lnTo>
                  <a:pt x="376112" y="285272"/>
                </a:lnTo>
                <a:lnTo>
                  <a:pt x="391010" y="243564"/>
                </a:lnTo>
                <a:lnTo>
                  <a:pt x="396240" y="198119"/>
                </a:lnTo>
                <a:lnTo>
                  <a:pt x="391010" y="152675"/>
                </a:lnTo>
                <a:lnTo>
                  <a:pt x="376112" y="110967"/>
                </a:lnTo>
                <a:lnTo>
                  <a:pt x="352732" y="74182"/>
                </a:lnTo>
                <a:lnTo>
                  <a:pt x="322057" y="43507"/>
                </a:lnTo>
                <a:lnTo>
                  <a:pt x="285272" y="20127"/>
                </a:lnTo>
                <a:lnTo>
                  <a:pt x="243564" y="5229"/>
                </a:lnTo>
                <a:lnTo>
                  <a:pt x="198120" y="0"/>
                </a:lnTo>
                <a:close/>
              </a:path>
            </a:pathLst>
          </a:custGeom>
          <a:solidFill>
            <a:srgbClr val="8EB4E2"/>
          </a:solidFill>
        </p:spPr>
        <p:txBody>
          <a:bodyPr wrap="square" lIns="0" tIns="0" rIns="0" bIns="0" rtlCol="0"/>
          <a:lstStyle/>
          <a:p>
            <a:r>
              <a:rPr lang="en-US" b="1" spc="-145" dirty="0">
                <a:latin typeface="Trebuchet MS"/>
                <a:cs typeface="Trebuchet MS"/>
              </a:rPr>
              <a:t>  3</a:t>
            </a:r>
            <a:endParaRPr lang="en-US" dirty="0">
              <a:latin typeface="Trebuchet MS"/>
              <a:cs typeface="Trebuchet MS"/>
            </a:endParaRPr>
          </a:p>
          <a:p>
            <a:endParaRPr dirty="0"/>
          </a:p>
        </p:txBody>
      </p:sp>
      <p:sp>
        <p:nvSpPr>
          <p:cNvPr id="13" name="object 13"/>
          <p:cNvSpPr/>
          <p:nvPr/>
        </p:nvSpPr>
        <p:spPr>
          <a:xfrm>
            <a:off x="841184" y="2711040"/>
            <a:ext cx="396240" cy="396240"/>
          </a:xfrm>
          <a:custGeom>
            <a:avLst/>
            <a:gdLst/>
            <a:ahLst/>
            <a:cxnLst/>
            <a:rect l="l" t="t" r="r" b="b"/>
            <a:pathLst>
              <a:path w="396240" h="396239">
                <a:moveTo>
                  <a:pt x="0" y="198119"/>
                </a:moveTo>
                <a:lnTo>
                  <a:pt x="5229" y="152675"/>
                </a:lnTo>
                <a:lnTo>
                  <a:pt x="20127" y="110967"/>
                </a:lnTo>
                <a:lnTo>
                  <a:pt x="43507" y="74182"/>
                </a:lnTo>
                <a:lnTo>
                  <a:pt x="74182" y="43507"/>
                </a:lnTo>
                <a:lnTo>
                  <a:pt x="110967" y="20127"/>
                </a:lnTo>
                <a:lnTo>
                  <a:pt x="152675" y="5229"/>
                </a:lnTo>
                <a:lnTo>
                  <a:pt x="198120" y="0"/>
                </a:lnTo>
                <a:lnTo>
                  <a:pt x="243564" y="5229"/>
                </a:lnTo>
                <a:lnTo>
                  <a:pt x="285272" y="20127"/>
                </a:lnTo>
                <a:lnTo>
                  <a:pt x="322057" y="43507"/>
                </a:lnTo>
                <a:lnTo>
                  <a:pt x="352732" y="74182"/>
                </a:lnTo>
                <a:lnTo>
                  <a:pt x="376112" y="110967"/>
                </a:lnTo>
                <a:lnTo>
                  <a:pt x="391010" y="152675"/>
                </a:lnTo>
                <a:lnTo>
                  <a:pt x="396240" y="198119"/>
                </a:lnTo>
                <a:lnTo>
                  <a:pt x="391010" y="243564"/>
                </a:lnTo>
                <a:lnTo>
                  <a:pt x="376112" y="285272"/>
                </a:lnTo>
                <a:lnTo>
                  <a:pt x="352732" y="322057"/>
                </a:lnTo>
                <a:lnTo>
                  <a:pt x="322057" y="352732"/>
                </a:lnTo>
                <a:lnTo>
                  <a:pt x="285272" y="376112"/>
                </a:lnTo>
                <a:lnTo>
                  <a:pt x="243564" y="391010"/>
                </a:lnTo>
                <a:lnTo>
                  <a:pt x="198120" y="396239"/>
                </a:lnTo>
                <a:lnTo>
                  <a:pt x="152675" y="391010"/>
                </a:lnTo>
                <a:lnTo>
                  <a:pt x="110967" y="376112"/>
                </a:lnTo>
                <a:lnTo>
                  <a:pt x="74182" y="352732"/>
                </a:lnTo>
                <a:lnTo>
                  <a:pt x="43507" y="322057"/>
                </a:lnTo>
                <a:lnTo>
                  <a:pt x="20127" y="285272"/>
                </a:lnTo>
                <a:lnTo>
                  <a:pt x="5229" y="243564"/>
                </a:lnTo>
                <a:lnTo>
                  <a:pt x="0" y="198119"/>
                </a:lnTo>
                <a:close/>
              </a:path>
            </a:pathLst>
          </a:custGeom>
          <a:ln w="9144">
            <a:solidFill>
              <a:srgbClr val="0F243E"/>
            </a:solidFill>
          </a:ln>
        </p:spPr>
        <p:txBody>
          <a:bodyPr wrap="square" lIns="0" tIns="0" rIns="0" bIns="0" rtlCol="0"/>
          <a:lstStyle/>
          <a:p>
            <a:endParaRPr/>
          </a:p>
        </p:txBody>
      </p:sp>
      <p:sp>
        <p:nvSpPr>
          <p:cNvPr id="14" name="object 14"/>
          <p:cNvSpPr txBox="1"/>
          <p:nvPr/>
        </p:nvSpPr>
        <p:spPr>
          <a:xfrm>
            <a:off x="202565" y="1099003"/>
            <a:ext cx="1883410" cy="1674176"/>
          </a:xfrm>
          <a:prstGeom prst="rect">
            <a:avLst/>
          </a:prstGeom>
        </p:spPr>
        <p:txBody>
          <a:bodyPr vert="horz" wrap="square" lIns="0" tIns="12065" rIns="0" bIns="0" rtlCol="0">
            <a:spAutoFit/>
          </a:bodyPr>
          <a:lstStyle/>
          <a:p>
            <a:pPr marL="12700" marR="5080">
              <a:lnSpc>
                <a:spcPct val="100000"/>
              </a:lnSpc>
              <a:spcBef>
                <a:spcPts val="95"/>
              </a:spcBef>
            </a:pPr>
            <a:r>
              <a:rPr dirty="0">
                <a:cs typeface="Arial"/>
              </a:rPr>
              <a:t>tRNA molecules have  an anticodon of three  bases that binds to a  complementary codon  on mRNA</a:t>
            </a:r>
          </a:p>
        </p:txBody>
      </p:sp>
      <p:sp>
        <p:nvSpPr>
          <p:cNvPr id="15" name="object 15"/>
          <p:cNvSpPr/>
          <p:nvPr/>
        </p:nvSpPr>
        <p:spPr>
          <a:xfrm>
            <a:off x="7434425" y="1924241"/>
            <a:ext cx="394970" cy="396240"/>
          </a:xfrm>
          <a:custGeom>
            <a:avLst/>
            <a:gdLst/>
            <a:ahLst/>
            <a:cxnLst/>
            <a:rect l="l" t="t" r="r" b="b"/>
            <a:pathLst>
              <a:path w="394970" h="396239">
                <a:moveTo>
                  <a:pt x="197357" y="0"/>
                </a:moveTo>
                <a:lnTo>
                  <a:pt x="152115" y="5229"/>
                </a:lnTo>
                <a:lnTo>
                  <a:pt x="110578" y="20127"/>
                </a:lnTo>
                <a:lnTo>
                  <a:pt x="73933" y="43507"/>
                </a:lnTo>
                <a:lnTo>
                  <a:pt x="43367" y="74182"/>
                </a:lnTo>
                <a:lnTo>
                  <a:pt x="20065" y="110967"/>
                </a:lnTo>
                <a:lnTo>
                  <a:pt x="5214" y="152675"/>
                </a:lnTo>
                <a:lnTo>
                  <a:pt x="0" y="198120"/>
                </a:lnTo>
                <a:lnTo>
                  <a:pt x="5214" y="243564"/>
                </a:lnTo>
                <a:lnTo>
                  <a:pt x="20065" y="285272"/>
                </a:lnTo>
                <a:lnTo>
                  <a:pt x="43367" y="322057"/>
                </a:lnTo>
                <a:lnTo>
                  <a:pt x="73933" y="352732"/>
                </a:lnTo>
                <a:lnTo>
                  <a:pt x="110578" y="376112"/>
                </a:lnTo>
                <a:lnTo>
                  <a:pt x="152115" y="391010"/>
                </a:lnTo>
                <a:lnTo>
                  <a:pt x="197357" y="396239"/>
                </a:lnTo>
                <a:lnTo>
                  <a:pt x="242600" y="391010"/>
                </a:lnTo>
                <a:lnTo>
                  <a:pt x="284137" y="376112"/>
                </a:lnTo>
                <a:lnTo>
                  <a:pt x="320782" y="352732"/>
                </a:lnTo>
                <a:lnTo>
                  <a:pt x="351348" y="322057"/>
                </a:lnTo>
                <a:lnTo>
                  <a:pt x="374650" y="285272"/>
                </a:lnTo>
                <a:lnTo>
                  <a:pt x="389501" y="243564"/>
                </a:lnTo>
                <a:lnTo>
                  <a:pt x="394716" y="198120"/>
                </a:lnTo>
                <a:lnTo>
                  <a:pt x="389501" y="152675"/>
                </a:lnTo>
                <a:lnTo>
                  <a:pt x="374650" y="110967"/>
                </a:lnTo>
                <a:lnTo>
                  <a:pt x="351348" y="74182"/>
                </a:lnTo>
                <a:lnTo>
                  <a:pt x="320782" y="43507"/>
                </a:lnTo>
                <a:lnTo>
                  <a:pt x="284137" y="20127"/>
                </a:lnTo>
                <a:lnTo>
                  <a:pt x="242600" y="5229"/>
                </a:lnTo>
                <a:lnTo>
                  <a:pt x="197357" y="0"/>
                </a:lnTo>
                <a:close/>
              </a:path>
            </a:pathLst>
          </a:custGeom>
          <a:solidFill>
            <a:srgbClr val="8EB4E2"/>
          </a:solidFill>
        </p:spPr>
        <p:txBody>
          <a:bodyPr wrap="square" lIns="0" tIns="0" rIns="0" bIns="0" rtlCol="0"/>
          <a:lstStyle/>
          <a:p>
            <a:r>
              <a:rPr lang="en-GB" b="1" spc="-145" dirty="0">
                <a:latin typeface="Trebuchet MS"/>
                <a:cs typeface="Trebuchet MS"/>
              </a:rPr>
              <a:t> </a:t>
            </a:r>
            <a:r>
              <a:rPr lang="en-US" b="1" spc="-145" dirty="0">
                <a:latin typeface="Trebuchet MS"/>
                <a:cs typeface="Trebuchet MS"/>
              </a:rPr>
              <a:t> 2</a:t>
            </a:r>
            <a:endParaRPr lang="en-US" dirty="0">
              <a:latin typeface="Trebuchet MS"/>
              <a:cs typeface="Trebuchet MS"/>
            </a:endParaRPr>
          </a:p>
          <a:p>
            <a:endParaRPr dirty="0"/>
          </a:p>
        </p:txBody>
      </p:sp>
      <p:sp>
        <p:nvSpPr>
          <p:cNvPr id="16" name="object 16"/>
          <p:cNvSpPr/>
          <p:nvPr/>
        </p:nvSpPr>
        <p:spPr>
          <a:xfrm>
            <a:off x="7414457" y="1905000"/>
            <a:ext cx="394970" cy="396240"/>
          </a:xfrm>
          <a:custGeom>
            <a:avLst/>
            <a:gdLst/>
            <a:ahLst/>
            <a:cxnLst/>
            <a:rect l="l" t="t" r="r" b="b"/>
            <a:pathLst>
              <a:path w="394970" h="396239">
                <a:moveTo>
                  <a:pt x="0" y="198120"/>
                </a:moveTo>
                <a:lnTo>
                  <a:pt x="5214" y="152675"/>
                </a:lnTo>
                <a:lnTo>
                  <a:pt x="20065" y="110967"/>
                </a:lnTo>
                <a:lnTo>
                  <a:pt x="43367" y="74182"/>
                </a:lnTo>
                <a:lnTo>
                  <a:pt x="73933" y="43507"/>
                </a:lnTo>
                <a:lnTo>
                  <a:pt x="110578" y="20127"/>
                </a:lnTo>
                <a:lnTo>
                  <a:pt x="152115" y="5229"/>
                </a:lnTo>
                <a:lnTo>
                  <a:pt x="197357" y="0"/>
                </a:lnTo>
                <a:lnTo>
                  <a:pt x="242600" y="5229"/>
                </a:lnTo>
                <a:lnTo>
                  <a:pt x="284137" y="20127"/>
                </a:lnTo>
                <a:lnTo>
                  <a:pt x="320782" y="43507"/>
                </a:lnTo>
                <a:lnTo>
                  <a:pt x="351348" y="74182"/>
                </a:lnTo>
                <a:lnTo>
                  <a:pt x="374650" y="110967"/>
                </a:lnTo>
                <a:lnTo>
                  <a:pt x="389501" y="152675"/>
                </a:lnTo>
                <a:lnTo>
                  <a:pt x="394716" y="198120"/>
                </a:lnTo>
                <a:lnTo>
                  <a:pt x="389501" y="243564"/>
                </a:lnTo>
                <a:lnTo>
                  <a:pt x="374650" y="285272"/>
                </a:lnTo>
                <a:lnTo>
                  <a:pt x="351348" y="322057"/>
                </a:lnTo>
                <a:lnTo>
                  <a:pt x="320782" y="352732"/>
                </a:lnTo>
                <a:lnTo>
                  <a:pt x="284137" y="376112"/>
                </a:lnTo>
                <a:lnTo>
                  <a:pt x="242600" y="391010"/>
                </a:lnTo>
                <a:lnTo>
                  <a:pt x="197357" y="396239"/>
                </a:lnTo>
                <a:lnTo>
                  <a:pt x="152115" y="391010"/>
                </a:lnTo>
                <a:lnTo>
                  <a:pt x="110578" y="376112"/>
                </a:lnTo>
                <a:lnTo>
                  <a:pt x="73933" y="352732"/>
                </a:lnTo>
                <a:lnTo>
                  <a:pt x="43367" y="322057"/>
                </a:lnTo>
                <a:lnTo>
                  <a:pt x="20065" y="285272"/>
                </a:lnTo>
                <a:lnTo>
                  <a:pt x="5214" y="243564"/>
                </a:lnTo>
                <a:lnTo>
                  <a:pt x="0" y="198120"/>
                </a:lnTo>
                <a:close/>
              </a:path>
            </a:pathLst>
          </a:custGeom>
          <a:ln w="9144">
            <a:solidFill>
              <a:srgbClr val="0F243E"/>
            </a:solidFill>
          </a:ln>
        </p:spPr>
        <p:txBody>
          <a:bodyPr wrap="square" lIns="0" tIns="0" rIns="0" bIns="0" rtlCol="0"/>
          <a:lstStyle/>
          <a:p>
            <a:endParaRPr/>
          </a:p>
        </p:txBody>
      </p:sp>
      <p:sp>
        <p:nvSpPr>
          <p:cNvPr id="17" name="object 17"/>
          <p:cNvSpPr txBox="1"/>
          <p:nvPr/>
        </p:nvSpPr>
        <p:spPr>
          <a:xfrm>
            <a:off x="5791201" y="1293622"/>
            <a:ext cx="3352800" cy="566181"/>
          </a:xfrm>
          <a:prstGeom prst="rect">
            <a:avLst/>
          </a:prstGeom>
        </p:spPr>
        <p:txBody>
          <a:bodyPr vert="horz" wrap="square" lIns="0" tIns="12065" rIns="0" bIns="0" rtlCol="0">
            <a:spAutoFit/>
          </a:bodyPr>
          <a:lstStyle/>
          <a:p>
            <a:pPr marL="12700" marR="5080">
              <a:lnSpc>
                <a:spcPct val="100000"/>
              </a:lnSpc>
              <a:spcBef>
                <a:spcPts val="95"/>
              </a:spcBef>
            </a:pPr>
            <a:r>
              <a:rPr dirty="0">
                <a:cs typeface="Arial"/>
              </a:rPr>
              <a:t>tRNA molecules carry the  amino acid corresponding to  their codon</a:t>
            </a:r>
          </a:p>
        </p:txBody>
      </p:sp>
      <p:sp>
        <p:nvSpPr>
          <p:cNvPr id="18" name="object 18"/>
          <p:cNvSpPr/>
          <p:nvPr/>
        </p:nvSpPr>
        <p:spPr>
          <a:xfrm>
            <a:off x="1589532" y="6020052"/>
            <a:ext cx="396240" cy="380747"/>
          </a:xfrm>
          <a:custGeom>
            <a:avLst/>
            <a:gdLst/>
            <a:ahLst/>
            <a:cxnLst/>
            <a:rect l="l" t="t" r="r" b="b"/>
            <a:pathLst>
              <a:path w="396239" h="396239">
                <a:moveTo>
                  <a:pt x="198119" y="0"/>
                </a:moveTo>
                <a:lnTo>
                  <a:pt x="152675" y="5232"/>
                </a:lnTo>
                <a:lnTo>
                  <a:pt x="110967" y="20136"/>
                </a:lnTo>
                <a:lnTo>
                  <a:pt x="74182" y="43523"/>
                </a:lnTo>
                <a:lnTo>
                  <a:pt x="43507" y="74204"/>
                </a:lnTo>
                <a:lnTo>
                  <a:pt x="20127" y="110989"/>
                </a:lnTo>
                <a:lnTo>
                  <a:pt x="5229" y="152691"/>
                </a:lnTo>
                <a:lnTo>
                  <a:pt x="0" y="198119"/>
                </a:lnTo>
                <a:lnTo>
                  <a:pt x="5229" y="243548"/>
                </a:lnTo>
                <a:lnTo>
                  <a:pt x="20127" y="285250"/>
                </a:lnTo>
                <a:lnTo>
                  <a:pt x="43507" y="322035"/>
                </a:lnTo>
                <a:lnTo>
                  <a:pt x="74182" y="352716"/>
                </a:lnTo>
                <a:lnTo>
                  <a:pt x="110967" y="376103"/>
                </a:lnTo>
                <a:lnTo>
                  <a:pt x="152675" y="391007"/>
                </a:lnTo>
                <a:lnTo>
                  <a:pt x="198119" y="396239"/>
                </a:lnTo>
                <a:lnTo>
                  <a:pt x="243564" y="391007"/>
                </a:lnTo>
                <a:lnTo>
                  <a:pt x="285272" y="376103"/>
                </a:lnTo>
                <a:lnTo>
                  <a:pt x="322057" y="352716"/>
                </a:lnTo>
                <a:lnTo>
                  <a:pt x="352732" y="322035"/>
                </a:lnTo>
                <a:lnTo>
                  <a:pt x="376112" y="285250"/>
                </a:lnTo>
                <a:lnTo>
                  <a:pt x="391010" y="243548"/>
                </a:lnTo>
                <a:lnTo>
                  <a:pt x="396240" y="198119"/>
                </a:lnTo>
                <a:lnTo>
                  <a:pt x="391010" y="152691"/>
                </a:lnTo>
                <a:lnTo>
                  <a:pt x="376112" y="110989"/>
                </a:lnTo>
                <a:lnTo>
                  <a:pt x="352732" y="74204"/>
                </a:lnTo>
                <a:lnTo>
                  <a:pt x="322057" y="43523"/>
                </a:lnTo>
                <a:lnTo>
                  <a:pt x="285272" y="20136"/>
                </a:lnTo>
                <a:lnTo>
                  <a:pt x="243564" y="5232"/>
                </a:lnTo>
                <a:lnTo>
                  <a:pt x="198119" y="0"/>
                </a:lnTo>
                <a:close/>
              </a:path>
            </a:pathLst>
          </a:custGeom>
          <a:solidFill>
            <a:srgbClr val="8EB4E2"/>
          </a:solidFill>
        </p:spPr>
        <p:txBody>
          <a:bodyPr wrap="square" lIns="0" tIns="0" rIns="0" bIns="0" rtlCol="0"/>
          <a:lstStyle/>
          <a:p>
            <a:r>
              <a:rPr lang="en-US" b="1" spc="-145" dirty="0">
                <a:latin typeface="Trebuchet MS"/>
                <a:cs typeface="Trebuchet MS"/>
              </a:rPr>
              <a:t>  1</a:t>
            </a:r>
            <a:endParaRPr lang="en-US" dirty="0">
              <a:latin typeface="Trebuchet MS"/>
              <a:cs typeface="Trebuchet MS"/>
            </a:endParaRPr>
          </a:p>
          <a:p>
            <a:endParaRPr dirty="0"/>
          </a:p>
        </p:txBody>
      </p:sp>
      <p:sp>
        <p:nvSpPr>
          <p:cNvPr id="19" name="object 19"/>
          <p:cNvSpPr/>
          <p:nvPr/>
        </p:nvSpPr>
        <p:spPr>
          <a:xfrm>
            <a:off x="1589532" y="6004560"/>
            <a:ext cx="396240" cy="396240"/>
          </a:xfrm>
          <a:custGeom>
            <a:avLst/>
            <a:gdLst/>
            <a:ahLst/>
            <a:cxnLst/>
            <a:rect l="l" t="t" r="r" b="b"/>
            <a:pathLst>
              <a:path w="396239" h="396239">
                <a:moveTo>
                  <a:pt x="0" y="198119"/>
                </a:moveTo>
                <a:lnTo>
                  <a:pt x="5229" y="152691"/>
                </a:lnTo>
                <a:lnTo>
                  <a:pt x="20127" y="110989"/>
                </a:lnTo>
                <a:lnTo>
                  <a:pt x="43507" y="74204"/>
                </a:lnTo>
                <a:lnTo>
                  <a:pt x="74182" y="43523"/>
                </a:lnTo>
                <a:lnTo>
                  <a:pt x="110967" y="20136"/>
                </a:lnTo>
                <a:lnTo>
                  <a:pt x="152675" y="5232"/>
                </a:lnTo>
                <a:lnTo>
                  <a:pt x="198119" y="0"/>
                </a:lnTo>
                <a:lnTo>
                  <a:pt x="243564" y="5232"/>
                </a:lnTo>
                <a:lnTo>
                  <a:pt x="285272" y="20136"/>
                </a:lnTo>
                <a:lnTo>
                  <a:pt x="322057" y="43523"/>
                </a:lnTo>
                <a:lnTo>
                  <a:pt x="352732" y="74204"/>
                </a:lnTo>
                <a:lnTo>
                  <a:pt x="376112" y="110989"/>
                </a:lnTo>
                <a:lnTo>
                  <a:pt x="391010" y="152691"/>
                </a:lnTo>
                <a:lnTo>
                  <a:pt x="396240" y="198119"/>
                </a:lnTo>
                <a:lnTo>
                  <a:pt x="391010" y="243548"/>
                </a:lnTo>
                <a:lnTo>
                  <a:pt x="376112" y="285250"/>
                </a:lnTo>
                <a:lnTo>
                  <a:pt x="352732" y="322035"/>
                </a:lnTo>
                <a:lnTo>
                  <a:pt x="322057" y="352716"/>
                </a:lnTo>
                <a:lnTo>
                  <a:pt x="285272" y="376103"/>
                </a:lnTo>
                <a:lnTo>
                  <a:pt x="243564" y="391007"/>
                </a:lnTo>
                <a:lnTo>
                  <a:pt x="198119" y="396239"/>
                </a:lnTo>
                <a:lnTo>
                  <a:pt x="152675" y="391007"/>
                </a:lnTo>
                <a:lnTo>
                  <a:pt x="110967" y="376103"/>
                </a:lnTo>
                <a:lnTo>
                  <a:pt x="74182" y="352716"/>
                </a:lnTo>
                <a:lnTo>
                  <a:pt x="43507" y="322035"/>
                </a:lnTo>
                <a:lnTo>
                  <a:pt x="20127" y="285250"/>
                </a:lnTo>
                <a:lnTo>
                  <a:pt x="5229" y="243548"/>
                </a:lnTo>
                <a:lnTo>
                  <a:pt x="0" y="198119"/>
                </a:lnTo>
                <a:close/>
              </a:path>
            </a:pathLst>
          </a:custGeom>
          <a:ln w="9144">
            <a:solidFill>
              <a:srgbClr val="0F243E"/>
            </a:solidFill>
          </a:ln>
        </p:spPr>
        <p:txBody>
          <a:bodyPr wrap="square" lIns="0" tIns="0" rIns="0" bIns="0" rtlCol="0"/>
          <a:lstStyle/>
          <a:p>
            <a:endParaRPr/>
          </a:p>
        </p:txBody>
      </p:sp>
      <p:sp>
        <p:nvSpPr>
          <p:cNvPr id="20" name="object 20"/>
          <p:cNvSpPr txBox="1"/>
          <p:nvPr/>
        </p:nvSpPr>
        <p:spPr>
          <a:xfrm>
            <a:off x="330327" y="4839696"/>
            <a:ext cx="2566670" cy="1120178"/>
          </a:xfrm>
          <a:prstGeom prst="rect">
            <a:avLst/>
          </a:prstGeom>
        </p:spPr>
        <p:txBody>
          <a:bodyPr vert="horz" wrap="square" lIns="0" tIns="12065" rIns="0" bIns="0" rtlCol="0">
            <a:spAutoFit/>
          </a:bodyPr>
          <a:lstStyle/>
          <a:p>
            <a:pPr marL="12700" marR="5080">
              <a:lnSpc>
                <a:spcPct val="100000"/>
              </a:lnSpc>
              <a:spcBef>
                <a:spcPts val="95"/>
              </a:spcBef>
            </a:pPr>
            <a:r>
              <a:rPr dirty="0">
                <a:cs typeface="Arial"/>
              </a:rPr>
              <a:t>mRNA has a sequence of  codons that specifies the  amino acid sequence of the  polypeptide</a:t>
            </a:r>
          </a:p>
        </p:txBody>
      </p:sp>
      <p:sp>
        <p:nvSpPr>
          <p:cNvPr id="21" name="object 21"/>
          <p:cNvSpPr/>
          <p:nvPr/>
        </p:nvSpPr>
        <p:spPr>
          <a:xfrm>
            <a:off x="7493507" y="5004815"/>
            <a:ext cx="396240" cy="394970"/>
          </a:xfrm>
          <a:custGeom>
            <a:avLst/>
            <a:gdLst/>
            <a:ahLst/>
            <a:cxnLst/>
            <a:rect l="l" t="t" r="r" b="b"/>
            <a:pathLst>
              <a:path w="396240" h="394970">
                <a:moveTo>
                  <a:pt x="198120" y="0"/>
                </a:moveTo>
                <a:lnTo>
                  <a:pt x="152675" y="5214"/>
                </a:lnTo>
                <a:lnTo>
                  <a:pt x="110967" y="20065"/>
                </a:lnTo>
                <a:lnTo>
                  <a:pt x="74182" y="43367"/>
                </a:lnTo>
                <a:lnTo>
                  <a:pt x="43507" y="73933"/>
                </a:lnTo>
                <a:lnTo>
                  <a:pt x="20127" y="110578"/>
                </a:lnTo>
                <a:lnTo>
                  <a:pt x="5229" y="152115"/>
                </a:lnTo>
                <a:lnTo>
                  <a:pt x="0" y="197357"/>
                </a:lnTo>
                <a:lnTo>
                  <a:pt x="5229" y="242600"/>
                </a:lnTo>
                <a:lnTo>
                  <a:pt x="20127" y="284137"/>
                </a:lnTo>
                <a:lnTo>
                  <a:pt x="43507" y="320782"/>
                </a:lnTo>
                <a:lnTo>
                  <a:pt x="74182" y="351348"/>
                </a:lnTo>
                <a:lnTo>
                  <a:pt x="110967" y="374650"/>
                </a:lnTo>
                <a:lnTo>
                  <a:pt x="152675" y="389501"/>
                </a:lnTo>
                <a:lnTo>
                  <a:pt x="198120" y="394715"/>
                </a:lnTo>
                <a:lnTo>
                  <a:pt x="243564" y="389501"/>
                </a:lnTo>
                <a:lnTo>
                  <a:pt x="285272" y="374650"/>
                </a:lnTo>
                <a:lnTo>
                  <a:pt x="322057" y="351348"/>
                </a:lnTo>
                <a:lnTo>
                  <a:pt x="352732" y="320782"/>
                </a:lnTo>
                <a:lnTo>
                  <a:pt x="376112" y="284137"/>
                </a:lnTo>
                <a:lnTo>
                  <a:pt x="391010" y="242600"/>
                </a:lnTo>
                <a:lnTo>
                  <a:pt x="396240" y="197357"/>
                </a:lnTo>
                <a:lnTo>
                  <a:pt x="391010" y="152115"/>
                </a:lnTo>
                <a:lnTo>
                  <a:pt x="376112" y="110578"/>
                </a:lnTo>
                <a:lnTo>
                  <a:pt x="352732" y="73933"/>
                </a:lnTo>
                <a:lnTo>
                  <a:pt x="322057" y="43367"/>
                </a:lnTo>
                <a:lnTo>
                  <a:pt x="285272" y="20065"/>
                </a:lnTo>
                <a:lnTo>
                  <a:pt x="243564" y="5214"/>
                </a:lnTo>
                <a:lnTo>
                  <a:pt x="198120" y="0"/>
                </a:lnTo>
                <a:close/>
              </a:path>
            </a:pathLst>
          </a:custGeom>
          <a:solidFill>
            <a:srgbClr val="8EB4E2"/>
          </a:solidFill>
        </p:spPr>
        <p:txBody>
          <a:bodyPr wrap="square" lIns="0" tIns="0" rIns="0" bIns="0" rtlCol="0"/>
          <a:lstStyle/>
          <a:p>
            <a:endParaRPr/>
          </a:p>
        </p:txBody>
      </p:sp>
      <p:sp>
        <p:nvSpPr>
          <p:cNvPr id="22" name="object 22"/>
          <p:cNvSpPr/>
          <p:nvPr/>
        </p:nvSpPr>
        <p:spPr>
          <a:xfrm>
            <a:off x="7493507" y="5004815"/>
            <a:ext cx="396240" cy="394970"/>
          </a:xfrm>
          <a:custGeom>
            <a:avLst/>
            <a:gdLst/>
            <a:ahLst/>
            <a:cxnLst/>
            <a:rect l="l" t="t" r="r" b="b"/>
            <a:pathLst>
              <a:path w="396240" h="394970">
                <a:moveTo>
                  <a:pt x="0" y="197357"/>
                </a:moveTo>
                <a:lnTo>
                  <a:pt x="5229" y="152115"/>
                </a:lnTo>
                <a:lnTo>
                  <a:pt x="20127" y="110578"/>
                </a:lnTo>
                <a:lnTo>
                  <a:pt x="43507" y="73933"/>
                </a:lnTo>
                <a:lnTo>
                  <a:pt x="74182" y="43367"/>
                </a:lnTo>
                <a:lnTo>
                  <a:pt x="110967" y="20065"/>
                </a:lnTo>
                <a:lnTo>
                  <a:pt x="152675" y="5214"/>
                </a:lnTo>
                <a:lnTo>
                  <a:pt x="198120" y="0"/>
                </a:lnTo>
                <a:lnTo>
                  <a:pt x="243564" y="5214"/>
                </a:lnTo>
                <a:lnTo>
                  <a:pt x="285272" y="20065"/>
                </a:lnTo>
                <a:lnTo>
                  <a:pt x="322057" y="43367"/>
                </a:lnTo>
                <a:lnTo>
                  <a:pt x="352732" y="73933"/>
                </a:lnTo>
                <a:lnTo>
                  <a:pt x="376112" y="110578"/>
                </a:lnTo>
                <a:lnTo>
                  <a:pt x="391010" y="152115"/>
                </a:lnTo>
                <a:lnTo>
                  <a:pt x="396240" y="197357"/>
                </a:lnTo>
                <a:lnTo>
                  <a:pt x="391010" y="242600"/>
                </a:lnTo>
                <a:lnTo>
                  <a:pt x="376112" y="284137"/>
                </a:lnTo>
                <a:lnTo>
                  <a:pt x="352732" y="320782"/>
                </a:lnTo>
                <a:lnTo>
                  <a:pt x="322057" y="351348"/>
                </a:lnTo>
                <a:lnTo>
                  <a:pt x="285272" y="374650"/>
                </a:lnTo>
                <a:lnTo>
                  <a:pt x="243564" y="389501"/>
                </a:lnTo>
                <a:lnTo>
                  <a:pt x="198120" y="394715"/>
                </a:lnTo>
                <a:lnTo>
                  <a:pt x="152675" y="389501"/>
                </a:lnTo>
                <a:lnTo>
                  <a:pt x="110967" y="374650"/>
                </a:lnTo>
                <a:lnTo>
                  <a:pt x="74182" y="351348"/>
                </a:lnTo>
                <a:lnTo>
                  <a:pt x="43507" y="320782"/>
                </a:lnTo>
                <a:lnTo>
                  <a:pt x="20127" y="284137"/>
                </a:lnTo>
                <a:lnTo>
                  <a:pt x="5229" y="242600"/>
                </a:lnTo>
                <a:lnTo>
                  <a:pt x="0" y="197357"/>
                </a:lnTo>
                <a:close/>
              </a:path>
            </a:pathLst>
          </a:custGeom>
          <a:ln w="9144">
            <a:solidFill>
              <a:srgbClr val="0F243E"/>
            </a:solidFill>
          </a:ln>
        </p:spPr>
        <p:txBody>
          <a:bodyPr wrap="square" lIns="0" tIns="0" rIns="0" bIns="0" rtlCol="0"/>
          <a:lstStyle/>
          <a:p>
            <a:endParaRPr/>
          </a:p>
        </p:txBody>
      </p:sp>
      <p:sp>
        <p:nvSpPr>
          <p:cNvPr id="23" name="object 23"/>
          <p:cNvSpPr txBox="1"/>
          <p:nvPr/>
        </p:nvSpPr>
        <p:spPr>
          <a:xfrm>
            <a:off x="7621905" y="5038090"/>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145" dirty="0">
                <a:latin typeface="Trebuchet MS"/>
                <a:cs typeface="Trebuchet MS"/>
              </a:rPr>
              <a:t>4</a:t>
            </a:r>
            <a:endParaRPr sz="18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2101</Words>
  <Application>Microsoft Office PowerPoint</Application>
  <PresentationFormat>On-screen Show (4:3)</PresentationFormat>
  <Paragraphs>146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Trebuchet MS</vt:lpstr>
      <vt:lpstr>Office Theme</vt:lpstr>
      <vt:lpstr>7.3 Translation</vt:lpstr>
      <vt:lpstr>PowerPoint Presentation</vt:lpstr>
      <vt:lpstr>Translation is the process of protein synthesis in which the genetic information encoded in  mRNA is translated into a sequence of amino acids in a polypeptide chain</vt:lpstr>
      <vt:lpstr>To understand how ribosomes work learn  how to draw, label and annotate their  structure.</vt:lpstr>
      <vt:lpstr>PowerPoint Presentation</vt:lpstr>
      <vt:lpstr>PowerPoint Presentation</vt:lpstr>
      <vt:lpstr>Without computers analysis of the molecular structure  such as ribosomal and tRNA structure would not be  possible. The calculations that now take seconds to  complete and would take weeks and months to do  manually.</vt:lpstr>
      <vt:lpstr>PowerPoint Presentation</vt:lpstr>
      <vt:lpstr>PowerPoint Presentation</vt:lpstr>
      <vt:lpstr>The process of translation can be summarised by the following steps:</vt:lpstr>
      <vt:lpstr>Initiation:</vt:lpstr>
      <vt:lpstr>Elongation:</vt:lpstr>
      <vt:lpstr>Termination:</vt:lpstr>
      <vt:lpstr>Translation can occur immediately after transcription in prokaryotes.</vt:lpstr>
      <vt:lpstr>A polysome is a structure that consists of multiple ribosomes attached to a single mRNA</vt:lpstr>
      <vt:lpstr>In prokaryotes the chromosome may have numerous polysomes  attached directly to it.</vt:lpstr>
      <vt:lpstr>There are four levels of protein structure. Which level a protein conforms to is determined by it’s amino acid sequence.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 Translation</dc:title>
  <dc:creator>Victoria Mcknight</dc:creator>
  <cp:lastModifiedBy>Victoria Mcknight</cp:lastModifiedBy>
  <cp:revision>9</cp:revision>
  <dcterms:created xsi:type="dcterms:W3CDTF">2018-01-31T05:17:48Z</dcterms:created>
  <dcterms:modified xsi:type="dcterms:W3CDTF">2018-01-31T06:38:45Z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2015-09-08T00:00:00Z</vt:filetime>
  </property>
  <property fmtid="{D5CDD505-2E9C-101B-9397-08002B2CF9AE}" pid="3" name="Creator">
    <vt:lpwstr>Microsoft® PowerPoint® 2013</vt:lpwstr>
  </property>
  <property fmtid="{D5CDD505-2E9C-101B-9397-08002B2CF9AE}" pid="4" name="LastSaved">
    <vt:filetime>2018-01-31T00:00:00Z</vt:filetime>
  </property>
</Properties>
</file>