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9144000" cy="6858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5940" y="1620773"/>
            <a:ext cx="8072119" cy="9759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6544" y="350011"/>
            <a:ext cx="8550910" cy="884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7230" y="1299717"/>
            <a:ext cx="7949539" cy="4298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45585" y="2494660"/>
            <a:ext cx="2053589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dirty="0">
                <a:solidFill>
                  <a:srgbClr val="FFFFFF"/>
                </a:solidFill>
              </a:rPr>
              <a:t>Self</a:t>
            </a:r>
            <a:r>
              <a:rPr sz="4400" spc="-120" dirty="0">
                <a:solidFill>
                  <a:srgbClr val="FFFFFF"/>
                </a:solidFill>
              </a:rPr>
              <a:t> </a:t>
            </a:r>
            <a:r>
              <a:rPr sz="4400" spc="-5" dirty="0">
                <a:solidFill>
                  <a:srgbClr val="FFFFFF"/>
                </a:solidFill>
              </a:rPr>
              <a:t>Quiz</a:t>
            </a:r>
            <a:endParaRPr sz="4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350011"/>
            <a:ext cx="7361555" cy="884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b="1" spc="-5" dirty="0">
                <a:latin typeface="Calibri"/>
                <a:cs typeface="Calibri"/>
              </a:rPr>
              <a:t>How </a:t>
            </a:r>
            <a:r>
              <a:rPr sz="2800" b="1" spc="-15" dirty="0">
                <a:latin typeface="Calibri"/>
                <a:cs typeface="Calibri"/>
              </a:rPr>
              <a:t>many </a:t>
            </a:r>
            <a:r>
              <a:rPr sz="2800" b="1" spc="-10" dirty="0">
                <a:latin typeface="Calibri"/>
                <a:cs typeface="Calibri"/>
              </a:rPr>
              <a:t>electrons </a:t>
            </a:r>
            <a:r>
              <a:rPr sz="2800" b="1" spc="-5" dirty="0">
                <a:latin typeface="Calibri"/>
                <a:cs typeface="Calibri"/>
              </a:rPr>
              <a:t>does sodium lose </a:t>
            </a:r>
            <a:r>
              <a:rPr sz="2800" b="1" spc="-15" dirty="0">
                <a:latin typeface="Calibri"/>
                <a:cs typeface="Calibri"/>
              </a:rPr>
              <a:t>to </a:t>
            </a:r>
            <a:r>
              <a:rPr sz="2800" b="1" spc="-5" dirty="0">
                <a:latin typeface="Calibri"/>
                <a:cs typeface="Calibri"/>
              </a:rPr>
              <a:t>chlorine  </a:t>
            </a:r>
            <a:r>
              <a:rPr sz="2800" b="1" spc="-15" dirty="0">
                <a:latin typeface="Calibri"/>
                <a:cs typeface="Calibri"/>
              </a:rPr>
              <a:t>to form </a:t>
            </a:r>
            <a:r>
              <a:rPr sz="2800" b="1" spc="-5" dirty="0">
                <a:latin typeface="Calibri"/>
                <a:cs typeface="Calibri"/>
              </a:rPr>
              <a:t>an ionic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bond?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1699005"/>
            <a:ext cx="739140" cy="1993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6100" algn="l"/>
              </a:tabLst>
            </a:pPr>
            <a:r>
              <a:rPr sz="2800" spc="-10" dirty="0">
                <a:latin typeface="Calibri"/>
                <a:cs typeface="Calibri"/>
              </a:rPr>
              <a:t>1</a:t>
            </a:r>
            <a:r>
              <a:rPr sz="2800" spc="-5" dirty="0">
                <a:latin typeface="Calibri"/>
                <a:cs typeface="Calibri"/>
              </a:rPr>
              <a:t>.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1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546100" algn="l"/>
              </a:tabLst>
            </a:pPr>
            <a:r>
              <a:rPr sz="2800" spc="-10" dirty="0">
                <a:latin typeface="Calibri"/>
                <a:cs typeface="Calibri"/>
              </a:rPr>
              <a:t>2</a:t>
            </a:r>
            <a:r>
              <a:rPr sz="2800" spc="-5" dirty="0">
                <a:latin typeface="Calibri"/>
                <a:cs typeface="Calibri"/>
              </a:rPr>
              <a:t>.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2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546100" algn="l"/>
              </a:tabLst>
            </a:pPr>
            <a:r>
              <a:rPr sz="2800" spc="-10" dirty="0">
                <a:latin typeface="Calibri"/>
                <a:cs typeface="Calibri"/>
              </a:rPr>
              <a:t>3</a:t>
            </a:r>
            <a:r>
              <a:rPr sz="2800" spc="-5" dirty="0">
                <a:latin typeface="Calibri"/>
                <a:cs typeface="Calibri"/>
              </a:rPr>
              <a:t>.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3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546100" algn="l"/>
              </a:tabLst>
            </a:pPr>
            <a:r>
              <a:rPr sz="2800" spc="-10" dirty="0">
                <a:latin typeface="Calibri"/>
                <a:cs typeface="Calibri"/>
              </a:rPr>
              <a:t>4</a:t>
            </a:r>
            <a:r>
              <a:rPr sz="2800" spc="-5" dirty="0">
                <a:latin typeface="Calibri"/>
                <a:cs typeface="Calibri"/>
              </a:rPr>
              <a:t>.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4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7828" y="1699005"/>
            <a:ext cx="739140" cy="1993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5465" algn="l"/>
              </a:tabLst>
            </a:pPr>
            <a:r>
              <a:rPr sz="2800" spc="-10" dirty="0">
                <a:latin typeface="Calibri"/>
                <a:cs typeface="Calibri"/>
              </a:rPr>
              <a:t>5</a:t>
            </a:r>
            <a:r>
              <a:rPr sz="2800" spc="-5" dirty="0">
                <a:latin typeface="Calibri"/>
                <a:cs typeface="Calibri"/>
              </a:rPr>
              <a:t>.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5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545465" algn="l"/>
              </a:tabLst>
            </a:pPr>
            <a:r>
              <a:rPr sz="2800" spc="-10" dirty="0">
                <a:latin typeface="Calibri"/>
                <a:cs typeface="Calibri"/>
              </a:rPr>
              <a:t>6</a:t>
            </a:r>
            <a:r>
              <a:rPr sz="2800" spc="-5" dirty="0">
                <a:latin typeface="Calibri"/>
                <a:cs typeface="Calibri"/>
              </a:rPr>
              <a:t>.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6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545465" algn="l"/>
              </a:tabLst>
            </a:pPr>
            <a:r>
              <a:rPr sz="2800" spc="-10" dirty="0">
                <a:latin typeface="Calibri"/>
                <a:cs typeface="Calibri"/>
              </a:rPr>
              <a:t>7</a:t>
            </a:r>
            <a:r>
              <a:rPr sz="2800" spc="-5" dirty="0">
                <a:latin typeface="Calibri"/>
                <a:cs typeface="Calibri"/>
              </a:rPr>
              <a:t>.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7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545465" algn="l"/>
              </a:tabLst>
            </a:pPr>
            <a:r>
              <a:rPr sz="2800" spc="-10" dirty="0">
                <a:latin typeface="Calibri"/>
                <a:cs typeface="Calibri"/>
              </a:rPr>
              <a:t>8</a:t>
            </a:r>
            <a:r>
              <a:rPr sz="2800" spc="-5" dirty="0">
                <a:latin typeface="Calibri"/>
                <a:cs typeface="Calibri"/>
              </a:rPr>
              <a:t>.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8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350011"/>
            <a:ext cx="7361555" cy="884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b="1" spc="-5" dirty="0">
                <a:latin typeface="Calibri"/>
                <a:cs typeface="Calibri"/>
              </a:rPr>
              <a:t>How </a:t>
            </a:r>
            <a:r>
              <a:rPr sz="2800" b="1" spc="-15" dirty="0">
                <a:latin typeface="Calibri"/>
                <a:cs typeface="Calibri"/>
              </a:rPr>
              <a:t>many </a:t>
            </a:r>
            <a:r>
              <a:rPr sz="2800" b="1" spc="-10" dirty="0">
                <a:latin typeface="Calibri"/>
                <a:cs typeface="Calibri"/>
              </a:rPr>
              <a:t>electrons </a:t>
            </a:r>
            <a:r>
              <a:rPr sz="2800" b="1" spc="-5" dirty="0">
                <a:latin typeface="Calibri"/>
                <a:cs typeface="Calibri"/>
              </a:rPr>
              <a:t>does sodium lose </a:t>
            </a:r>
            <a:r>
              <a:rPr sz="2800" b="1" spc="-15" dirty="0">
                <a:latin typeface="Calibri"/>
                <a:cs typeface="Calibri"/>
              </a:rPr>
              <a:t>to </a:t>
            </a:r>
            <a:r>
              <a:rPr sz="2800" b="1" spc="-5" dirty="0">
                <a:latin typeface="Calibri"/>
                <a:cs typeface="Calibri"/>
              </a:rPr>
              <a:t>chlorine  </a:t>
            </a:r>
            <a:r>
              <a:rPr sz="2800" b="1" spc="-15" dirty="0">
                <a:latin typeface="Calibri"/>
                <a:cs typeface="Calibri"/>
              </a:rPr>
              <a:t>to form </a:t>
            </a:r>
            <a:r>
              <a:rPr sz="2800" b="1" spc="-5" dirty="0">
                <a:latin typeface="Calibri"/>
                <a:cs typeface="Calibri"/>
              </a:rPr>
              <a:t>an ionic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bond?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1699005"/>
            <a:ext cx="739140" cy="1993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6100" algn="l"/>
              </a:tabLst>
            </a:pPr>
            <a:r>
              <a:rPr sz="2800" spc="-10" dirty="0">
                <a:latin typeface="Calibri"/>
                <a:cs typeface="Calibri"/>
              </a:rPr>
              <a:t>1</a:t>
            </a:r>
            <a:r>
              <a:rPr sz="2800" spc="-5" dirty="0">
                <a:latin typeface="Calibri"/>
                <a:cs typeface="Calibri"/>
              </a:rPr>
              <a:t>.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1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546100" algn="l"/>
              </a:tabLst>
            </a:pPr>
            <a:r>
              <a:rPr sz="2800" spc="-10" dirty="0">
                <a:latin typeface="Calibri"/>
                <a:cs typeface="Calibri"/>
              </a:rPr>
              <a:t>2</a:t>
            </a:r>
            <a:r>
              <a:rPr sz="2800" spc="-5" dirty="0">
                <a:latin typeface="Calibri"/>
                <a:cs typeface="Calibri"/>
              </a:rPr>
              <a:t>.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2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546100" algn="l"/>
              </a:tabLst>
            </a:pPr>
            <a:r>
              <a:rPr sz="2800" spc="-10" dirty="0">
                <a:latin typeface="Calibri"/>
                <a:cs typeface="Calibri"/>
              </a:rPr>
              <a:t>3</a:t>
            </a:r>
            <a:r>
              <a:rPr sz="2800" spc="-5" dirty="0">
                <a:latin typeface="Calibri"/>
                <a:cs typeface="Calibri"/>
              </a:rPr>
              <a:t>.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3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546100" algn="l"/>
              </a:tabLst>
            </a:pPr>
            <a:r>
              <a:rPr sz="2800" spc="-10" dirty="0">
                <a:latin typeface="Calibri"/>
                <a:cs typeface="Calibri"/>
              </a:rPr>
              <a:t>4</a:t>
            </a:r>
            <a:r>
              <a:rPr sz="2800" spc="-5" dirty="0">
                <a:latin typeface="Calibri"/>
                <a:cs typeface="Calibri"/>
              </a:rPr>
              <a:t>.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4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7828" y="1699005"/>
            <a:ext cx="739140" cy="1993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5465" algn="l"/>
              </a:tabLst>
            </a:pPr>
            <a:r>
              <a:rPr sz="2800" spc="-10" dirty="0">
                <a:latin typeface="Calibri"/>
                <a:cs typeface="Calibri"/>
              </a:rPr>
              <a:t>5</a:t>
            </a:r>
            <a:r>
              <a:rPr sz="2800" spc="-5" dirty="0">
                <a:latin typeface="Calibri"/>
                <a:cs typeface="Calibri"/>
              </a:rPr>
              <a:t>.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5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545465" algn="l"/>
              </a:tabLst>
            </a:pPr>
            <a:r>
              <a:rPr sz="2800" spc="-10" dirty="0">
                <a:latin typeface="Calibri"/>
                <a:cs typeface="Calibri"/>
              </a:rPr>
              <a:t>6</a:t>
            </a:r>
            <a:r>
              <a:rPr sz="2800" spc="-5" dirty="0">
                <a:latin typeface="Calibri"/>
                <a:cs typeface="Calibri"/>
              </a:rPr>
              <a:t>.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6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545465" algn="l"/>
              </a:tabLst>
            </a:pPr>
            <a:r>
              <a:rPr sz="2800" spc="-10" dirty="0">
                <a:latin typeface="Calibri"/>
                <a:cs typeface="Calibri"/>
              </a:rPr>
              <a:t>7</a:t>
            </a:r>
            <a:r>
              <a:rPr sz="2800" spc="-5" dirty="0">
                <a:latin typeface="Calibri"/>
                <a:cs typeface="Calibri"/>
              </a:rPr>
              <a:t>.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7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545465" algn="l"/>
              </a:tabLst>
            </a:pPr>
            <a:r>
              <a:rPr sz="2800" spc="-10" dirty="0">
                <a:latin typeface="Calibri"/>
                <a:cs typeface="Calibri"/>
              </a:rPr>
              <a:t>8</a:t>
            </a:r>
            <a:r>
              <a:rPr sz="2800" spc="-5" dirty="0">
                <a:latin typeface="Calibri"/>
                <a:cs typeface="Calibri"/>
              </a:rPr>
              <a:t>.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8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" y="1676400"/>
            <a:ext cx="609600" cy="533400"/>
          </a:xfrm>
          <a:custGeom>
            <a:avLst/>
            <a:gdLst/>
            <a:ahLst/>
            <a:cxnLst/>
            <a:rect l="l" t="t" r="r" b="b"/>
            <a:pathLst>
              <a:path w="609600" h="533400">
                <a:moveTo>
                  <a:pt x="0" y="266700"/>
                </a:moveTo>
                <a:lnTo>
                  <a:pt x="3989" y="223433"/>
                </a:lnTo>
                <a:lnTo>
                  <a:pt x="15538" y="182392"/>
                </a:lnTo>
                <a:lnTo>
                  <a:pt x="34020" y="144124"/>
                </a:lnTo>
                <a:lnTo>
                  <a:pt x="58808" y="109179"/>
                </a:lnTo>
                <a:lnTo>
                  <a:pt x="89273" y="78104"/>
                </a:lnTo>
                <a:lnTo>
                  <a:pt x="124788" y="51450"/>
                </a:lnTo>
                <a:lnTo>
                  <a:pt x="164725" y="29763"/>
                </a:lnTo>
                <a:lnTo>
                  <a:pt x="208458" y="13594"/>
                </a:lnTo>
                <a:lnTo>
                  <a:pt x="255359" y="3489"/>
                </a:lnTo>
                <a:lnTo>
                  <a:pt x="304800" y="0"/>
                </a:lnTo>
                <a:lnTo>
                  <a:pt x="354240" y="3489"/>
                </a:lnTo>
                <a:lnTo>
                  <a:pt x="401141" y="13594"/>
                </a:lnTo>
                <a:lnTo>
                  <a:pt x="444874" y="29763"/>
                </a:lnTo>
                <a:lnTo>
                  <a:pt x="484811" y="51450"/>
                </a:lnTo>
                <a:lnTo>
                  <a:pt x="520326" y="78104"/>
                </a:lnTo>
                <a:lnTo>
                  <a:pt x="550791" y="109179"/>
                </a:lnTo>
                <a:lnTo>
                  <a:pt x="575579" y="144124"/>
                </a:lnTo>
                <a:lnTo>
                  <a:pt x="594061" y="182392"/>
                </a:lnTo>
                <a:lnTo>
                  <a:pt x="605610" y="223433"/>
                </a:lnTo>
                <a:lnTo>
                  <a:pt x="609600" y="266700"/>
                </a:lnTo>
                <a:lnTo>
                  <a:pt x="605610" y="309966"/>
                </a:lnTo>
                <a:lnTo>
                  <a:pt x="594061" y="351007"/>
                </a:lnTo>
                <a:lnTo>
                  <a:pt x="575579" y="389275"/>
                </a:lnTo>
                <a:lnTo>
                  <a:pt x="550791" y="424220"/>
                </a:lnTo>
                <a:lnTo>
                  <a:pt x="520326" y="455295"/>
                </a:lnTo>
                <a:lnTo>
                  <a:pt x="484811" y="481949"/>
                </a:lnTo>
                <a:lnTo>
                  <a:pt x="444874" y="503636"/>
                </a:lnTo>
                <a:lnTo>
                  <a:pt x="401141" y="519805"/>
                </a:lnTo>
                <a:lnTo>
                  <a:pt x="354240" y="529910"/>
                </a:lnTo>
                <a:lnTo>
                  <a:pt x="304800" y="533400"/>
                </a:lnTo>
                <a:lnTo>
                  <a:pt x="255359" y="529910"/>
                </a:lnTo>
                <a:lnTo>
                  <a:pt x="208458" y="519805"/>
                </a:lnTo>
                <a:lnTo>
                  <a:pt x="164725" y="503636"/>
                </a:lnTo>
                <a:lnTo>
                  <a:pt x="124788" y="481949"/>
                </a:lnTo>
                <a:lnTo>
                  <a:pt x="89273" y="455295"/>
                </a:lnTo>
                <a:lnTo>
                  <a:pt x="58808" y="424220"/>
                </a:lnTo>
                <a:lnTo>
                  <a:pt x="34020" y="389275"/>
                </a:lnTo>
                <a:lnTo>
                  <a:pt x="15538" y="351007"/>
                </a:lnTo>
                <a:lnTo>
                  <a:pt x="3989" y="309966"/>
                </a:lnTo>
                <a:lnTo>
                  <a:pt x="0" y="2667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95" marR="5080">
              <a:lnSpc>
                <a:spcPct val="100000"/>
              </a:lnSpc>
            </a:pPr>
            <a:r>
              <a:rPr spc="-15" dirty="0"/>
              <a:t>What </a:t>
            </a:r>
            <a:r>
              <a:rPr spc="-5" dirty="0"/>
              <a:t>is the </a:t>
            </a:r>
            <a:r>
              <a:rPr spc="-15" dirty="0"/>
              <a:t>difference between </a:t>
            </a:r>
            <a:r>
              <a:rPr spc="-5" dirty="0"/>
              <a:t>a nonpolar </a:t>
            </a:r>
            <a:r>
              <a:rPr spc="-15" dirty="0"/>
              <a:t>covalent </a:t>
            </a:r>
            <a:r>
              <a:rPr spc="-5" dirty="0"/>
              <a:t>bond  and a polar </a:t>
            </a:r>
            <a:r>
              <a:rPr spc="-15" dirty="0"/>
              <a:t>covalent</a:t>
            </a:r>
            <a:r>
              <a:rPr spc="-20" dirty="0"/>
              <a:t> </a:t>
            </a:r>
            <a:r>
              <a:rPr spc="-5" dirty="0"/>
              <a:t>bond?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625346"/>
            <a:ext cx="8456930" cy="3834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 marR="201295" indent="-609600">
              <a:lnSpc>
                <a:spcPct val="100000"/>
              </a:lnSpc>
              <a:buAutoNum type="arabicPeriod"/>
              <a:tabLst>
                <a:tab pos="622300" algn="l"/>
                <a:tab pos="622935" algn="l"/>
              </a:tabLst>
            </a:pPr>
            <a:r>
              <a:rPr sz="2600" dirty="0">
                <a:latin typeface="Calibri"/>
                <a:cs typeface="Calibri"/>
              </a:rPr>
              <a:t>A </a:t>
            </a:r>
            <a:r>
              <a:rPr sz="2600" spc="-5" dirty="0">
                <a:latin typeface="Calibri"/>
                <a:cs typeface="Calibri"/>
              </a:rPr>
              <a:t>polar </a:t>
            </a:r>
            <a:r>
              <a:rPr sz="2600" spc="-15" dirty="0">
                <a:latin typeface="Calibri"/>
                <a:cs typeface="Calibri"/>
              </a:rPr>
              <a:t>covalent </a:t>
            </a:r>
            <a:r>
              <a:rPr sz="2600" spc="-5" dirty="0">
                <a:latin typeface="Calibri"/>
                <a:cs typeface="Calibri"/>
              </a:rPr>
              <a:t>bond results </a:t>
            </a:r>
            <a:r>
              <a:rPr sz="2600" dirty="0">
                <a:latin typeface="Calibri"/>
                <a:cs typeface="Calibri"/>
              </a:rPr>
              <a:t>when </a:t>
            </a:r>
            <a:r>
              <a:rPr sz="2600" spc="-5" dirty="0">
                <a:latin typeface="Calibri"/>
                <a:cs typeface="Calibri"/>
              </a:rPr>
              <a:t>there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5" dirty="0">
                <a:latin typeface="Calibri"/>
                <a:cs typeface="Calibri"/>
              </a:rPr>
              <a:t>unequal  sharing </a:t>
            </a:r>
            <a:r>
              <a:rPr sz="2600" dirty="0">
                <a:latin typeface="Calibri"/>
                <a:cs typeface="Calibri"/>
              </a:rPr>
              <a:t>of </a:t>
            </a:r>
            <a:r>
              <a:rPr sz="2600" spc="-5" dirty="0">
                <a:latin typeface="Calibri"/>
                <a:cs typeface="Calibri"/>
              </a:rPr>
              <a:t>electrons </a:t>
            </a:r>
            <a:r>
              <a:rPr sz="2600" dirty="0">
                <a:latin typeface="Calibri"/>
                <a:cs typeface="Calibri"/>
              </a:rPr>
              <a:t>in a </a:t>
            </a:r>
            <a:r>
              <a:rPr sz="2600" spc="-5" dirty="0">
                <a:latin typeface="Calibri"/>
                <a:cs typeface="Calibri"/>
              </a:rPr>
              <a:t>molecule, whereas electrons </a:t>
            </a:r>
            <a:r>
              <a:rPr sz="2600" spc="-10" dirty="0">
                <a:latin typeface="Calibri"/>
                <a:cs typeface="Calibri"/>
              </a:rPr>
              <a:t>are  shared </a:t>
            </a:r>
            <a:r>
              <a:rPr sz="2600" dirty="0">
                <a:latin typeface="Calibri"/>
                <a:cs typeface="Calibri"/>
              </a:rPr>
              <a:t>equally in a </a:t>
            </a:r>
            <a:r>
              <a:rPr sz="2600" spc="-5" dirty="0">
                <a:latin typeface="Calibri"/>
                <a:cs typeface="Calibri"/>
              </a:rPr>
              <a:t>nonpolar </a:t>
            </a:r>
            <a:r>
              <a:rPr sz="2600" spc="-15" dirty="0">
                <a:latin typeface="Calibri"/>
                <a:cs typeface="Calibri"/>
              </a:rPr>
              <a:t>covalent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bond.</a:t>
            </a:r>
            <a:endParaRPr sz="2600">
              <a:latin typeface="Calibri"/>
              <a:cs typeface="Calibri"/>
            </a:endParaRPr>
          </a:p>
          <a:p>
            <a:pPr marL="622300" indent="-60960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2600" dirty="0">
                <a:latin typeface="Calibri"/>
                <a:cs typeface="Calibri"/>
              </a:rPr>
              <a:t>A </a:t>
            </a:r>
            <a:r>
              <a:rPr sz="2600" spc="-5" dirty="0">
                <a:latin typeface="Calibri"/>
                <a:cs typeface="Calibri"/>
              </a:rPr>
              <a:t>polar </a:t>
            </a:r>
            <a:r>
              <a:rPr sz="2600" spc="-15" dirty="0">
                <a:latin typeface="Calibri"/>
                <a:cs typeface="Calibri"/>
              </a:rPr>
              <a:t>covalent </a:t>
            </a:r>
            <a:r>
              <a:rPr sz="2600" spc="-5" dirty="0">
                <a:latin typeface="Calibri"/>
                <a:cs typeface="Calibri"/>
              </a:rPr>
              <a:t>bond has </a:t>
            </a:r>
            <a:r>
              <a:rPr sz="2600" spc="-10" dirty="0">
                <a:latin typeface="Calibri"/>
                <a:cs typeface="Calibri"/>
              </a:rPr>
              <a:t>two </a:t>
            </a:r>
            <a:r>
              <a:rPr sz="2600" dirty="0">
                <a:latin typeface="Calibri"/>
                <a:cs typeface="Calibri"/>
              </a:rPr>
              <a:t>equal </a:t>
            </a:r>
            <a:r>
              <a:rPr sz="2600" spc="-5" dirty="0">
                <a:latin typeface="Calibri"/>
                <a:cs typeface="Calibri"/>
              </a:rPr>
              <a:t>sides </a:t>
            </a:r>
            <a:r>
              <a:rPr sz="2600" dirty="0">
                <a:latin typeface="Calibri"/>
                <a:cs typeface="Calibri"/>
              </a:rPr>
              <a:t>and a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nonpolar</a:t>
            </a:r>
            <a:endParaRPr sz="2600">
              <a:latin typeface="Calibri"/>
              <a:cs typeface="Calibri"/>
            </a:endParaRPr>
          </a:p>
          <a:p>
            <a:pPr marL="622300">
              <a:lnSpc>
                <a:spcPct val="100000"/>
              </a:lnSpc>
            </a:pPr>
            <a:r>
              <a:rPr sz="2600" spc="-15" dirty="0">
                <a:latin typeface="Calibri"/>
                <a:cs typeface="Calibri"/>
              </a:rPr>
              <a:t>covalent </a:t>
            </a:r>
            <a:r>
              <a:rPr sz="2600" spc="-5" dirty="0">
                <a:latin typeface="Calibri"/>
                <a:cs typeface="Calibri"/>
              </a:rPr>
              <a:t>bond has two </a:t>
            </a:r>
            <a:r>
              <a:rPr sz="2600" spc="-20" dirty="0">
                <a:latin typeface="Calibri"/>
                <a:cs typeface="Calibri"/>
              </a:rPr>
              <a:t>different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sides.</a:t>
            </a:r>
            <a:endParaRPr sz="2600">
              <a:latin typeface="Calibri"/>
              <a:cs typeface="Calibri"/>
            </a:endParaRPr>
          </a:p>
          <a:p>
            <a:pPr marL="622300" marR="5080" indent="-609600">
              <a:lnSpc>
                <a:spcPct val="100000"/>
              </a:lnSpc>
              <a:spcBef>
                <a:spcPts val="620"/>
              </a:spcBef>
              <a:buAutoNum type="arabicPeriod" startAt="3"/>
              <a:tabLst>
                <a:tab pos="622300" algn="l"/>
                <a:tab pos="622935" algn="l"/>
              </a:tabLst>
            </a:pPr>
            <a:r>
              <a:rPr sz="2600" dirty="0">
                <a:latin typeface="Calibri"/>
                <a:cs typeface="Calibri"/>
              </a:rPr>
              <a:t>A </a:t>
            </a:r>
            <a:r>
              <a:rPr sz="2600" spc="-5" dirty="0">
                <a:latin typeface="Calibri"/>
                <a:cs typeface="Calibri"/>
              </a:rPr>
              <a:t>nonpolar </a:t>
            </a:r>
            <a:r>
              <a:rPr sz="2600" spc="-15" dirty="0">
                <a:latin typeface="Calibri"/>
                <a:cs typeface="Calibri"/>
              </a:rPr>
              <a:t>covalent </a:t>
            </a:r>
            <a:r>
              <a:rPr sz="2600" spc="-5" dirty="0">
                <a:latin typeface="Calibri"/>
                <a:cs typeface="Calibri"/>
              </a:rPr>
              <a:t>bond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5" dirty="0">
                <a:latin typeface="Calibri"/>
                <a:cs typeface="Calibri"/>
              </a:rPr>
              <a:t>positively </a:t>
            </a:r>
            <a:r>
              <a:rPr sz="2600" spc="-10" dirty="0">
                <a:latin typeface="Calibri"/>
                <a:cs typeface="Calibri"/>
              </a:rPr>
              <a:t>charged </a:t>
            </a:r>
            <a:r>
              <a:rPr sz="2600" dirty="0">
                <a:latin typeface="Calibri"/>
                <a:cs typeface="Calibri"/>
              </a:rPr>
              <a:t>and a </a:t>
            </a:r>
            <a:r>
              <a:rPr sz="2600" spc="-5" dirty="0">
                <a:latin typeface="Calibri"/>
                <a:cs typeface="Calibri"/>
              </a:rPr>
              <a:t>polar  </a:t>
            </a:r>
            <a:r>
              <a:rPr sz="2600" spc="-15" dirty="0">
                <a:latin typeface="Calibri"/>
                <a:cs typeface="Calibri"/>
              </a:rPr>
              <a:t>covalent </a:t>
            </a:r>
            <a:r>
              <a:rPr sz="2600" spc="-5" dirty="0">
                <a:latin typeface="Calibri"/>
                <a:cs typeface="Calibri"/>
              </a:rPr>
              <a:t>bond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10" dirty="0">
                <a:latin typeface="Calibri"/>
                <a:cs typeface="Calibri"/>
              </a:rPr>
              <a:t>negatively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charged.</a:t>
            </a:r>
            <a:endParaRPr sz="2600">
              <a:latin typeface="Calibri"/>
              <a:cs typeface="Calibri"/>
            </a:endParaRPr>
          </a:p>
          <a:p>
            <a:pPr marL="622300" marR="5080" indent="-609600">
              <a:lnSpc>
                <a:spcPct val="100000"/>
              </a:lnSpc>
              <a:spcBef>
                <a:spcPts val="620"/>
              </a:spcBef>
              <a:buAutoNum type="arabicPeriod" startAt="3"/>
              <a:tabLst>
                <a:tab pos="622300" algn="l"/>
                <a:tab pos="622935" algn="l"/>
              </a:tabLst>
            </a:pPr>
            <a:r>
              <a:rPr sz="2600" dirty="0">
                <a:latin typeface="Calibri"/>
                <a:cs typeface="Calibri"/>
              </a:rPr>
              <a:t>A </a:t>
            </a:r>
            <a:r>
              <a:rPr sz="2600" spc="-5" dirty="0">
                <a:latin typeface="Calibri"/>
                <a:cs typeface="Calibri"/>
              </a:rPr>
              <a:t>polar </a:t>
            </a:r>
            <a:r>
              <a:rPr sz="2600" spc="-15" dirty="0">
                <a:latin typeface="Calibri"/>
                <a:cs typeface="Calibri"/>
              </a:rPr>
              <a:t>covalent </a:t>
            </a:r>
            <a:r>
              <a:rPr sz="2600" spc="-5" dirty="0">
                <a:latin typeface="Calibri"/>
                <a:cs typeface="Calibri"/>
              </a:rPr>
              <a:t>bond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5" dirty="0">
                <a:latin typeface="Calibri"/>
                <a:cs typeface="Calibri"/>
              </a:rPr>
              <a:t>positively </a:t>
            </a:r>
            <a:r>
              <a:rPr sz="2600" spc="-10" dirty="0">
                <a:latin typeface="Calibri"/>
                <a:cs typeface="Calibri"/>
              </a:rPr>
              <a:t>charged </a:t>
            </a:r>
            <a:r>
              <a:rPr sz="2600" dirty="0">
                <a:latin typeface="Calibri"/>
                <a:cs typeface="Calibri"/>
              </a:rPr>
              <a:t>and a </a:t>
            </a:r>
            <a:r>
              <a:rPr sz="2600" spc="-5" dirty="0">
                <a:latin typeface="Calibri"/>
                <a:cs typeface="Calibri"/>
              </a:rPr>
              <a:t>nonpolar  </a:t>
            </a:r>
            <a:r>
              <a:rPr sz="2600" spc="-15" dirty="0">
                <a:latin typeface="Calibri"/>
                <a:cs typeface="Calibri"/>
              </a:rPr>
              <a:t>covalent </a:t>
            </a:r>
            <a:r>
              <a:rPr sz="2600" spc="-5" dirty="0">
                <a:latin typeface="Calibri"/>
                <a:cs typeface="Calibri"/>
              </a:rPr>
              <a:t>bond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10" dirty="0">
                <a:latin typeface="Calibri"/>
                <a:cs typeface="Calibri"/>
              </a:rPr>
              <a:t>negatively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charged.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95" marR="5080">
              <a:lnSpc>
                <a:spcPct val="100000"/>
              </a:lnSpc>
            </a:pPr>
            <a:r>
              <a:rPr spc="-15" dirty="0"/>
              <a:t>What </a:t>
            </a:r>
            <a:r>
              <a:rPr spc="-5" dirty="0"/>
              <a:t>is the </a:t>
            </a:r>
            <a:r>
              <a:rPr spc="-15" dirty="0"/>
              <a:t>difference between </a:t>
            </a:r>
            <a:r>
              <a:rPr spc="-5" dirty="0"/>
              <a:t>a nonpolar </a:t>
            </a:r>
            <a:r>
              <a:rPr spc="-15" dirty="0"/>
              <a:t>covalent </a:t>
            </a:r>
            <a:r>
              <a:rPr spc="-5" dirty="0"/>
              <a:t>bond  and a polar </a:t>
            </a:r>
            <a:r>
              <a:rPr spc="-15" dirty="0"/>
              <a:t>covalent</a:t>
            </a:r>
            <a:r>
              <a:rPr spc="-20" dirty="0"/>
              <a:t> </a:t>
            </a:r>
            <a:r>
              <a:rPr spc="-5" dirty="0"/>
              <a:t>bond?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625346"/>
            <a:ext cx="8456930" cy="3834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 marR="201295" indent="-609600">
              <a:lnSpc>
                <a:spcPct val="100000"/>
              </a:lnSpc>
              <a:buAutoNum type="arabicPeriod"/>
              <a:tabLst>
                <a:tab pos="622300" algn="l"/>
                <a:tab pos="622935" algn="l"/>
              </a:tabLst>
            </a:pPr>
            <a:r>
              <a:rPr sz="2600" dirty="0">
                <a:latin typeface="Calibri"/>
                <a:cs typeface="Calibri"/>
              </a:rPr>
              <a:t>A </a:t>
            </a:r>
            <a:r>
              <a:rPr sz="2600" spc="-5" dirty="0">
                <a:latin typeface="Calibri"/>
                <a:cs typeface="Calibri"/>
              </a:rPr>
              <a:t>polar </a:t>
            </a:r>
            <a:r>
              <a:rPr sz="2600" spc="-15" dirty="0">
                <a:latin typeface="Calibri"/>
                <a:cs typeface="Calibri"/>
              </a:rPr>
              <a:t>covalent </a:t>
            </a:r>
            <a:r>
              <a:rPr sz="2600" spc="-5" dirty="0">
                <a:latin typeface="Calibri"/>
                <a:cs typeface="Calibri"/>
              </a:rPr>
              <a:t>bond results </a:t>
            </a:r>
            <a:r>
              <a:rPr sz="2600" dirty="0">
                <a:latin typeface="Calibri"/>
                <a:cs typeface="Calibri"/>
              </a:rPr>
              <a:t>when </a:t>
            </a:r>
            <a:r>
              <a:rPr sz="2600" spc="-5" dirty="0">
                <a:latin typeface="Calibri"/>
                <a:cs typeface="Calibri"/>
              </a:rPr>
              <a:t>there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5" dirty="0">
                <a:latin typeface="Calibri"/>
                <a:cs typeface="Calibri"/>
              </a:rPr>
              <a:t>unequal  sharing </a:t>
            </a:r>
            <a:r>
              <a:rPr sz="2600" dirty="0">
                <a:latin typeface="Calibri"/>
                <a:cs typeface="Calibri"/>
              </a:rPr>
              <a:t>of </a:t>
            </a:r>
            <a:r>
              <a:rPr sz="2600" spc="-5" dirty="0">
                <a:latin typeface="Calibri"/>
                <a:cs typeface="Calibri"/>
              </a:rPr>
              <a:t>electrons </a:t>
            </a:r>
            <a:r>
              <a:rPr sz="2600" dirty="0">
                <a:latin typeface="Calibri"/>
                <a:cs typeface="Calibri"/>
              </a:rPr>
              <a:t>in a </a:t>
            </a:r>
            <a:r>
              <a:rPr sz="2600" spc="-5" dirty="0">
                <a:latin typeface="Calibri"/>
                <a:cs typeface="Calibri"/>
              </a:rPr>
              <a:t>molecule, whereas electrons </a:t>
            </a:r>
            <a:r>
              <a:rPr sz="2600" spc="-10" dirty="0">
                <a:latin typeface="Calibri"/>
                <a:cs typeface="Calibri"/>
              </a:rPr>
              <a:t>are  shared </a:t>
            </a:r>
            <a:r>
              <a:rPr sz="2600" dirty="0">
                <a:latin typeface="Calibri"/>
                <a:cs typeface="Calibri"/>
              </a:rPr>
              <a:t>equally in a </a:t>
            </a:r>
            <a:r>
              <a:rPr sz="2600" spc="-5" dirty="0">
                <a:latin typeface="Calibri"/>
                <a:cs typeface="Calibri"/>
              </a:rPr>
              <a:t>nonpolar </a:t>
            </a:r>
            <a:r>
              <a:rPr sz="2600" spc="-15" dirty="0">
                <a:latin typeface="Calibri"/>
                <a:cs typeface="Calibri"/>
              </a:rPr>
              <a:t>covalent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bond.</a:t>
            </a:r>
            <a:endParaRPr sz="2600">
              <a:latin typeface="Calibri"/>
              <a:cs typeface="Calibri"/>
            </a:endParaRPr>
          </a:p>
          <a:p>
            <a:pPr marL="622300" indent="-60960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2600" dirty="0">
                <a:latin typeface="Calibri"/>
                <a:cs typeface="Calibri"/>
              </a:rPr>
              <a:t>A </a:t>
            </a:r>
            <a:r>
              <a:rPr sz="2600" spc="-5" dirty="0">
                <a:latin typeface="Calibri"/>
                <a:cs typeface="Calibri"/>
              </a:rPr>
              <a:t>polar </a:t>
            </a:r>
            <a:r>
              <a:rPr sz="2600" spc="-15" dirty="0">
                <a:latin typeface="Calibri"/>
                <a:cs typeface="Calibri"/>
              </a:rPr>
              <a:t>covalent </a:t>
            </a:r>
            <a:r>
              <a:rPr sz="2600" spc="-5" dirty="0">
                <a:latin typeface="Calibri"/>
                <a:cs typeface="Calibri"/>
              </a:rPr>
              <a:t>bond has </a:t>
            </a:r>
            <a:r>
              <a:rPr sz="2600" spc="-10" dirty="0">
                <a:latin typeface="Calibri"/>
                <a:cs typeface="Calibri"/>
              </a:rPr>
              <a:t>two </a:t>
            </a:r>
            <a:r>
              <a:rPr sz="2600" dirty="0">
                <a:latin typeface="Calibri"/>
                <a:cs typeface="Calibri"/>
              </a:rPr>
              <a:t>equal </a:t>
            </a:r>
            <a:r>
              <a:rPr sz="2600" spc="-5" dirty="0">
                <a:latin typeface="Calibri"/>
                <a:cs typeface="Calibri"/>
              </a:rPr>
              <a:t>sides </a:t>
            </a:r>
            <a:r>
              <a:rPr sz="2600" dirty="0">
                <a:latin typeface="Calibri"/>
                <a:cs typeface="Calibri"/>
              </a:rPr>
              <a:t>and a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nonpolar</a:t>
            </a:r>
            <a:endParaRPr sz="2600">
              <a:latin typeface="Calibri"/>
              <a:cs typeface="Calibri"/>
            </a:endParaRPr>
          </a:p>
          <a:p>
            <a:pPr marL="622300">
              <a:lnSpc>
                <a:spcPct val="100000"/>
              </a:lnSpc>
            </a:pPr>
            <a:r>
              <a:rPr sz="2600" spc="-15" dirty="0">
                <a:latin typeface="Calibri"/>
                <a:cs typeface="Calibri"/>
              </a:rPr>
              <a:t>covalent </a:t>
            </a:r>
            <a:r>
              <a:rPr sz="2600" spc="-5" dirty="0">
                <a:latin typeface="Calibri"/>
                <a:cs typeface="Calibri"/>
              </a:rPr>
              <a:t>bond has two </a:t>
            </a:r>
            <a:r>
              <a:rPr sz="2600" spc="-20" dirty="0">
                <a:latin typeface="Calibri"/>
                <a:cs typeface="Calibri"/>
              </a:rPr>
              <a:t>different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sides.</a:t>
            </a:r>
            <a:endParaRPr sz="2600">
              <a:latin typeface="Calibri"/>
              <a:cs typeface="Calibri"/>
            </a:endParaRPr>
          </a:p>
          <a:p>
            <a:pPr marL="622300" marR="5080" indent="-609600">
              <a:lnSpc>
                <a:spcPct val="100000"/>
              </a:lnSpc>
              <a:spcBef>
                <a:spcPts val="620"/>
              </a:spcBef>
              <a:buAutoNum type="arabicPeriod" startAt="3"/>
              <a:tabLst>
                <a:tab pos="622300" algn="l"/>
                <a:tab pos="622935" algn="l"/>
              </a:tabLst>
            </a:pPr>
            <a:r>
              <a:rPr sz="2600" dirty="0">
                <a:latin typeface="Calibri"/>
                <a:cs typeface="Calibri"/>
              </a:rPr>
              <a:t>A </a:t>
            </a:r>
            <a:r>
              <a:rPr sz="2600" spc="-5" dirty="0">
                <a:latin typeface="Calibri"/>
                <a:cs typeface="Calibri"/>
              </a:rPr>
              <a:t>nonpolar </a:t>
            </a:r>
            <a:r>
              <a:rPr sz="2600" spc="-15" dirty="0">
                <a:latin typeface="Calibri"/>
                <a:cs typeface="Calibri"/>
              </a:rPr>
              <a:t>covalent </a:t>
            </a:r>
            <a:r>
              <a:rPr sz="2600" spc="-5" dirty="0">
                <a:latin typeface="Calibri"/>
                <a:cs typeface="Calibri"/>
              </a:rPr>
              <a:t>bond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5" dirty="0">
                <a:latin typeface="Calibri"/>
                <a:cs typeface="Calibri"/>
              </a:rPr>
              <a:t>positively </a:t>
            </a:r>
            <a:r>
              <a:rPr sz="2600" spc="-10" dirty="0">
                <a:latin typeface="Calibri"/>
                <a:cs typeface="Calibri"/>
              </a:rPr>
              <a:t>charged </a:t>
            </a:r>
            <a:r>
              <a:rPr sz="2600" dirty="0">
                <a:latin typeface="Calibri"/>
                <a:cs typeface="Calibri"/>
              </a:rPr>
              <a:t>and a </a:t>
            </a:r>
            <a:r>
              <a:rPr sz="2600" spc="-5" dirty="0">
                <a:latin typeface="Calibri"/>
                <a:cs typeface="Calibri"/>
              </a:rPr>
              <a:t>polar  </a:t>
            </a:r>
            <a:r>
              <a:rPr sz="2600" spc="-15" dirty="0">
                <a:latin typeface="Calibri"/>
                <a:cs typeface="Calibri"/>
              </a:rPr>
              <a:t>covalent </a:t>
            </a:r>
            <a:r>
              <a:rPr sz="2600" spc="-5" dirty="0">
                <a:latin typeface="Calibri"/>
                <a:cs typeface="Calibri"/>
              </a:rPr>
              <a:t>bond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10" dirty="0">
                <a:latin typeface="Calibri"/>
                <a:cs typeface="Calibri"/>
              </a:rPr>
              <a:t>negatively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charged.</a:t>
            </a:r>
            <a:endParaRPr sz="2600">
              <a:latin typeface="Calibri"/>
              <a:cs typeface="Calibri"/>
            </a:endParaRPr>
          </a:p>
          <a:p>
            <a:pPr marL="622300" marR="5080" indent="-609600">
              <a:lnSpc>
                <a:spcPct val="100000"/>
              </a:lnSpc>
              <a:spcBef>
                <a:spcPts val="620"/>
              </a:spcBef>
              <a:buAutoNum type="arabicPeriod" startAt="3"/>
              <a:tabLst>
                <a:tab pos="622300" algn="l"/>
                <a:tab pos="622935" algn="l"/>
              </a:tabLst>
            </a:pPr>
            <a:r>
              <a:rPr sz="2600" dirty="0">
                <a:latin typeface="Calibri"/>
                <a:cs typeface="Calibri"/>
              </a:rPr>
              <a:t>A </a:t>
            </a:r>
            <a:r>
              <a:rPr sz="2600" spc="-5" dirty="0">
                <a:latin typeface="Calibri"/>
                <a:cs typeface="Calibri"/>
              </a:rPr>
              <a:t>polar </a:t>
            </a:r>
            <a:r>
              <a:rPr sz="2600" spc="-15" dirty="0">
                <a:latin typeface="Calibri"/>
                <a:cs typeface="Calibri"/>
              </a:rPr>
              <a:t>covalent </a:t>
            </a:r>
            <a:r>
              <a:rPr sz="2600" spc="-5" dirty="0">
                <a:latin typeface="Calibri"/>
                <a:cs typeface="Calibri"/>
              </a:rPr>
              <a:t>bond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5" dirty="0">
                <a:latin typeface="Calibri"/>
                <a:cs typeface="Calibri"/>
              </a:rPr>
              <a:t>positively </a:t>
            </a:r>
            <a:r>
              <a:rPr sz="2600" spc="-10" dirty="0">
                <a:latin typeface="Calibri"/>
                <a:cs typeface="Calibri"/>
              </a:rPr>
              <a:t>charged </a:t>
            </a:r>
            <a:r>
              <a:rPr sz="2600" dirty="0">
                <a:latin typeface="Calibri"/>
                <a:cs typeface="Calibri"/>
              </a:rPr>
              <a:t>and a </a:t>
            </a:r>
            <a:r>
              <a:rPr sz="2600" spc="-5" dirty="0">
                <a:latin typeface="Calibri"/>
                <a:cs typeface="Calibri"/>
              </a:rPr>
              <a:t>nonpolar  </a:t>
            </a:r>
            <a:r>
              <a:rPr sz="2600" spc="-15" dirty="0">
                <a:latin typeface="Calibri"/>
                <a:cs typeface="Calibri"/>
              </a:rPr>
              <a:t>covalent </a:t>
            </a:r>
            <a:r>
              <a:rPr sz="2600" spc="-5" dirty="0">
                <a:latin typeface="Calibri"/>
                <a:cs typeface="Calibri"/>
              </a:rPr>
              <a:t>bond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10" dirty="0">
                <a:latin typeface="Calibri"/>
                <a:cs typeface="Calibri"/>
              </a:rPr>
              <a:t>negatively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charged.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600200"/>
            <a:ext cx="609600" cy="533400"/>
          </a:xfrm>
          <a:custGeom>
            <a:avLst/>
            <a:gdLst/>
            <a:ahLst/>
            <a:cxnLst/>
            <a:rect l="l" t="t" r="r" b="b"/>
            <a:pathLst>
              <a:path w="609600" h="533400">
                <a:moveTo>
                  <a:pt x="0" y="266700"/>
                </a:moveTo>
                <a:lnTo>
                  <a:pt x="3989" y="223433"/>
                </a:lnTo>
                <a:lnTo>
                  <a:pt x="15538" y="182392"/>
                </a:lnTo>
                <a:lnTo>
                  <a:pt x="34020" y="144124"/>
                </a:lnTo>
                <a:lnTo>
                  <a:pt x="58808" y="109179"/>
                </a:lnTo>
                <a:lnTo>
                  <a:pt x="89273" y="78104"/>
                </a:lnTo>
                <a:lnTo>
                  <a:pt x="124788" y="51450"/>
                </a:lnTo>
                <a:lnTo>
                  <a:pt x="164725" y="29763"/>
                </a:lnTo>
                <a:lnTo>
                  <a:pt x="208458" y="13594"/>
                </a:lnTo>
                <a:lnTo>
                  <a:pt x="255359" y="3489"/>
                </a:lnTo>
                <a:lnTo>
                  <a:pt x="304800" y="0"/>
                </a:lnTo>
                <a:lnTo>
                  <a:pt x="354240" y="3489"/>
                </a:lnTo>
                <a:lnTo>
                  <a:pt x="401141" y="13594"/>
                </a:lnTo>
                <a:lnTo>
                  <a:pt x="444874" y="29763"/>
                </a:lnTo>
                <a:lnTo>
                  <a:pt x="484811" y="51450"/>
                </a:lnTo>
                <a:lnTo>
                  <a:pt x="520326" y="78104"/>
                </a:lnTo>
                <a:lnTo>
                  <a:pt x="550791" y="109179"/>
                </a:lnTo>
                <a:lnTo>
                  <a:pt x="575579" y="144124"/>
                </a:lnTo>
                <a:lnTo>
                  <a:pt x="594061" y="182392"/>
                </a:lnTo>
                <a:lnTo>
                  <a:pt x="605610" y="223433"/>
                </a:lnTo>
                <a:lnTo>
                  <a:pt x="609600" y="266700"/>
                </a:lnTo>
                <a:lnTo>
                  <a:pt x="605610" y="309966"/>
                </a:lnTo>
                <a:lnTo>
                  <a:pt x="594061" y="351007"/>
                </a:lnTo>
                <a:lnTo>
                  <a:pt x="575579" y="389275"/>
                </a:lnTo>
                <a:lnTo>
                  <a:pt x="550791" y="424220"/>
                </a:lnTo>
                <a:lnTo>
                  <a:pt x="520326" y="455295"/>
                </a:lnTo>
                <a:lnTo>
                  <a:pt x="484811" y="481949"/>
                </a:lnTo>
                <a:lnTo>
                  <a:pt x="444874" y="503636"/>
                </a:lnTo>
                <a:lnTo>
                  <a:pt x="401141" y="519805"/>
                </a:lnTo>
                <a:lnTo>
                  <a:pt x="354240" y="529910"/>
                </a:lnTo>
                <a:lnTo>
                  <a:pt x="304800" y="533400"/>
                </a:lnTo>
                <a:lnTo>
                  <a:pt x="255359" y="529910"/>
                </a:lnTo>
                <a:lnTo>
                  <a:pt x="208458" y="519805"/>
                </a:lnTo>
                <a:lnTo>
                  <a:pt x="164725" y="503636"/>
                </a:lnTo>
                <a:lnTo>
                  <a:pt x="124788" y="481949"/>
                </a:lnTo>
                <a:lnTo>
                  <a:pt x="89273" y="455295"/>
                </a:lnTo>
                <a:lnTo>
                  <a:pt x="58808" y="424220"/>
                </a:lnTo>
                <a:lnTo>
                  <a:pt x="34020" y="389275"/>
                </a:lnTo>
                <a:lnTo>
                  <a:pt x="15538" y="351007"/>
                </a:lnTo>
                <a:lnTo>
                  <a:pt x="3989" y="309966"/>
                </a:lnTo>
                <a:lnTo>
                  <a:pt x="0" y="2667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194" rIns="0" bIns="0" rtlCol="0">
            <a:spAutoFit/>
          </a:bodyPr>
          <a:lstStyle/>
          <a:p>
            <a:pPr marL="252095">
              <a:lnSpc>
                <a:spcPct val="100000"/>
              </a:lnSpc>
            </a:pPr>
            <a:r>
              <a:rPr spc="-5" dirty="0"/>
              <a:t>A </a:t>
            </a:r>
            <a:r>
              <a:rPr spc="-15" dirty="0"/>
              <a:t>covalent </a:t>
            </a:r>
            <a:r>
              <a:rPr spc="-10" dirty="0"/>
              <a:t>chemical </a:t>
            </a:r>
            <a:r>
              <a:rPr spc="-5" dirty="0"/>
              <a:t>bond is one in</a:t>
            </a:r>
            <a:r>
              <a:rPr spc="75" dirty="0"/>
              <a:t> </a:t>
            </a:r>
            <a:r>
              <a:rPr spc="-10" dirty="0"/>
              <a:t>which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647697"/>
            <a:ext cx="7541259" cy="3759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5080" indent="-286385">
              <a:lnSpc>
                <a:spcPct val="100000"/>
              </a:lnSpc>
              <a:buAutoNum type="alphaUcParenR"/>
              <a:tabLst>
                <a:tab pos="360680" algn="l"/>
              </a:tabLst>
            </a:pPr>
            <a:r>
              <a:rPr sz="2400" b="1" spc="-5" dirty="0">
                <a:latin typeface="Calibri"/>
                <a:cs typeface="Calibri"/>
              </a:rPr>
              <a:t>electrons </a:t>
            </a:r>
            <a:r>
              <a:rPr sz="2400" b="1" spc="-10" dirty="0">
                <a:latin typeface="Calibri"/>
                <a:cs typeface="Calibri"/>
              </a:rPr>
              <a:t>are removed from </a:t>
            </a:r>
            <a:r>
              <a:rPr sz="2400" b="1" dirty="0">
                <a:latin typeface="Calibri"/>
                <a:cs typeface="Calibri"/>
              </a:rPr>
              <a:t>one </a:t>
            </a:r>
            <a:r>
              <a:rPr sz="2400" b="1" spc="-15" dirty="0">
                <a:latin typeface="Calibri"/>
                <a:cs typeface="Calibri"/>
              </a:rPr>
              <a:t>atom </a:t>
            </a:r>
            <a:r>
              <a:rPr sz="2400" b="1" dirty="0">
                <a:latin typeface="Calibri"/>
                <a:cs typeface="Calibri"/>
              </a:rPr>
              <a:t>and </a:t>
            </a:r>
            <a:r>
              <a:rPr sz="2400" b="1" spc="-15" dirty="0">
                <a:latin typeface="Calibri"/>
                <a:cs typeface="Calibri"/>
              </a:rPr>
              <a:t>transferred to  </a:t>
            </a:r>
            <a:r>
              <a:rPr sz="2400" b="1" spc="-5" dirty="0">
                <a:latin typeface="Calibri"/>
                <a:cs typeface="Calibri"/>
              </a:rPr>
              <a:t>another </a:t>
            </a:r>
            <a:r>
              <a:rPr sz="2400" b="1" spc="-15" dirty="0">
                <a:latin typeface="Calibri"/>
                <a:cs typeface="Calibri"/>
              </a:rPr>
              <a:t>atom </a:t>
            </a:r>
            <a:r>
              <a:rPr sz="2400" b="1" dirty="0">
                <a:latin typeface="Calibri"/>
                <a:cs typeface="Calibri"/>
              </a:rPr>
              <a:t>so </a:t>
            </a:r>
            <a:r>
              <a:rPr sz="2400" b="1" spc="-10" dirty="0">
                <a:latin typeface="Calibri"/>
                <a:cs typeface="Calibri"/>
              </a:rPr>
              <a:t>that </a:t>
            </a:r>
            <a:r>
              <a:rPr sz="2400" b="1" spc="-5" dirty="0">
                <a:latin typeface="Calibri"/>
                <a:cs typeface="Calibri"/>
              </a:rPr>
              <a:t>the </a:t>
            </a:r>
            <a:r>
              <a:rPr sz="2400" b="1" spc="-15" dirty="0">
                <a:latin typeface="Calibri"/>
                <a:cs typeface="Calibri"/>
              </a:rPr>
              <a:t>two </a:t>
            </a:r>
            <a:r>
              <a:rPr sz="2400" b="1" spc="-10" dirty="0">
                <a:latin typeface="Calibri"/>
                <a:cs typeface="Calibri"/>
              </a:rPr>
              <a:t>atoms </a:t>
            </a:r>
            <a:r>
              <a:rPr sz="2400" b="1" spc="-5" dirty="0">
                <a:latin typeface="Calibri"/>
                <a:cs typeface="Calibri"/>
              </a:rPr>
              <a:t>become oppositely  </a:t>
            </a:r>
            <a:r>
              <a:rPr sz="2400" b="1" spc="-10" dirty="0">
                <a:latin typeface="Calibri"/>
                <a:cs typeface="Calibri"/>
              </a:rPr>
              <a:t>charged.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alibri"/>
              <a:buAutoNum type="alphaUcParenR"/>
            </a:pPr>
            <a:endParaRPr sz="3500">
              <a:latin typeface="Times New Roman"/>
              <a:cs typeface="Times New Roman"/>
            </a:endParaRPr>
          </a:p>
          <a:p>
            <a:pPr marL="347345" indent="-334645">
              <a:lnSpc>
                <a:spcPct val="100000"/>
              </a:lnSpc>
              <a:buAutoNum type="alphaUcParenR"/>
              <a:tabLst>
                <a:tab pos="347980" algn="l"/>
              </a:tabLst>
            </a:pPr>
            <a:r>
              <a:rPr sz="2400" b="1" spc="-10" dirty="0">
                <a:latin typeface="Calibri"/>
                <a:cs typeface="Calibri"/>
              </a:rPr>
              <a:t>protons </a:t>
            </a:r>
            <a:r>
              <a:rPr sz="2400" b="1" dirty="0">
                <a:latin typeface="Calibri"/>
                <a:cs typeface="Calibri"/>
              </a:rPr>
              <a:t>or </a:t>
            </a:r>
            <a:r>
              <a:rPr sz="2400" b="1" spc="-10" dirty="0">
                <a:latin typeface="Calibri"/>
                <a:cs typeface="Calibri"/>
              </a:rPr>
              <a:t>neutrons are </a:t>
            </a:r>
            <a:r>
              <a:rPr sz="2400" b="1" spc="-5" dirty="0">
                <a:latin typeface="Calibri"/>
                <a:cs typeface="Calibri"/>
              </a:rPr>
              <a:t>shared </a:t>
            </a:r>
            <a:r>
              <a:rPr sz="2400" b="1" spc="-10" dirty="0">
                <a:latin typeface="Calibri"/>
                <a:cs typeface="Calibri"/>
              </a:rPr>
              <a:t>by two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atoms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alibri"/>
              <a:buAutoNum type="alphaUcParenR"/>
            </a:pPr>
            <a:endParaRPr sz="3500">
              <a:latin typeface="Times New Roman"/>
              <a:cs typeface="Times New Roman"/>
            </a:endParaRPr>
          </a:p>
          <a:p>
            <a:pPr marL="338455" indent="-325755">
              <a:lnSpc>
                <a:spcPct val="100000"/>
              </a:lnSpc>
              <a:spcBef>
                <a:spcPts val="5"/>
              </a:spcBef>
              <a:buAutoNum type="alphaUcParenR"/>
              <a:tabLst>
                <a:tab pos="339090" algn="l"/>
              </a:tabLst>
            </a:pPr>
            <a:r>
              <a:rPr sz="2400" b="1" spc="-5" dirty="0">
                <a:latin typeface="Calibri"/>
                <a:cs typeface="Calibri"/>
              </a:rPr>
              <a:t>electrons </a:t>
            </a:r>
            <a:r>
              <a:rPr sz="2400" b="1" dirty="0">
                <a:latin typeface="Calibri"/>
                <a:cs typeface="Calibri"/>
              </a:rPr>
              <a:t>of one </a:t>
            </a:r>
            <a:r>
              <a:rPr sz="2400" b="1" spc="-15" dirty="0">
                <a:latin typeface="Calibri"/>
                <a:cs typeface="Calibri"/>
              </a:rPr>
              <a:t>atom </a:t>
            </a:r>
            <a:r>
              <a:rPr sz="2400" b="1" spc="-10" dirty="0">
                <a:latin typeface="Calibri"/>
                <a:cs typeface="Calibri"/>
              </a:rPr>
              <a:t>are </a:t>
            </a:r>
            <a:r>
              <a:rPr sz="2400" b="1" spc="-15" dirty="0">
                <a:latin typeface="Calibri"/>
                <a:cs typeface="Calibri"/>
              </a:rPr>
              <a:t>transferred </a:t>
            </a:r>
            <a:r>
              <a:rPr sz="2400" b="1" spc="-20" dirty="0">
                <a:latin typeface="Calibri"/>
                <a:cs typeface="Calibri"/>
              </a:rPr>
              <a:t>to </a:t>
            </a:r>
            <a:r>
              <a:rPr sz="2400" b="1" dirty="0">
                <a:latin typeface="Calibri"/>
                <a:cs typeface="Calibri"/>
              </a:rPr>
              <a:t>another</a:t>
            </a:r>
            <a:r>
              <a:rPr sz="2400" b="1" spc="-6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atom.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Calibri"/>
              <a:buAutoNum type="alphaUcParenR"/>
            </a:pPr>
            <a:endParaRPr sz="3500">
              <a:latin typeface="Times New Roman"/>
              <a:cs typeface="Times New Roman"/>
            </a:endParaRPr>
          </a:p>
          <a:p>
            <a:pPr marL="367665" indent="-354965">
              <a:lnSpc>
                <a:spcPct val="100000"/>
              </a:lnSpc>
              <a:buAutoNum type="alphaUcParenR"/>
              <a:tabLst>
                <a:tab pos="368300" algn="l"/>
              </a:tabLst>
            </a:pPr>
            <a:r>
              <a:rPr sz="2400" b="1" spc="-5" dirty="0">
                <a:latin typeface="Calibri"/>
                <a:cs typeface="Calibri"/>
              </a:rPr>
              <a:t>electrons </a:t>
            </a:r>
            <a:r>
              <a:rPr sz="2400" b="1" spc="-10" dirty="0">
                <a:latin typeface="Calibri"/>
                <a:cs typeface="Calibri"/>
              </a:rPr>
              <a:t>are </a:t>
            </a:r>
            <a:r>
              <a:rPr sz="2400" b="1" spc="-5" dirty="0">
                <a:latin typeface="Calibri"/>
                <a:cs typeface="Calibri"/>
              </a:rPr>
              <a:t>shared </a:t>
            </a:r>
            <a:r>
              <a:rPr sz="2400" b="1" spc="-15" dirty="0">
                <a:latin typeface="Calibri"/>
                <a:cs typeface="Calibri"/>
              </a:rPr>
              <a:t>by two</a:t>
            </a:r>
            <a:r>
              <a:rPr sz="2400" b="1" spc="-6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atoms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194" rIns="0" bIns="0" rtlCol="0">
            <a:spAutoFit/>
          </a:bodyPr>
          <a:lstStyle/>
          <a:p>
            <a:pPr marL="252095">
              <a:lnSpc>
                <a:spcPct val="100000"/>
              </a:lnSpc>
            </a:pPr>
            <a:r>
              <a:rPr spc="-5" dirty="0"/>
              <a:t>A </a:t>
            </a:r>
            <a:r>
              <a:rPr spc="-15" dirty="0"/>
              <a:t>covalent </a:t>
            </a:r>
            <a:r>
              <a:rPr spc="-10" dirty="0"/>
              <a:t>chemical </a:t>
            </a:r>
            <a:r>
              <a:rPr spc="-5" dirty="0"/>
              <a:t>bond is one in</a:t>
            </a:r>
            <a:r>
              <a:rPr spc="75" dirty="0"/>
              <a:t> </a:t>
            </a:r>
            <a:r>
              <a:rPr spc="-10" dirty="0"/>
              <a:t>which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647697"/>
            <a:ext cx="7541259" cy="3759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5080" indent="-286385">
              <a:lnSpc>
                <a:spcPct val="100000"/>
              </a:lnSpc>
              <a:buAutoNum type="alphaUcParenR"/>
              <a:tabLst>
                <a:tab pos="360680" algn="l"/>
              </a:tabLst>
            </a:pPr>
            <a:r>
              <a:rPr sz="2400" b="1" spc="-5" dirty="0">
                <a:latin typeface="Calibri"/>
                <a:cs typeface="Calibri"/>
              </a:rPr>
              <a:t>electrons </a:t>
            </a:r>
            <a:r>
              <a:rPr sz="2400" b="1" spc="-10" dirty="0">
                <a:latin typeface="Calibri"/>
                <a:cs typeface="Calibri"/>
              </a:rPr>
              <a:t>are removed from </a:t>
            </a:r>
            <a:r>
              <a:rPr sz="2400" b="1" dirty="0">
                <a:latin typeface="Calibri"/>
                <a:cs typeface="Calibri"/>
              </a:rPr>
              <a:t>one </a:t>
            </a:r>
            <a:r>
              <a:rPr sz="2400" b="1" spc="-15" dirty="0">
                <a:latin typeface="Calibri"/>
                <a:cs typeface="Calibri"/>
              </a:rPr>
              <a:t>atom </a:t>
            </a:r>
            <a:r>
              <a:rPr sz="2400" b="1" dirty="0">
                <a:latin typeface="Calibri"/>
                <a:cs typeface="Calibri"/>
              </a:rPr>
              <a:t>and </a:t>
            </a:r>
            <a:r>
              <a:rPr sz="2400" b="1" spc="-15" dirty="0">
                <a:latin typeface="Calibri"/>
                <a:cs typeface="Calibri"/>
              </a:rPr>
              <a:t>transferred to  </a:t>
            </a:r>
            <a:r>
              <a:rPr sz="2400" b="1" spc="-5" dirty="0">
                <a:latin typeface="Calibri"/>
                <a:cs typeface="Calibri"/>
              </a:rPr>
              <a:t>another </a:t>
            </a:r>
            <a:r>
              <a:rPr sz="2400" b="1" spc="-15" dirty="0">
                <a:latin typeface="Calibri"/>
                <a:cs typeface="Calibri"/>
              </a:rPr>
              <a:t>atom </a:t>
            </a:r>
            <a:r>
              <a:rPr sz="2400" b="1" dirty="0">
                <a:latin typeface="Calibri"/>
                <a:cs typeface="Calibri"/>
              </a:rPr>
              <a:t>so </a:t>
            </a:r>
            <a:r>
              <a:rPr sz="2400" b="1" spc="-10" dirty="0">
                <a:latin typeface="Calibri"/>
                <a:cs typeface="Calibri"/>
              </a:rPr>
              <a:t>that </a:t>
            </a:r>
            <a:r>
              <a:rPr sz="2400" b="1" spc="-5" dirty="0">
                <a:latin typeface="Calibri"/>
                <a:cs typeface="Calibri"/>
              </a:rPr>
              <a:t>the </a:t>
            </a:r>
            <a:r>
              <a:rPr sz="2400" b="1" spc="-15" dirty="0">
                <a:latin typeface="Calibri"/>
                <a:cs typeface="Calibri"/>
              </a:rPr>
              <a:t>two </a:t>
            </a:r>
            <a:r>
              <a:rPr sz="2400" b="1" spc="-10" dirty="0">
                <a:latin typeface="Calibri"/>
                <a:cs typeface="Calibri"/>
              </a:rPr>
              <a:t>atoms </a:t>
            </a:r>
            <a:r>
              <a:rPr sz="2400" b="1" spc="-5" dirty="0">
                <a:latin typeface="Calibri"/>
                <a:cs typeface="Calibri"/>
              </a:rPr>
              <a:t>become oppositely  </a:t>
            </a:r>
            <a:r>
              <a:rPr sz="2400" b="1" spc="-10" dirty="0">
                <a:latin typeface="Calibri"/>
                <a:cs typeface="Calibri"/>
              </a:rPr>
              <a:t>charged.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alibri"/>
              <a:buAutoNum type="alphaUcParenR"/>
            </a:pPr>
            <a:endParaRPr sz="3500">
              <a:latin typeface="Times New Roman"/>
              <a:cs typeface="Times New Roman"/>
            </a:endParaRPr>
          </a:p>
          <a:p>
            <a:pPr marL="347345" indent="-334645">
              <a:lnSpc>
                <a:spcPct val="100000"/>
              </a:lnSpc>
              <a:buAutoNum type="alphaUcParenR"/>
              <a:tabLst>
                <a:tab pos="347980" algn="l"/>
              </a:tabLst>
            </a:pPr>
            <a:r>
              <a:rPr sz="2400" b="1" spc="-10" dirty="0">
                <a:latin typeface="Calibri"/>
                <a:cs typeface="Calibri"/>
              </a:rPr>
              <a:t>protons </a:t>
            </a:r>
            <a:r>
              <a:rPr sz="2400" b="1" dirty="0">
                <a:latin typeface="Calibri"/>
                <a:cs typeface="Calibri"/>
              </a:rPr>
              <a:t>or </a:t>
            </a:r>
            <a:r>
              <a:rPr sz="2400" b="1" spc="-10" dirty="0">
                <a:latin typeface="Calibri"/>
                <a:cs typeface="Calibri"/>
              </a:rPr>
              <a:t>neutrons are </a:t>
            </a:r>
            <a:r>
              <a:rPr sz="2400" b="1" spc="-5" dirty="0">
                <a:latin typeface="Calibri"/>
                <a:cs typeface="Calibri"/>
              </a:rPr>
              <a:t>shared </a:t>
            </a:r>
            <a:r>
              <a:rPr sz="2400" b="1" spc="-10" dirty="0">
                <a:latin typeface="Calibri"/>
                <a:cs typeface="Calibri"/>
              </a:rPr>
              <a:t>by two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atoms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alibri"/>
              <a:buAutoNum type="alphaUcParenR"/>
            </a:pPr>
            <a:endParaRPr sz="3500">
              <a:latin typeface="Times New Roman"/>
              <a:cs typeface="Times New Roman"/>
            </a:endParaRPr>
          </a:p>
          <a:p>
            <a:pPr marL="338455" indent="-325755">
              <a:lnSpc>
                <a:spcPct val="100000"/>
              </a:lnSpc>
              <a:spcBef>
                <a:spcPts val="5"/>
              </a:spcBef>
              <a:buAutoNum type="alphaUcParenR"/>
              <a:tabLst>
                <a:tab pos="339090" algn="l"/>
              </a:tabLst>
            </a:pPr>
            <a:r>
              <a:rPr sz="2400" b="1" spc="-5" dirty="0">
                <a:latin typeface="Calibri"/>
                <a:cs typeface="Calibri"/>
              </a:rPr>
              <a:t>electrons </a:t>
            </a:r>
            <a:r>
              <a:rPr sz="2400" b="1" dirty="0">
                <a:latin typeface="Calibri"/>
                <a:cs typeface="Calibri"/>
              </a:rPr>
              <a:t>of one </a:t>
            </a:r>
            <a:r>
              <a:rPr sz="2400" b="1" spc="-15" dirty="0">
                <a:latin typeface="Calibri"/>
                <a:cs typeface="Calibri"/>
              </a:rPr>
              <a:t>atom </a:t>
            </a:r>
            <a:r>
              <a:rPr sz="2400" b="1" spc="-10" dirty="0">
                <a:latin typeface="Calibri"/>
                <a:cs typeface="Calibri"/>
              </a:rPr>
              <a:t>are </a:t>
            </a:r>
            <a:r>
              <a:rPr sz="2400" b="1" spc="-15" dirty="0">
                <a:latin typeface="Calibri"/>
                <a:cs typeface="Calibri"/>
              </a:rPr>
              <a:t>transferred </a:t>
            </a:r>
            <a:r>
              <a:rPr sz="2400" b="1" spc="-20" dirty="0">
                <a:latin typeface="Calibri"/>
                <a:cs typeface="Calibri"/>
              </a:rPr>
              <a:t>to </a:t>
            </a:r>
            <a:r>
              <a:rPr sz="2400" b="1" dirty="0">
                <a:latin typeface="Calibri"/>
                <a:cs typeface="Calibri"/>
              </a:rPr>
              <a:t>another</a:t>
            </a:r>
            <a:r>
              <a:rPr sz="2400" b="1" spc="-6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atom.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Calibri"/>
              <a:buAutoNum type="alphaUcParenR"/>
            </a:pPr>
            <a:endParaRPr sz="3500">
              <a:latin typeface="Times New Roman"/>
              <a:cs typeface="Times New Roman"/>
            </a:endParaRPr>
          </a:p>
          <a:p>
            <a:pPr marL="367665" indent="-354965">
              <a:lnSpc>
                <a:spcPct val="100000"/>
              </a:lnSpc>
              <a:buAutoNum type="alphaUcParenR"/>
              <a:tabLst>
                <a:tab pos="368300" algn="l"/>
              </a:tabLst>
            </a:pPr>
            <a:r>
              <a:rPr sz="2400" b="1" spc="-5" dirty="0">
                <a:latin typeface="Calibri"/>
                <a:cs typeface="Calibri"/>
              </a:rPr>
              <a:t>electrons </a:t>
            </a:r>
            <a:r>
              <a:rPr sz="2400" b="1" spc="-10" dirty="0">
                <a:latin typeface="Calibri"/>
                <a:cs typeface="Calibri"/>
              </a:rPr>
              <a:t>are </a:t>
            </a:r>
            <a:r>
              <a:rPr sz="2400" b="1" spc="-5" dirty="0">
                <a:latin typeface="Calibri"/>
                <a:cs typeface="Calibri"/>
              </a:rPr>
              <a:t>shared </a:t>
            </a:r>
            <a:r>
              <a:rPr sz="2400" b="1" spc="-15" dirty="0">
                <a:latin typeface="Calibri"/>
                <a:cs typeface="Calibri"/>
              </a:rPr>
              <a:t>by two</a:t>
            </a:r>
            <a:r>
              <a:rPr sz="2400" b="1" spc="-6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atoms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4876800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0" y="381000"/>
                </a:moveTo>
                <a:lnTo>
                  <a:pt x="2968" y="333204"/>
                </a:lnTo>
                <a:lnTo>
                  <a:pt x="11635" y="287181"/>
                </a:lnTo>
                <a:lnTo>
                  <a:pt x="25644" y="243288"/>
                </a:lnTo>
                <a:lnTo>
                  <a:pt x="44638" y="201881"/>
                </a:lnTo>
                <a:lnTo>
                  <a:pt x="68260" y="163318"/>
                </a:lnTo>
                <a:lnTo>
                  <a:pt x="96153" y="127955"/>
                </a:lnTo>
                <a:lnTo>
                  <a:pt x="127960" y="96149"/>
                </a:lnTo>
                <a:lnTo>
                  <a:pt x="163323" y="68257"/>
                </a:lnTo>
                <a:lnTo>
                  <a:pt x="201887" y="44636"/>
                </a:lnTo>
                <a:lnTo>
                  <a:pt x="243293" y="25643"/>
                </a:lnTo>
                <a:lnTo>
                  <a:pt x="287185" y="11634"/>
                </a:lnTo>
                <a:lnTo>
                  <a:pt x="333207" y="2968"/>
                </a:lnTo>
                <a:lnTo>
                  <a:pt x="381000" y="0"/>
                </a:lnTo>
                <a:lnTo>
                  <a:pt x="428795" y="2968"/>
                </a:lnTo>
                <a:lnTo>
                  <a:pt x="474818" y="11634"/>
                </a:lnTo>
                <a:lnTo>
                  <a:pt x="518711" y="25643"/>
                </a:lnTo>
                <a:lnTo>
                  <a:pt x="560118" y="44636"/>
                </a:lnTo>
                <a:lnTo>
                  <a:pt x="598681" y="68257"/>
                </a:lnTo>
                <a:lnTo>
                  <a:pt x="634044" y="96149"/>
                </a:lnTo>
                <a:lnTo>
                  <a:pt x="665850" y="127955"/>
                </a:lnTo>
                <a:lnTo>
                  <a:pt x="693742" y="163318"/>
                </a:lnTo>
                <a:lnTo>
                  <a:pt x="717363" y="201881"/>
                </a:lnTo>
                <a:lnTo>
                  <a:pt x="736356" y="243288"/>
                </a:lnTo>
                <a:lnTo>
                  <a:pt x="750365" y="287181"/>
                </a:lnTo>
                <a:lnTo>
                  <a:pt x="759031" y="333204"/>
                </a:lnTo>
                <a:lnTo>
                  <a:pt x="762000" y="381000"/>
                </a:lnTo>
                <a:lnTo>
                  <a:pt x="759031" y="428795"/>
                </a:lnTo>
                <a:lnTo>
                  <a:pt x="750365" y="474818"/>
                </a:lnTo>
                <a:lnTo>
                  <a:pt x="736356" y="518711"/>
                </a:lnTo>
                <a:lnTo>
                  <a:pt x="717363" y="560118"/>
                </a:lnTo>
                <a:lnTo>
                  <a:pt x="693742" y="598681"/>
                </a:lnTo>
                <a:lnTo>
                  <a:pt x="665850" y="634044"/>
                </a:lnTo>
                <a:lnTo>
                  <a:pt x="634044" y="665850"/>
                </a:lnTo>
                <a:lnTo>
                  <a:pt x="598681" y="693742"/>
                </a:lnTo>
                <a:lnTo>
                  <a:pt x="560118" y="717363"/>
                </a:lnTo>
                <a:lnTo>
                  <a:pt x="518711" y="736356"/>
                </a:lnTo>
                <a:lnTo>
                  <a:pt x="474818" y="750365"/>
                </a:lnTo>
                <a:lnTo>
                  <a:pt x="428795" y="759031"/>
                </a:lnTo>
                <a:lnTo>
                  <a:pt x="381000" y="762000"/>
                </a:lnTo>
                <a:lnTo>
                  <a:pt x="333207" y="759031"/>
                </a:lnTo>
                <a:lnTo>
                  <a:pt x="287185" y="750365"/>
                </a:lnTo>
                <a:lnTo>
                  <a:pt x="243293" y="736356"/>
                </a:lnTo>
                <a:lnTo>
                  <a:pt x="201887" y="717363"/>
                </a:lnTo>
                <a:lnTo>
                  <a:pt x="163323" y="693742"/>
                </a:lnTo>
                <a:lnTo>
                  <a:pt x="127960" y="665850"/>
                </a:lnTo>
                <a:lnTo>
                  <a:pt x="96153" y="634044"/>
                </a:lnTo>
                <a:lnTo>
                  <a:pt x="68260" y="598681"/>
                </a:lnTo>
                <a:lnTo>
                  <a:pt x="44638" y="560118"/>
                </a:lnTo>
                <a:lnTo>
                  <a:pt x="25644" y="518711"/>
                </a:lnTo>
                <a:lnTo>
                  <a:pt x="11635" y="474818"/>
                </a:lnTo>
                <a:lnTo>
                  <a:pt x="2968" y="428795"/>
                </a:lnTo>
                <a:lnTo>
                  <a:pt x="0" y="3810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36728"/>
            <a:ext cx="7058025" cy="52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/>
              <a:t>A </a:t>
            </a:r>
            <a:r>
              <a:rPr sz="3200" spc="-15" dirty="0"/>
              <a:t>covalent </a:t>
            </a:r>
            <a:r>
              <a:rPr sz="3200" dirty="0"/>
              <a:t>bond is </a:t>
            </a:r>
            <a:r>
              <a:rPr sz="3200" spc="-15" dirty="0"/>
              <a:t>likely to </a:t>
            </a:r>
            <a:r>
              <a:rPr sz="3200" dirty="0"/>
              <a:t>be polar</a:t>
            </a:r>
            <a:r>
              <a:rPr sz="3200" spc="-80" dirty="0"/>
              <a:t> </a:t>
            </a:r>
            <a:r>
              <a:rPr sz="3200" spc="-5" dirty="0"/>
              <a:t>when</a:t>
            </a:r>
            <a:endParaRPr sz="32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4690" marR="5080" indent="-286385">
              <a:lnSpc>
                <a:spcPct val="80000"/>
              </a:lnSpc>
              <a:buAutoNum type="alphaUcParenR"/>
              <a:tabLst>
                <a:tab pos="817244" algn="l"/>
                <a:tab pos="1349375" algn="l"/>
              </a:tabLst>
            </a:pPr>
            <a:r>
              <a:rPr spc="-5" dirty="0"/>
              <a:t>the </a:t>
            </a:r>
            <a:r>
              <a:rPr spc="-10" dirty="0"/>
              <a:t>electron </a:t>
            </a:r>
            <a:r>
              <a:rPr spc="-5" dirty="0"/>
              <a:t>being </a:t>
            </a:r>
            <a:r>
              <a:rPr spc="-10" dirty="0"/>
              <a:t>shared </a:t>
            </a:r>
            <a:r>
              <a:rPr spc="-15" dirty="0"/>
              <a:t>between </a:t>
            </a:r>
            <a:r>
              <a:rPr spc="-10" dirty="0"/>
              <a:t>two </a:t>
            </a:r>
            <a:r>
              <a:rPr spc="-15" dirty="0"/>
              <a:t>atoms </a:t>
            </a:r>
            <a:r>
              <a:rPr spc="-5" dirty="0"/>
              <a:t>is  much </a:t>
            </a:r>
            <a:r>
              <a:rPr spc="-15" dirty="0"/>
              <a:t>more </a:t>
            </a:r>
            <a:r>
              <a:rPr spc="-20" dirty="0"/>
              <a:t>attracted </a:t>
            </a:r>
            <a:r>
              <a:rPr spc="-15" dirty="0"/>
              <a:t>to </a:t>
            </a:r>
            <a:r>
              <a:rPr spc="-5" dirty="0"/>
              <a:t>one of the </a:t>
            </a:r>
            <a:r>
              <a:rPr spc="-15" dirty="0"/>
              <a:t>atoms </a:t>
            </a:r>
            <a:r>
              <a:rPr spc="-5" dirty="0"/>
              <a:t>than  the	other</a:t>
            </a:r>
            <a:r>
              <a:rPr spc="-50" dirty="0"/>
              <a:t> </a:t>
            </a:r>
            <a:r>
              <a:rPr spc="-15" dirty="0"/>
              <a:t>atom.</a:t>
            </a:r>
          </a:p>
          <a:p>
            <a:pPr marL="395605">
              <a:lnSpc>
                <a:spcPct val="100000"/>
              </a:lnSpc>
              <a:spcBef>
                <a:spcPts val="40"/>
              </a:spcBef>
              <a:buFont typeface="Calibri"/>
              <a:buAutoNum type="alphaUcParenR"/>
            </a:pPr>
            <a:endParaRPr sz="3450">
              <a:latin typeface="Times New Roman"/>
              <a:cs typeface="Times New Roman"/>
            </a:endParaRPr>
          </a:p>
          <a:p>
            <a:pPr marL="694690" marR="462915" indent="-286385">
              <a:lnSpc>
                <a:spcPts val="2690"/>
              </a:lnSpc>
              <a:buAutoNum type="alphaUcParenR"/>
              <a:tabLst>
                <a:tab pos="800735" algn="l"/>
              </a:tabLst>
            </a:pPr>
            <a:r>
              <a:rPr spc="-5" dirty="0"/>
              <a:t>the </a:t>
            </a:r>
            <a:r>
              <a:rPr spc="-10" dirty="0"/>
              <a:t>two </a:t>
            </a:r>
            <a:r>
              <a:rPr spc="-15" dirty="0"/>
              <a:t>atoms </a:t>
            </a:r>
            <a:r>
              <a:rPr spc="-5" dirty="0"/>
              <a:t>sharing </a:t>
            </a:r>
            <a:r>
              <a:rPr spc="-10" dirty="0"/>
              <a:t>electrons </a:t>
            </a:r>
            <a:r>
              <a:rPr spc="-15" dirty="0"/>
              <a:t>are </a:t>
            </a:r>
            <a:r>
              <a:rPr spc="-20" dirty="0"/>
              <a:t>different  </a:t>
            </a:r>
            <a:r>
              <a:rPr spc="-10" dirty="0"/>
              <a:t>elements.</a:t>
            </a:r>
          </a:p>
          <a:p>
            <a:pPr marL="395605">
              <a:lnSpc>
                <a:spcPct val="100000"/>
              </a:lnSpc>
              <a:spcBef>
                <a:spcPts val="30"/>
              </a:spcBef>
              <a:buFont typeface="Calibri"/>
              <a:buAutoNum type="alphaUcParenR"/>
            </a:pPr>
            <a:endParaRPr sz="3500">
              <a:latin typeface="Times New Roman"/>
              <a:cs typeface="Times New Roman"/>
            </a:endParaRPr>
          </a:p>
          <a:p>
            <a:pPr marL="694690" marR="17780" indent="-286385">
              <a:lnSpc>
                <a:spcPct val="80000"/>
              </a:lnSpc>
              <a:buAutoNum type="alphaUcParenR"/>
              <a:tabLst>
                <a:tab pos="789940" algn="l"/>
              </a:tabLst>
            </a:pPr>
            <a:r>
              <a:rPr spc="-5" dirty="0"/>
              <a:t>the </a:t>
            </a:r>
            <a:r>
              <a:rPr spc="-10" dirty="0"/>
              <a:t>two </a:t>
            </a:r>
            <a:r>
              <a:rPr spc="-15" dirty="0"/>
              <a:t>atoms </a:t>
            </a:r>
            <a:r>
              <a:rPr spc="-5" dirty="0"/>
              <a:t>sharing </a:t>
            </a:r>
            <a:r>
              <a:rPr spc="-10" dirty="0"/>
              <a:t>electrons </a:t>
            </a:r>
            <a:r>
              <a:rPr spc="-15" dirty="0"/>
              <a:t>are </a:t>
            </a:r>
            <a:r>
              <a:rPr spc="-5" dirty="0"/>
              <a:t>of the same  </a:t>
            </a:r>
            <a:r>
              <a:rPr spc="-10" dirty="0"/>
              <a:t>element.</a:t>
            </a:r>
          </a:p>
          <a:p>
            <a:pPr marL="395605">
              <a:lnSpc>
                <a:spcPct val="100000"/>
              </a:lnSpc>
              <a:spcBef>
                <a:spcPts val="25"/>
              </a:spcBef>
              <a:buFont typeface="Calibri"/>
              <a:buAutoNum type="alphaUcParenR"/>
            </a:pPr>
            <a:endParaRPr sz="2900">
              <a:latin typeface="Times New Roman"/>
              <a:cs typeface="Times New Roman"/>
            </a:endParaRPr>
          </a:p>
          <a:p>
            <a:pPr marL="823594" indent="-415290">
              <a:lnSpc>
                <a:spcPct val="100000"/>
              </a:lnSpc>
              <a:buAutoNum type="alphaUcParenR"/>
              <a:tabLst>
                <a:tab pos="824865" algn="l"/>
              </a:tabLst>
            </a:pPr>
            <a:r>
              <a:rPr spc="-5" dirty="0"/>
              <a:t>the </a:t>
            </a:r>
            <a:r>
              <a:rPr spc="-10" dirty="0"/>
              <a:t>two </a:t>
            </a:r>
            <a:r>
              <a:rPr spc="-15" dirty="0"/>
              <a:t>atoms are </a:t>
            </a:r>
            <a:r>
              <a:rPr spc="-5" dirty="0"/>
              <a:t>sharing </a:t>
            </a:r>
            <a:r>
              <a:rPr spc="-10" dirty="0"/>
              <a:t>electrons</a:t>
            </a:r>
            <a:r>
              <a:rPr spc="105" dirty="0"/>
              <a:t> </a:t>
            </a:r>
            <a:r>
              <a:rPr spc="-10" dirty="0"/>
              <a:t>equally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36728"/>
            <a:ext cx="7058025" cy="52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/>
              <a:t>A </a:t>
            </a:r>
            <a:r>
              <a:rPr sz="3200" spc="-15" dirty="0"/>
              <a:t>covalent </a:t>
            </a:r>
            <a:r>
              <a:rPr sz="3200" dirty="0"/>
              <a:t>bond is </a:t>
            </a:r>
            <a:r>
              <a:rPr sz="3200" spc="-15" dirty="0"/>
              <a:t>likely to </a:t>
            </a:r>
            <a:r>
              <a:rPr sz="3200" dirty="0"/>
              <a:t>be polar</a:t>
            </a:r>
            <a:r>
              <a:rPr sz="3200" spc="-80" dirty="0"/>
              <a:t> </a:t>
            </a:r>
            <a:r>
              <a:rPr sz="3200" spc="-5" dirty="0"/>
              <a:t>when</a:t>
            </a:r>
            <a:endParaRPr sz="32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4690" marR="5080" indent="-286385">
              <a:lnSpc>
                <a:spcPct val="80000"/>
              </a:lnSpc>
              <a:buAutoNum type="alphaUcParenR"/>
              <a:tabLst>
                <a:tab pos="817244" algn="l"/>
                <a:tab pos="1349375" algn="l"/>
              </a:tabLst>
            </a:pPr>
            <a:r>
              <a:rPr spc="-5" dirty="0"/>
              <a:t>the </a:t>
            </a:r>
            <a:r>
              <a:rPr spc="-10" dirty="0"/>
              <a:t>electron </a:t>
            </a:r>
            <a:r>
              <a:rPr spc="-5" dirty="0"/>
              <a:t>being </a:t>
            </a:r>
            <a:r>
              <a:rPr spc="-10" dirty="0"/>
              <a:t>shared </a:t>
            </a:r>
            <a:r>
              <a:rPr spc="-15" dirty="0"/>
              <a:t>between </a:t>
            </a:r>
            <a:r>
              <a:rPr spc="-10" dirty="0"/>
              <a:t>two </a:t>
            </a:r>
            <a:r>
              <a:rPr spc="-15" dirty="0"/>
              <a:t>atoms </a:t>
            </a:r>
            <a:r>
              <a:rPr spc="-5" dirty="0"/>
              <a:t>is  much </a:t>
            </a:r>
            <a:r>
              <a:rPr spc="-15" dirty="0"/>
              <a:t>more </a:t>
            </a:r>
            <a:r>
              <a:rPr spc="-20" dirty="0"/>
              <a:t>attracted </a:t>
            </a:r>
            <a:r>
              <a:rPr spc="-15" dirty="0"/>
              <a:t>to </a:t>
            </a:r>
            <a:r>
              <a:rPr spc="-5" dirty="0"/>
              <a:t>one of the </a:t>
            </a:r>
            <a:r>
              <a:rPr spc="-15" dirty="0"/>
              <a:t>atoms </a:t>
            </a:r>
            <a:r>
              <a:rPr spc="-5" dirty="0"/>
              <a:t>than  the	other</a:t>
            </a:r>
            <a:r>
              <a:rPr spc="-50" dirty="0"/>
              <a:t> </a:t>
            </a:r>
            <a:r>
              <a:rPr spc="-15" dirty="0"/>
              <a:t>atom.</a:t>
            </a:r>
          </a:p>
          <a:p>
            <a:pPr marL="395605">
              <a:lnSpc>
                <a:spcPct val="100000"/>
              </a:lnSpc>
              <a:spcBef>
                <a:spcPts val="40"/>
              </a:spcBef>
              <a:buFont typeface="Calibri"/>
              <a:buAutoNum type="alphaUcParenR"/>
            </a:pPr>
            <a:endParaRPr sz="3450">
              <a:latin typeface="Times New Roman"/>
              <a:cs typeface="Times New Roman"/>
            </a:endParaRPr>
          </a:p>
          <a:p>
            <a:pPr marL="694690" marR="462915" indent="-286385">
              <a:lnSpc>
                <a:spcPts val="2690"/>
              </a:lnSpc>
              <a:buAutoNum type="alphaUcParenR"/>
              <a:tabLst>
                <a:tab pos="800735" algn="l"/>
              </a:tabLst>
            </a:pPr>
            <a:r>
              <a:rPr spc="-5" dirty="0"/>
              <a:t>the </a:t>
            </a:r>
            <a:r>
              <a:rPr spc="-10" dirty="0"/>
              <a:t>two </a:t>
            </a:r>
            <a:r>
              <a:rPr spc="-15" dirty="0"/>
              <a:t>atoms </a:t>
            </a:r>
            <a:r>
              <a:rPr spc="-5" dirty="0"/>
              <a:t>sharing </a:t>
            </a:r>
            <a:r>
              <a:rPr spc="-10" dirty="0"/>
              <a:t>electrons </a:t>
            </a:r>
            <a:r>
              <a:rPr spc="-15" dirty="0"/>
              <a:t>are </a:t>
            </a:r>
            <a:r>
              <a:rPr spc="-20" dirty="0"/>
              <a:t>different  </a:t>
            </a:r>
            <a:r>
              <a:rPr spc="-10" dirty="0"/>
              <a:t>elements.</a:t>
            </a:r>
          </a:p>
          <a:p>
            <a:pPr marL="395605">
              <a:lnSpc>
                <a:spcPct val="100000"/>
              </a:lnSpc>
              <a:spcBef>
                <a:spcPts val="30"/>
              </a:spcBef>
              <a:buFont typeface="Calibri"/>
              <a:buAutoNum type="alphaUcParenR"/>
            </a:pPr>
            <a:endParaRPr sz="3500">
              <a:latin typeface="Times New Roman"/>
              <a:cs typeface="Times New Roman"/>
            </a:endParaRPr>
          </a:p>
          <a:p>
            <a:pPr marL="694690" marR="17780" indent="-286385">
              <a:lnSpc>
                <a:spcPct val="80000"/>
              </a:lnSpc>
              <a:buAutoNum type="alphaUcParenR"/>
              <a:tabLst>
                <a:tab pos="789940" algn="l"/>
              </a:tabLst>
            </a:pPr>
            <a:r>
              <a:rPr spc="-5" dirty="0"/>
              <a:t>the </a:t>
            </a:r>
            <a:r>
              <a:rPr spc="-10" dirty="0"/>
              <a:t>two </a:t>
            </a:r>
            <a:r>
              <a:rPr spc="-15" dirty="0"/>
              <a:t>atoms </a:t>
            </a:r>
            <a:r>
              <a:rPr spc="-5" dirty="0"/>
              <a:t>sharing </a:t>
            </a:r>
            <a:r>
              <a:rPr spc="-10" dirty="0"/>
              <a:t>electrons </a:t>
            </a:r>
            <a:r>
              <a:rPr spc="-15" dirty="0"/>
              <a:t>are </a:t>
            </a:r>
            <a:r>
              <a:rPr spc="-5" dirty="0"/>
              <a:t>of the same  </a:t>
            </a:r>
            <a:r>
              <a:rPr spc="-10" dirty="0"/>
              <a:t>element.</a:t>
            </a:r>
          </a:p>
          <a:p>
            <a:pPr marL="395605">
              <a:lnSpc>
                <a:spcPct val="100000"/>
              </a:lnSpc>
              <a:spcBef>
                <a:spcPts val="25"/>
              </a:spcBef>
              <a:buFont typeface="Calibri"/>
              <a:buAutoNum type="alphaUcParenR"/>
            </a:pPr>
            <a:endParaRPr sz="2900">
              <a:latin typeface="Times New Roman"/>
              <a:cs typeface="Times New Roman"/>
            </a:endParaRPr>
          </a:p>
          <a:p>
            <a:pPr marL="823594" indent="-415290">
              <a:lnSpc>
                <a:spcPct val="100000"/>
              </a:lnSpc>
              <a:buAutoNum type="alphaUcParenR"/>
              <a:tabLst>
                <a:tab pos="824865" algn="l"/>
              </a:tabLst>
            </a:pPr>
            <a:r>
              <a:rPr spc="-5" dirty="0"/>
              <a:t>the </a:t>
            </a:r>
            <a:r>
              <a:rPr spc="-10" dirty="0"/>
              <a:t>two </a:t>
            </a:r>
            <a:r>
              <a:rPr spc="-15" dirty="0"/>
              <a:t>atoms are </a:t>
            </a:r>
            <a:r>
              <a:rPr spc="-5" dirty="0"/>
              <a:t>sharing </a:t>
            </a:r>
            <a:r>
              <a:rPr spc="-10" dirty="0"/>
              <a:t>electrons</a:t>
            </a:r>
            <a:r>
              <a:rPr spc="105" dirty="0"/>
              <a:t> </a:t>
            </a:r>
            <a:r>
              <a:rPr spc="-10" dirty="0"/>
              <a:t>equally</a:t>
            </a:r>
          </a:p>
        </p:txBody>
      </p:sp>
      <p:sp>
        <p:nvSpPr>
          <p:cNvPr id="4" name="object 4"/>
          <p:cNvSpPr/>
          <p:nvPr/>
        </p:nvSpPr>
        <p:spPr>
          <a:xfrm>
            <a:off x="609600" y="1143000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0" y="381000"/>
                </a:moveTo>
                <a:lnTo>
                  <a:pt x="2968" y="333204"/>
                </a:lnTo>
                <a:lnTo>
                  <a:pt x="11635" y="287181"/>
                </a:lnTo>
                <a:lnTo>
                  <a:pt x="25644" y="243288"/>
                </a:lnTo>
                <a:lnTo>
                  <a:pt x="44638" y="201881"/>
                </a:lnTo>
                <a:lnTo>
                  <a:pt x="68260" y="163318"/>
                </a:lnTo>
                <a:lnTo>
                  <a:pt x="96153" y="127955"/>
                </a:lnTo>
                <a:lnTo>
                  <a:pt x="127960" y="96149"/>
                </a:lnTo>
                <a:lnTo>
                  <a:pt x="163323" y="68257"/>
                </a:lnTo>
                <a:lnTo>
                  <a:pt x="201887" y="44636"/>
                </a:lnTo>
                <a:lnTo>
                  <a:pt x="243293" y="25643"/>
                </a:lnTo>
                <a:lnTo>
                  <a:pt x="287185" y="11634"/>
                </a:lnTo>
                <a:lnTo>
                  <a:pt x="333207" y="2968"/>
                </a:lnTo>
                <a:lnTo>
                  <a:pt x="381000" y="0"/>
                </a:lnTo>
                <a:lnTo>
                  <a:pt x="428792" y="2968"/>
                </a:lnTo>
                <a:lnTo>
                  <a:pt x="474814" y="11634"/>
                </a:lnTo>
                <a:lnTo>
                  <a:pt x="518706" y="25643"/>
                </a:lnTo>
                <a:lnTo>
                  <a:pt x="560112" y="44636"/>
                </a:lnTo>
                <a:lnTo>
                  <a:pt x="598676" y="68257"/>
                </a:lnTo>
                <a:lnTo>
                  <a:pt x="634039" y="96149"/>
                </a:lnTo>
                <a:lnTo>
                  <a:pt x="665846" y="127955"/>
                </a:lnTo>
                <a:lnTo>
                  <a:pt x="693739" y="163318"/>
                </a:lnTo>
                <a:lnTo>
                  <a:pt x="717361" y="201881"/>
                </a:lnTo>
                <a:lnTo>
                  <a:pt x="736355" y="243288"/>
                </a:lnTo>
                <a:lnTo>
                  <a:pt x="750364" y="287181"/>
                </a:lnTo>
                <a:lnTo>
                  <a:pt x="759031" y="333204"/>
                </a:lnTo>
                <a:lnTo>
                  <a:pt x="762000" y="381000"/>
                </a:lnTo>
                <a:lnTo>
                  <a:pt x="759031" y="428795"/>
                </a:lnTo>
                <a:lnTo>
                  <a:pt x="750364" y="474818"/>
                </a:lnTo>
                <a:lnTo>
                  <a:pt x="736355" y="518711"/>
                </a:lnTo>
                <a:lnTo>
                  <a:pt x="717361" y="560118"/>
                </a:lnTo>
                <a:lnTo>
                  <a:pt x="693739" y="598681"/>
                </a:lnTo>
                <a:lnTo>
                  <a:pt x="665846" y="634044"/>
                </a:lnTo>
                <a:lnTo>
                  <a:pt x="634039" y="665850"/>
                </a:lnTo>
                <a:lnTo>
                  <a:pt x="598676" y="693742"/>
                </a:lnTo>
                <a:lnTo>
                  <a:pt x="560112" y="717363"/>
                </a:lnTo>
                <a:lnTo>
                  <a:pt x="518706" y="736356"/>
                </a:lnTo>
                <a:lnTo>
                  <a:pt x="474814" y="750365"/>
                </a:lnTo>
                <a:lnTo>
                  <a:pt x="428792" y="759031"/>
                </a:lnTo>
                <a:lnTo>
                  <a:pt x="381000" y="762000"/>
                </a:lnTo>
                <a:lnTo>
                  <a:pt x="333207" y="759031"/>
                </a:lnTo>
                <a:lnTo>
                  <a:pt x="287185" y="750365"/>
                </a:lnTo>
                <a:lnTo>
                  <a:pt x="243293" y="736356"/>
                </a:lnTo>
                <a:lnTo>
                  <a:pt x="201887" y="717363"/>
                </a:lnTo>
                <a:lnTo>
                  <a:pt x="163323" y="693742"/>
                </a:lnTo>
                <a:lnTo>
                  <a:pt x="127960" y="665850"/>
                </a:lnTo>
                <a:lnTo>
                  <a:pt x="96153" y="634044"/>
                </a:lnTo>
                <a:lnTo>
                  <a:pt x="68260" y="598681"/>
                </a:lnTo>
                <a:lnTo>
                  <a:pt x="44638" y="560118"/>
                </a:lnTo>
                <a:lnTo>
                  <a:pt x="25644" y="518711"/>
                </a:lnTo>
                <a:lnTo>
                  <a:pt x="11635" y="474818"/>
                </a:lnTo>
                <a:lnTo>
                  <a:pt x="2968" y="428795"/>
                </a:lnTo>
                <a:lnTo>
                  <a:pt x="0" y="3810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276352"/>
            <a:ext cx="7442834" cy="9601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50"/>
              </a:lnSpc>
            </a:pPr>
            <a:r>
              <a:rPr sz="3200" dirty="0"/>
              <a:t>The ionic bond of sodium </a:t>
            </a:r>
            <a:r>
              <a:rPr sz="3200" spc="-5" dirty="0"/>
              <a:t>chloride </a:t>
            </a:r>
            <a:r>
              <a:rPr sz="3200" dirty="0"/>
              <a:t>is</a:t>
            </a:r>
            <a:r>
              <a:rPr sz="3200" spc="-95" dirty="0"/>
              <a:t> </a:t>
            </a:r>
            <a:r>
              <a:rPr sz="3200" spc="-10" dirty="0"/>
              <a:t>formed</a:t>
            </a:r>
            <a:endParaRPr sz="3200"/>
          </a:p>
          <a:p>
            <a:pPr marL="355600">
              <a:lnSpc>
                <a:spcPts val="3650"/>
              </a:lnSpc>
            </a:pPr>
            <a:r>
              <a:rPr sz="3200" spc="-5" dirty="0"/>
              <a:t>when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916939" y="1784730"/>
            <a:ext cx="6816090" cy="4213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0370" indent="-407670">
              <a:lnSpc>
                <a:spcPct val="100000"/>
              </a:lnSpc>
              <a:buAutoNum type="alphaUcParenR"/>
              <a:tabLst>
                <a:tab pos="421005" algn="l"/>
              </a:tabLst>
            </a:pPr>
            <a:r>
              <a:rPr sz="2800" b="1" spc="-5" dirty="0">
                <a:latin typeface="Calibri"/>
                <a:cs typeface="Calibri"/>
              </a:rPr>
              <a:t>sodium and </a:t>
            </a:r>
            <a:r>
              <a:rPr sz="2800" b="1" spc="-10" dirty="0">
                <a:latin typeface="Calibri"/>
                <a:cs typeface="Calibri"/>
              </a:rPr>
              <a:t>chlorine </a:t>
            </a:r>
            <a:r>
              <a:rPr sz="2800" b="1" spc="-5" dirty="0">
                <a:latin typeface="Calibri"/>
                <a:cs typeface="Calibri"/>
              </a:rPr>
              <a:t>both lose</a:t>
            </a:r>
            <a:r>
              <a:rPr sz="2800" b="1" spc="4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electrons.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alibri"/>
              <a:buAutoNum type="alphaUcParenR"/>
            </a:pPr>
            <a:endParaRPr sz="3500">
              <a:latin typeface="Times New Roman"/>
              <a:cs typeface="Times New Roman"/>
            </a:endParaRPr>
          </a:p>
          <a:p>
            <a:pPr marL="403860" indent="-391160">
              <a:lnSpc>
                <a:spcPct val="100000"/>
              </a:lnSpc>
              <a:buAutoNum type="alphaUcParenR"/>
              <a:tabLst>
                <a:tab pos="404495" algn="l"/>
              </a:tabLst>
            </a:pPr>
            <a:r>
              <a:rPr sz="2800" b="1" spc="-10" dirty="0">
                <a:latin typeface="Calibri"/>
                <a:cs typeface="Calibri"/>
              </a:rPr>
              <a:t>chlorine </a:t>
            </a:r>
            <a:r>
              <a:rPr sz="2800" b="1" spc="-15" dirty="0">
                <a:latin typeface="Calibri"/>
                <a:cs typeface="Calibri"/>
              </a:rPr>
              <a:t>gains </a:t>
            </a:r>
            <a:r>
              <a:rPr sz="2800" b="1" spc="-5" dirty="0">
                <a:latin typeface="Calibri"/>
                <a:cs typeface="Calibri"/>
              </a:rPr>
              <a:t>a </a:t>
            </a:r>
            <a:r>
              <a:rPr sz="2800" b="1" spc="-15" dirty="0">
                <a:latin typeface="Calibri"/>
                <a:cs typeface="Calibri"/>
              </a:rPr>
              <a:t>proton from</a:t>
            </a:r>
            <a:r>
              <a:rPr sz="2800" b="1" spc="8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sodium.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alibri"/>
              <a:buAutoNum type="alphaUcParenR"/>
            </a:pPr>
            <a:endParaRPr sz="3500">
              <a:latin typeface="Times New Roman"/>
              <a:cs typeface="Times New Roman"/>
            </a:endParaRPr>
          </a:p>
          <a:p>
            <a:pPr marL="393065" indent="-380365">
              <a:lnSpc>
                <a:spcPct val="100000"/>
              </a:lnSpc>
              <a:spcBef>
                <a:spcPts val="5"/>
              </a:spcBef>
              <a:buAutoNum type="alphaUcParenR"/>
              <a:tabLst>
                <a:tab pos="393700" algn="l"/>
              </a:tabLst>
            </a:pPr>
            <a:r>
              <a:rPr sz="2800" b="1" spc="-5" dirty="0">
                <a:latin typeface="Calibri"/>
                <a:cs typeface="Calibri"/>
              </a:rPr>
              <a:t>sodium </a:t>
            </a:r>
            <a:r>
              <a:rPr sz="2800" b="1" spc="-15" dirty="0">
                <a:latin typeface="Calibri"/>
                <a:cs typeface="Calibri"/>
              </a:rPr>
              <a:t>gains </a:t>
            </a:r>
            <a:r>
              <a:rPr sz="2800" b="1" spc="-5" dirty="0">
                <a:latin typeface="Calibri"/>
                <a:cs typeface="Calibri"/>
              </a:rPr>
              <a:t>an </a:t>
            </a:r>
            <a:r>
              <a:rPr sz="2800" b="1" spc="-10" dirty="0">
                <a:latin typeface="Calibri"/>
                <a:cs typeface="Calibri"/>
              </a:rPr>
              <a:t>electron </a:t>
            </a:r>
            <a:r>
              <a:rPr sz="2800" b="1" spc="-15" dirty="0">
                <a:latin typeface="Calibri"/>
                <a:cs typeface="Calibri"/>
              </a:rPr>
              <a:t>from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chlorine.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alibri"/>
              <a:buAutoNum type="alphaUcParenR"/>
            </a:pPr>
            <a:endParaRPr sz="3500">
              <a:latin typeface="Times New Roman"/>
              <a:cs typeface="Times New Roman"/>
            </a:endParaRPr>
          </a:p>
          <a:p>
            <a:pPr marL="427990" indent="-415290">
              <a:lnSpc>
                <a:spcPct val="100000"/>
              </a:lnSpc>
              <a:buAutoNum type="alphaUcParenR"/>
              <a:tabLst>
                <a:tab pos="428625" algn="l"/>
              </a:tabLst>
            </a:pPr>
            <a:r>
              <a:rPr sz="2800" b="1" spc="-5" dirty="0">
                <a:latin typeface="Calibri"/>
                <a:cs typeface="Calibri"/>
              </a:rPr>
              <a:t>sodium and </a:t>
            </a:r>
            <a:r>
              <a:rPr sz="2800" b="1" spc="-10" dirty="0">
                <a:latin typeface="Calibri"/>
                <a:cs typeface="Calibri"/>
              </a:rPr>
              <a:t>chlorine share </a:t>
            </a:r>
            <a:r>
              <a:rPr sz="2800" b="1" spc="-5" dirty="0">
                <a:latin typeface="Calibri"/>
                <a:cs typeface="Calibri"/>
              </a:rPr>
              <a:t>an </a:t>
            </a:r>
            <a:r>
              <a:rPr sz="2800" b="1" spc="-10" dirty="0">
                <a:latin typeface="Calibri"/>
                <a:cs typeface="Calibri"/>
              </a:rPr>
              <a:t>electron</a:t>
            </a:r>
            <a:r>
              <a:rPr sz="2800" b="1" spc="95" dirty="0">
                <a:latin typeface="Calibri"/>
                <a:cs typeface="Calibri"/>
              </a:rPr>
              <a:t> </a:t>
            </a:r>
            <a:r>
              <a:rPr sz="2800" b="1" spc="-55" dirty="0">
                <a:latin typeface="Calibri"/>
                <a:cs typeface="Calibri"/>
              </a:rPr>
              <a:t>pair.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Calibri"/>
              <a:buAutoNum type="alphaUcParenR"/>
            </a:pPr>
            <a:endParaRPr sz="3500">
              <a:latin typeface="Times New Roman"/>
              <a:cs typeface="Times New Roman"/>
            </a:endParaRPr>
          </a:p>
          <a:p>
            <a:pPr marL="377825" indent="-365125">
              <a:lnSpc>
                <a:spcPct val="100000"/>
              </a:lnSpc>
              <a:buAutoNum type="alphaUcParenR"/>
              <a:tabLst>
                <a:tab pos="378460" algn="l"/>
              </a:tabLst>
            </a:pPr>
            <a:r>
              <a:rPr sz="2800" b="1" spc="-10" dirty="0">
                <a:latin typeface="Calibri"/>
                <a:cs typeface="Calibri"/>
              </a:rPr>
              <a:t>chlorine </a:t>
            </a:r>
            <a:r>
              <a:rPr sz="2800" b="1" spc="-15" dirty="0">
                <a:latin typeface="Calibri"/>
                <a:cs typeface="Calibri"/>
              </a:rPr>
              <a:t>gains </a:t>
            </a:r>
            <a:r>
              <a:rPr sz="2800" b="1" spc="-5" dirty="0">
                <a:latin typeface="Calibri"/>
                <a:cs typeface="Calibri"/>
              </a:rPr>
              <a:t>an </a:t>
            </a:r>
            <a:r>
              <a:rPr sz="2800" b="1" spc="-10" dirty="0">
                <a:latin typeface="Calibri"/>
                <a:cs typeface="Calibri"/>
              </a:rPr>
              <a:t>electron </a:t>
            </a:r>
            <a:r>
              <a:rPr sz="2800" b="1" spc="-15" dirty="0">
                <a:latin typeface="Calibri"/>
                <a:cs typeface="Calibri"/>
              </a:rPr>
              <a:t>from</a:t>
            </a:r>
            <a:r>
              <a:rPr sz="2800" b="1" spc="8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sodium.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276352"/>
            <a:ext cx="7442834" cy="9601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50"/>
              </a:lnSpc>
            </a:pPr>
            <a:r>
              <a:rPr sz="3200" dirty="0"/>
              <a:t>The ionic bond of sodium </a:t>
            </a:r>
            <a:r>
              <a:rPr sz="3200" spc="-5" dirty="0"/>
              <a:t>chloride </a:t>
            </a:r>
            <a:r>
              <a:rPr sz="3200" dirty="0"/>
              <a:t>is</a:t>
            </a:r>
            <a:r>
              <a:rPr sz="3200" spc="-95" dirty="0"/>
              <a:t> </a:t>
            </a:r>
            <a:r>
              <a:rPr sz="3200" spc="-10" dirty="0"/>
              <a:t>formed</a:t>
            </a:r>
            <a:endParaRPr sz="3200"/>
          </a:p>
          <a:p>
            <a:pPr marL="355600">
              <a:lnSpc>
                <a:spcPts val="3650"/>
              </a:lnSpc>
            </a:pPr>
            <a:r>
              <a:rPr sz="3200" spc="-5" dirty="0"/>
              <a:t>when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916939" y="1784730"/>
            <a:ext cx="6816090" cy="4213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0370" indent="-407670">
              <a:lnSpc>
                <a:spcPct val="100000"/>
              </a:lnSpc>
              <a:buAutoNum type="alphaUcParenR"/>
              <a:tabLst>
                <a:tab pos="421005" algn="l"/>
              </a:tabLst>
            </a:pPr>
            <a:r>
              <a:rPr sz="2800" b="1" spc="-5" dirty="0">
                <a:latin typeface="Calibri"/>
                <a:cs typeface="Calibri"/>
              </a:rPr>
              <a:t>sodium and </a:t>
            </a:r>
            <a:r>
              <a:rPr sz="2800" b="1" spc="-10" dirty="0">
                <a:latin typeface="Calibri"/>
                <a:cs typeface="Calibri"/>
              </a:rPr>
              <a:t>chlorine </a:t>
            </a:r>
            <a:r>
              <a:rPr sz="2800" b="1" spc="-5" dirty="0">
                <a:latin typeface="Calibri"/>
                <a:cs typeface="Calibri"/>
              </a:rPr>
              <a:t>both lose</a:t>
            </a:r>
            <a:r>
              <a:rPr sz="2800" b="1" spc="4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electrons.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alibri"/>
              <a:buAutoNum type="alphaUcParenR"/>
            </a:pPr>
            <a:endParaRPr sz="3500">
              <a:latin typeface="Times New Roman"/>
              <a:cs typeface="Times New Roman"/>
            </a:endParaRPr>
          </a:p>
          <a:p>
            <a:pPr marL="403860" indent="-391160">
              <a:lnSpc>
                <a:spcPct val="100000"/>
              </a:lnSpc>
              <a:buAutoNum type="alphaUcParenR"/>
              <a:tabLst>
                <a:tab pos="404495" algn="l"/>
              </a:tabLst>
            </a:pPr>
            <a:r>
              <a:rPr sz="2800" b="1" spc="-10" dirty="0">
                <a:latin typeface="Calibri"/>
                <a:cs typeface="Calibri"/>
              </a:rPr>
              <a:t>chlorine </a:t>
            </a:r>
            <a:r>
              <a:rPr sz="2800" b="1" spc="-15" dirty="0">
                <a:latin typeface="Calibri"/>
                <a:cs typeface="Calibri"/>
              </a:rPr>
              <a:t>gains </a:t>
            </a:r>
            <a:r>
              <a:rPr sz="2800" b="1" spc="-5" dirty="0">
                <a:latin typeface="Calibri"/>
                <a:cs typeface="Calibri"/>
              </a:rPr>
              <a:t>a </a:t>
            </a:r>
            <a:r>
              <a:rPr sz="2800" b="1" spc="-15" dirty="0">
                <a:latin typeface="Calibri"/>
                <a:cs typeface="Calibri"/>
              </a:rPr>
              <a:t>proton from</a:t>
            </a:r>
            <a:r>
              <a:rPr sz="2800" b="1" spc="8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sodium.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alibri"/>
              <a:buAutoNum type="alphaUcParenR"/>
            </a:pPr>
            <a:endParaRPr sz="3500">
              <a:latin typeface="Times New Roman"/>
              <a:cs typeface="Times New Roman"/>
            </a:endParaRPr>
          </a:p>
          <a:p>
            <a:pPr marL="393065" indent="-380365">
              <a:lnSpc>
                <a:spcPct val="100000"/>
              </a:lnSpc>
              <a:spcBef>
                <a:spcPts val="5"/>
              </a:spcBef>
              <a:buAutoNum type="alphaUcParenR"/>
              <a:tabLst>
                <a:tab pos="393700" algn="l"/>
              </a:tabLst>
            </a:pPr>
            <a:r>
              <a:rPr sz="2800" b="1" spc="-5" dirty="0">
                <a:latin typeface="Calibri"/>
                <a:cs typeface="Calibri"/>
              </a:rPr>
              <a:t>sodium </a:t>
            </a:r>
            <a:r>
              <a:rPr sz="2800" b="1" spc="-15" dirty="0">
                <a:latin typeface="Calibri"/>
                <a:cs typeface="Calibri"/>
              </a:rPr>
              <a:t>gains </a:t>
            </a:r>
            <a:r>
              <a:rPr sz="2800" b="1" spc="-5" dirty="0">
                <a:latin typeface="Calibri"/>
                <a:cs typeface="Calibri"/>
              </a:rPr>
              <a:t>an </a:t>
            </a:r>
            <a:r>
              <a:rPr sz="2800" b="1" spc="-10" dirty="0">
                <a:latin typeface="Calibri"/>
                <a:cs typeface="Calibri"/>
              </a:rPr>
              <a:t>electron </a:t>
            </a:r>
            <a:r>
              <a:rPr sz="2800" b="1" spc="-15" dirty="0">
                <a:latin typeface="Calibri"/>
                <a:cs typeface="Calibri"/>
              </a:rPr>
              <a:t>from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chlorine.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alibri"/>
              <a:buAutoNum type="alphaUcParenR"/>
            </a:pPr>
            <a:endParaRPr sz="3500">
              <a:latin typeface="Times New Roman"/>
              <a:cs typeface="Times New Roman"/>
            </a:endParaRPr>
          </a:p>
          <a:p>
            <a:pPr marL="427990" indent="-415290">
              <a:lnSpc>
                <a:spcPct val="100000"/>
              </a:lnSpc>
              <a:buAutoNum type="alphaUcParenR"/>
              <a:tabLst>
                <a:tab pos="428625" algn="l"/>
              </a:tabLst>
            </a:pPr>
            <a:r>
              <a:rPr sz="2800" b="1" spc="-5" dirty="0">
                <a:latin typeface="Calibri"/>
                <a:cs typeface="Calibri"/>
              </a:rPr>
              <a:t>sodium and </a:t>
            </a:r>
            <a:r>
              <a:rPr sz="2800" b="1" spc="-10" dirty="0">
                <a:latin typeface="Calibri"/>
                <a:cs typeface="Calibri"/>
              </a:rPr>
              <a:t>chlorine share </a:t>
            </a:r>
            <a:r>
              <a:rPr sz="2800" b="1" spc="-5" dirty="0">
                <a:latin typeface="Calibri"/>
                <a:cs typeface="Calibri"/>
              </a:rPr>
              <a:t>an </a:t>
            </a:r>
            <a:r>
              <a:rPr sz="2800" b="1" spc="-10" dirty="0">
                <a:latin typeface="Calibri"/>
                <a:cs typeface="Calibri"/>
              </a:rPr>
              <a:t>electron</a:t>
            </a:r>
            <a:r>
              <a:rPr sz="2800" b="1" spc="95" dirty="0">
                <a:latin typeface="Calibri"/>
                <a:cs typeface="Calibri"/>
              </a:rPr>
              <a:t> </a:t>
            </a:r>
            <a:r>
              <a:rPr sz="2800" b="1" spc="-55" dirty="0">
                <a:latin typeface="Calibri"/>
                <a:cs typeface="Calibri"/>
              </a:rPr>
              <a:t>pair.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Calibri"/>
              <a:buAutoNum type="alphaUcParenR"/>
            </a:pPr>
            <a:endParaRPr sz="3500">
              <a:latin typeface="Times New Roman"/>
              <a:cs typeface="Times New Roman"/>
            </a:endParaRPr>
          </a:p>
          <a:p>
            <a:pPr marL="377825" indent="-365125">
              <a:lnSpc>
                <a:spcPct val="100000"/>
              </a:lnSpc>
              <a:buAutoNum type="alphaUcParenR"/>
              <a:tabLst>
                <a:tab pos="378460" algn="l"/>
              </a:tabLst>
            </a:pPr>
            <a:r>
              <a:rPr sz="2800" b="1" spc="-10" dirty="0">
                <a:latin typeface="Calibri"/>
                <a:cs typeface="Calibri"/>
              </a:rPr>
              <a:t>chlorine </a:t>
            </a:r>
            <a:r>
              <a:rPr sz="2800" b="1" spc="-15" dirty="0">
                <a:latin typeface="Calibri"/>
                <a:cs typeface="Calibri"/>
              </a:rPr>
              <a:t>gains </a:t>
            </a:r>
            <a:r>
              <a:rPr sz="2800" b="1" spc="-5" dirty="0">
                <a:latin typeface="Calibri"/>
                <a:cs typeface="Calibri"/>
              </a:rPr>
              <a:t>an </a:t>
            </a:r>
            <a:r>
              <a:rPr sz="2800" b="1" spc="-10" dirty="0">
                <a:latin typeface="Calibri"/>
                <a:cs typeface="Calibri"/>
              </a:rPr>
              <a:t>electron </a:t>
            </a:r>
            <a:r>
              <a:rPr sz="2800" b="1" spc="-15" dirty="0">
                <a:latin typeface="Calibri"/>
                <a:cs typeface="Calibri"/>
              </a:rPr>
              <a:t>from</a:t>
            </a:r>
            <a:r>
              <a:rPr sz="2800" b="1" spc="8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sodium.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3400" y="5410200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0" y="381000"/>
                </a:moveTo>
                <a:lnTo>
                  <a:pt x="2968" y="333204"/>
                </a:lnTo>
                <a:lnTo>
                  <a:pt x="11635" y="287181"/>
                </a:lnTo>
                <a:lnTo>
                  <a:pt x="25644" y="243288"/>
                </a:lnTo>
                <a:lnTo>
                  <a:pt x="44638" y="201881"/>
                </a:lnTo>
                <a:lnTo>
                  <a:pt x="68260" y="163318"/>
                </a:lnTo>
                <a:lnTo>
                  <a:pt x="96153" y="127955"/>
                </a:lnTo>
                <a:lnTo>
                  <a:pt x="127960" y="96149"/>
                </a:lnTo>
                <a:lnTo>
                  <a:pt x="163323" y="68257"/>
                </a:lnTo>
                <a:lnTo>
                  <a:pt x="201887" y="44636"/>
                </a:lnTo>
                <a:lnTo>
                  <a:pt x="243293" y="25643"/>
                </a:lnTo>
                <a:lnTo>
                  <a:pt x="287185" y="11634"/>
                </a:lnTo>
                <a:lnTo>
                  <a:pt x="333207" y="2968"/>
                </a:lnTo>
                <a:lnTo>
                  <a:pt x="381000" y="0"/>
                </a:lnTo>
                <a:lnTo>
                  <a:pt x="428792" y="2968"/>
                </a:lnTo>
                <a:lnTo>
                  <a:pt x="474814" y="11634"/>
                </a:lnTo>
                <a:lnTo>
                  <a:pt x="518706" y="25643"/>
                </a:lnTo>
                <a:lnTo>
                  <a:pt x="560112" y="44636"/>
                </a:lnTo>
                <a:lnTo>
                  <a:pt x="598676" y="68257"/>
                </a:lnTo>
                <a:lnTo>
                  <a:pt x="634039" y="96149"/>
                </a:lnTo>
                <a:lnTo>
                  <a:pt x="665846" y="127955"/>
                </a:lnTo>
                <a:lnTo>
                  <a:pt x="693739" y="163318"/>
                </a:lnTo>
                <a:lnTo>
                  <a:pt x="717361" y="201881"/>
                </a:lnTo>
                <a:lnTo>
                  <a:pt x="736355" y="243288"/>
                </a:lnTo>
                <a:lnTo>
                  <a:pt x="750364" y="287181"/>
                </a:lnTo>
                <a:lnTo>
                  <a:pt x="759031" y="333204"/>
                </a:lnTo>
                <a:lnTo>
                  <a:pt x="762000" y="381000"/>
                </a:lnTo>
                <a:lnTo>
                  <a:pt x="759031" y="428792"/>
                </a:lnTo>
                <a:lnTo>
                  <a:pt x="750364" y="474814"/>
                </a:lnTo>
                <a:lnTo>
                  <a:pt x="736355" y="518706"/>
                </a:lnTo>
                <a:lnTo>
                  <a:pt x="717361" y="560112"/>
                </a:lnTo>
                <a:lnTo>
                  <a:pt x="693739" y="598676"/>
                </a:lnTo>
                <a:lnTo>
                  <a:pt x="665846" y="634039"/>
                </a:lnTo>
                <a:lnTo>
                  <a:pt x="634039" y="665846"/>
                </a:lnTo>
                <a:lnTo>
                  <a:pt x="598676" y="693739"/>
                </a:lnTo>
                <a:lnTo>
                  <a:pt x="560112" y="717361"/>
                </a:lnTo>
                <a:lnTo>
                  <a:pt x="518706" y="736355"/>
                </a:lnTo>
                <a:lnTo>
                  <a:pt x="474814" y="750364"/>
                </a:lnTo>
                <a:lnTo>
                  <a:pt x="428792" y="759031"/>
                </a:lnTo>
                <a:lnTo>
                  <a:pt x="381000" y="762000"/>
                </a:lnTo>
                <a:lnTo>
                  <a:pt x="333207" y="759031"/>
                </a:lnTo>
                <a:lnTo>
                  <a:pt x="287185" y="750364"/>
                </a:lnTo>
                <a:lnTo>
                  <a:pt x="243293" y="736355"/>
                </a:lnTo>
                <a:lnTo>
                  <a:pt x="201887" y="717361"/>
                </a:lnTo>
                <a:lnTo>
                  <a:pt x="163323" y="693739"/>
                </a:lnTo>
                <a:lnTo>
                  <a:pt x="127960" y="665846"/>
                </a:lnTo>
                <a:lnTo>
                  <a:pt x="96153" y="634039"/>
                </a:lnTo>
                <a:lnTo>
                  <a:pt x="68260" y="598676"/>
                </a:lnTo>
                <a:lnTo>
                  <a:pt x="44638" y="560112"/>
                </a:lnTo>
                <a:lnTo>
                  <a:pt x="25644" y="518706"/>
                </a:lnTo>
                <a:lnTo>
                  <a:pt x="11635" y="474814"/>
                </a:lnTo>
                <a:lnTo>
                  <a:pt x="2968" y="428792"/>
                </a:lnTo>
                <a:lnTo>
                  <a:pt x="0" y="3810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7016" y="396366"/>
            <a:ext cx="7606665" cy="2729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latin typeface="Calibri"/>
                <a:cs typeface="Calibri"/>
              </a:rPr>
              <a:t>Do </a:t>
            </a:r>
            <a:r>
              <a:rPr sz="2800" b="1" spc="-15" dirty="0">
                <a:latin typeface="Calibri"/>
                <a:cs typeface="Calibri"/>
              </a:rPr>
              <a:t>atoms </a:t>
            </a:r>
            <a:r>
              <a:rPr sz="2800" b="1" spc="-20" dirty="0">
                <a:latin typeface="Calibri"/>
                <a:cs typeface="Calibri"/>
              </a:rPr>
              <a:t>always have </a:t>
            </a:r>
            <a:r>
              <a:rPr sz="2800" b="1" spc="-5" dirty="0">
                <a:latin typeface="Calibri"/>
                <a:cs typeface="Calibri"/>
              </a:rPr>
              <a:t>an equal number of</a:t>
            </a:r>
            <a:r>
              <a:rPr sz="2800" b="1" spc="6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protons,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b="1" spc="-10" dirty="0">
                <a:latin typeface="Calibri"/>
                <a:cs typeface="Calibri"/>
              </a:rPr>
              <a:t>neutrons </a:t>
            </a:r>
            <a:r>
              <a:rPr sz="2800" b="1" spc="-5" dirty="0">
                <a:latin typeface="Calibri"/>
                <a:cs typeface="Calibri"/>
              </a:rPr>
              <a:t>and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electrons?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400">
              <a:latin typeface="Times New Roman"/>
              <a:cs typeface="Times New Roman"/>
            </a:endParaRPr>
          </a:p>
          <a:p>
            <a:pPr marL="769620" indent="-609600">
              <a:lnSpc>
                <a:spcPct val="100000"/>
              </a:lnSpc>
              <a:buAutoNum type="arabicPeriod"/>
              <a:tabLst>
                <a:tab pos="769620" algn="l"/>
                <a:tab pos="770255" algn="l"/>
              </a:tabLst>
            </a:pPr>
            <a:r>
              <a:rPr sz="2800" spc="-55" dirty="0">
                <a:latin typeface="Calibri"/>
                <a:cs typeface="Calibri"/>
              </a:rPr>
              <a:t>Yes.</a:t>
            </a:r>
            <a:endParaRPr sz="2800">
              <a:latin typeface="Calibri"/>
              <a:cs typeface="Calibri"/>
            </a:endParaRPr>
          </a:p>
          <a:p>
            <a:pPr marL="769620" indent="-6096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769620" algn="l"/>
                <a:tab pos="770255" algn="l"/>
              </a:tabLst>
            </a:pPr>
            <a:r>
              <a:rPr sz="2800" spc="-5" dirty="0">
                <a:latin typeface="Calibri"/>
                <a:cs typeface="Calibri"/>
              </a:rPr>
              <a:t>No.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620773"/>
            <a:ext cx="7514590" cy="1009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0" spc="-25" dirty="0">
                <a:latin typeface="Calibri"/>
                <a:cs typeface="Calibri"/>
              </a:rPr>
              <a:t>Draw </a:t>
            </a:r>
            <a:r>
              <a:rPr sz="3200" b="0" dirty="0">
                <a:latin typeface="Calibri"/>
                <a:cs typeface="Calibri"/>
              </a:rPr>
              <a:t>an </a:t>
            </a:r>
            <a:r>
              <a:rPr sz="3200" b="0" spc="-20" dirty="0">
                <a:latin typeface="Calibri"/>
                <a:cs typeface="Calibri"/>
              </a:rPr>
              <a:t>atom </a:t>
            </a:r>
            <a:r>
              <a:rPr sz="3200" b="0" dirty="0">
                <a:latin typeface="Calibri"/>
                <a:cs typeface="Calibri"/>
              </a:rPr>
              <a:t>and </a:t>
            </a:r>
            <a:r>
              <a:rPr sz="3200" b="0" spc="-5" dirty="0">
                <a:latin typeface="Calibri"/>
                <a:cs typeface="Calibri"/>
              </a:rPr>
              <a:t>show </a:t>
            </a:r>
            <a:r>
              <a:rPr sz="3200" b="0" dirty="0">
                <a:latin typeface="Calibri"/>
                <a:cs typeface="Calibri"/>
              </a:rPr>
              <a:t>the </a:t>
            </a:r>
            <a:r>
              <a:rPr sz="3200" b="0" spc="-10" dirty="0">
                <a:latin typeface="Calibri"/>
                <a:cs typeface="Calibri"/>
              </a:rPr>
              <a:t>location </a:t>
            </a:r>
            <a:r>
              <a:rPr sz="3200" b="0" spc="-5" dirty="0">
                <a:latin typeface="Calibri"/>
                <a:cs typeface="Calibri"/>
              </a:rPr>
              <a:t>of </a:t>
            </a:r>
            <a:r>
              <a:rPr sz="3200" b="0" dirty="0">
                <a:latin typeface="Calibri"/>
                <a:cs typeface="Calibri"/>
              </a:rPr>
              <a:t>the  </a:t>
            </a:r>
            <a:r>
              <a:rPr sz="3200" b="0" spc="-15" dirty="0">
                <a:latin typeface="Calibri"/>
                <a:cs typeface="Calibri"/>
              </a:rPr>
              <a:t>proton, neutron </a:t>
            </a:r>
            <a:r>
              <a:rPr sz="3200" b="0" dirty="0">
                <a:latin typeface="Calibri"/>
                <a:cs typeface="Calibri"/>
              </a:rPr>
              <a:t>and</a:t>
            </a:r>
            <a:r>
              <a:rPr sz="3200" b="0" spc="15" dirty="0">
                <a:latin typeface="Calibri"/>
                <a:cs typeface="Calibri"/>
              </a:rPr>
              <a:t> </a:t>
            </a:r>
            <a:r>
              <a:rPr sz="3200" b="0" spc="-10" dirty="0">
                <a:latin typeface="Calibri"/>
                <a:cs typeface="Calibri"/>
              </a:rPr>
              <a:t>electron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0773"/>
            <a:ext cx="7514590" cy="9759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latin typeface="Calibri"/>
                <a:cs typeface="Calibri"/>
              </a:rPr>
              <a:t>Draw </a:t>
            </a:r>
            <a:r>
              <a:rPr sz="3200" dirty="0">
                <a:latin typeface="Calibri"/>
                <a:cs typeface="Calibri"/>
              </a:rPr>
              <a:t>an </a:t>
            </a:r>
            <a:r>
              <a:rPr sz="3200" spc="-20" dirty="0">
                <a:latin typeface="Calibri"/>
                <a:cs typeface="Calibri"/>
              </a:rPr>
              <a:t>atom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show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location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the  </a:t>
            </a:r>
            <a:r>
              <a:rPr sz="3200" spc="-15" dirty="0">
                <a:latin typeface="Calibri"/>
                <a:cs typeface="Calibri"/>
              </a:rPr>
              <a:t>proton, neutron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electron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66800" y="2895600"/>
            <a:ext cx="3200400" cy="30871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880228" y="2926715"/>
            <a:ext cx="3152140" cy="54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NOTE: </a:t>
            </a:r>
            <a:r>
              <a:rPr sz="1800" spc="-10" dirty="0">
                <a:latin typeface="Calibri"/>
                <a:cs typeface="Calibri"/>
              </a:rPr>
              <a:t>Details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10" dirty="0">
                <a:latin typeface="Calibri"/>
                <a:cs typeface="Calibri"/>
              </a:rPr>
              <a:t>electron orbitals  </a:t>
            </a:r>
            <a:r>
              <a:rPr sz="1800" spc="-5" dirty="0">
                <a:latin typeface="Calibri"/>
                <a:cs typeface="Calibri"/>
              </a:rPr>
              <a:t>not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expected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620773"/>
            <a:ext cx="7359650" cy="1009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b="0" spc="-5" dirty="0">
                <a:latin typeface="Calibri"/>
                <a:cs typeface="Calibri"/>
              </a:rPr>
              <a:t>What </a:t>
            </a:r>
            <a:r>
              <a:rPr sz="3200" b="0" dirty="0">
                <a:latin typeface="Calibri"/>
                <a:cs typeface="Calibri"/>
              </a:rPr>
              <a:t>type </a:t>
            </a:r>
            <a:r>
              <a:rPr sz="3200" b="0" spc="-5" dirty="0">
                <a:latin typeface="Calibri"/>
                <a:cs typeface="Calibri"/>
              </a:rPr>
              <a:t>of bond </a:t>
            </a:r>
            <a:r>
              <a:rPr sz="3200" b="0" spc="-10" dirty="0">
                <a:latin typeface="Calibri"/>
                <a:cs typeface="Calibri"/>
              </a:rPr>
              <a:t>results </a:t>
            </a:r>
            <a:r>
              <a:rPr sz="3200" b="0" spc="-15" dirty="0">
                <a:latin typeface="Calibri"/>
                <a:cs typeface="Calibri"/>
              </a:rPr>
              <a:t>from attraction </a:t>
            </a:r>
            <a:r>
              <a:rPr sz="3200" b="0" spc="-5" dirty="0">
                <a:latin typeface="Calibri"/>
                <a:cs typeface="Calibri"/>
              </a:rPr>
              <a:t>of  </a:t>
            </a:r>
            <a:r>
              <a:rPr sz="3200" b="0" spc="-10" dirty="0">
                <a:latin typeface="Calibri"/>
                <a:cs typeface="Calibri"/>
              </a:rPr>
              <a:t>opposite</a:t>
            </a:r>
            <a:r>
              <a:rPr sz="3200" b="0" spc="-55" dirty="0">
                <a:latin typeface="Calibri"/>
                <a:cs typeface="Calibri"/>
              </a:rPr>
              <a:t> </a:t>
            </a:r>
            <a:r>
              <a:rPr sz="3200" b="0" spc="-10" dirty="0">
                <a:latin typeface="Calibri"/>
                <a:cs typeface="Calibri"/>
              </a:rPr>
              <a:t>charges?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0773"/>
            <a:ext cx="7359650" cy="2472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What </a:t>
            </a:r>
            <a:r>
              <a:rPr sz="3200" dirty="0">
                <a:latin typeface="Calibri"/>
                <a:cs typeface="Calibri"/>
              </a:rPr>
              <a:t>type </a:t>
            </a:r>
            <a:r>
              <a:rPr sz="3200" spc="-5" dirty="0">
                <a:latin typeface="Calibri"/>
                <a:cs typeface="Calibri"/>
              </a:rPr>
              <a:t>of bond </a:t>
            </a:r>
            <a:r>
              <a:rPr sz="3200" spc="-10" dirty="0">
                <a:latin typeface="Calibri"/>
                <a:cs typeface="Calibri"/>
              </a:rPr>
              <a:t>results </a:t>
            </a:r>
            <a:r>
              <a:rPr sz="3200" spc="-15" dirty="0">
                <a:latin typeface="Calibri"/>
                <a:cs typeface="Calibri"/>
              </a:rPr>
              <a:t>from attraction </a:t>
            </a:r>
            <a:r>
              <a:rPr sz="3200" spc="-5" dirty="0">
                <a:latin typeface="Calibri"/>
                <a:cs typeface="Calibri"/>
              </a:rPr>
              <a:t>of  </a:t>
            </a:r>
            <a:r>
              <a:rPr sz="3200" spc="-10" dirty="0">
                <a:latin typeface="Calibri"/>
                <a:cs typeface="Calibri"/>
              </a:rPr>
              <a:t>opposite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charges?</a:t>
            </a:r>
            <a:endParaRPr sz="3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dirty="0">
                <a:solidFill>
                  <a:srgbClr val="FF0000"/>
                </a:solidFill>
                <a:latin typeface="Calibri"/>
                <a:cs typeface="Calibri"/>
              </a:rPr>
              <a:t>IONIC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7016" y="396366"/>
            <a:ext cx="7606665" cy="2729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latin typeface="Calibri"/>
                <a:cs typeface="Calibri"/>
              </a:rPr>
              <a:t>Do </a:t>
            </a:r>
            <a:r>
              <a:rPr sz="2800" b="1" spc="-15" dirty="0">
                <a:latin typeface="Calibri"/>
                <a:cs typeface="Calibri"/>
              </a:rPr>
              <a:t>atoms </a:t>
            </a:r>
            <a:r>
              <a:rPr sz="2800" b="1" spc="-20" dirty="0">
                <a:latin typeface="Calibri"/>
                <a:cs typeface="Calibri"/>
              </a:rPr>
              <a:t>always have </a:t>
            </a:r>
            <a:r>
              <a:rPr sz="2800" b="1" spc="-5" dirty="0">
                <a:latin typeface="Calibri"/>
                <a:cs typeface="Calibri"/>
              </a:rPr>
              <a:t>an equal number of</a:t>
            </a:r>
            <a:r>
              <a:rPr sz="2800" b="1" spc="6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protons,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b="1" spc="-10" dirty="0">
                <a:latin typeface="Calibri"/>
                <a:cs typeface="Calibri"/>
              </a:rPr>
              <a:t>neutrons </a:t>
            </a:r>
            <a:r>
              <a:rPr sz="2800" b="1" spc="-5" dirty="0">
                <a:latin typeface="Calibri"/>
                <a:cs typeface="Calibri"/>
              </a:rPr>
              <a:t>and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electrons?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400">
              <a:latin typeface="Times New Roman"/>
              <a:cs typeface="Times New Roman"/>
            </a:endParaRPr>
          </a:p>
          <a:p>
            <a:pPr marL="769620" indent="-609600">
              <a:lnSpc>
                <a:spcPct val="100000"/>
              </a:lnSpc>
              <a:buAutoNum type="arabicPeriod"/>
              <a:tabLst>
                <a:tab pos="769620" algn="l"/>
                <a:tab pos="770255" algn="l"/>
              </a:tabLst>
            </a:pPr>
            <a:r>
              <a:rPr sz="2800" spc="-55" dirty="0">
                <a:latin typeface="Calibri"/>
                <a:cs typeface="Calibri"/>
              </a:rPr>
              <a:t>Yes.</a:t>
            </a:r>
            <a:endParaRPr sz="2800">
              <a:latin typeface="Calibri"/>
              <a:cs typeface="Calibri"/>
            </a:endParaRPr>
          </a:p>
          <a:p>
            <a:pPr marL="769620" indent="-6096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769620" algn="l"/>
                <a:tab pos="770255" algn="l"/>
              </a:tabLst>
            </a:pPr>
            <a:r>
              <a:rPr sz="2800" spc="-5" dirty="0">
                <a:latin typeface="Calibri"/>
                <a:cs typeface="Calibri"/>
              </a:rPr>
              <a:t>No.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9600" y="2743200"/>
            <a:ext cx="609600" cy="533400"/>
          </a:xfrm>
          <a:custGeom>
            <a:avLst/>
            <a:gdLst/>
            <a:ahLst/>
            <a:cxnLst/>
            <a:rect l="l" t="t" r="r" b="b"/>
            <a:pathLst>
              <a:path w="609600" h="533400">
                <a:moveTo>
                  <a:pt x="0" y="266700"/>
                </a:moveTo>
                <a:lnTo>
                  <a:pt x="3989" y="223433"/>
                </a:lnTo>
                <a:lnTo>
                  <a:pt x="15538" y="182392"/>
                </a:lnTo>
                <a:lnTo>
                  <a:pt x="34020" y="144124"/>
                </a:lnTo>
                <a:lnTo>
                  <a:pt x="58808" y="109179"/>
                </a:lnTo>
                <a:lnTo>
                  <a:pt x="89273" y="78104"/>
                </a:lnTo>
                <a:lnTo>
                  <a:pt x="124788" y="51450"/>
                </a:lnTo>
                <a:lnTo>
                  <a:pt x="164725" y="29763"/>
                </a:lnTo>
                <a:lnTo>
                  <a:pt x="208458" y="13594"/>
                </a:lnTo>
                <a:lnTo>
                  <a:pt x="255359" y="3489"/>
                </a:lnTo>
                <a:lnTo>
                  <a:pt x="304800" y="0"/>
                </a:lnTo>
                <a:lnTo>
                  <a:pt x="354240" y="3489"/>
                </a:lnTo>
                <a:lnTo>
                  <a:pt x="401141" y="13594"/>
                </a:lnTo>
                <a:lnTo>
                  <a:pt x="444874" y="29763"/>
                </a:lnTo>
                <a:lnTo>
                  <a:pt x="484811" y="51450"/>
                </a:lnTo>
                <a:lnTo>
                  <a:pt x="520326" y="78104"/>
                </a:lnTo>
                <a:lnTo>
                  <a:pt x="550791" y="109179"/>
                </a:lnTo>
                <a:lnTo>
                  <a:pt x="575579" y="144124"/>
                </a:lnTo>
                <a:lnTo>
                  <a:pt x="594061" y="182392"/>
                </a:lnTo>
                <a:lnTo>
                  <a:pt x="605610" y="223433"/>
                </a:lnTo>
                <a:lnTo>
                  <a:pt x="609600" y="266700"/>
                </a:lnTo>
                <a:lnTo>
                  <a:pt x="605610" y="309966"/>
                </a:lnTo>
                <a:lnTo>
                  <a:pt x="594061" y="351007"/>
                </a:lnTo>
                <a:lnTo>
                  <a:pt x="575579" y="389275"/>
                </a:lnTo>
                <a:lnTo>
                  <a:pt x="550791" y="424220"/>
                </a:lnTo>
                <a:lnTo>
                  <a:pt x="520326" y="455295"/>
                </a:lnTo>
                <a:lnTo>
                  <a:pt x="484811" y="481949"/>
                </a:lnTo>
                <a:lnTo>
                  <a:pt x="444874" y="503636"/>
                </a:lnTo>
                <a:lnTo>
                  <a:pt x="401141" y="519805"/>
                </a:lnTo>
                <a:lnTo>
                  <a:pt x="354240" y="529910"/>
                </a:lnTo>
                <a:lnTo>
                  <a:pt x="304800" y="533400"/>
                </a:lnTo>
                <a:lnTo>
                  <a:pt x="255359" y="529910"/>
                </a:lnTo>
                <a:lnTo>
                  <a:pt x="208458" y="519805"/>
                </a:lnTo>
                <a:lnTo>
                  <a:pt x="164725" y="503636"/>
                </a:lnTo>
                <a:lnTo>
                  <a:pt x="124788" y="481949"/>
                </a:lnTo>
                <a:lnTo>
                  <a:pt x="89273" y="455295"/>
                </a:lnTo>
                <a:lnTo>
                  <a:pt x="58808" y="424220"/>
                </a:lnTo>
                <a:lnTo>
                  <a:pt x="34020" y="389275"/>
                </a:lnTo>
                <a:lnTo>
                  <a:pt x="15538" y="351007"/>
                </a:lnTo>
                <a:lnTo>
                  <a:pt x="3989" y="309966"/>
                </a:lnTo>
                <a:lnTo>
                  <a:pt x="0" y="2667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334771"/>
            <a:ext cx="7412990" cy="3184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latin typeface="Calibri"/>
                <a:cs typeface="Calibri"/>
              </a:rPr>
              <a:t>A chemical bond is </a:t>
            </a:r>
            <a:r>
              <a:rPr sz="2800" b="1" spc="-10" dirty="0">
                <a:latin typeface="Calibri"/>
                <a:cs typeface="Calibri"/>
              </a:rPr>
              <a:t>formed</a:t>
            </a:r>
            <a:r>
              <a:rPr sz="2800" b="1" spc="-3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through:</a:t>
            </a:r>
            <a:endParaRPr sz="2800">
              <a:latin typeface="Calibri"/>
              <a:cs typeface="Calibri"/>
            </a:endParaRPr>
          </a:p>
          <a:p>
            <a:pPr marL="1231900" indent="-609600">
              <a:lnSpc>
                <a:spcPct val="100000"/>
              </a:lnSpc>
              <a:spcBef>
                <a:spcPts val="1980"/>
              </a:spcBef>
              <a:buAutoNum type="arabicPeriod"/>
              <a:tabLst>
                <a:tab pos="1231900" algn="l"/>
                <a:tab pos="1232535" algn="l"/>
              </a:tabLst>
            </a:pPr>
            <a:r>
              <a:rPr sz="2800" spc="-10" dirty="0">
                <a:latin typeface="Calibri"/>
                <a:cs typeface="Calibri"/>
              </a:rPr>
              <a:t>The gaining, </a:t>
            </a:r>
            <a:r>
              <a:rPr sz="2800" dirty="0">
                <a:latin typeface="Calibri"/>
                <a:cs typeface="Calibri"/>
              </a:rPr>
              <a:t>losing,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0" dirty="0">
                <a:latin typeface="Calibri"/>
                <a:cs typeface="Calibri"/>
              </a:rPr>
              <a:t>sharing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protons.</a:t>
            </a:r>
            <a:endParaRPr sz="2800">
              <a:latin typeface="Calibri"/>
              <a:cs typeface="Calibri"/>
            </a:endParaRPr>
          </a:p>
          <a:p>
            <a:pPr marL="1231900" indent="-6096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1231900" algn="l"/>
                <a:tab pos="1232535" algn="l"/>
              </a:tabLst>
            </a:pPr>
            <a:r>
              <a:rPr sz="2800" spc="-10" dirty="0">
                <a:latin typeface="Calibri"/>
                <a:cs typeface="Calibri"/>
              </a:rPr>
              <a:t>The gaining, </a:t>
            </a:r>
            <a:r>
              <a:rPr sz="2800" dirty="0">
                <a:latin typeface="Calibri"/>
                <a:cs typeface="Calibri"/>
              </a:rPr>
              <a:t>losing,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0" dirty="0">
                <a:latin typeface="Calibri"/>
                <a:cs typeface="Calibri"/>
              </a:rPr>
              <a:t>sharing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neutrons.</a:t>
            </a:r>
            <a:endParaRPr sz="2800">
              <a:latin typeface="Calibri"/>
              <a:cs typeface="Calibri"/>
            </a:endParaRPr>
          </a:p>
          <a:p>
            <a:pPr marL="1231900" indent="-6096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1231900" algn="l"/>
                <a:tab pos="1232535" algn="l"/>
              </a:tabLst>
            </a:pPr>
            <a:r>
              <a:rPr sz="2800" spc="-5" dirty="0">
                <a:latin typeface="Calibri"/>
                <a:cs typeface="Calibri"/>
              </a:rPr>
              <a:t>The gaining, </a:t>
            </a:r>
            <a:r>
              <a:rPr sz="2800" dirty="0">
                <a:latin typeface="Calibri"/>
                <a:cs typeface="Calibri"/>
              </a:rPr>
              <a:t>losing,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0" dirty="0">
                <a:latin typeface="Calibri"/>
                <a:cs typeface="Calibri"/>
              </a:rPr>
              <a:t>sharing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-10" dirty="0">
                <a:latin typeface="Calibri"/>
                <a:cs typeface="Calibri"/>
              </a:rPr>
              <a:t> electrons.</a:t>
            </a:r>
            <a:endParaRPr sz="2800">
              <a:latin typeface="Calibri"/>
              <a:cs typeface="Calibri"/>
            </a:endParaRPr>
          </a:p>
          <a:p>
            <a:pPr marL="1231900" indent="-6096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1231900" algn="l"/>
                <a:tab pos="1232535" algn="l"/>
              </a:tabLst>
            </a:pPr>
            <a:r>
              <a:rPr sz="2800" spc="-10" dirty="0">
                <a:latin typeface="Calibri"/>
                <a:cs typeface="Calibri"/>
              </a:rPr>
              <a:t>The gaining, </a:t>
            </a:r>
            <a:r>
              <a:rPr sz="2800" dirty="0">
                <a:latin typeface="Calibri"/>
                <a:cs typeface="Calibri"/>
              </a:rPr>
              <a:t>losing,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0" dirty="0">
                <a:latin typeface="Calibri"/>
                <a:cs typeface="Calibri"/>
              </a:rPr>
              <a:t>sharing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isotopes.</a:t>
            </a:r>
            <a:endParaRPr sz="2800">
              <a:latin typeface="Calibri"/>
              <a:cs typeface="Calibri"/>
            </a:endParaRPr>
          </a:p>
          <a:p>
            <a:pPr marL="1231900" indent="-6096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1231900" algn="l"/>
                <a:tab pos="1232535" algn="l"/>
              </a:tabLst>
            </a:pPr>
            <a:r>
              <a:rPr sz="2800" spc="-10" dirty="0">
                <a:latin typeface="Calibri"/>
                <a:cs typeface="Calibri"/>
              </a:rPr>
              <a:t>The gaining, </a:t>
            </a:r>
            <a:r>
              <a:rPr sz="2800" dirty="0">
                <a:latin typeface="Calibri"/>
                <a:cs typeface="Calibri"/>
              </a:rPr>
              <a:t>losing,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0" dirty="0">
                <a:latin typeface="Calibri"/>
                <a:cs typeface="Calibri"/>
              </a:rPr>
              <a:t>sharing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ions.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334771"/>
            <a:ext cx="7412990" cy="3184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latin typeface="Calibri"/>
                <a:cs typeface="Calibri"/>
              </a:rPr>
              <a:t>A chemical bond is </a:t>
            </a:r>
            <a:r>
              <a:rPr sz="2800" b="1" spc="-10" dirty="0">
                <a:latin typeface="Calibri"/>
                <a:cs typeface="Calibri"/>
              </a:rPr>
              <a:t>formed</a:t>
            </a:r>
            <a:r>
              <a:rPr sz="2800" b="1" spc="-3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through:</a:t>
            </a:r>
            <a:endParaRPr sz="2800">
              <a:latin typeface="Calibri"/>
              <a:cs typeface="Calibri"/>
            </a:endParaRPr>
          </a:p>
          <a:p>
            <a:pPr marL="1231900" indent="-609600">
              <a:lnSpc>
                <a:spcPct val="100000"/>
              </a:lnSpc>
              <a:spcBef>
                <a:spcPts val="1980"/>
              </a:spcBef>
              <a:buAutoNum type="arabicPeriod"/>
              <a:tabLst>
                <a:tab pos="1231900" algn="l"/>
                <a:tab pos="1232535" algn="l"/>
              </a:tabLst>
            </a:pPr>
            <a:r>
              <a:rPr sz="2800" spc="-10" dirty="0">
                <a:latin typeface="Calibri"/>
                <a:cs typeface="Calibri"/>
              </a:rPr>
              <a:t>The gaining, </a:t>
            </a:r>
            <a:r>
              <a:rPr sz="2800" dirty="0">
                <a:latin typeface="Calibri"/>
                <a:cs typeface="Calibri"/>
              </a:rPr>
              <a:t>losing,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0" dirty="0">
                <a:latin typeface="Calibri"/>
                <a:cs typeface="Calibri"/>
              </a:rPr>
              <a:t>sharing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protons.</a:t>
            </a:r>
            <a:endParaRPr sz="2800">
              <a:latin typeface="Calibri"/>
              <a:cs typeface="Calibri"/>
            </a:endParaRPr>
          </a:p>
          <a:p>
            <a:pPr marL="1231900" indent="-6096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1231900" algn="l"/>
                <a:tab pos="1232535" algn="l"/>
              </a:tabLst>
            </a:pPr>
            <a:r>
              <a:rPr sz="2800" spc="-10" dirty="0">
                <a:latin typeface="Calibri"/>
                <a:cs typeface="Calibri"/>
              </a:rPr>
              <a:t>The gaining, </a:t>
            </a:r>
            <a:r>
              <a:rPr sz="2800" dirty="0">
                <a:latin typeface="Calibri"/>
                <a:cs typeface="Calibri"/>
              </a:rPr>
              <a:t>losing,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0" dirty="0">
                <a:latin typeface="Calibri"/>
                <a:cs typeface="Calibri"/>
              </a:rPr>
              <a:t>sharing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neutrons.</a:t>
            </a:r>
            <a:endParaRPr sz="2800">
              <a:latin typeface="Calibri"/>
              <a:cs typeface="Calibri"/>
            </a:endParaRPr>
          </a:p>
          <a:p>
            <a:pPr marL="1231900" indent="-6096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1231900" algn="l"/>
                <a:tab pos="1232535" algn="l"/>
              </a:tabLst>
            </a:pPr>
            <a:r>
              <a:rPr sz="2800" spc="-5" dirty="0">
                <a:latin typeface="Calibri"/>
                <a:cs typeface="Calibri"/>
              </a:rPr>
              <a:t>The gaining, </a:t>
            </a:r>
            <a:r>
              <a:rPr sz="2800" dirty="0">
                <a:latin typeface="Calibri"/>
                <a:cs typeface="Calibri"/>
              </a:rPr>
              <a:t>losing,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0" dirty="0">
                <a:latin typeface="Calibri"/>
                <a:cs typeface="Calibri"/>
              </a:rPr>
              <a:t>sharing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-10" dirty="0">
                <a:latin typeface="Calibri"/>
                <a:cs typeface="Calibri"/>
              </a:rPr>
              <a:t> electrons.</a:t>
            </a:r>
            <a:endParaRPr sz="2800">
              <a:latin typeface="Calibri"/>
              <a:cs typeface="Calibri"/>
            </a:endParaRPr>
          </a:p>
          <a:p>
            <a:pPr marL="1231900" indent="-6096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1231900" algn="l"/>
                <a:tab pos="1232535" algn="l"/>
              </a:tabLst>
            </a:pPr>
            <a:r>
              <a:rPr sz="2800" spc="-10" dirty="0">
                <a:latin typeface="Calibri"/>
                <a:cs typeface="Calibri"/>
              </a:rPr>
              <a:t>The gaining, </a:t>
            </a:r>
            <a:r>
              <a:rPr sz="2800" dirty="0">
                <a:latin typeface="Calibri"/>
                <a:cs typeface="Calibri"/>
              </a:rPr>
              <a:t>losing,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0" dirty="0">
                <a:latin typeface="Calibri"/>
                <a:cs typeface="Calibri"/>
              </a:rPr>
              <a:t>sharing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isotopes.</a:t>
            </a:r>
            <a:endParaRPr sz="2800">
              <a:latin typeface="Calibri"/>
              <a:cs typeface="Calibri"/>
            </a:endParaRPr>
          </a:p>
          <a:p>
            <a:pPr marL="1231900" indent="-6096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1231900" algn="l"/>
                <a:tab pos="1232535" algn="l"/>
              </a:tabLst>
            </a:pPr>
            <a:r>
              <a:rPr sz="2800" spc="-10" dirty="0">
                <a:latin typeface="Calibri"/>
                <a:cs typeface="Calibri"/>
              </a:rPr>
              <a:t>The gaining, </a:t>
            </a:r>
            <a:r>
              <a:rPr sz="2800" dirty="0">
                <a:latin typeface="Calibri"/>
                <a:cs typeface="Calibri"/>
              </a:rPr>
              <a:t>losing,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0" dirty="0">
                <a:latin typeface="Calibri"/>
                <a:cs typeface="Calibri"/>
              </a:rPr>
              <a:t>sharing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ions.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9600" y="2057400"/>
            <a:ext cx="609600" cy="533400"/>
          </a:xfrm>
          <a:custGeom>
            <a:avLst/>
            <a:gdLst/>
            <a:ahLst/>
            <a:cxnLst/>
            <a:rect l="l" t="t" r="r" b="b"/>
            <a:pathLst>
              <a:path w="609600" h="533400">
                <a:moveTo>
                  <a:pt x="0" y="266700"/>
                </a:moveTo>
                <a:lnTo>
                  <a:pt x="3989" y="223433"/>
                </a:lnTo>
                <a:lnTo>
                  <a:pt x="15538" y="182392"/>
                </a:lnTo>
                <a:lnTo>
                  <a:pt x="34020" y="144124"/>
                </a:lnTo>
                <a:lnTo>
                  <a:pt x="58808" y="109179"/>
                </a:lnTo>
                <a:lnTo>
                  <a:pt x="89273" y="78104"/>
                </a:lnTo>
                <a:lnTo>
                  <a:pt x="124788" y="51450"/>
                </a:lnTo>
                <a:lnTo>
                  <a:pt x="164725" y="29763"/>
                </a:lnTo>
                <a:lnTo>
                  <a:pt x="208458" y="13594"/>
                </a:lnTo>
                <a:lnTo>
                  <a:pt x="255359" y="3489"/>
                </a:lnTo>
                <a:lnTo>
                  <a:pt x="304800" y="0"/>
                </a:lnTo>
                <a:lnTo>
                  <a:pt x="354240" y="3489"/>
                </a:lnTo>
                <a:lnTo>
                  <a:pt x="401141" y="13594"/>
                </a:lnTo>
                <a:lnTo>
                  <a:pt x="444874" y="29763"/>
                </a:lnTo>
                <a:lnTo>
                  <a:pt x="484811" y="51450"/>
                </a:lnTo>
                <a:lnTo>
                  <a:pt x="520326" y="78104"/>
                </a:lnTo>
                <a:lnTo>
                  <a:pt x="550791" y="109179"/>
                </a:lnTo>
                <a:lnTo>
                  <a:pt x="575579" y="144124"/>
                </a:lnTo>
                <a:lnTo>
                  <a:pt x="594061" y="182392"/>
                </a:lnTo>
                <a:lnTo>
                  <a:pt x="605610" y="223433"/>
                </a:lnTo>
                <a:lnTo>
                  <a:pt x="609600" y="266700"/>
                </a:lnTo>
                <a:lnTo>
                  <a:pt x="605610" y="309966"/>
                </a:lnTo>
                <a:lnTo>
                  <a:pt x="594061" y="351007"/>
                </a:lnTo>
                <a:lnTo>
                  <a:pt x="575579" y="389275"/>
                </a:lnTo>
                <a:lnTo>
                  <a:pt x="550791" y="424220"/>
                </a:lnTo>
                <a:lnTo>
                  <a:pt x="520326" y="455295"/>
                </a:lnTo>
                <a:lnTo>
                  <a:pt x="484811" y="481949"/>
                </a:lnTo>
                <a:lnTo>
                  <a:pt x="444874" y="503636"/>
                </a:lnTo>
                <a:lnTo>
                  <a:pt x="401141" y="519805"/>
                </a:lnTo>
                <a:lnTo>
                  <a:pt x="354240" y="529910"/>
                </a:lnTo>
                <a:lnTo>
                  <a:pt x="304800" y="533400"/>
                </a:lnTo>
                <a:lnTo>
                  <a:pt x="255359" y="529910"/>
                </a:lnTo>
                <a:lnTo>
                  <a:pt x="208458" y="519805"/>
                </a:lnTo>
                <a:lnTo>
                  <a:pt x="164725" y="503636"/>
                </a:lnTo>
                <a:lnTo>
                  <a:pt x="124788" y="481949"/>
                </a:lnTo>
                <a:lnTo>
                  <a:pt x="89273" y="455295"/>
                </a:lnTo>
                <a:lnTo>
                  <a:pt x="58808" y="424220"/>
                </a:lnTo>
                <a:lnTo>
                  <a:pt x="34020" y="389275"/>
                </a:lnTo>
                <a:lnTo>
                  <a:pt x="15538" y="351007"/>
                </a:lnTo>
                <a:lnTo>
                  <a:pt x="3989" y="309966"/>
                </a:lnTo>
                <a:lnTo>
                  <a:pt x="0" y="2667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639826"/>
            <a:ext cx="5313680" cy="3336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0" dirty="0">
                <a:latin typeface="Calibri"/>
                <a:cs typeface="Calibri"/>
              </a:rPr>
              <a:t>After </a:t>
            </a:r>
            <a:r>
              <a:rPr sz="2800" b="1" spc="-5" dirty="0">
                <a:latin typeface="Calibri"/>
                <a:cs typeface="Calibri"/>
              </a:rPr>
              <a:t>sodium loses an </a:t>
            </a:r>
            <a:r>
              <a:rPr sz="2800" b="1" spc="-10" dirty="0">
                <a:latin typeface="Calibri"/>
                <a:cs typeface="Calibri"/>
              </a:rPr>
              <a:t>electron, </a:t>
            </a:r>
            <a:r>
              <a:rPr sz="2800" b="1" spc="-5" dirty="0">
                <a:latin typeface="Calibri"/>
                <a:cs typeface="Calibri"/>
              </a:rPr>
              <a:t>it</a:t>
            </a:r>
            <a:r>
              <a:rPr sz="2800" b="1" spc="6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is: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Times New Roman"/>
              <a:cs typeface="Times New Roman"/>
            </a:endParaRPr>
          </a:p>
          <a:p>
            <a:pPr marL="927100" indent="-609600">
              <a:lnSpc>
                <a:spcPct val="100000"/>
              </a:lnSpc>
              <a:buAutoNum type="arabicPeriod"/>
              <a:tabLst>
                <a:tab pos="927100" algn="l"/>
                <a:tab pos="927735" algn="l"/>
              </a:tabLst>
            </a:pP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positive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ion.</a:t>
            </a:r>
            <a:endParaRPr sz="2800">
              <a:latin typeface="Calibri"/>
              <a:cs typeface="Calibri"/>
            </a:endParaRPr>
          </a:p>
          <a:p>
            <a:pPr marL="927100" indent="-6096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927100" algn="l"/>
                <a:tab pos="927735" algn="l"/>
              </a:tabLst>
            </a:pP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negative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ion.</a:t>
            </a:r>
            <a:endParaRPr sz="2800">
              <a:latin typeface="Calibri"/>
              <a:cs typeface="Calibri"/>
            </a:endParaRPr>
          </a:p>
          <a:p>
            <a:pPr marL="927100" indent="-6096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927100" algn="l"/>
                <a:tab pos="927735" algn="l"/>
              </a:tabLst>
            </a:pP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neutral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ion.</a:t>
            </a:r>
            <a:endParaRPr sz="2800">
              <a:latin typeface="Calibri"/>
              <a:cs typeface="Calibri"/>
            </a:endParaRPr>
          </a:p>
          <a:p>
            <a:pPr marL="927100" indent="-6096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927100" algn="l"/>
                <a:tab pos="927735" algn="l"/>
              </a:tabLst>
            </a:pPr>
            <a:r>
              <a:rPr sz="2800" spc="-5" dirty="0">
                <a:latin typeface="Calibri"/>
                <a:cs typeface="Calibri"/>
              </a:rPr>
              <a:t>An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isotope.</a:t>
            </a:r>
            <a:endParaRPr sz="2800">
              <a:latin typeface="Calibri"/>
              <a:cs typeface="Calibri"/>
            </a:endParaRPr>
          </a:p>
          <a:p>
            <a:pPr marL="927100" indent="-6096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927100" algn="l"/>
                <a:tab pos="927735" algn="l"/>
              </a:tabLst>
            </a:pP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compound.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639826"/>
            <a:ext cx="5313680" cy="3336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0" dirty="0">
                <a:latin typeface="Calibri"/>
                <a:cs typeface="Calibri"/>
              </a:rPr>
              <a:t>After </a:t>
            </a:r>
            <a:r>
              <a:rPr sz="2800" b="1" spc="-5" dirty="0">
                <a:latin typeface="Calibri"/>
                <a:cs typeface="Calibri"/>
              </a:rPr>
              <a:t>sodium loses an </a:t>
            </a:r>
            <a:r>
              <a:rPr sz="2800" b="1" spc="-10" dirty="0">
                <a:latin typeface="Calibri"/>
                <a:cs typeface="Calibri"/>
              </a:rPr>
              <a:t>electron, </a:t>
            </a:r>
            <a:r>
              <a:rPr sz="2800" b="1" spc="-5" dirty="0">
                <a:latin typeface="Calibri"/>
                <a:cs typeface="Calibri"/>
              </a:rPr>
              <a:t>it</a:t>
            </a:r>
            <a:r>
              <a:rPr sz="2800" b="1" spc="6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is: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Times New Roman"/>
              <a:cs typeface="Times New Roman"/>
            </a:endParaRPr>
          </a:p>
          <a:p>
            <a:pPr marL="927100" indent="-609600">
              <a:lnSpc>
                <a:spcPct val="100000"/>
              </a:lnSpc>
              <a:buAutoNum type="arabicPeriod"/>
              <a:tabLst>
                <a:tab pos="927100" algn="l"/>
                <a:tab pos="927735" algn="l"/>
              </a:tabLst>
            </a:pP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positive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ion.</a:t>
            </a:r>
            <a:endParaRPr sz="2800">
              <a:latin typeface="Calibri"/>
              <a:cs typeface="Calibri"/>
            </a:endParaRPr>
          </a:p>
          <a:p>
            <a:pPr marL="927100" indent="-6096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927100" algn="l"/>
                <a:tab pos="927735" algn="l"/>
              </a:tabLst>
            </a:pP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negative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ion.</a:t>
            </a:r>
            <a:endParaRPr sz="2800">
              <a:latin typeface="Calibri"/>
              <a:cs typeface="Calibri"/>
            </a:endParaRPr>
          </a:p>
          <a:p>
            <a:pPr marL="927100" indent="-6096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927100" algn="l"/>
                <a:tab pos="927735" algn="l"/>
              </a:tabLst>
            </a:pP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neutral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ion.</a:t>
            </a:r>
            <a:endParaRPr sz="2800">
              <a:latin typeface="Calibri"/>
              <a:cs typeface="Calibri"/>
            </a:endParaRPr>
          </a:p>
          <a:p>
            <a:pPr marL="927100" indent="-6096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927100" algn="l"/>
                <a:tab pos="927735" algn="l"/>
              </a:tabLst>
            </a:pPr>
            <a:r>
              <a:rPr sz="2800" spc="-5" dirty="0">
                <a:latin typeface="Calibri"/>
                <a:cs typeface="Calibri"/>
              </a:rPr>
              <a:t>An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isotope.</a:t>
            </a:r>
            <a:endParaRPr sz="2800">
              <a:latin typeface="Calibri"/>
              <a:cs typeface="Calibri"/>
            </a:endParaRPr>
          </a:p>
          <a:p>
            <a:pPr marL="927100" indent="-6096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927100" algn="l"/>
                <a:tab pos="927735" algn="l"/>
              </a:tabLst>
            </a:pP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compound.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9600" y="1524000"/>
            <a:ext cx="609600" cy="533400"/>
          </a:xfrm>
          <a:custGeom>
            <a:avLst/>
            <a:gdLst/>
            <a:ahLst/>
            <a:cxnLst/>
            <a:rect l="l" t="t" r="r" b="b"/>
            <a:pathLst>
              <a:path w="609600" h="533400">
                <a:moveTo>
                  <a:pt x="0" y="266700"/>
                </a:moveTo>
                <a:lnTo>
                  <a:pt x="3989" y="223433"/>
                </a:lnTo>
                <a:lnTo>
                  <a:pt x="15538" y="182392"/>
                </a:lnTo>
                <a:lnTo>
                  <a:pt x="34020" y="144124"/>
                </a:lnTo>
                <a:lnTo>
                  <a:pt x="58808" y="109179"/>
                </a:lnTo>
                <a:lnTo>
                  <a:pt x="89273" y="78104"/>
                </a:lnTo>
                <a:lnTo>
                  <a:pt x="124788" y="51450"/>
                </a:lnTo>
                <a:lnTo>
                  <a:pt x="164725" y="29763"/>
                </a:lnTo>
                <a:lnTo>
                  <a:pt x="208458" y="13594"/>
                </a:lnTo>
                <a:lnTo>
                  <a:pt x="255359" y="3489"/>
                </a:lnTo>
                <a:lnTo>
                  <a:pt x="304800" y="0"/>
                </a:lnTo>
                <a:lnTo>
                  <a:pt x="354240" y="3489"/>
                </a:lnTo>
                <a:lnTo>
                  <a:pt x="401141" y="13594"/>
                </a:lnTo>
                <a:lnTo>
                  <a:pt x="444874" y="29763"/>
                </a:lnTo>
                <a:lnTo>
                  <a:pt x="484811" y="51450"/>
                </a:lnTo>
                <a:lnTo>
                  <a:pt x="520326" y="78104"/>
                </a:lnTo>
                <a:lnTo>
                  <a:pt x="550791" y="109179"/>
                </a:lnTo>
                <a:lnTo>
                  <a:pt x="575579" y="144124"/>
                </a:lnTo>
                <a:lnTo>
                  <a:pt x="594061" y="182392"/>
                </a:lnTo>
                <a:lnTo>
                  <a:pt x="605610" y="223433"/>
                </a:lnTo>
                <a:lnTo>
                  <a:pt x="609600" y="266700"/>
                </a:lnTo>
                <a:lnTo>
                  <a:pt x="605610" y="309966"/>
                </a:lnTo>
                <a:lnTo>
                  <a:pt x="594061" y="351007"/>
                </a:lnTo>
                <a:lnTo>
                  <a:pt x="575579" y="389275"/>
                </a:lnTo>
                <a:lnTo>
                  <a:pt x="550791" y="424220"/>
                </a:lnTo>
                <a:lnTo>
                  <a:pt x="520326" y="455295"/>
                </a:lnTo>
                <a:lnTo>
                  <a:pt x="484811" y="481949"/>
                </a:lnTo>
                <a:lnTo>
                  <a:pt x="444874" y="503636"/>
                </a:lnTo>
                <a:lnTo>
                  <a:pt x="401141" y="519805"/>
                </a:lnTo>
                <a:lnTo>
                  <a:pt x="354240" y="529910"/>
                </a:lnTo>
                <a:lnTo>
                  <a:pt x="304800" y="533400"/>
                </a:lnTo>
                <a:lnTo>
                  <a:pt x="255359" y="529910"/>
                </a:lnTo>
                <a:lnTo>
                  <a:pt x="208458" y="519805"/>
                </a:lnTo>
                <a:lnTo>
                  <a:pt x="164725" y="503636"/>
                </a:lnTo>
                <a:lnTo>
                  <a:pt x="124788" y="481949"/>
                </a:lnTo>
                <a:lnTo>
                  <a:pt x="89273" y="455295"/>
                </a:lnTo>
                <a:lnTo>
                  <a:pt x="58808" y="424220"/>
                </a:lnTo>
                <a:lnTo>
                  <a:pt x="34020" y="389275"/>
                </a:lnTo>
                <a:lnTo>
                  <a:pt x="15538" y="351007"/>
                </a:lnTo>
                <a:lnTo>
                  <a:pt x="3989" y="309966"/>
                </a:lnTo>
                <a:lnTo>
                  <a:pt x="0" y="2667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639826"/>
            <a:ext cx="5449570" cy="3413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0" dirty="0">
                <a:latin typeface="Calibri"/>
                <a:cs typeface="Calibri"/>
              </a:rPr>
              <a:t>After </a:t>
            </a:r>
            <a:r>
              <a:rPr sz="2800" b="1" spc="-5" dirty="0">
                <a:latin typeface="Calibri"/>
                <a:cs typeface="Calibri"/>
              </a:rPr>
              <a:t>chlorine </a:t>
            </a:r>
            <a:r>
              <a:rPr sz="2800" b="1" spc="-15" dirty="0">
                <a:latin typeface="Calibri"/>
                <a:cs typeface="Calibri"/>
              </a:rPr>
              <a:t>gains </a:t>
            </a:r>
            <a:r>
              <a:rPr sz="2800" b="1" spc="-5" dirty="0">
                <a:latin typeface="Calibri"/>
                <a:cs typeface="Calibri"/>
              </a:rPr>
              <a:t>an </a:t>
            </a:r>
            <a:r>
              <a:rPr sz="2800" b="1" spc="-10" dirty="0">
                <a:latin typeface="Calibri"/>
                <a:cs typeface="Calibri"/>
              </a:rPr>
              <a:t>electron, </a:t>
            </a:r>
            <a:r>
              <a:rPr sz="2800" b="1" spc="-5" dirty="0">
                <a:latin typeface="Calibri"/>
                <a:cs typeface="Calibri"/>
              </a:rPr>
              <a:t>it</a:t>
            </a:r>
            <a:r>
              <a:rPr sz="2800" b="1" spc="13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is: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25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buAutoNum type="arabicPeriod"/>
              <a:tabLst>
                <a:tab pos="622300" algn="l"/>
                <a:tab pos="622935" algn="l"/>
              </a:tabLst>
            </a:pP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positive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ion.</a:t>
            </a:r>
            <a:endParaRPr sz="2800">
              <a:latin typeface="Calibri"/>
              <a:cs typeface="Calibri"/>
            </a:endParaRPr>
          </a:p>
          <a:p>
            <a:pPr marL="622300" indent="-6096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negative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ion.</a:t>
            </a:r>
            <a:endParaRPr sz="2800">
              <a:latin typeface="Calibri"/>
              <a:cs typeface="Calibri"/>
            </a:endParaRPr>
          </a:p>
          <a:p>
            <a:pPr marL="622300" indent="-6096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neutral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ion.</a:t>
            </a:r>
            <a:endParaRPr sz="2800">
              <a:latin typeface="Calibri"/>
              <a:cs typeface="Calibri"/>
            </a:endParaRPr>
          </a:p>
          <a:p>
            <a:pPr marL="622300" indent="-6096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2800" spc="-5" dirty="0">
                <a:latin typeface="Calibri"/>
                <a:cs typeface="Calibri"/>
              </a:rPr>
              <a:t>An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isotope.</a:t>
            </a:r>
            <a:endParaRPr sz="2800">
              <a:latin typeface="Calibri"/>
              <a:cs typeface="Calibri"/>
            </a:endParaRPr>
          </a:p>
          <a:p>
            <a:pPr marL="622300" indent="-6096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compound.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639826"/>
            <a:ext cx="5449570" cy="3413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0" dirty="0">
                <a:latin typeface="Calibri"/>
                <a:cs typeface="Calibri"/>
              </a:rPr>
              <a:t>After </a:t>
            </a:r>
            <a:r>
              <a:rPr sz="2800" b="1" spc="-5" dirty="0">
                <a:latin typeface="Calibri"/>
                <a:cs typeface="Calibri"/>
              </a:rPr>
              <a:t>chlorine </a:t>
            </a:r>
            <a:r>
              <a:rPr sz="2800" b="1" spc="-15" dirty="0">
                <a:latin typeface="Calibri"/>
                <a:cs typeface="Calibri"/>
              </a:rPr>
              <a:t>gains </a:t>
            </a:r>
            <a:r>
              <a:rPr sz="2800" b="1" spc="-5" dirty="0">
                <a:latin typeface="Calibri"/>
                <a:cs typeface="Calibri"/>
              </a:rPr>
              <a:t>an </a:t>
            </a:r>
            <a:r>
              <a:rPr sz="2800" b="1" spc="-10" dirty="0">
                <a:latin typeface="Calibri"/>
                <a:cs typeface="Calibri"/>
              </a:rPr>
              <a:t>electron, </a:t>
            </a:r>
            <a:r>
              <a:rPr sz="2800" b="1" spc="-5" dirty="0">
                <a:latin typeface="Calibri"/>
                <a:cs typeface="Calibri"/>
              </a:rPr>
              <a:t>it</a:t>
            </a:r>
            <a:r>
              <a:rPr sz="2800" b="1" spc="13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is: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25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buAutoNum type="arabicPeriod"/>
              <a:tabLst>
                <a:tab pos="622300" algn="l"/>
                <a:tab pos="622935" algn="l"/>
              </a:tabLst>
            </a:pP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positive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ion.</a:t>
            </a:r>
            <a:endParaRPr sz="2800">
              <a:latin typeface="Calibri"/>
              <a:cs typeface="Calibri"/>
            </a:endParaRPr>
          </a:p>
          <a:p>
            <a:pPr marL="622300" indent="-6096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negative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ion.</a:t>
            </a:r>
            <a:endParaRPr sz="2800">
              <a:latin typeface="Calibri"/>
              <a:cs typeface="Calibri"/>
            </a:endParaRPr>
          </a:p>
          <a:p>
            <a:pPr marL="622300" indent="-6096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neutral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ion.</a:t>
            </a:r>
            <a:endParaRPr sz="2800">
              <a:latin typeface="Calibri"/>
              <a:cs typeface="Calibri"/>
            </a:endParaRPr>
          </a:p>
          <a:p>
            <a:pPr marL="622300" indent="-6096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2800" spc="-5" dirty="0">
                <a:latin typeface="Calibri"/>
                <a:cs typeface="Calibri"/>
              </a:rPr>
              <a:t>An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isotope.</a:t>
            </a:r>
            <a:endParaRPr sz="2800">
              <a:latin typeface="Calibri"/>
              <a:cs typeface="Calibri"/>
            </a:endParaRPr>
          </a:p>
          <a:p>
            <a:pPr marL="622300" indent="-6096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compound.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9600" y="2057400"/>
            <a:ext cx="609600" cy="533400"/>
          </a:xfrm>
          <a:custGeom>
            <a:avLst/>
            <a:gdLst/>
            <a:ahLst/>
            <a:cxnLst/>
            <a:rect l="l" t="t" r="r" b="b"/>
            <a:pathLst>
              <a:path w="609600" h="533400">
                <a:moveTo>
                  <a:pt x="0" y="266700"/>
                </a:moveTo>
                <a:lnTo>
                  <a:pt x="3989" y="223433"/>
                </a:lnTo>
                <a:lnTo>
                  <a:pt x="15538" y="182392"/>
                </a:lnTo>
                <a:lnTo>
                  <a:pt x="34020" y="144124"/>
                </a:lnTo>
                <a:lnTo>
                  <a:pt x="58808" y="109179"/>
                </a:lnTo>
                <a:lnTo>
                  <a:pt x="89273" y="78104"/>
                </a:lnTo>
                <a:lnTo>
                  <a:pt x="124788" y="51450"/>
                </a:lnTo>
                <a:lnTo>
                  <a:pt x="164725" y="29763"/>
                </a:lnTo>
                <a:lnTo>
                  <a:pt x="208458" y="13594"/>
                </a:lnTo>
                <a:lnTo>
                  <a:pt x="255359" y="3489"/>
                </a:lnTo>
                <a:lnTo>
                  <a:pt x="304800" y="0"/>
                </a:lnTo>
                <a:lnTo>
                  <a:pt x="354240" y="3489"/>
                </a:lnTo>
                <a:lnTo>
                  <a:pt x="401141" y="13594"/>
                </a:lnTo>
                <a:lnTo>
                  <a:pt x="444874" y="29763"/>
                </a:lnTo>
                <a:lnTo>
                  <a:pt x="484811" y="51450"/>
                </a:lnTo>
                <a:lnTo>
                  <a:pt x="520326" y="78104"/>
                </a:lnTo>
                <a:lnTo>
                  <a:pt x="550791" y="109179"/>
                </a:lnTo>
                <a:lnTo>
                  <a:pt x="575579" y="144124"/>
                </a:lnTo>
                <a:lnTo>
                  <a:pt x="594061" y="182392"/>
                </a:lnTo>
                <a:lnTo>
                  <a:pt x="605610" y="223433"/>
                </a:lnTo>
                <a:lnTo>
                  <a:pt x="609600" y="266700"/>
                </a:lnTo>
                <a:lnTo>
                  <a:pt x="605610" y="309966"/>
                </a:lnTo>
                <a:lnTo>
                  <a:pt x="594061" y="351007"/>
                </a:lnTo>
                <a:lnTo>
                  <a:pt x="575579" y="389275"/>
                </a:lnTo>
                <a:lnTo>
                  <a:pt x="550791" y="424220"/>
                </a:lnTo>
                <a:lnTo>
                  <a:pt x="520326" y="455295"/>
                </a:lnTo>
                <a:lnTo>
                  <a:pt x="484811" y="481949"/>
                </a:lnTo>
                <a:lnTo>
                  <a:pt x="444874" y="503636"/>
                </a:lnTo>
                <a:lnTo>
                  <a:pt x="401141" y="519805"/>
                </a:lnTo>
                <a:lnTo>
                  <a:pt x="354240" y="529910"/>
                </a:lnTo>
                <a:lnTo>
                  <a:pt x="304800" y="533400"/>
                </a:lnTo>
                <a:lnTo>
                  <a:pt x="255359" y="529910"/>
                </a:lnTo>
                <a:lnTo>
                  <a:pt x="208458" y="519805"/>
                </a:lnTo>
                <a:lnTo>
                  <a:pt x="164725" y="503636"/>
                </a:lnTo>
                <a:lnTo>
                  <a:pt x="124788" y="481949"/>
                </a:lnTo>
                <a:lnTo>
                  <a:pt x="89273" y="455295"/>
                </a:lnTo>
                <a:lnTo>
                  <a:pt x="58808" y="424220"/>
                </a:lnTo>
                <a:lnTo>
                  <a:pt x="34020" y="389275"/>
                </a:lnTo>
                <a:lnTo>
                  <a:pt x="15538" y="351007"/>
                </a:lnTo>
                <a:lnTo>
                  <a:pt x="3989" y="309966"/>
                </a:lnTo>
                <a:lnTo>
                  <a:pt x="0" y="2667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787</Words>
  <Application>Microsoft Office PowerPoint</Application>
  <PresentationFormat>On-screen Show (4:3)</PresentationFormat>
  <Paragraphs>145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Self Quiz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the difference between a nonpolar covalent bond  and a polar covalent bond?</vt:lpstr>
      <vt:lpstr>What is the difference between a nonpolar covalent bond  and a polar covalent bond?</vt:lpstr>
      <vt:lpstr>A covalent chemical bond is one in which</vt:lpstr>
      <vt:lpstr>A covalent chemical bond is one in which</vt:lpstr>
      <vt:lpstr>A covalent bond is likely to be polar when</vt:lpstr>
      <vt:lpstr>A covalent bond is likely to be polar when</vt:lpstr>
      <vt:lpstr>The ionic bond of sodium chloride is formed when</vt:lpstr>
      <vt:lpstr>The ionic bond of sodium chloride is formed when</vt:lpstr>
      <vt:lpstr>Draw an atom and show the location of the  proton, neutron and electron</vt:lpstr>
      <vt:lpstr>PowerPoint Presentation</vt:lpstr>
      <vt:lpstr>What type of bond results from attraction of  opposite charges?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bonds hold molecules together</dc:title>
  <dc:creator>Gretel</dc:creator>
  <cp:lastModifiedBy>Victoria Mcknight</cp:lastModifiedBy>
  <cp:revision>1</cp:revision>
  <dcterms:created xsi:type="dcterms:W3CDTF">2016-03-05T05:59:23Z</dcterms:created>
  <dcterms:modified xsi:type="dcterms:W3CDTF">2016-03-05T05:00:37Z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2014-12-11T00:00:00Z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2016-03-05T00:00:00Z</vt:filetime>
  </property>
</Properties>
</file>