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965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32176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471922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774" y="1676400"/>
            <a:ext cx="8744301" cy="1228725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231775" y="3159125"/>
            <a:ext cx="8744300" cy="1889125"/>
          </a:xfr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lang="en-US" sz="20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9932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068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147764"/>
            <a:ext cx="4495800" cy="57102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7764"/>
            <a:ext cx="4495800" cy="57102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19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67607"/>
            <a:ext cx="4497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1807368"/>
            <a:ext cx="4497388" cy="5050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67607"/>
            <a:ext cx="4498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807368"/>
            <a:ext cx="4498975" cy="505063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4499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82241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125607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3017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435100"/>
            <a:ext cx="3465513" cy="5422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24020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43538"/>
            <a:ext cx="9144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9144000" cy="54435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6010276"/>
            <a:ext cx="9144000" cy="8477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74841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031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3005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528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0216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9608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33076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49444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6872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5D44A-14F1-433E-A010-939ED34F98FC}" type="datetimeFigureOut">
              <a:rPr lang="th-TH" smtClean="0"/>
              <a:t>23/05/59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274D5-743F-4236-B0A0-2137FCA2BB2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597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4763"/>
            <a:ext cx="9144000" cy="1143000"/>
          </a:xfrm>
          <a:prstGeom prst="rect">
            <a:avLst/>
          </a:prstGeom>
          <a:solidFill>
            <a:srgbClr val="B9CDE5">
              <a:alpha val="78000"/>
            </a:srgb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166018"/>
            <a:ext cx="9144000" cy="5691982"/>
          </a:xfrm>
          <a:prstGeom prst="rect">
            <a:avLst/>
          </a:prstGeom>
          <a:solidFill>
            <a:srgbClr val="B9CDE5">
              <a:alpha val="78000"/>
            </a:srgb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029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ubs.rsc.org/services/images/RSCpubs.ePlatform.Service.FreeContent.ImageService.svc/ImageService/Articleimage/2013/CS/c3cs35506c/c3cs35506c-f1.gi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pubs.rsc.org/services/images/RSCpubs.ePlatform.Service.FreeContent.ImageService.svc/ImageService/Articleimage/2013/CS/c3cs35506c/c3cs35506c-f1.gif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experimentsforkids.us/wp-content/uploads/2011/08/hydrogen-experiments-for-kids-3-img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experimentsforkids.us/wp-content/uploads/2011/08/hydrogen-experiments-for-kids-3-img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ienceexperimentsforkids.us/wp-content/uploads/2011/08/hydrogen-experiments-for-kids-3-img.jpg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javet.org/images/research-papers-industrial-uses-of-enzymes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56121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7010400" cy="914400"/>
          </a:xfrm>
          <a:solidFill>
            <a:srgbClr val="FF0000"/>
          </a:solidFill>
        </p:spPr>
        <p:txBody>
          <a:bodyPr/>
          <a:lstStyle/>
          <a:p>
            <a:r>
              <a:rPr lang="en-US" dirty="0" smtClean="0"/>
              <a:t>Industrial Uses of Enzymes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3745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8700" y="3641930"/>
            <a:ext cx="4292599" cy="30434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9144000" cy="439738"/>
          </a:xfrm>
          <a:solidFill>
            <a:srgbClr val="FFFF00">
              <a:alpha val="78000"/>
            </a:srgbClr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2.5.U5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Immobilized enzymes are widely used in industry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4300" y="533400"/>
            <a:ext cx="5981623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2400" dirty="0">
                <a:solidFill>
                  <a:prstClr val="black"/>
                </a:solidFill>
              </a:rPr>
              <a:t>Common uses of enzymes in industry include:</a:t>
            </a:r>
          </a:p>
        </p:txBody>
      </p:sp>
      <p:sp>
        <p:nvSpPr>
          <p:cNvPr id="6" name="Rectangle 5"/>
          <p:cNvSpPr/>
          <p:nvPr/>
        </p:nvSpPr>
        <p:spPr>
          <a:xfrm>
            <a:off x="254000" y="6611779"/>
            <a:ext cx="889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pubs.rsc.org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/services/images/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RSCpubs.ePlatform.Service.FreeContent.ImageService.svc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ImageService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Articleimage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/2013/CS/c3cs35506c/c3cs35506c-f1.gif</a:t>
            </a:r>
            <a:endParaRPr lang="en-US" sz="1000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123771"/>
            <a:ext cx="34036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b="1" dirty="0">
                <a:solidFill>
                  <a:prstClr val="black"/>
                </a:solidFill>
              </a:rPr>
              <a:t>Detergents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contain </a:t>
            </a:r>
            <a:r>
              <a:rPr lang="en-US" sz="1800" dirty="0">
                <a:solidFill>
                  <a:prstClr val="black"/>
                </a:solidFill>
              </a:rPr>
              <a:t>proteases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and </a:t>
            </a:r>
            <a:r>
              <a:rPr lang="en-US" sz="1800" dirty="0">
                <a:solidFill>
                  <a:prstClr val="black"/>
                </a:solidFill>
              </a:rPr>
              <a:t>lipases to help breakdown </a:t>
            </a:r>
            <a:r>
              <a:rPr lang="en-US" sz="1800" dirty="0">
                <a:solidFill>
                  <a:prstClr val="black"/>
                </a:solidFill>
              </a:rPr>
              <a:t>protein and </a:t>
            </a:r>
            <a:r>
              <a:rPr lang="en-US" sz="1800" dirty="0">
                <a:solidFill>
                  <a:prstClr val="black"/>
                </a:solidFill>
              </a:rPr>
              <a:t>fat </a:t>
            </a:r>
            <a:r>
              <a:rPr lang="en-US" sz="1800" dirty="0">
                <a:solidFill>
                  <a:prstClr val="black"/>
                </a:solidFill>
              </a:rPr>
              <a:t>stains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264495"/>
            <a:ext cx="4978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In the </a:t>
            </a:r>
            <a:r>
              <a:rPr lang="en-US" sz="1800" b="1" dirty="0">
                <a:solidFill>
                  <a:prstClr val="black"/>
                </a:solidFill>
              </a:rPr>
              <a:t>t</a:t>
            </a:r>
            <a:r>
              <a:rPr lang="en-US" sz="1800" b="1" dirty="0">
                <a:solidFill>
                  <a:prstClr val="black"/>
                </a:solidFill>
              </a:rPr>
              <a:t>extiles</a:t>
            </a:r>
            <a:r>
              <a:rPr lang="en-US" sz="1800" dirty="0">
                <a:solidFill>
                  <a:prstClr val="black"/>
                </a:solidFill>
              </a:rPr>
              <a:t> industry enzymes </a:t>
            </a:r>
            <a:r>
              <a:rPr lang="en-US" sz="1800" dirty="0">
                <a:solidFill>
                  <a:prstClr val="black"/>
                </a:solidFill>
              </a:rPr>
              <a:t>help in the processing of </a:t>
            </a:r>
            <a:r>
              <a:rPr lang="en-US" sz="1800" dirty="0" err="1">
                <a:solidFill>
                  <a:prstClr val="black"/>
                </a:solidFill>
              </a:rPr>
              <a:t>fibres</a:t>
            </a:r>
            <a:r>
              <a:rPr lang="en-US" sz="1800" dirty="0">
                <a:solidFill>
                  <a:prstClr val="black"/>
                </a:solidFill>
              </a:rPr>
              <a:t>, e.g. polishing cloth to make it appear more shiny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231767"/>
            <a:ext cx="35941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Enzymes </a:t>
            </a:r>
            <a:r>
              <a:rPr lang="en-US" sz="1800" dirty="0">
                <a:solidFill>
                  <a:prstClr val="black"/>
                </a:solidFill>
              </a:rPr>
              <a:t>are used to breakdown the starch in grains into </a:t>
            </a:r>
            <a:r>
              <a:rPr lang="en-US" sz="1800" b="1" dirty="0">
                <a:solidFill>
                  <a:prstClr val="black"/>
                </a:solidFill>
              </a:rPr>
              <a:t>biofuels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that can be combusted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326930"/>
            <a:ext cx="45720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In the </a:t>
            </a:r>
            <a:r>
              <a:rPr lang="en-US" sz="1800" b="1" dirty="0">
                <a:solidFill>
                  <a:prstClr val="black"/>
                </a:solidFill>
              </a:rPr>
              <a:t>brewing </a:t>
            </a:r>
            <a:r>
              <a:rPr lang="en-US" sz="1800" dirty="0">
                <a:solidFill>
                  <a:prstClr val="black"/>
                </a:solidFill>
              </a:rPr>
              <a:t>industry</a:t>
            </a:r>
            <a:r>
              <a:rPr lang="en-US" sz="1800" b="1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enzymes help a number of processes including the clarification of the beer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797300" y="1085671"/>
            <a:ext cx="5346700" cy="175432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Enzymes are widely used in the </a:t>
            </a:r>
            <a:r>
              <a:rPr lang="en-US" sz="1800" b="1" dirty="0">
                <a:solidFill>
                  <a:prstClr val="black"/>
                </a:solidFill>
              </a:rPr>
              <a:t>food</a:t>
            </a:r>
            <a:r>
              <a:rPr lang="en-US" sz="1800" dirty="0">
                <a:solidFill>
                  <a:prstClr val="black"/>
                </a:solidFill>
              </a:rPr>
              <a:t> industry, e.g.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fruit juice, pectin to increase the juice yield from fruit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Fructose is used as a sweetener, it is converted from glucose by </a:t>
            </a:r>
            <a:r>
              <a:rPr lang="en-US" sz="1800" dirty="0" err="1">
                <a:solidFill>
                  <a:prstClr val="black"/>
                </a:solidFill>
              </a:rPr>
              <a:t>isomerase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Rennin is used to help in cheese production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2700" y="5388154"/>
            <a:ext cx="45593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In </a:t>
            </a:r>
            <a:r>
              <a:rPr lang="en-US" sz="1800" b="1" dirty="0">
                <a:solidFill>
                  <a:prstClr val="black"/>
                </a:solidFill>
              </a:rPr>
              <a:t>Medicine </a:t>
            </a:r>
            <a:r>
              <a:rPr lang="en-US" sz="1800" b="1" dirty="0">
                <a:solidFill>
                  <a:prstClr val="black"/>
                </a:solidFill>
              </a:rPr>
              <a:t>&amp; </a:t>
            </a:r>
            <a:r>
              <a:rPr lang="en-US" sz="1800" b="1" dirty="0">
                <a:solidFill>
                  <a:prstClr val="black"/>
                </a:solidFill>
              </a:rPr>
              <a:t>Biotechnology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  <a:r>
              <a:rPr lang="en-US" sz="1800" dirty="0">
                <a:solidFill>
                  <a:prstClr val="black"/>
                </a:solidFill>
              </a:rPr>
              <a:t>enzymes are widely used in everything from </a:t>
            </a:r>
            <a:r>
              <a:rPr lang="en-US" sz="1800" dirty="0">
                <a:solidFill>
                  <a:prstClr val="black"/>
                </a:solidFill>
              </a:rPr>
              <a:t>diagnostic tests </a:t>
            </a:r>
            <a:r>
              <a:rPr lang="en-US" sz="1800" dirty="0">
                <a:solidFill>
                  <a:prstClr val="black"/>
                </a:solidFill>
              </a:rPr>
              <a:t>tests to </a:t>
            </a:r>
            <a:r>
              <a:rPr lang="en-US" sz="1800" dirty="0">
                <a:solidFill>
                  <a:prstClr val="black"/>
                </a:solidFill>
              </a:rPr>
              <a:t>contact lens cleaners to cutting </a:t>
            </a:r>
            <a:r>
              <a:rPr lang="en-US" sz="1800" dirty="0">
                <a:solidFill>
                  <a:prstClr val="black"/>
                </a:solidFill>
              </a:rPr>
              <a:t>DNA in genetic engineering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715000" y="2916793"/>
            <a:ext cx="3429000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b="1" dirty="0">
                <a:solidFill>
                  <a:prstClr val="black"/>
                </a:solidFill>
              </a:rPr>
              <a:t>Paper</a:t>
            </a:r>
            <a:r>
              <a:rPr lang="en-US" sz="1800" dirty="0">
                <a:solidFill>
                  <a:prstClr val="black"/>
                </a:solidFill>
              </a:rPr>
              <a:t> production </a:t>
            </a:r>
            <a:r>
              <a:rPr lang="en-US" sz="1800" dirty="0">
                <a:solidFill>
                  <a:prstClr val="black"/>
                </a:solidFill>
              </a:rPr>
              <a:t>uses enzymes to helping in the pulping of wood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3783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388938"/>
          </a:xfrm>
          <a:solidFill>
            <a:srgbClr val="FFFF00">
              <a:alpha val="78000"/>
            </a:srgbClr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2.5.U5 </a:t>
            </a:r>
            <a:r>
              <a:rPr lang="en-US" sz="1600" dirty="0">
                <a:solidFill>
                  <a:srgbClr val="000000"/>
                </a:solidFill>
                <a:latin typeface="Arial"/>
                <a:cs typeface="Arial"/>
              </a:rPr>
              <a:t>Immobilized enzymes are widely used in industry</a:t>
            </a:r>
            <a:r>
              <a:rPr lang="en-US" sz="16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4000" y="6611779"/>
            <a:ext cx="88900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/>
                </a:solidFill>
                <a:hlinkClick r:id="rId2"/>
              </a:rPr>
              <a:t>http://</a:t>
            </a:r>
            <a:r>
              <a:rPr lang="en-US" sz="1000" dirty="0" err="1">
                <a:solidFill>
                  <a:prstClr val="black"/>
                </a:solidFill>
                <a:hlinkClick r:id="rId2"/>
              </a:rPr>
              <a:t>pubs.rsc.org</a:t>
            </a:r>
            <a:r>
              <a:rPr lang="en-US" sz="1000" dirty="0">
                <a:solidFill>
                  <a:prstClr val="black"/>
                </a:solidFill>
                <a:hlinkClick r:id="rId2"/>
              </a:rPr>
              <a:t>/services/images/</a:t>
            </a:r>
            <a:r>
              <a:rPr lang="en-US" sz="1000" dirty="0" err="1">
                <a:solidFill>
                  <a:prstClr val="black"/>
                </a:solidFill>
                <a:hlinkClick r:id="rId2"/>
              </a:rPr>
              <a:t>RSCpubs.ePlatform.Service.FreeContent.ImageService.svc</a:t>
            </a:r>
            <a:r>
              <a:rPr lang="en-US" sz="1000" dirty="0">
                <a:solidFill>
                  <a:prstClr val="black"/>
                </a:solidFill>
                <a:hlinkClick r:id="rId2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2"/>
              </a:rPr>
              <a:t>ImageService</a:t>
            </a:r>
            <a:r>
              <a:rPr lang="en-US" sz="1000" dirty="0">
                <a:solidFill>
                  <a:prstClr val="black"/>
                </a:solidFill>
                <a:hlinkClick r:id="rId2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2"/>
              </a:rPr>
              <a:t>Articleimage</a:t>
            </a:r>
            <a:r>
              <a:rPr lang="en-US" sz="1000" dirty="0">
                <a:solidFill>
                  <a:prstClr val="black"/>
                </a:solidFill>
                <a:hlinkClick r:id="rId2"/>
              </a:rPr>
              <a:t>/2013/CS/c3cs35506c/c3cs35506c-f1.gif</a:t>
            </a:r>
            <a:endParaRPr lang="en-US" sz="1000" dirty="0">
              <a:solidFill>
                <a:prstClr val="black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8700" y="3641930"/>
            <a:ext cx="4292599" cy="304343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5100" y="485765"/>
            <a:ext cx="7998036" cy="32316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Advantages of enzyme immobilization: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C</a:t>
            </a:r>
            <a:r>
              <a:rPr lang="en-US" sz="1800" dirty="0">
                <a:solidFill>
                  <a:prstClr val="black"/>
                </a:solidFill>
              </a:rPr>
              <a:t>oncentration of substrate can be increased as the enzyme is not dissolved – this increases the rate of reaction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R</a:t>
            </a:r>
            <a:r>
              <a:rPr lang="en-US" sz="1800" dirty="0">
                <a:solidFill>
                  <a:prstClr val="black"/>
                </a:solidFill>
              </a:rPr>
              <a:t>ecycled enzymes can be used many times, immobilized enzymes are easy to separate from the reaction mixture, resulting in a cost saving.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b="1" dirty="0">
                <a:solidFill>
                  <a:prstClr val="black"/>
                </a:solidFill>
              </a:rPr>
              <a:t>o</a:t>
            </a:r>
            <a:endParaRPr lang="en-US" sz="1800" b="1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S</a:t>
            </a:r>
            <a:r>
              <a:rPr lang="en-US" sz="1800" dirty="0">
                <a:solidFill>
                  <a:prstClr val="black"/>
                </a:solidFill>
              </a:rPr>
              <a:t>eparation of the products is straight forward (this also means that the the reaction can stopped at the correct time).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S</a:t>
            </a:r>
            <a:r>
              <a:rPr lang="en-US" sz="1800" dirty="0">
                <a:solidFill>
                  <a:prstClr val="black"/>
                </a:solidFill>
              </a:rPr>
              <a:t>tability of the enzyme to changes in temperature and pH is increased reducing the rate of degradation, again resulting in a cost saving.</a:t>
            </a:r>
          </a:p>
        </p:txBody>
      </p:sp>
      <p:sp>
        <p:nvSpPr>
          <p:cNvPr id="9" name="Rectangle 8"/>
          <p:cNvSpPr/>
          <p:nvPr/>
        </p:nvSpPr>
        <p:spPr>
          <a:xfrm>
            <a:off x="215900" y="4012484"/>
            <a:ext cx="4445000" cy="2031325"/>
          </a:xfrm>
          <a:prstGeom prst="rect">
            <a:avLst/>
          </a:prstGeom>
          <a:solidFill>
            <a:srgbClr val="FFFFFF"/>
          </a:solidFill>
          <a:ln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Enzymes </a:t>
            </a:r>
            <a:r>
              <a:rPr lang="en-US" sz="1800" dirty="0">
                <a:solidFill>
                  <a:prstClr val="black"/>
                </a:solidFill>
              </a:rPr>
              <a:t>used in industry are usually </a:t>
            </a:r>
            <a:r>
              <a:rPr lang="en-US" sz="1800" dirty="0">
                <a:solidFill>
                  <a:prstClr val="black"/>
                </a:solidFill>
              </a:rPr>
              <a:t>immobilized. They are attached to a material so that their movement is restricted. Common ways of doing this are: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Aggregations of enzymes bonded together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Attached to surfaces, e.g. glass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Entrapped in gels, e.g. alginate gel beads</a:t>
            </a:r>
          </a:p>
        </p:txBody>
      </p:sp>
    </p:spTree>
    <p:extLst>
      <p:ext uri="{BB962C8B-B14F-4D97-AF65-F5344CB8AC3E}">
        <p14:creationId xmlns:p14="http://schemas.microsoft.com/office/powerpoint/2010/main" val="187251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creen Shot 2014-07-15 at 20.05.23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544160"/>
            <a:ext cx="8420100" cy="62829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1638"/>
          </a:xfrm>
          <a:solidFill>
            <a:srgbClr val="FFFF00">
              <a:alpha val="78000"/>
            </a:srgbClr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</a:t>
            </a:r>
            <a:r>
              <a:rPr lang="en-US" sz="1600" dirty="0">
                <a:latin typeface="Arial"/>
                <a:cs typeface="Arial"/>
              </a:rPr>
              <a:t>A1 Methods of production of lactose-free milk and its advantages.</a:t>
            </a:r>
          </a:p>
        </p:txBody>
      </p:sp>
    </p:spTree>
    <p:extLst>
      <p:ext uri="{BB962C8B-B14F-4D97-AF65-F5344CB8AC3E}">
        <p14:creationId xmlns:p14="http://schemas.microsoft.com/office/powerpoint/2010/main" val="4056673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077" y="762000"/>
            <a:ext cx="3289300" cy="4889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9144000" cy="363538"/>
          </a:xfrm>
          <a:solidFill>
            <a:srgbClr val="FFFF00">
              <a:alpha val="78000"/>
            </a:srgbClr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</a:t>
            </a:r>
            <a:r>
              <a:rPr lang="en-US" sz="1600" dirty="0">
                <a:latin typeface="Arial"/>
                <a:cs typeface="Arial"/>
              </a:rPr>
              <a:t>A1 Methods of production of lactose-free milk and its advantages.</a:t>
            </a:r>
          </a:p>
        </p:txBody>
      </p:sp>
      <p:sp>
        <p:nvSpPr>
          <p:cNvPr id="3" name="Rectangle 2"/>
          <p:cNvSpPr/>
          <p:nvPr/>
        </p:nvSpPr>
        <p:spPr>
          <a:xfrm>
            <a:off x="3416377" y="3994140"/>
            <a:ext cx="5473700" cy="2308324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1600" dirty="0">
                <a:solidFill>
                  <a:prstClr val="black"/>
                </a:solidFill>
              </a:rPr>
              <a:t>Other uses of lactose free milk: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As </a:t>
            </a:r>
            <a:r>
              <a:rPr lang="en-US" sz="1600" dirty="0">
                <a:solidFill>
                  <a:prstClr val="black"/>
                </a:solidFill>
              </a:rPr>
              <a:t>a means to increase the sweetness of milk (glucose and </a:t>
            </a:r>
            <a:r>
              <a:rPr lang="en-US" sz="1600" dirty="0" err="1">
                <a:solidFill>
                  <a:prstClr val="black"/>
                </a:solidFill>
              </a:rPr>
              <a:t>galactose</a:t>
            </a:r>
            <a:r>
              <a:rPr lang="en-US" sz="1600" dirty="0">
                <a:solidFill>
                  <a:prstClr val="black"/>
                </a:solidFill>
              </a:rPr>
              <a:t> are sweeter in </a:t>
            </a:r>
            <a:r>
              <a:rPr lang="en-US" sz="1600" dirty="0" err="1">
                <a:solidFill>
                  <a:prstClr val="black"/>
                </a:solidFill>
              </a:rPr>
              <a:t>flavour</a:t>
            </a:r>
            <a:r>
              <a:rPr lang="en-US" sz="1600" dirty="0">
                <a:solidFill>
                  <a:prstClr val="black"/>
                </a:solidFill>
              </a:rPr>
              <a:t>), thus negating the need for artificial sweeteners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As a way of reducing the </a:t>
            </a:r>
            <a:r>
              <a:rPr lang="en-US" sz="1600" dirty="0" err="1">
                <a:solidFill>
                  <a:prstClr val="black"/>
                </a:solidFill>
              </a:rPr>
              <a:t>crystallisation</a:t>
            </a:r>
            <a:r>
              <a:rPr lang="en-US" sz="1600" dirty="0">
                <a:solidFill>
                  <a:prstClr val="black"/>
                </a:solidFill>
              </a:rPr>
              <a:t> of ice-creams (glucose and </a:t>
            </a:r>
            <a:r>
              <a:rPr lang="en-US" sz="1600" dirty="0" err="1">
                <a:solidFill>
                  <a:prstClr val="black"/>
                </a:solidFill>
              </a:rPr>
              <a:t>galactose</a:t>
            </a:r>
            <a:r>
              <a:rPr lang="en-US" sz="1600" dirty="0">
                <a:solidFill>
                  <a:prstClr val="black"/>
                </a:solidFill>
              </a:rPr>
              <a:t> are more soluble than lactose)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As a means of shortening the production time for yogurts or cheese (bacteria ferment glucose and </a:t>
            </a:r>
            <a:r>
              <a:rPr lang="en-US" sz="1600" dirty="0" err="1">
                <a:solidFill>
                  <a:prstClr val="black"/>
                </a:solidFill>
              </a:rPr>
              <a:t>galactose</a:t>
            </a:r>
            <a:r>
              <a:rPr lang="en-US" sz="1600" dirty="0">
                <a:solidFill>
                  <a:prstClr val="black"/>
                </a:solidFill>
              </a:rPr>
              <a:t> more readily than lactose)</a:t>
            </a:r>
          </a:p>
        </p:txBody>
      </p:sp>
      <p:sp>
        <p:nvSpPr>
          <p:cNvPr id="4" name="Rectangle 3"/>
          <p:cNvSpPr/>
          <p:nvPr/>
        </p:nvSpPr>
        <p:spPr>
          <a:xfrm>
            <a:off x="3416377" y="762000"/>
            <a:ext cx="502912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Production of Lactose</a:t>
            </a:r>
            <a:r>
              <a:rPr lang="en-US" sz="1800" dirty="0">
                <a:solidFill>
                  <a:prstClr val="black"/>
                </a:solidFill>
              </a:rPr>
              <a:t>-free </a:t>
            </a:r>
            <a:r>
              <a:rPr lang="en-US" sz="1800" dirty="0">
                <a:solidFill>
                  <a:prstClr val="black"/>
                </a:solidFill>
              </a:rPr>
              <a:t>milk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Lactase obtained from commonly from yeast (bacteria is an alternative)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Lactase is bound to the surface of alginate beads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Milk is passed (repeatedly) </a:t>
            </a:r>
            <a:r>
              <a:rPr lang="en-US" sz="1800" dirty="0">
                <a:solidFill>
                  <a:prstClr val="black"/>
                </a:solidFill>
              </a:rPr>
              <a:t>over </a:t>
            </a:r>
            <a:r>
              <a:rPr lang="en-US" sz="1800" dirty="0">
                <a:solidFill>
                  <a:prstClr val="black"/>
                </a:solidFill>
              </a:rPr>
              <a:t>the beads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The lactose is broken down into glucose and </a:t>
            </a:r>
            <a:r>
              <a:rPr lang="en-US" sz="1800" dirty="0" err="1">
                <a:solidFill>
                  <a:prstClr val="black"/>
                </a:solidFill>
              </a:rPr>
              <a:t>galactose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The immobilized enzyme remains to be used again and does not affect the quality of the lactose free milk</a:t>
            </a:r>
            <a:endParaRPr lang="en-US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297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"/>
            <a:ext cx="9261132" cy="6853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9144000" cy="75723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2.5.S</a:t>
            </a:r>
            <a:r>
              <a:rPr lang="en-US" sz="1600" dirty="0">
                <a:latin typeface="Arial"/>
                <a:cs typeface="Arial"/>
              </a:rPr>
              <a:t>1 Design of experiments to test the effect of temperature, pH and substrate concentration on the activity of enzymes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2.5.S2 Experimental investigation of a factor affecting enzyme activity. (Practical 3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0164" y="3079740"/>
            <a:ext cx="7998036" cy="341632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Possible research questions, what are you going to investigate (</a:t>
            </a:r>
            <a:r>
              <a:rPr lang="en-US" sz="1800" b="1" dirty="0">
                <a:solidFill>
                  <a:prstClr val="black"/>
                </a:solidFill>
              </a:rPr>
              <a:t>independent variable</a:t>
            </a:r>
            <a:r>
              <a:rPr lang="en-US" sz="1800" dirty="0">
                <a:solidFill>
                  <a:prstClr val="black"/>
                </a:solidFill>
              </a:rPr>
              <a:t>)?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is the effect of substrate concentration?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is the effect of temperature?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is the effect of pH?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Which type of yeast has a higher concentration of catalase?</a:t>
            </a:r>
          </a:p>
          <a:p>
            <a:pPr marL="285750" indent="-285750" defTabSz="457200">
              <a:buFont typeface="Arial"/>
              <a:buChar char="•"/>
            </a:pPr>
            <a:endParaRPr lang="en-US" sz="1800" dirty="0">
              <a:solidFill>
                <a:prstClr val="black"/>
              </a:solidFill>
            </a:endParaRPr>
          </a:p>
          <a:p>
            <a:pPr defTabSz="457200"/>
            <a:r>
              <a:rPr lang="en-US" sz="1800" dirty="0">
                <a:solidFill>
                  <a:prstClr val="black"/>
                </a:solidFill>
              </a:rPr>
              <a:t>Important things to consider: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How are you going to vary the mass/volume/concentration of your variable?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units will you be measuring your variable in?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Have you chosen an effect range or values to answer your question?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Are the concentrations/chemicals you are using safe to handle?</a:t>
            </a:r>
          </a:p>
        </p:txBody>
      </p:sp>
      <p:sp>
        <p:nvSpPr>
          <p:cNvPr id="4" name="Rectangle 3"/>
          <p:cNvSpPr/>
          <p:nvPr/>
        </p:nvSpPr>
        <p:spPr>
          <a:xfrm>
            <a:off x="368377" y="939800"/>
            <a:ext cx="5867323" cy="923330"/>
          </a:xfrm>
          <a:prstGeom prst="rect">
            <a:avLst/>
          </a:prstGeom>
          <a:solidFill>
            <a:srgbClr val="FFFFFF">
              <a:alpha val="70000"/>
            </a:srgbClr>
          </a:solidFill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Catalase is one of the most widespread enzymes. </a:t>
            </a:r>
            <a:r>
              <a:rPr lang="en-US" sz="1800">
                <a:solidFill>
                  <a:prstClr val="black"/>
                </a:solidFill>
              </a:rPr>
              <a:t>It </a:t>
            </a:r>
            <a:r>
              <a:rPr lang="en-US" sz="1800">
                <a:solidFill>
                  <a:prstClr val="black"/>
                </a:solidFill>
              </a:rPr>
              <a:t>catalyzes </a:t>
            </a:r>
            <a:r>
              <a:rPr lang="en-US" sz="1800" dirty="0">
                <a:solidFill>
                  <a:prstClr val="black"/>
                </a:solidFill>
              </a:rPr>
              <a:t>the conversion of hydrogen peroxide, a toxic by-product of metabolism, into water and </a:t>
            </a:r>
            <a:r>
              <a:rPr lang="en-US" sz="1800" dirty="0">
                <a:solidFill>
                  <a:prstClr val="black"/>
                </a:solidFill>
              </a:rPr>
              <a:t>oxygen.</a:t>
            </a:r>
            <a:endParaRPr lang="en-US" sz="1800" dirty="0">
              <a:solidFill>
                <a:prstClr val="black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24300" y="1963361"/>
            <a:ext cx="4292600" cy="981670"/>
          </a:xfrm>
          <a:prstGeom prst="rect">
            <a:avLst/>
          </a:prstGeom>
          <a:solidFill>
            <a:srgbClr val="FFFFFF">
              <a:alpha val="7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1800">
              <a:solidFill>
                <a:prstClr val="white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4172600" y="2123996"/>
            <a:ext cx="3841100" cy="521732"/>
            <a:chOff x="1193800" y="2578100"/>
            <a:chExt cx="3841100" cy="521732"/>
          </a:xfrm>
        </p:grpSpPr>
        <p:sp>
          <p:nvSpPr>
            <p:cNvPr id="5" name="TextBox 4"/>
            <p:cNvSpPr txBox="1"/>
            <p:nvPr/>
          </p:nvSpPr>
          <p:spPr>
            <a:xfrm>
              <a:off x="1193800" y="2730500"/>
              <a:ext cx="63731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800" dirty="0">
                  <a:solidFill>
                    <a:prstClr val="black"/>
                  </a:solidFill>
                </a:rPr>
                <a:t>H</a:t>
              </a:r>
              <a:r>
                <a:rPr lang="en-US" sz="1800" baseline="-25000" dirty="0">
                  <a:solidFill>
                    <a:prstClr val="black"/>
                  </a:solidFill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</a:rPr>
                <a:t>O</a:t>
              </a:r>
              <a:r>
                <a:rPr lang="en-US" sz="1800" baseline="-25000" dirty="0">
                  <a:solidFill>
                    <a:prstClr val="black"/>
                  </a:solidFill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</a:rPr>
                <a:t> </a:t>
              </a:r>
              <a:endParaRPr lang="en-US" sz="1800" dirty="0">
                <a:solidFill>
                  <a:prstClr val="black"/>
                </a:solidFill>
              </a:endParaRPr>
            </a:p>
          </p:txBody>
        </p:sp>
        <p:cxnSp>
          <p:nvCxnSpPr>
            <p:cNvPr id="7" name="Straight Arrow Connector 6"/>
            <p:cNvCxnSpPr/>
            <p:nvPr/>
          </p:nvCxnSpPr>
          <p:spPr>
            <a:xfrm flipV="1">
              <a:off x="2108200" y="2921000"/>
              <a:ext cx="1409700" cy="127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2324100" y="2578100"/>
              <a:ext cx="9748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800" dirty="0">
                  <a:solidFill>
                    <a:prstClr val="black"/>
                  </a:solidFill>
                </a:rPr>
                <a:t>Catalase</a:t>
              </a:r>
              <a:endParaRPr lang="en-US" sz="1800" dirty="0">
                <a:solidFill>
                  <a:prstClr val="black"/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657600" y="2730500"/>
              <a:ext cx="13773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defTabSz="457200"/>
              <a:r>
                <a:rPr lang="en-US" sz="1800" dirty="0">
                  <a:solidFill>
                    <a:prstClr val="black"/>
                  </a:solidFill>
                </a:rPr>
                <a:t>H</a:t>
              </a:r>
              <a:r>
                <a:rPr lang="en-US" sz="1800" baseline="-25000" dirty="0">
                  <a:solidFill>
                    <a:prstClr val="black"/>
                  </a:solidFill>
                </a:rPr>
                <a:t>2</a:t>
              </a:r>
              <a:r>
                <a:rPr lang="en-US" sz="1800" dirty="0">
                  <a:solidFill>
                    <a:prstClr val="black"/>
                  </a:solidFill>
                </a:rPr>
                <a:t>O    +     O</a:t>
              </a:r>
              <a:r>
                <a:rPr lang="en-US" sz="1800" baseline="-25000" dirty="0">
                  <a:solidFill>
                    <a:prstClr val="black"/>
                  </a:solidFill>
                </a:rPr>
                <a:t>2</a:t>
              </a:r>
              <a:endParaRPr lang="en-US" sz="1800" baseline="-25000" dirty="0">
                <a:solidFill>
                  <a:prstClr val="black"/>
                </a:solidFill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3050832" y="6611779"/>
            <a:ext cx="62103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www.scienceexperimentsforkids.us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wp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-content/uploads/2011/08/hydrogen-experiments-for-kids-3-img.jpg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3401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"/>
            <a:ext cx="9261132" cy="6853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9144000" cy="75723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2.5.S</a:t>
            </a:r>
            <a:r>
              <a:rPr lang="en-US" sz="1600" dirty="0">
                <a:latin typeface="Arial"/>
                <a:cs typeface="Arial"/>
              </a:rPr>
              <a:t>1 Design of experiments to test the effect of temperature, pH and substrate concentration on the activity of enzymes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2.5.S2 Experimental investigation of a factor affecting enzyme activity. (Practical 3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33163" y="958840"/>
            <a:ext cx="8290137" cy="2862323"/>
          </a:xfrm>
          <a:prstGeom prst="rect">
            <a:avLst/>
          </a:prstGeom>
          <a:solidFill>
            <a:srgbClr val="FFFFFF">
              <a:alpha val="69000"/>
            </a:srgb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How are you going to measure your results (</a:t>
            </a:r>
            <a:r>
              <a:rPr lang="en-US" sz="1800" b="1" dirty="0">
                <a:solidFill>
                  <a:prstClr val="black"/>
                </a:solidFill>
              </a:rPr>
              <a:t>dependent variable</a:t>
            </a:r>
            <a:r>
              <a:rPr lang="en-US" sz="1800" dirty="0">
                <a:solidFill>
                  <a:prstClr val="black"/>
                </a:solidFill>
              </a:rPr>
              <a:t>)?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Are you measuring the increase of a product or the disappearance of a substrate?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Are you measuring directly (e.g. testing for the concentration of the product) or indirectly (change in pH)?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equipment will you be using to measure your results?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are the units and uncertainty given both the equipment and how you choose to use it?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time period do you need to run the experiment for? How fast is the enzyme action likely to be?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How many repeats will you need to make sure your results are reliable?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050832" y="6611779"/>
            <a:ext cx="62103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www.scienceexperimentsforkids.us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wp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-content/uploads/2011/08/hydrogen-experiments-for-kids-3-img.jpg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60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762"/>
            <a:ext cx="9261132" cy="68532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2"/>
            <a:ext cx="9144000" cy="757238"/>
          </a:xfrm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en-US" sz="1600" dirty="0" smtClean="0">
                <a:latin typeface="Arial"/>
                <a:cs typeface="Arial"/>
              </a:rPr>
              <a:t>2.5.S</a:t>
            </a:r>
            <a:r>
              <a:rPr lang="en-US" sz="1600" dirty="0">
                <a:latin typeface="Arial"/>
                <a:cs typeface="Arial"/>
              </a:rPr>
              <a:t>1 Design of experiments to test the effect of temperature, pH and substrate concentration on the activity of enzymes</a:t>
            </a:r>
            <a:r>
              <a:rPr lang="en-US" sz="1600" dirty="0" smtClean="0">
                <a:latin typeface="Arial"/>
                <a:cs typeface="Arial"/>
              </a:rPr>
              <a:t>.</a:t>
            </a:r>
            <a:br>
              <a:rPr lang="en-US" sz="1600" dirty="0" smtClean="0">
                <a:latin typeface="Arial"/>
                <a:cs typeface="Arial"/>
              </a:rPr>
            </a:br>
            <a:r>
              <a:rPr lang="en-US" sz="1600" dirty="0">
                <a:latin typeface="Arial"/>
                <a:cs typeface="Arial"/>
              </a:rPr>
              <a:t>2.5.S2 Experimental investigation of a factor affecting enzyme activity. (Practical 3</a:t>
            </a:r>
            <a:r>
              <a:rPr lang="en-US" sz="1600" dirty="0" smtClean="0">
                <a:latin typeface="Arial"/>
                <a:cs typeface="Arial"/>
              </a:rPr>
              <a:t>)</a:t>
            </a:r>
            <a:endParaRPr lang="en-US" sz="1600" dirty="0"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163" y="991512"/>
            <a:ext cx="8580650" cy="2585323"/>
          </a:xfrm>
          <a:prstGeom prst="rect">
            <a:avLst/>
          </a:prstGeom>
          <a:solidFill>
            <a:srgbClr val="FFFFFF">
              <a:alpha val="69000"/>
            </a:srgb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1800" dirty="0">
                <a:solidFill>
                  <a:prstClr val="black"/>
                </a:solidFill>
              </a:rPr>
              <a:t>How are you going to make sure it is a fair test (</a:t>
            </a:r>
            <a:r>
              <a:rPr lang="en-US" sz="1800" b="1" dirty="0">
                <a:solidFill>
                  <a:prstClr val="black"/>
                </a:solidFill>
              </a:rPr>
              <a:t>control variables</a:t>
            </a:r>
            <a:r>
              <a:rPr lang="en-US" sz="1800" dirty="0">
                <a:solidFill>
                  <a:prstClr val="black"/>
                </a:solidFill>
              </a:rPr>
              <a:t>)?</a:t>
            </a:r>
            <a:endParaRPr lang="en-US" sz="1800" dirty="0">
              <a:solidFill>
                <a:prstClr val="black"/>
              </a:solidFill>
            </a:endParaRP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variables other than your independent variable could affect the results?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Why would these variables affect the results?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How will you ensure each is kept constant and monitored?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What level should they be kept constant at? If a control variable is too far from it’s optimum then it could limit the enzyme action and no change would be seen in the results.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800" dirty="0">
                <a:solidFill>
                  <a:prstClr val="black"/>
                </a:solidFill>
              </a:rPr>
              <a:t>If a variable cannot be controlled it should still be discussed and considered as an </a:t>
            </a:r>
            <a:r>
              <a:rPr lang="en-US" sz="1800" b="1" dirty="0">
                <a:solidFill>
                  <a:prstClr val="black"/>
                </a:solidFill>
              </a:rPr>
              <a:t>uncontrolled variable</a:t>
            </a:r>
            <a:r>
              <a:rPr lang="en-US" sz="1800" dirty="0">
                <a:solidFill>
                  <a:prstClr val="black"/>
                </a:solidFill>
              </a:rPr>
              <a:t>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33164" y="4237572"/>
            <a:ext cx="8580649" cy="2062103"/>
          </a:xfrm>
          <a:prstGeom prst="rect">
            <a:avLst/>
          </a:prstGeom>
          <a:solidFill>
            <a:srgbClr val="FFFFFF">
              <a:alpha val="69000"/>
            </a:srgbClr>
          </a:solidFill>
          <a:ln>
            <a:solidFill>
              <a:srgbClr val="000000"/>
            </a:solidFill>
          </a:ln>
        </p:spPr>
        <p:txBody>
          <a:bodyPr wrap="square">
            <a:spAutoFit/>
          </a:bodyPr>
          <a:lstStyle/>
          <a:p>
            <a:pPr defTabSz="457200"/>
            <a:r>
              <a:rPr lang="en-US" sz="1600" b="1" dirty="0">
                <a:solidFill>
                  <a:prstClr val="black"/>
                </a:solidFill>
              </a:rPr>
              <a:t>Safety and ethics</a:t>
            </a:r>
            <a:r>
              <a:rPr lang="en-US" sz="1600" dirty="0">
                <a:solidFill>
                  <a:prstClr val="black"/>
                </a:solidFill>
              </a:rPr>
              <a:t>: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Are you using any equipment that may cause you or others harm? What steps have you taken to minimize this risk?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If you intend to use animals have you first considered alternative subjects?</a:t>
            </a:r>
          </a:p>
          <a:p>
            <a:pPr marL="285750" indent="-285750" defTabSz="457200">
              <a:buFont typeface="Arial"/>
              <a:buChar char="•"/>
            </a:pPr>
            <a:r>
              <a:rPr lang="en-US" sz="1600" dirty="0">
                <a:solidFill>
                  <a:prstClr val="black"/>
                </a:solidFill>
              </a:rPr>
              <a:t>If you still intend to use animals are subjects have you ensured both:</a:t>
            </a:r>
          </a:p>
          <a:p>
            <a:pPr marL="742950" lvl="1" indent="-285750" defTabSz="457200">
              <a:buFont typeface="Courier New"/>
              <a:buChar char="o"/>
            </a:pPr>
            <a:r>
              <a:rPr lang="en-US" sz="1600" dirty="0">
                <a:solidFill>
                  <a:prstClr val="black"/>
                </a:solidFill>
              </a:rPr>
              <a:t>no harm comes to them as a result of the experiment</a:t>
            </a:r>
          </a:p>
          <a:p>
            <a:pPr marL="742950" lvl="1" indent="-285750" defTabSz="457200">
              <a:buFont typeface="Courier New"/>
              <a:buChar char="o"/>
            </a:pPr>
            <a:r>
              <a:rPr lang="en-US" sz="1600" dirty="0">
                <a:solidFill>
                  <a:prstClr val="black"/>
                </a:solidFill>
              </a:rPr>
              <a:t>The experiment does not induce stress or conditions beyond that normally found in their natural environment</a:t>
            </a:r>
          </a:p>
        </p:txBody>
      </p:sp>
      <p:sp>
        <p:nvSpPr>
          <p:cNvPr id="4" name="Rectangle 3"/>
          <p:cNvSpPr/>
          <p:nvPr/>
        </p:nvSpPr>
        <p:spPr>
          <a:xfrm>
            <a:off x="3050832" y="6611779"/>
            <a:ext cx="62103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457200"/>
            <a:r>
              <a:rPr lang="en-US" sz="1000" dirty="0">
                <a:solidFill>
                  <a:prstClr val="black"/>
                </a:solidFill>
                <a:hlinkClick r:id="rId3"/>
              </a:rPr>
              <a:t>http://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www.scienceexperimentsforkids.us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/</a:t>
            </a:r>
            <a:r>
              <a:rPr lang="en-US" sz="1000" dirty="0" err="1">
                <a:solidFill>
                  <a:prstClr val="black"/>
                </a:solidFill>
                <a:hlinkClick r:id="rId3"/>
              </a:rPr>
              <a:t>wp</a:t>
            </a:r>
            <a:r>
              <a:rPr lang="en-US" sz="1000" dirty="0">
                <a:solidFill>
                  <a:prstClr val="black"/>
                </a:solidFill>
                <a:hlinkClick r:id="rId3"/>
              </a:rPr>
              <a:t>-content/uploads/2011/08/hydrogen-experiments-for-kids-3-img.jpg</a:t>
            </a:r>
            <a:endParaRPr lang="en-US" sz="1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1061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B DP Student Note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983</Words>
  <Application>Microsoft Office PowerPoint</Application>
  <PresentationFormat>On-screen Show (4:3)</PresentationFormat>
  <Paragraphs>78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IB DP Student Notes</vt:lpstr>
      <vt:lpstr>Industrial Uses of Enzymes</vt:lpstr>
      <vt:lpstr>2.5.U5 Immobilized enzymes are widely used in industry.</vt:lpstr>
      <vt:lpstr>2.5.U5 Immobilized enzymes are widely used in industry.</vt:lpstr>
      <vt:lpstr>2.5.A1 Methods of production of lactose-free milk and its advantages.</vt:lpstr>
      <vt:lpstr>2.5.A1 Methods of production of lactose-free milk and its advantages.</vt:lpstr>
      <vt:lpstr>2.5.S1 Design of experiments to test the effect of temperature, pH and substrate concentration on the activity of enzymes. 2.5.S2 Experimental investigation of a factor affecting enzyme activity. (Practical 3)</vt:lpstr>
      <vt:lpstr>2.5.S1 Design of experiments to test the effect of temperature, pH and substrate concentration on the activity of enzymes. 2.5.S2 Experimental investigation of a factor affecting enzyme activity. (Practical 3)</vt:lpstr>
      <vt:lpstr>2.5.S1 Design of experiments to test the effect of temperature, pH and substrate concentration on the activity of enzymes. 2.5.S2 Experimental investigation of a factor affecting enzyme activity. (Practical 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Uses of Enzymes</dc:title>
  <dc:creator>Victoria Mcknight</dc:creator>
  <cp:lastModifiedBy>Victoria Mcknight</cp:lastModifiedBy>
  <cp:revision>1</cp:revision>
  <dcterms:created xsi:type="dcterms:W3CDTF">2016-05-23T04:41:57Z</dcterms:created>
  <dcterms:modified xsi:type="dcterms:W3CDTF">2016-05-23T04:47:12Z</dcterms:modified>
</cp:coreProperties>
</file>