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342" r:id="rId3"/>
    <p:sldId id="382" r:id="rId4"/>
    <p:sldId id="381" r:id="rId5"/>
    <p:sldId id="384" r:id="rId6"/>
    <p:sldId id="383" r:id="rId7"/>
    <p:sldId id="386" r:id="rId8"/>
    <p:sldId id="391" r:id="rId9"/>
    <p:sldId id="390" r:id="rId10"/>
    <p:sldId id="387" r:id="rId11"/>
    <p:sldId id="392" r:id="rId12"/>
    <p:sldId id="366" r:id="rId13"/>
    <p:sldId id="388" r:id="rId14"/>
    <p:sldId id="39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EF53345-1A6E-7045-BD3D-5021CEFB7936}">
          <p14:sldIdLst>
            <p14:sldId id="260"/>
            <p14:sldId id="342"/>
            <p14:sldId id="382"/>
            <p14:sldId id="381"/>
            <p14:sldId id="384"/>
            <p14:sldId id="383"/>
            <p14:sldId id="386"/>
            <p14:sldId id="391"/>
            <p14:sldId id="390"/>
            <p14:sldId id="387"/>
            <p14:sldId id="392"/>
            <p14:sldId id="366"/>
            <p14:sldId id="388"/>
            <p14:sldId id="393"/>
          </p14:sldIdLst>
        </p14:section>
      </p14:sectionLst>
    </p:ext>
    <p:ext uri="{EFAFB233-063F-42B5-8137-9DF3F51BA10A}">
      <p15:sldGuideLst xmlns:p15="http://schemas.microsoft.com/office/powerpoint/2012/main">
        <p15:guide id="1" orient="horz" pos="3102">
          <p15:clr>
            <a:srgbClr val="A4A3A4"/>
          </p15:clr>
        </p15:guide>
        <p15:guide id="2" pos="46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F065"/>
    <a:srgbClr val="EAEAEA"/>
    <a:srgbClr val="EEEEEE"/>
    <a:srgbClr val="CC3300"/>
    <a:srgbClr val="CC0000"/>
    <a:srgbClr val="FFFF66"/>
    <a:srgbClr val="EBAEE5"/>
    <a:srgbClr val="3A0E14"/>
    <a:srgbClr val="800000"/>
    <a:srgbClr val="8E06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95" autoAdjust="0"/>
    <p:restoredTop sz="89126" autoAdjust="0"/>
  </p:normalViewPr>
  <p:slideViewPr>
    <p:cSldViewPr snapToGrid="0" snapToObjects="1" showGuides="1">
      <p:cViewPr varScale="1">
        <p:scale>
          <a:sx n="69" d="100"/>
          <a:sy n="69" d="100"/>
        </p:scale>
        <p:origin x="1128" y="60"/>
      </p:cViewPr>
      <p:guideLst>
        <p:guide orient="horz" pos="3102"/>
        <p:guide pos="4628"/>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313807-ED68-354E-B2A7-93262C600EB5}" type="datetimeFigureOut">
              <a:rPr lang="en-US" smtClean="0"/>
              <a:t>1/10/2017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669C55-1A15-554C-B13A-F7A4EBB5AD2E}" type="slidenum">
              <a:rPr lang="en-US" smtClean="0"/>
              <a:t>‹#›</a:t>
            </a:fld>
            <a:endParaRPr lang="en-US"/>
          </a:p>
        </p:txBody>
      </p:sp>
    </p:spTree>
    <p:extLst>
      <p:ext uri="{BB962C8B-B14F-4D97-AF65-F5344CB8AC3E}">
        <p14:creationId xmlns:p14="http://schemas.microsoft.com/office/powerpoint/2010/main" val="2251623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772400" cy="1470025"/>
          </a:xfrm>
        </p:spPr>
        <p:txBody>
          <a:bodyPr/>
          <a:lstStyle/>
          <a:p>
            <a:r>
              <a:rPr lang="en-US"/>
              <a:t>Click to edit Master title style</a:t>
            </a:r>
          </a:p>
        </p:txBody>
      </p:sp>
      <p:sp>
        <p:nvSpPr>
          <p:cNvPr id="3" name="Subtitle 2"/>
          <p:cNvSpPr>
            <a:spLocks noGrp="1"/>
          </p:cNvSpPr>
          <p:nvPr>
            <p:ph type="subTitle" idx="1"/>
          </p:nvPr>
        </p:nvSpPr>
        <p:spPr>
          <a:xfrm>
            <a:off x="231774" y="1676400"/>
            <a:ext cx="8744301" cy="1228725"/>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Text Placeholder 7"/>
          <p:cNvSpPr>
            <a:spLocks noGrp="1"/>
          </p:cNvSpPr>
          <p:nvPr>
            <p:ph type="body" sz="quarter" idx="10" hasCustomPrompt="1"/>
          </p:nvPr>
        </p:nvSpPr>
        <p:spPr>
          <a:xfrm>
            <a:off x="231775" y="3159125"/>
            <a:ext cx="8744300" cy="1889125"/>
          </a:xfrm>
        </p:spPr>
        <p:txBody>
          <a:bodyPr>
            <a:normAutofit/>
          </a:bodyPr>
          <a:lstStyle>
            <a:lvl1pPr marL="0" indent="0" algn="ctr" defTabSz="457200" rtl="0" eaLnBrk="1" latinLnBrk="0" hangingPunct="1">
              <a:spcBef>
                <a:spcPct val="20000"/>
              </a:spcBef>
              <a:buFont typeface="Arial"/>
              <a:buNone/>
              <a:defRPr lang="en-US" sz="2000" kern="1200" dirty="0">
                <a:solidFill>
                  <a:schemeClr val="tx1">
                    <a:tint val="75000"/>
                  </a:schemeClr>
                </a:solidFill>
                <a:latin typeface="+mn-lt"/>
                <a:ea typeface="+mn-ea"/>
                <a:cs typeface="+mn-cs"/>
              </a:defRPr>
            </a:lvl1pPr>
          </a:lstStyle>
          <a:p>
            <a:r>
              <a:rPr lang="en-US" dirty="0"/>
              <a:t>Click to edit Master subtitle style</a:t>
            </a:r>
          </a:p>
        </p:txBody>
      </p:sp>
    </p:spTree>
    <p:extLst>
      <p:ext uri="{BB962C8B-B14F-4D97-AF65-F5344CB8AC3E}">
        <p14:creationId xmlns:p14="http://schemas.microsoft.com/office/powerpoint/2010/main" val="197749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3110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7764"/>
            <a:ext cx="4495800" cy="57102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630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0" y="1167607"/>
            <a:ext cx="4497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1807368"/>
            <a:ext cx="4497388"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67607"/>
            <a:ext cx="4498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807368"/>
            <a:ext cx="4498975" cy="50506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90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846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221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465513" cy="13017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0"/>
            <a:ext cx="5568950" cy="6858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435100"/>
            <a:ext cx="3465513" cy="542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9983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443538"/>
            <a:ext cx="9144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91440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0" y="6010276"/>
            <a:ext cx="9144000" cy="847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06201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4763"/>
            <a:ext cx="9144000" cy="1143000"/>
          </a:xfrm>
          <a:prstGeom prst="rect">
            <a:avLst/>
          </a:prstGeom>
          <a:solidFill>
            <a:srgbClr val="B9CDE5">
              <a:alpha val="78000"/>
            </a:srgbClr>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166018"/>
            <a:ext cx="9144000" cy="5691982"/>
          </a:xfrm>
          <a:prstGeom prst="rect">
            <a:avLst/>
          </a:prstGeom>
          <a:solidFill>
            <a:srgbClr val="B9CDE5">
              <a:alpha val="78000"/>
            </a:srgbClr>
          </a:solidFill>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3578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www.britannica.com/blogs/2013/11/big-data-meets-tiny-storag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kTH13oI8BS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arc.library.oregonstate.edu/coll/nonspcoll/catalogue/picture-dnamodel-900w.jpg"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arc.library.oregonstate.edu/coll/nonspcoll/catalogue/picture-dnamodel-900w.jpg" TargetMode="External"/><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hyperlink" Target="http://youtu.be/sf0YXnAFBs8" TargetMode="External"/><Relationship Id="rId5" Type="http://schemas.openxmlformats.org/officeDocument/2006/relationships/image" Target="../media/image14.png"/><Relationship Id="rId4" Type="http://schemas.openxmlformats.org/officeDocument/2006/relationships/hyperlink" Target="http://www.nobelprize.org/educational/medicine/dna_double_helix/readmore.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video" Target="https://www.youtube.com/embed/qy8dk5iS1f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pic>
        <p:nvPicPr>
          <p:cNvPr id="10" name="Picture 9" descr="3448995354_eebd910a40_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0097" y="63501"/>
            <a:ext cx="4573903" cy="6794499"/>
          </a:xfrm>
          <a:prstGeom prst="rect">
            <a:avLst/>
          </a:prstGeom>
          <a:ln w="57150">
            <a:solidFill>
              <a:schemeClr val="tx1"/>
            </a:solidFill>
          </a:ln>
        </p:spPr>
      </p:pic>
      <p:pic>
        <p:nvPicPr>
          <p:cNvPr id="6" name="Picture 5" descr="double_helix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1" y="858650"/>
            <a:ext cx="4125709" cy="3086408"/>
          </a:xfrm>
          <a:prstGeom prst="rect">
            <a:avLst/>
          </a:prstGeom>
        </p:spPr>
      </p:pic>
      <p:sp>
        <p:nvSpPr>
          <p:cNvPr id="2" name="Title 1"/>
          <p:cNvSpPr>
            <a:spLocks noGrp="1"/>
          </p:cNvSpPr>
          <p:nvPr>
            <p:ph type="ctrTitle"/>
          </p:nvPr>
        </p:nvSpPr>
        <p:spPr>
          <a:xfrm>
            <a:off x="0" y="1"/>
            <a:ext cx="5778500" cy="858648"/>
          </a:xfrm>
          <a:solidFill>
            <a:srgbClr val="FF0000"/>
          </a:solidFill>
        </p:spPr>
        <p:txBody>
          <a:bodyPr>
            <a:normAutofit/>
          </a:bodyPr>
          <a:lstStyle/>
          <a:p>
            <a:r>
              <a:rPr lang="en-US" dirty="0"/>
              <a:t>2.6 Structure of DNA and RNA</a:t>
            </a:r>
          </a:p>
        </p:txBody>
      </p:sp>
      <p:sp>
        <p:nvSpPr>
          <p:cNvPr id="3" name="Subtitle 2"/>
          <p:cNvSpPr>
            <a:spLocks noGrp="1"/>
          </p:cNvSpPr>
          <p:nvPr>
            <p:ph type="subTitle" idx="1"/>
          </p:nvPr>
        </p:nvSpPr>
        <p:spPr>
          <a:xfrm>
            <a:off x="3251200" y="2232657"/>
            <a:ext cx="5892800" cy="742951"/>
          </a:xfrm>
          <a:solidFill>
            <a:srgbClr val="FFFF00"/>
          </a:solidFill>
        </p:spPr>
        <p:txBody>
          <a:bodyPr>
            <a:normAutofit fontScale="85000" lnSpcReduction="20000"/>
          </a:bodyPr>
          <a:lstStyle/>
          <a:p>
            <a:pPr algn="l"/>
            <a:r>
              <a:rPr lang="en-US" dirty="0">
                <a:solidFill>
                  <a:schemeClr val="tx1"/>
                </a:solidFill>
              </a:rPr>
              <a:t>Essential idea: The structure of DNA allows efficient storage of genetic information.</a:t>
            </a:r>
          </a:p>
        </p:txBody>
      </p:sp>
      <p:sp>
        <p:nvSpPr>
          <p:cNvPr id="4" name="Text Placeholder 3"/>
          <p:cNvSpPr>
            <a:spLocks noGrp="1"/>
          </p:cNvSpPr>
          <p:nvPr>
            <p:ph type="body" sz="quarter" idx="10"/>
          </p:nvPr>
        </p:nvSpPr>
        <p:spPr>
          <a:xfrm>
            <a:off x="673100" y="3940415"/>
            <a:ext cx="7886700" cy="2671363"/>
          </a:xfrm>
          <a:solidFill>
            <a:schemeClr val="accent1">
              <a:lumMod val="40000"/>
              <a:lumOff val="60000"/>
            </a:schemeClr>
          </a:solidFill>
        </p:spPr>
        <p:txBody>
          <a:bodyPr>
            <a:noAutofit/>
          </a:bodyPr>
          <a:lstStyle/>
          <a:p>
            <a:pPr algn="l"/>
            <a:r>
              <a:rPr lang="en-US" dirty="0">
                <a:solidFill>
                  <a:schemeClr val="tx1"/>
                </a:solidFill>
              </a:rPr>
              <a:t>There is 2m of DNA in each human cell, however the most cells in the human body have a diameter of 10 </a:t>
            </a:r>
            <a:r>
              <a:rPr lang="en-US" dirty="0" err="1">
                <a:solidFill>
                  <a:schemeClr val="tx1"/>
                </a:solidFill>
              </a:rPr>
              <a:t>μm</a:t>
            </a:r>
            <a:r>
              <a:rPr lang="en-US" dirty="0">
                <a:solidFill>
                  <a:schemeClr val="tx1"/>
                </a:solidFill>
              </a:rPr>
              <a:t>. This DNA is divided in chromosomes and coiled around proteins called histones to be efficiently stored in each cell's nucleus. </a:t>
            </a:r>
          </a:p>
          <a:p>
            <a:pPr algn="l"/>
            <a:r>
              <a:rPr lang="en-US" dirty="0">
                <a:solidFill>
                  <a:schemeClr val="tx1"/>
                </a:solidFill>
              </a:rPr>
              <a:t>The human genome project which has decoded the base sequence for the whole 2m of the human genome requires a data warehouse (pictured) to store the information electronically. This should give a good idea of just how efficient DNA is at storing information and why it needs to be so.</a:t>
            </a:r>
          </a:p>
        </p:txBody>
      </p:sp>
      <p:sp>
        <p:nvSpPr>
          <p:cNvPr id="9" name="Rectangle 8"/>
          <p:cNvSpPr/>
          <p:nvPr/>
        </p:nvSpPr>
        <p:spPr>
          <a:xfrm>
            <a:off x="0" y="6611779"/>
            <a:ext cx="4572000" cy="246221"/>
          </a:xfrm>
          <a:prstGeom prst="rect">
            <a:avLst/>
          </a:prstGeom>
        </p:spPr>
        <p:txBody>
          <a:bodyPr>
            <a:spAutoFit/>
          </a:bodyPr>
          <a:lstStyle/>
          <a:p>
            <a:r>
              <a:rPr lang="en-US" sz="1000" dirty="0">
                <a:hlinkClick r:id="rId4"/>
              </a:rPr>
              <a:t>http://</a:t>
            </a:r>
            <a:r>
              <a:rPr lang="en-US" sz="1000" dirty="0" err="1">
                <a:hlinkClick r:id="rId4"/>
              </a:rPr>
              <a:t>www.britannica.com</a:t>
            </a:r>
            <a:r>
              <a:rPr lang="en-US" sz="1000" dirty="0">
                <a:hlinkClick r:id="rId4"/>
              </a:rPr>
              <a:t>/blogs/2013/11/big-data-meets-tiny-storage/</a:t>
            </a:r>
            <a:endParaRPr lang="en-US" sz="1000" dirty="0"/>
          </a:p>
        </p:txBody>
      </p:sp>
    </p:spTree>
    <p:extLst>
      <p:ext uri="{BB962C8B-B14F-4D97-AF65-F5344CB8AC3E}">
        <p14:creationId xmlns:p14="http://schemas.microsoft.com/office/powerpoint/2010/main" val="9543579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587905"/>
          </a:xfrm>
          <a:solidFill>
            <a:srgbClr val="FFC000">
              <a:alpha val="78000"/>
            </a:srgbClr>
          </a:solidFill>
        </p:spPr>
        <p:txBody>
          <a:bodyPr>
            <a:noAutofit/>
          </a:bodyPr>
          <a:lstStyle/>
          <a:p>
            <a:r>
              <a:rPr lang="en-US" sz="1600" dirty="0">
                <a:latin typeface="Arial"/>
                <a:cs typeface="Arial"/>
              </a:rPr>
              <a:t>2.6.U3 DNA is a double helix made of two antiparallel strands of nucleotides linked by hydrogen bonding between complementary base pairs.</a:t>
            </a:r>
          </a:p>
        </p:txBody>
      </p:sp>
      <p:pic>
        <p:nvPicPr>
          <p:cNvPr id="6" name="Picture 5" descr="Screen Shot 2014-07-18 at 00.37.5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47042"/>
            <a:ext cx="9144000" cy="5509984"/>
          </a:xfrm>
          <a:prstGeom prst="rect">
            <a:avLst/>
          </a:prstGeom>
        </p:spPr>
      </p:pic>
    </p:spTree>
    <p:extLst>
      <p:ext uri="{BB962C8B-B14F-4D97-AF65-F5344CB8AC3E}">
        <p14:creationId xmlns:p14="http://schemas.microsoft.com/office/powerpoint/2010/main" val="49028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3111500" y="474135"/>
            <a:ext cx="2717341" cy="6434664"/>
          </a:xfrm>
          <a:prstGeom prst="rect">
            <a:avLst/>
          </a:prstGeom>
        </p:spPr>
      </p:pic>
      <p:sp>
        <p:nvSpPr>
          <p:cNvPr id="2" name="Title 1"/>
          <p:cNvSpPr>
            <a:spLocks noGrp="1"/>
          </p:cNvSpPr>
          <p:nvPr>
            <p:ph type="title"/>
          </p:nvPr>
        </p:nvSpPr>
        <p:spPr>
          <a:xfrm>
            <a:off x="0" y="4761"/>
            <a:ext cx="9144000" cy="587905"/>
          </a:xfrm>
          <a:solidFill>
            <a:srgbClr val="FFC000">
              <a:alpha val="78000"/>
            </a:srgbClr>
          </a:solidFill>
        </p:spPr>
        <p:txBody>
          <a:bodyPr>
            <a:noAutofit/>
          </a:bodyPr>
          <a:lstStyle/>
          <a:p>
            <a:r>
              <a:rPr lang="en-US" sz="1600" dirty="0">
                <a:latin typeface="Arial"/>
                <a:cs typeface="Arial"/>
              </a:rPr>
              <a:t>2.6.U3 DNA is a double helix made of two antiparallel strands of nucleotides linked by hydrogen bonding between complementary base pairs.</a:t>
            </a:r>
          </a:p>
        </p:txBody>
      </p:sp>
      <p:sp>
        <p:nvSpPr>
          <p:cNvPr id="4" name="Rectangle 3"/>
          <p:cNvSpPr/>
          <p:nvPr/>
        </p:nvSpPr>
        <p:spPr>
          <a:xfrm>
            <a:off x="304799" y="1270001"/>
            <a:ext cx="8839201" cy="5847755"/>
          </a:xfrm>
          <a:prstGeom prst="rect">
            <a:avLst/>
          </a:prstGeom>
          <a:solidFill>
            <a:srgbClr val="FFFFFF">
              <a:alpha val="81000"/>
            </a:srgbClr>
          </a:solidFill>
        </p:spPr>
        <p:txBody>
          <a:bodyPr wrap="square">
            <a:spAutoFit/>
          </a:bodyPr>
          <a:lstStyle/>
          <a:p>
            <a:pPr marL="285750" indent="-285750">
              <a:buFont typeface="Arial"/>
              <a:buChar char="•"/>
            </a:pPr>
            <a:r>
              <a:rPr lang="en-US" sz="2200" dirty="0"/>
              <a:t>Each polynucleotide chain (strand) consists of a chain of </a:t>
            </a:r>
            <a:r>
              <a:rPr lang="en-US" sz="2200" b="1" dirty="0"/>
              <a:t>nucleotides bonded covalently</a:t>
            </a:r>
            <a:r>
              <a:rPr lang="en-US" sz="2200" dirty="0"/>
              <a:t>.</a:t>
            </a:r>
            <a:br>
              <a:rPr lang="en-US" sz="2200" dirty="0"/>
            </a:br>
            <a:endParaRPr lang="en-US" sz="2200" dirty="0"/>
          </a:p>
          <a:p>
            <a:pPr marL="285750" indent="-285750">
              <a:buFont typeface="Arial"/>
              <a:buChar char="•"/>
            </a:pPr>
            <a:r>
              <a:rPr lang="en-US" sz="2200" dirty="0"/>
              <a:t>Two polynucleotide chains of DNA are held together by hydrogen bonds between </a:t>
            </a:r>
            <a:r>
              <a:rPr lang="en-US" sz="2200" b="1" dirty="0"/>
              <a:t>complementary base pairs</a:t>
            </a:r>
            <a:r>
              <a:rPr lang="en-US" sz="2200" dirty="0"/>
              <a:t>:</a:t>
            </a:r>
          </a:p>
          <a:p>
            <a:pPr lvl="1"/>
            <a:r>
              <a:rPr lang="en-US" sz="2200" dirty="0"/>
              <a:t>Adenine pairs with thymine (A=T) via two hydrogen bonds</a:t>
            </a:r>
          </a:p>
          <a:p>
            <a:pPr lvl="1"/>
            <a:r>
              <a:rPr lang="en-US" sz="2200" dirty="0"/>
              <a:t>Guanine pairs with cytosine (G=C) via three hydrogen bonds</a:t>
            </a:r>
            <a:br>
              <a:rPr lang="en-US" sz="2200" dirty="0"/>
            </a:br>
            <a:endParaRPr lang="en-US" sz="2200" dirty="0"/>
          </a:p>
          <a:p>
            <a:pPr marL="285750" indent="-285750">
              <a:buFont typeface="Arial"/>
              <a:buChar char="•"/>
            </a:pPr>
            <a:r>
              <a:rPr lang="en-US" sz="2200" dirty="0"/>
              <a:t>In order for bases to be facing each other and thus able to pair, the two strands must run in opposite directions (i.e. they are </a:t>
            </a:r>
            <a:r>
              <a:rPr lang="en-US" sz="2200" b="1" dirty="0"/>
              <a:t>anti-parallel</a:t>
            </a:r>
            <a:r>
              <a:rPr lang="en-US" sz="2200" dirty="0"/>
              <a:t>)</a:t>
            </a:r>
            <a:br>
              <a:rPr lang="en-US" sz="2200" dirty="0"/>
            </a:br>
            <a:endParaRPr lang="en-US" sz="2200" dirty="0"/>
          </a:p>
          <a:p>
            <a:pPr marL="285750" indent="-285750">
              <a:buFont typeface="Arial"/>
              <a:buChar char="•"/>
            </a:pPr>
            <a:r>
              <a:rPr lang="en-US" sz="2200" dirty="0"/>
              <a:t>As the polynucleotide chain lengthens, the atoms that make up the molecule will arrange themselves in an optimal energy configuration. This position of least resistance results in the double-stranded DNA twisting to form a </a:t>
            </a:r>
            <a:r>
              <a:rPr lang="en-US" sz="2200" b="1" dirty="0"/>
              <a:t>double helix </a:t>
            </a:r>
            <a:r>
              <a:rPr lang="en-US" sz="2200" dirty="0"/>
              <a:t>with approximately 10 - 15 bases per twist.</a:t>
            </a:r>
          </a:p>
          <a:p>
            <a:pPr marL="285750" indent="-285750">
              <a:buFont typeface="Arial"/>
              <a:buChar char="•"/>
            </a:pPr>
            <a:endParaRPr lang="en-US" sz="2200" dirty="0"/>
          </a:p>
          <a:p>
            <a:r>
              <a:rPr lang="en-US" sz="2200" dirty="0"/>
              <a:t> </a:t>
            </a:r>
          </a:p>
        </p:txBody>
      </p:sp>
      <p:sp>
        <p:nvSpPr>
          <p:cNvPr id="6" name="Rectangle 5"/>
          <p:cNvSpPr/>
          <p:nvPr/>
        </p:nvSpPr>
        <p:spPr>
          <a:xfrm>
            <a:off x="304799" y="743315"/>
            <a:ext cx="3098799" cy="400110"/>
          </a:xfrm>
          <a:prstGeom prst="rect">
            <a:avLst/>
          </a:prstGeom>
        </p:spPr>
        <p:txBody>
          <a:bodyPr wrap="square">
            <a:spAutoFit/>
          </a:bodyPr>
          <a:lstStyle/>
          <a:p>
            <a:r>
              <a:rPr lang="en-US" sz="2000" b="1" dirty="0"/>
              <a:t>In Summary:</a:t>
            </a:r>
          </a:p>
        </p:txBody>
      </p:sp>
    </p:spTree>
    <p:extLst>
      <p:ext uri="{BB962C8B-B14F-4D97-AF65-F5344CB8AC3E}">
        <p14:creationId xmlns:p14="http://schemas.microsoft.com/office/powerpoint/2010/main" val="2176875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604838"/>
          </a:xfrm>
          <a:solidFill>
            <a:srgbClr val="FFC000">
              <a:alpha val="78000"/>
            </a:srgbClr>
          </a:solidFill>
        </p:spPr>
        <p:txBody>
          <a:bodyPr>
            <a:noAutofit/>
          </a:bodyPr>
          <a:lstStyle/>
          <a:p>
            <a:r>
              <a:rPr lang="en-US" sz="1600" dirty="0">
                <a:latin typeface="Arial"/>
                <a:cs typeface="Arial"/>
              </a:rPr>
              <a:t>2.6.S1 Drawing simple diagrams of the structure of single nucleotides of DNA and RNA, using circles, pentagons and rectangles to represent phosphates, </a:t>
            </a:r>
            <a:r>
              <a:rPr lang="en-US" sz="1600" dirty="0" err="1">
                <a:latin typeface="Arial"/>
                <a:cs typeface="Arial"/>
              </a:rPr>
              <a:t>pentoses</a:t>
            </a:r>
            <a:r>
              <a:rPr lang="en-US" sz="1600" dirty="0">
                <a:latin typeface="Arial"/>
                <a:cs typeface="Arial"/>
              </a:rPr>
              <a:t> and bases.</a:t>
            </a:r>
            <a:endParaRPr lang="en-US" sz="1600" dirty="0"/>
          </a:p>
        </p:txBody>
      </p:sp>
      <p:sp>
        <p:nvSpPr>
          <p:cNvPr id="3" name="Content Placeholder 2"/>
          <p:cNvSpPr>
            <a:spLocks noGrp="1"/>
          </p:cNvSpPr>
          <p:nvPr>
            <p:ph idx="1"/>
          </p:nvPr>
        </p:nvSpPr>
        <p:spPr>
          <a:xfrm>
            <a:off x="6328833" y="825634"/>
            <a:ext cx="2686580" cy="4572000"/>
          </a:xfrm>
          <a:noFill/>
          <a:ln>
            <a:noFill/>
          </a:ln>
          <a:effectLst/>
        </p:spPr>
        <p:txBody>
          <a:bodyPr>
            <a:noAutofit/>
          </a:bodyPr>
          <a:lstStyle/>
          <a:p>
            <a:pPr marL="0" indent="0">
              <a:buNone/>
            </a:pPr>
            <a:r>
              <a:rPr lang="en-US" sz="2400" dirty="0"/>
              <a:t>Use this simple, but very effective You Tube video to learn how to draw the nucleotides making up a short section of a DNA molecule.</a:t>
            </a:r>
          </a:p>
          <a:p>
            <a:pPr marL="0" indent="0">
              <a:buNone/>
            </a:pPr>
            <a:endParaRPr lang="en-US" sz="2400" dirty="0"/>
          </a:p>
          <a:p>
            <a:pPr marL="0" indent="0">
              <a:buNone/>
            </a:pPr>
            <a:r>
              <a:rPr lang="en-US" sz="2400" dirty="0"/>
              <a:t>To make sure you have learn this skill you need to practice it repeatedly.</a:t>
            </a:r>
          </a:p>
        </p:txBody>
      </p:sp>
      <p:sp>
        <p:nvSpPr>
          <p:cNvPr id="7" name="Content Placeholder 2"/>
          <p:cNvSpPr txBox="1">
            <a:spLocks/>
          </p:cNvSpPr>
          <p:nvPr/>
        </p:nvSpPr>
        <p:spPr>
          <a:xfrm>
            <a:off x="177800" y="5680983"/>
            <a:ext cx="5435600" cy="749301"/>
          </a:xfrm>
          <a:prstGeom prst="rect">
            <a:avLst/>
          </a:prstGeom>
          <a:noFill/>
          <a:ln>
            <a:noFill/>
          </a:ln>
          <a:effec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dirty="0" err="1">
                <a:solidFill>
                  <a:srgbClr val="FF0000"/>
                </a:solidFill>
              </a:rPr>
              <a:t>n.b.</a:t>
            </a:r>
            <a:r>
              <a:rPr lang="en-US" sz="1800" dirty="0">
                <a:solidFill>
                  <a:srgbClr val="FF0000"/>
                </a:solidFill>
              </a:rPr>
              <a:t> ideally label lines should be drawn with and ruler and should not have arrow heads.</a:t>
            </a:r>
          </a:p>
        </p:txBody>
      </p:sp>
      <p:pic>
        <p:nvPicPr>
          <p:cNvPr id="5" name="kTH13oI8BSI">
            <a:hlinkClick r:id="" action="ppaction://media"/>
          </p:cNvPr>
          <p:cNvPicPr>
            <a:picLocks noRot="1" noChangeAspect="1"/>
          </p:cNvPicPr>
          <p:nvPr>
            <a:videoFile r:link="rId1"/>
          </p:nvPr>
        </p:nvPicPr>
        <p:blipFill>
          <a:blip r:embed="rId3"/>
          <a:stretch>
            <a:fillRect/>
          </a:stretch>
        </p:blipFill>
        <p:spPr>
          <a:xfrm>
            <a:off x="360218" y="825634"/>
            <a:ext cx="5752536" cy="4314402"/>
          </a:xfrm>
          <a:prstGeom prst="rect">
            <a:avLst/>
          </a:prstGeom>
        </p:spPr>
      </p:pic>
    </p:spTree>
    <p:extLst>
      <p:ext uri="{BB962C8B-B14F-4D97-AF65-F5344CB8AC3E}">
        <p14:creationId xmlns:p14="http://schemas.microsoft.com/office/powerpoint/2010/main" val="42142684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452439"/>
          </a:xfrm>
          <a:solidFill>
            <a:srgbClr val="FFC000">
              <a:alpha val="78000"/>
            </a:srgbClr>
          </a:solidFill>
        </p:spPr>
        <p:txBody>
          <a:bodyPr>
            <a:noAutofit/>
          </a:bodyPr>
          <a:lstStyle/>
          <a:p>
            <a:r>
              <a:rPr lang="en-US" sz="1600" dirty="0">
                <a:latin typeface="Arial"/>
                <a:cs typeface="Arial"/>
              </a:rPr>
              <a:t>2.6.A1 Crick and Watson’s elucidation of the structure of DNA using model making.</a:t>
            </a:r>
          </a:p>
        </p:txBody>
      </p:sp>
      <p:pic>
        <p:nvPicPr>
          <p:cNvPr id="3" name="Picture 2"/>
          <p:cNvPicPr>
            <a:picLocks noChangeAspect="1"/>
          </p:cNvPicPr>
          <p:nvPr/>
        </p:nvPicPr>
        <p:blipFill>
          <a:blip r:embed="rId2"/>
          <a:stretch>
            <a:fillRect/>
          </a:stretch>
        </p:blipFill>
        <p:spPr>
          <a:xfrm>
            <a:off x="0" y="457202"/>
            <a:ext cx="3266434" cy="4808917"/>
          </a:xfrm>
          <a:prstGeom prst="rect">
            <a:avLst/>
          </a:prstGeom>
        </p:spPr>
      </p:pic>
      <p:sp>
        <p:nvSpPr>
          <p:cNvPr id="4" name="Rectangle 3"/>
          <p:cNvSpPr/>
          <p:nvPr/>
        </p:nvSpPr>
        <p:spPr>
          <a:xfrm>
            <a:off x="0" y="5240031"/>
            <a:ext cx="3266434" cy="400110"/>
          </a:xfrm>
          <a:prstGeom prst="rect">
            <a:avLst/>
          </a:prstGeom>
        </p:spPr>
        <p:txBody>
          <a:bodyPr wrap="square">
            <a:spAutoFit/>
          </a:bodyPr>
          <a:lstStyle/>
          <a:p>
            <a:pPr algn="r"/>
            <a:r>
              <a:rPr lang="en-US" sz="1000" dirty="0">
                <a:hlinkClick r:id="rId3"/>
              </a:rPr>
              <a:t>http://</a:t>
            </a:r>
            <a:r>
              <a:rPr lang="en-US" sz="1000" dirty="0" err="1">
                <a:hlinkClick r:id="rId3"/>
              </a:rPr>
              <a:t>scarc.library.oregonstate.edu</a:t>
            </a:r>
            <a:r>
              <a:rPr lang="en-US" sz="1000" dirty="0">
                <a:hlinkClick r:id="rId3"/>
              </a:rPr>
              <a:t>/</a:t>
            </a:r>
            <a:r>
              <a:rPr lang="en-US" sz="1000" dirty="0" err="1">
                <a:hlinkClick r:id="rId3"/>
              </a:rPr>
              <a:t>coll</a:t>
            </a:r>
            <a:r>
              <a:rPr lang="en-US" sz="1000" dirty="0">
                <a:hlinkClick r:id="rId3"/>
              </a:rPr>
              <a:t>/</a:t>
            </a:r>
            <a:r>
              <a:rPr lang="en-US" sz="1000" dirty="0" err="1">
                <a:hlinkClick r:id="rId3"/>
              </a:rPr>
              <a:t>nonspcoll</a:t>
            </a:r>
            <a:r>
              <a:rPr lang="en-US" sz="1000" dirty="0">
                <a:hlinkClick r:id="rId3"/>
              </a:rPr>
              <a:t>/catalogue/picture-dnamodel-900w.jpg</a:t>
            </a:r>
            <a:endParaRPr lang="en-US" sz="1000" dirty="0"/>
          </a:p>
        </p:txBody>
      </p:sp>
      <p:sp>
        <p:nvSpPr>
          <p:cNvPr id="13" name="Rectangle 12"/>
          <p:cNvSpPr/>
          <p:nvPr/>
        </p:nvSpPr>
        <p:spPr>
          <a:xfrm>
            <a:off x="3369735" y="498104"/>
            <a:ext cx="5621865" cy="6724918"/>
          </a:xfrm>
          <a:prstGeom prst="rect">
            <a:avLst/>
          </a:prstGeom>
        </p:spPr>
        <p:txBody>
          <a:bodyPr wrap="square">
            <a:spAutoFit/>
          </a:bodyPr>
          <a:lstStyle/>
          <a:p>
            <a:r>
              <a:rPr lang="en-US" dirty="0"/>
              <a:t>Whilst others worked using an experimental basis Watson and Crick used stick-and-ball models to test their ideas on the possible structure of DNA. Building models allowed them to visualize the molecule and to quickly see how well it fitted the available evidence.</a:t>
            </a:r>
          </a:p>
          <a:p>
            <a:endParaRPr lang="en-US" dirty="0"/>
          </a:p>
          <a:p>
            <a:r>
              <a:rPr lang="en-US" dirty="0"/>
              <a:t>It was not all easy going however. Their first model, a triple helix, was rejected for several reasons:</a:t>
            </a:r>
          </a:p>
          <a:p>
            <a:pPr marL="285750" indent="-285750">
              <a:buFont typeface="Arial"/>
              <a:buChar char="•"/>
            </a:pPr>
            <a:r>
              <a:rPr lang="en-US" dirty="0"/>
              <a:t>The ratio of Adenine to Thymine was not 1:1 (as discovered by Chargaff)</a:t>
            </a:r>
          </a:p>
          <a:p>
            <a:pPr marL="285750" indent="-285750">
              <a:buFont typeface="Arial"/>
              <a:buChar char="•"/>
            </a:pPr>
            <a:r>
              <a:rPr lang="en-US" dirty="0"/>
              <a:t>It required too much magnesium (identified by Franklin)</a:t>
            </a:r>
          </a:p>
          <a:p>
            <a:endParaRPr lang="en-US" dirty="0"/>
          </a:p>
          <a:p>
            <a:r>
              <a:rPr lang="en-US" dirty="0"/>
              <a:t>From their setbacks they realized:</a:t>
            </a:r>
          </a:p>
          <a:p>
            <a:pPr marL="285750" indent="-285750">
              <a:buFont typeface="Arial"/>
              <a:buChar char="•"/>
            </a:pPr>
            <a:r>
              <a:rPr lang="en-US" dirty="0">
                <a:solidFill>
                  <a:srgbClr val="FF0000"/>
                </a:solidFill>
              </a:rPr>
              <a:t>DNA must be a double helix.</a:t>
            </a:r>
          </a:p>
          <a:p>
            <a:pPr marL="285750" indent="-285750">
              <a:buFont typeface="Arial"/>
              <a:buChar char="•"/>
            </a:pPr>
            <a:r>
              <a:rPr lang="en-US" dirty="0">
                <a:solidFill>
                  <a:srgbClr val="FF0000"/>
                </a:solidFill>
              </a:rPr>
              <a:t>The relationship between the bases and base pairing</a:t>
            </a:r>
          </a:p>
          <a:p>
            <a:pPr marL="285750" indent="-285750">
              <a:buFont typeface="Arial"/>
              <a:buChar char="•"/>
            </a:pPr>
            <a:r>
              <a:rPr lang="en-US" dirty="0">
                <a:solidFill>
                  <a:srgbClr val="FF0000"/>
                </a:solidFill>
              </a:rPr>
              <a:t>The strands must be anti-parallel to allow base pairing to happen</a:t>
            </a:r>
          </a:p>
          <a:p>
            <a:endParaRPr lang="en-US" dirty="0"/>
          </a:p>
          <a:p>
            <a:r>
              <a:rPr lang="en-US" dirty="0"/>
              <a:t>Because of the visual nature of their work the second and the correct model quickly suggested:</a:t>
            </a:r>
          </a:p>
          <a:p>
            <a:pPr marL="285750" indent="-285750">
              <a:buFont typeface="Arial"/>
              <a:buChar char="•"/>
            </a:pPr>
            <a:r>
              <a:rPr lang="en-US" dirty="0"/>
              <a:t>Possible mechanisms for replication</a:t>
            </a:r>
          </a:p>
          <a:p>
            <a:pPr marL="285750" indent="-285750">
              <a:buFont typeface="Arial"/>
              <a:buChar char="•"/>
            </a:pPr>
            <a:r>
              <a:rPr lang="en-US" dirty="0"/>
              <a:t>Information was encoded in triplets of bases</a:t>
            </a:r>
          </a:p>
          <a:p>
            <a:pPr marL="285750" indent="-285750">
              <a:buFont typeface="Arial"/>
              <a:buChar char="•"/>
            </a:pPr>
            <a:endParaRPr lang="en-US" sz="1700" dirty="0"/>
          </a:p>
        </p:txBody>
      </p:sp>
    </p:spTree>
    <p:extLst>
      <p:ext uri="{BB962C8B-B14F-4D97-AF65-F5344CB8AC3E}">
        <p14:creationId xmlns:p14="http://schemas.microsoft.com/office/powerpoint/2010/main" val="259750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1"/>
            <a:ext cx="9144000" cy="452439"/>
          </a:xfrm>
          <a:solidFill>
            <a:srgbClr val="FFC000">
              <a:alpha val="78000"/>
            </a:srgbClr>
          </a:solidFill>
        </p:spPr>
        <p:txBody>
          <a:bodyPr>
            <a:noAutofit/>
          </a:bodyPr>
          <a:lstStyle/>
          <a:p>
            <a:r>
              <a:rPr lang="en-US" sz="1600" dirty="0">
                <a:latin typeface="Arial"/>
                <a:cs typeface="Arial"/>
              </a:rPr>
              <a:t>2.6.A1 Crick and Watson’s elucidation of the structure of DNA using model making.</a:t>
            </a:r>
          </a:p>
        </p:txBody>
      </p:sp>
      <p:pic>
        <p:nvPicPr>
          <p:cNvPr id="3" name="Picture 2"/>
          <p:cNvPicPr>
            <a:picLocks noChangeAspect="1"/>
          </p:cNvPicPr>
          <p:nvPr/>
        </p:nvPicPr>
        <p:blipFill>
          <a:blip r:embed="rId2"/>
          <a:stretch>
            <a:fillRect/>
          </a:stretch>
        </p:blipFill>
        <p:spPr>
          <a:xfrm>
            <a:off x="0" y="457202"/>
            <a:ext cx="3266434" cy="4808917"/>
          </a:xfrm>
          <a:prstGeom prst="rect">
            <a:avLst/>
          </a:prstGeom>
        </p:spPr>
      </p:pic>
      <p:sp>
        <p:nvSpPr>
          <p:cNvPr id="4" name="Rectangle 3"/>
          <p:cNvSpPr/>
          <p:nvPr/>
        </p:nvSpPr>
        <p:spPr>
          <a:xfrm>
            <a:off x="0" y="5240031"/>
            <a:ext cx="3266434" cy="400110"/>
          </a:xfrm>
          <a:prstGeom prst="rect">
            <a:avLst/>
          </a:prstGeom>
        </p:spPr>
        <p:txBody>
          <a:bodyPr wrap="square">
            <a:spAutoFit/>
          </a:bodyPr>
          <a:lstStyle/>
          <a:p>
            <a:pPr algn="r"/>
            <a:r>
              <a:rPr lang="en-US" sz="1000" dirty="0">
                <a:hlinkClick r:id="rId3"/>
              </a:rPr>
              <a:t>http://</a:t>
            </a:r>
            <a:r>
              <a:rPr lang="en-US" sz="1000" dirty="0" err="1">
                <a:hlinkClick r:id="rId3"/>
              </a:rPr>
              <a:t>scarc.library.oregonstate.edu</a:t>
            </a:r>
            <a:r>
              <a:rPr lang="en-US" sz="1000" dirty="0">
                <a:hlinkClick r:id="rId3"/>
              </a:rPr>
              <a:t>/</a:t>
            </a:r>
            <a:r>
              <a:rPr lang="en-US" sz="1000" dirty="0" err="1">
                <a:hlinkClick r:id="rId3"/>
              </a:rPr>
              <a:t>coll</a:t>
            </a:r>
            <a:r>
              <a:rPr lang="en-US" sz="1000" dirty="0">
                <a:hlinkClick r:id="rId3"/>
              </a:rPr>
              <a:t>/</a:t>
            </a:r>
            <a:r>
              <a:rPr lang="en-US" sz="1000" dirty="0" err="1">
                <a:hlinkClick r:id="rId3"/>
              </a:rPr>
              <a:t>nonspcoll</a:t>
            </a:r>
            <a:r>
              <a:rPr lang="en-US" sz="1000" dirty="0">
                <a:hlinkClick r:id="rId3"/>
              </a:rPr>
              <a:t>/catalogue/picture-dnamodel-900w.jpg</a:t>
            </a:r>
            <a:endParaRPr lang="en-US" sz="1000" dirty="0"/>
          </a:p>
        </p:txBody>
      </p:sp>
      <p:grpSp>
        <p:nvGrpSpPr>
          <p:cNvPr id="5" name="Group 4"/>
          <p:cNvGrpSpPr/>
          <p:nvPr/>
        </p:nvGrpSpPr>
        <p:grpSpPr>
          <a:xfrm>
            <a:off x="3829044" y="3931902"/>
            <a:ext cx="4944534" cy="2777065"/>
            <a:chOff x="3471334" y="2675468"/>
            <a:chExt cx="4944534" cy="2777065"/>
          </a:xfrm>
        </p:grpSpPr>
        <p:pic>
          <p:nvPicPr>
            <p:cNvPr id="6" name="Picture 5">
              <a:hlinkClick r:id="rId4"/>
            </p:cNvPr>
            <p:cNvPicPr>
              <a:picLocks noChangeAspect="1"/>
            </p:cNvPicPr>
            <p:nvPr/>
          </p:nvPicPr>
          <p:blipFill>
            <a:blip r:embed="rId5"/>
            <a:stretch>
              <a:fillRect/>
            </a:stretch>
          </p:blipFill>
          <p:spPr>
            <a:xfrm>
              <a:off x="3710513" y="3269562"/>
              <a:ext cx="3073400" cy="571500"/>
            </a:xfrm>
            <a:prstGeom prst="rect">
              <a:avLst/>
            </a:prstGeom>
            <a:solidFill>
              <a:schemeClr val="tx1"/>
            </a:solidFill>
          </p:spPr>
        </p:pic>
        <p:pic>
          <p:nvPicPr>
            <p:cNvPr id="8" name="Picture 7" descr="Screen Shot 2014-07-18 at 01.11.35.png">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0513" y="4271140"/>
              <a:ext cx="3251200" cy="808716"/>
            </a:xfrm>
            <a:prstGeom prst="rect">
              <a:avLst/>
            </a:prstGeom>
          </p:spPr>
        </p:pic>
        <p:sp>
          <p:nvSpPr>
            <p:cNvPr id="9" name="Rectangle 8"/>
            <p:cNvSpPr/>
            <p:nvPr/>
          </p:nvSpPr>
          <p:spPr>
            <a:xfrm>
              <a:off x="3710513" y="3841062"/>
              <a:ext cx="4572000" cy="246221"/>
            </a:xfrm>
            <a:prstGeom prst="rect">
              <a:avLst/>
            </a:prstGeom>
          </p:spPr>
          <p:txBody>
            <a:bodyPr>
              <a:spAutoFit/>
            </a:bodyPr>
            <a:lstStyle/>
            <a:p>
              <a:pPr algn="r"/>
              <a:r>
                <a:rPr lang="en-US" sz="1000" dirty="0">
                  <a:hlinkClick r:id="rId4"/>
                </a:rPr>
                <a:t>http://</a:t>
              </a:r>
              <a:r>
                <a:rPr lang="en-US" sz="1000" dirty="0" err="1">
                  <a:hlinkClick r:id="rId4"/>
                </a:rPr>
                <a:t>www.nobelprize.org</a:t>
              </a:r>
              <a:r>
                <a:rPr lang="en-US" sz="1000" dirty="0">
                  <a:hlinkClick r:id="rId4"/>
                </a:rPr>
                <a:t>/educational/medicine/</a:t>
              </a:r>
              <a:r>
                <a:rPr lang="en-US" sz="1000" dirty="0" err="1">
                  <a:hlinkClick r:id="rId4"/>
                </a:rPr>
                <a:t>dna_double_helix</a:t>
              </a:r>
              <a:r>
                <a:rPr lang="en-US" sz="1000" dirty="0">
                  <a:hlinkClick r:id="rId4"/>
                </a:rPr>
                <a:t>/</a:t>
              </a:r>
              <a:r>
                <a:rPr lang="en-US" sz="1000" dirty="0" err="1">
                  <a:hlinkClick r:id="rId4"/>
                </a:rPr>
                <a:t>readmore.html</a:t>
              </a:r>
              <a:endParaRPr lang="en-US" sz="1000" dirty="0"/>
            </a:p>
          </p:txBody>
        </p:sp>
        <p:sp>
          <p:nvSpPr>
            <p:cNvPr id="10" name="Rectangle 9"/>
            <p:cNvSpPr/>
            <p:nvPr/>
          </p:nvSpPr>
          <p:spPr>
            <a:xfrm>
              <a:off x="5255058" y="5007544"/>
              <a:ext cx="1719353" cy="246221"/>
            </a:xfrm>
            <a:prstGeom prst="rect">
              <a:avLst/>
            </a:prstGeom>
          </p:spPr>
          <p:txBody>
            <a:bodyPr wrap="none">
              <a:spAutoFit/>
            </a:bodyPr>
            <a:lstStyle/>
            <a:p>
              <a:r>
                <a:rPr lang="en-US" sz="1000" dirty="0">
                  <a:hlinkClick r:id="rId6"/>
                </a:rPr>
                <a:t>http://</a:t>
              </a:r>
              <a:r>
                <a:rPr lang="en-US" sz="1000" dirty="0" err="1">
                  <a:hlinkClick r:id="rId6"/>
                </a:rPr>
                <a:t>youtu.be</a:t>
              </a:r>
              <a:r>
                <a:rPr lang="en-US" sz="1000" dirty="0">
                  <a:hlinkClick r:id="rId6"/>
                </a:rPr>
                <a:t>/sf0YXnAFBs8</a:t>
              </a:r>
              <a:endParaRPr lang="en-US" sz="1000" dirty="0"/>
            </a:p>
          </p:txBody>
        </p:sp>
        <p:sp>
          <p:nvSpPr>
            <p:cNvPr id="11" name="TextBox 10"/>
            <p:cNvSpPr txBox="1"/>
            <p:nvPr/>
          </p:nvSpPr>
          <p:spPr>
            <a:xfrm>
              <a:off x="3642781" y="2807581"/>
              <a:ext cx="4205411" cy="369332"/>
            </a:xfrm>
            <a:prstGeom prst="rect">
              <a:avLst/>
            </a:prstGeom>
            <a:noFill/>
          </p:spPr>
          <p:txBody>
            <a:bodyPr wrap="none" rtlCol="0">
              <a:spAutoFit/>
            </a:bodyPr>
            <a:lstStyle/>
            <a:p>
              <a:r>
                <a:rPr lang="en-US" dirty="0"/>
                <a:t>Find out more about the discovery of DNA:</a:t>
              </a:r>
            </a:p>
          </p:txBody>
        </p:sp>
        <p:sp>
          <p:nvSpPr>
            <p:cNvPr id="12" name="Rectangle 11"/>
            <p:cNvSpPr/>
            <p:nvPr/>
          </p:nvSpPr>
          <p:spPr>
            <a:xfrm>
              <a:off x="3471334" y="2675468"/>
              <a:ext cx="4944534" cy="2777065"/>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Rectangle 12"/>
          <p:cNvSpPr/>
          <p:nvPr/>
        </p:nvSpPr>
        <p:spPr>
          <a:xfrm>
            <a:off x="3471333" y="785969"/>
            <a:ext cx="5480049" cy="3046988"/>
          </a:xfrm>
          <a:prstGeom prst="rect">
            <a:avLst/>
          </a:prstGeom>
        </p:spPr>
        <p:txBody>
          <a:bodyPr wrap="square">
            <a:spAutoFit/>
          </a:bodyPr>
          <a:lstStyle/>
          <a:p>
            <a:r>
              <a:rPr lang="en-US" sz="2400" dirty="0"/>
              <a:t>Watson and Crick gained Nobel prizes for their discovery. It should be remembered that their success was based on the evidence they gained from the work of others. In particular the work of Rosalind Franklin and Maurice Wilkins, who were using X-ray diffraction was critical to their success.</a:t>
            </a:r>
          </a:p>
        </p:txBody>
      </p:sp>
    </p:spTree>
    <p:extLst>
      <p:ext uri="{BB962C8B-B14F-4D97-AF65-F5344CB8AC3E}">
        <p14:creationId xmlns:p14="http://schemas.microsoft.com/office/powerpoint/2010/main" val="50207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3"/>
            <a:ext cx="9144000" cy="452437"/>
          </a:xfrm>
          <a:solidFill>
            <a:srgbClr val="FFC000">
              <a:alpha val="78000"/>
            </a:srgbClr>
          </a:solidFill>
        </p:spPr>
        <p:txBody>
          <a:bodyPr>
            <a:noAutofit/>
          </a:bodyPr>
          <a:lstStyle/>
          <a:p>
            <a:r>
              <a:rPr lang="en-US" sz="1600" dirty="0">
                <a:latin typeface="Arial"/>
                <a:cs typeface="Arial"/>
              </a:rPr>
              <a:t>2.6.U1 The nucleic acids DNA and RNA are polymers of nucleotides.</a:t>
            </a:r>
          </a:p>
        </p:txBody>
      </p:sp>
      <p:sp>
        <p:nvSpPr>
          <p:cNvPr id="9" name="Text Placeholder 8"/>
          <p:cNvSpPr>
            <a:spLocks noGrp="1"/>
          </p:cNvSpPr>
          <p:nvPr>
            <p:ph type="body" sz="quarter" idx="3"/>
          </p:nvPr>
        </p:nvSpPr>
        <p:spPr>
          <a:xfrm>
            <a:off x="213591" y="638572"/>
            <a:ext cx="4800599" cy="639762"/>
          </a:xfrm>
          <a:solidFill>
            <a:srgbClr val="A5F065">
              <a:alpha val="78000"/>
            </a:srgbClr>
          </a:solidFill>
        </p:spPr>
        <p:txBody>
          <a:bodyPr>
            <a:normAutofit fontScale="85000" lnSpcReduction="20000"/>
          </a:bodyPr>
          <a:lstStyle/>
          <a:p>
            <a:r>
              <a:rPr lang="en-GB" dirty="0"/>
              <a:t>Some key points about the structure of DNA</a:t>
            </a:r>
            <a:endParaRPr lang="th-TH" dirty="0"/>
          </a:p>
        </p:txBody>
      </p:sp>
      <p:sp>
        <p:nvSpPr>
          <p:cNvPr id="10" name="Content Placeholder 9"/>
          <p:cNvSpPr>
            <a:spLocks noGrp="1"/>
          </p:cNvSpPr>
          <p:nvPr>
            <p:ph sz="quarter" idx="4"/>
          </p:nvPr>
        </p:nvSpPr>
        <p:spPr>
          <a:xfrm>
            <a:off x="213591" y="1459706"/>
            <a:ext cx="4800600" cy="5050631"/>
          </a:xfrm>
        </p:spPr>
        <p:txBody>
          <a:bodyPr>
            <a:normAutofit fontScale="92500" lnSpcReduction="10000"/>
          </a:bodyPr>
          <a:lstStyle/>
          <a:p>
            <a:r>
              <a:rPr lang="en-GB" dirty="0"/>
              <a:t>DNA is a </a:t>
            </a:r>
            <a:r>
              <a:rPr lang="en-GB" dirty="0">
                <a:solidFill>
                  <a:srgbClr val="FF0000"/>
                </a:solidFill>
              </a:rPr>
              <a:t>double </a:t>
            </a:r>
            <a:r>
              <a:rPr lang="en-GB" dirty="0"/>
              <a:t>helix; it has </a:t>
            </a:r>
            <a:r>
              <a:rPr lang="en-GB" dirty="0">
                <a:solidFill>
                  <a:srgbClr val="FF0000"/>
                </a:solidFill>
              </a:rPr>
              <a:t>two strands</a:t>
            </a:r>
            <a:r>
              <a:rPr lang="en-GB" dirty="0"/>
              <a:t> that twist around each other.</a:t>
            </a:r>
            <a:br>
              <a:rPr lang="en-GB" dirty="0"/>
            </a:br>
            <a:r>
              <a:rPr lang="en-GB" dirty="0"/>
              <a:t>Each stand is made of single units called </a:t>
            </a:r>
            <a:r>
              <a:rPr lang="en-GB" dirty="0">
                <a:solidFill>
                  <a:srgbClr val="00B050"/>
                </a:solidFill>
              </a:rPr>
              <a:t>nucleotides</a:t>
            </a:r>
            <a:r>
              <a:rPr lang="en-GB" dirty="0"/>
              <a:t>.</a:t>
            </a:r>
          </a:p>
          <a:p>
            <a:r>
              <a:rPr lang="en-GB" dirty="0"/>
              <a:t>It has a </a:t>
            </a:r>
            <a:r>
              <a:rPr lang="en-GB" dirty="0">
                <a:solidFill>
                  <a:srgbClr val="0070C0"/>
                </a:solidFill>
              </a:rPr>
              <a:t>sugar-phosphate backbone.</a:t>
            </a:r>
          </a:p>
          <a:p>
            <a:r>
              <a:rPr lang="en-GB" dirty="0"/>
              <a:t>Bases join the two strands by hydrogen bonds. These bases are </a:t>
            </a:r>
            <a:r>
              <a:rPr lang="en-GB" dirty="0">
                <a:solidFill>
                  <a:srgbClr val="00B050"/>
                </a:solidFill>
              </a:rPr>
              <a:t>cytosine</a:t>
            </a:r>
            <a:r>
              <a:rPr lang="en-GB" dirty="0"/>
              <a:t>, </a:t>
            </a:r>
            <a:r>
              <a:rPr lang="en-GB" dirty="0">
                <a:solidFill>
                  <a:srgbClr val="FF0000"/>
                </a:solidFill>
              </a:rPr>
              <a:t>guanine</a:t>
            </a:r>
            <a:r>
              <a:rPr lang="en-GB" dirty="0"/>
              <a:t>, </a:t>
            </a:r>
            <a:r>
              <a:rPr lang="en-GB" dirty="0">
                <a:solidFill>
                  <a:schemeClr val="tx2">
                    <a:lumMod val="60000"/>
                    <a:lumOff val="40000"/>
                  </a:schemeClr>
                </a:solidFill>
              </a:rPr>
              <a:t>adenine</a:t>
            </a:r>
            <a:r>
              <a:rPr lang="en-GB" dirty="0"/>
              <a:t> and </a:t>
            </a:r>
            <a:r>
              <a:rPr lang="en-GB" dirty="0">
                <a:solidFill>
                  <a:srgbClr val="FFC000"/>
                </a:solidFill>
              </a:rPr>
              <a:t>thymine</a:t>
            </a:r>
          </a:p>
          <a:p>
            <a:r>
              <a:rPr lang="en-GB" dirty="0">
                <a:solidFill>
                  <a:srgbClr val="FF0000"/>
                </a:solidFill>
              </a:rPr>
              <a:t>Complementary base paring </a:t>
            </a:r>
            <a:r>
              <a:rPr lang="en-GB" dirty="0"/>
              <a:t>is a key idea in genetics: C pairs with G, and T with A</a:t>
            </a:r>
          </a:p>
          <a:p>
            <a:r>
              <a:rPr lang="en-GB" dirty="0"/>
              <a:t>Each strand of DNA can be millions of base-pairs in length and is coiled up to make </a:t>
            </a:r>
            <a:r>
              <a:rPr lang="en-GB" dirty="0">
                <a:solidFill>
                  <a:srgbClr val="FF0000"/>
                </a:solidFill>
              </a:rPr>
              <a:t>chromosomes.</a:t>
            </a:r>
            <a:endParaRPr lang="th-TH" dirty="0">
              <a:solidFill>
                <a:srgbClr val="FF0000"/>
              </a:solidFill>
            </a:endParaRPr>
          </a:p>
        </p:txBody>
      </p:sp>
      <p:pic>
        <p:nvPicPr>
          <p:cNvPr id="4" name="qy8dk5iS1f0">
            <a:hlinkClick r:id="" action="ppaction://media"/>
          </p:cNvPr>
          <p:cNvPicPr>
            <a:picLocks noRot="1" noChangeAspect="1"/>
          </p:cNvPicPr>
          <p:nvPr>
            <a:videoFile r:link="rId1"/>
          </p:nvPr>
        </p:nvPicPr>
        <p:blipFill>
          <a:blip r:embed="rId3"/>
          <a:stretch>
            <a:fillRect/>
          </a:stretch>
        </p:blipFill>
        <p:spPr>
          <a:xfrm>
            <a:off x="5140036" y="1459706"/>
            <a:ext cx="3854161" cy="2890621"/>
          </a:xfrm>
          <a:prstGeom prst="rect">
            <a:avLst/>
          </a:prstGeom>
        </p:spPr>
      </p:pic>
    </p:spTree>
    <p:extLst>
      <p:ext uri="{BB962C8B-B14F-4D97-AF65-F5344CB8AC3E}">
        <p14:creationId xmlns:p14="http://schemas.microsoft.com/office/powerpoint/2010/main" val="3025779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a:solidFill>
            <a:srgbClr val="FFC000">
              <a:alpha val="78000"/>
            </a:srgbClr>
          </a:solidFill>
        </p:spPr>
        <p:txBody>
          <a:bodyPr>
            <a:noAutofit/>
          </a:bodyPr>
          <a:lstStyle/>
          <a:p>
            <a:r>
              <a:rPr lang="en-US" sz="1600" dirty="0">
                <a:latin typeface="Arial"/>
                <a:cs typeface="Arial"/>
              </a:rPr>
              <a:t>2.6.U1 The nucleic acids DNA and RNA are polymers of nucleotides.</a:t>
            </a:r>
          </a:p>
        </p:txBody>
      </p:sp>
      <p:pic>
        <p:nvPicPr>
          <p:cNvPr id="4" name="Picture 3"/>
          <p:cNvPicPr>
            <a:picLocks noChangeAspect="1"/>
          </p:cNvPicPr>
          <p:nvPr/>
        </p:nvPicPr>
        <p:blipFill>
          <a:blip r:embed="rId2"/>
          <a:stretch>
            <a:fillRect/>
          </a:stretch>
        </p:blipFill>
        <p:spPr>
          <a:xfrm>
            <a:off x="1714500" y="2057400"/>
            <a:ext cx="5715000" cy="2743200"/>
          </a:xfrm>
          <a:prstGeom prst="rect">
            <a:avLst/>
          </a:prstGeom>
        </p:spPr>
      </p:pic>
      <p:sp>
        <p:nvSpPr>
          <p:cNvPr id="24" name="TextBox 23"/>
          <p:cNvSpPr txBox="1"/>
          <p:nvPr/>
        </p:nvSpPr>
        <p:spPr>
          <a:xfrm>
            <a:off x="410297" y="773668"/>
            <a:ext cx="4698722" cy="400110"/>
          </a:xfrm>
          <a:prstGeom prst="rect">
            <a:avLst/>
          </a:prstGeom>
          <a:solidFill>
            <a:srgbClr val="FFFF00"/>
          </a:solidFill>
        </p:spPr>
        <p:txBody>
          <a:bodyPr wrap="none" rtlCol="0">
            <a:spAutoFit/>
          </a:bodyPr>
          <a:lstStyle/>
          <a:p>
            <a:r>
              <a:rPr lang="en-US" sz="2000" b="1" dirty="0"/>
              <a:t>A nucleotide</a:t>
            </a:r>
            <a:r>
              <a:rPr lang="en-US" sz="2000" dirty="0"/>
              <a:t>: a single unit of a nucleic acid </a:t>
            </a:r>
          </a:p>
        </p:txBody>
      </p:sp>
      <p:sp>
        <p:nvSpPr>
          <p:cNvPr id="26" name="Rectangle 25"/>
          <p:cNvSpPr/>
          <p:nvPr/>
        </p:nvSpPr>
        <p:spPr>
          <a:xfrm>
            <a:off x="1517033" y="5373301"/>
            <a:ext cx="4915265" cy="369332"/>
          </a:xfrm>
          <a:prstGeom prst="rect">
            <a:avLst/>
          </a:prstGeom>
          <a:solidFill>
            <a:srgbClr val="FFFF00"/>
          </a:solidFill>
          <a:ln>
            <a:solidFill>
              <a:srgbClr val="000000"/>
            </a:solidFill>
          </a:ln>
        </p:spPr>
        <p:txBody>
          <a:bodyPr wrap="none">
            <a:spAutoFit/>
          </a:bodyPr>
          <a:lstStyle/>
          <a:p>
            <a:r>
              <a:rPr lang="en-US" dirty="0"/>
              <a:t>There are two types of nucleic acid: DNA and RNA. </a:t>
            </a:r>
          </a:p>
        </p:txBody>
      </p:sp>
      <p:sp>
        <p:nvSpPr>
          <p:cNvPr id="27" name="Rectangle 26"/>
          <p:cNvSpPr/>
          <p:nvPr/>
        </p:nvSpPr>
        <p:spPr>
          <a:xfrm>
            <a:off x="5061465" y="1457235"/>
            <a:ext cx="3828535" cy="1323439"/>
          </a:xfrm>
          <a:prstGeom prst="rect">
            <a:avLst/>
          </a:prstGeom>
          <a:solidFill>
            <a:srgbClr val="FFFF00"/>
          </a:solidFill>
          <a:ln>
            <a:solidFill>
              <a:schemeClr val="tx1"/>
            </a:solidFill>
          </a:ln>
        </p:spPr>
        <p:txBody>
          <a:bodyPr wrap="square">
            <a:spAutoFit/>
          </a:bodyPr>
          <a:lstStyle/>
          <a:p>
            <a:r>
              <a:rPr lang="en-US" sz="2000" dirty="0"/>
              <a:t>Nucleic acids are very large molecules that are constructed by linking together nucleotides to form a polymer.</a:t>
            </a:r>
          </a:p>
        </p:txBody>
      </p:sp>
      <p:sp>
        <p:nvSpPr>
          <p:cNvPr id="3" name="Rectangle 2"/>
          <p:cNvSpPr/>
          <p:nvPr/>
        </p:nvSpPr>
        <p:spPr>
          <a:xfrm>
            <a:off x="2692400" y="4555065"/>
            <a:ext cx="1877998" cy="3132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937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2"/>
            <a:ext cx="9144000" cy="439738"/>
          </a:xfrm>
          <a:solidFill>
            <a:srgbClr val="FFC000">
              <a:alpha val="78000"/>
            </a:srgbClr>
          </a:solidFill>
        </p:spPr>
        <p:txBody>
          <a:bodyPr>
            <a:noAutofit/>
          </a:bodyPr>
          <a:lstStyle/>
          <a:p>
            <a:r>
              <a:rPr lang="en-US" sz="1600" dirty="0">
                <a:latin typeface="Arial"/>
                <a:cs typeface="Arial"/>
              </a:rPr>
              <a:t>2.6.U1 The nucleic acids DNA and RNA are polymers of nucleotides.</a:t>
            </a:r>
          </a:p>
        </p:txBody>
      </p:sp>
      <p:pic>
        <p:nvPicPr>
          <p:cNvPr id="4" name="Picture 3"/>
          <p:cNvPicPr>
            <a:picLocks noChangeAspect="1"/>
          </p:cNvPicPr>
          <p:nvPr/>
        </p:nvPicPr>
        <p:blipFill>
          <a:blip r:embed="rId2"/>
          <a:stretch>
            <a:fillRect/>
          </a:stretch>
        </p:blipFill>
        <p:spPr>
          <a:xfrm>
            <a:off x="1714500" y="2057400"/>
            <a:ext cx="5715000" cy="2743200"/>
          </a:xfrm>
          <a:prstGeom prst="rect">
            <a:avLst/>
          </a:prstGeom>
        </p:spPr>
      </p:pic>
      <p:cxnSp>
        <p:nvCxnSpPr>
          <p:cNvPr id="8" name="Straight Connector 7"/>
          <p:cNvCxnSpPr>
            <a:endCxn id="11" idx="0"/>
          </p:cNvCxnSpPr>
          <p:nvPr/>
        </p:nvCxnSpPr>
        <p:spPr>
          <a:xfrm flipH="1">
            <a:off x="994863" y="2781300"/>
            <a:ext cx="1354638" cy="1179036"/>
          </a:xfrm>
          <a:prstGeom prst="line">
            <a:avLst/>
          </a:prstGeom>
          <a:ln>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endCxn id="13" idx="0"/>
          </p:cNvCxnSpPr>
          <p:nvPr/>
        </p:nvCxnSpPr>
        <p:spPr>
          <a:xfrm>
            <a:off x="4775200" y="3514725"/>
            <a:ext cx="499563" cy="1565275"/>
          </a:xfrm>
          <a:prstGeom prst="line">
            <a:avLst/>
          </a:prstGeom>
          <a:ln>
            <a:solidFill>
              <a:srgbClr val="558ED5"/>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91502" y="3960336"/>
            <a:ext cx="1606722" cy="400110"/>
          </a:xfrm>
          <a:prstGeom prst="rect">
            <a:avLst/>
          </a:prstGeom>
          <a:noFill/>
        </p:spPr>
        <p:txBody>
          <a:bodyPr wrap="none" rtlCol="0">
            <a:spAutoFit/>
          </a:bodyPr>
          <a:lstStyle/>
          <a:p>
            <a:r>
              <a:rPr lang="en-US" sz="2000" dirty="0">
                <a:solidFill>
                  <a:srgbClr val="558ED5"/>
                </a:solidFill>
              </a:rPr>
              <a:t>covalent</a:t>
            </a:r>
            <a:r>
              <a:rPr lang="en-US" dirty="0">
                <a:solidFill>
                  <a:srgbClr val="558ED5"/>
                </a:solidFill>
              </a:rPr>
              <a:t> bond</a:t>
            </a:r>
          </a:p>
        </p:txBody>
      </p:sp>
      <p:sp>
        <p:nvSpPr>
          <p:cNvPr id="13" name="TextBox 12"/>
          <p:cNvSpPr txBox="1"/>
          <p:nvPr/>
        </p:nvSpPr>
        <p:spPr>
          <a:xfrm>
            <a:off x="4471402" y="5080000"/>
            <a:ext cx="1606722" cy="400110"/>
          </a:xfrm>
          <a:prstGeom prst="rect">
            <a:avLst/>
          </a:prstGeom>
          <a:noFill/>
        </p:spPr>
        <p:txBody>
          <a:bodyPr wrap="none" rtlCol="0">
            <a:spAutoFit/>
          </a:bodyPr>
          <a:lstStyle/>
          <a:p>
            <a:r>
              <a:rPr lang="en-US" sz="2000" dirty="0">
                <a:solidFill>
                  <a:srgbClr val="558ED5"/>
                </a:solidFill>
              </a:rPr>
              <a:t>covalent</a:t>
            </a:r>
            <a:r>
              <a:rPr lang="en-US" dirty="0">
                <a:solidFill>
                  <a:srgbClr val="558ED5"/>
                </a:solidFill>
              </a:rPr>
              <a:t> bond</a:t>
            </a:r>
          </a:p>
        </p:txBody>
      </p:sp>
      <p:sp>
        <p:nvSpPr>
          <p:cNvPr id="17" name="Oval 16"/>
          <p:cNvSpPr/>
          <p:nvPr/>
        </p:nvSpPr>
        <p:spPr>
          <a:xfrm rot="19328351">
            <a:off x="1966911" y="2598421"/>
            <a:ext cx="2622473" cy="2626600"/>
          </a:xfrm>
          <a:prstGeom prst="ellipse">
            <a:avLst/>
          </a:prstGeom>
          <a:noFill/>
          <a:ln w="38100" cmpd="sng">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945140" y="2781300"/>
            <a:ext cx="2622473" cy="1561068"/>
          </a:xfrm>
          <a:prstGeom prst="ellipse">
            <a:avLst/>
          </a:prstGeom>
          <a:noFill/>
          <a:ln w="38100" cmpd="sng">
            <a:solidFill>
              <a:schemeClr val="accent3">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rot="20922800">
            <a:off x="1340900" y="1810823"/>
            <a:ext cx="2474031" cy="850900"/>
          </a:xfrm>
          <a:prstGeom prst="ellipse">
            <a:avLst/>
          </a:prstGeom>
          <a:noFill/>
          <a:ln w="38100" cmpd="sng">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10297" y="773668"/>
            <a:ext cx="4698722" cy="400110"/>
          </a:xfrm>
          <a:prstGeom prst="rect">
            <a:avLst/>
          </a:prstGeom>
          <a:noFill/>
        </p:spPr>
        <p:txBody>
          <a:bodyPr wrap="none" rtlCol="0">
            <a:spAutoFit/>
          </a:bodyPr>
          <a:lstStyle/>
          <a:p>
            <a:r>
              <a:rPr lang="en-US" sz="2000" b="1" dirty="0"/>
              <a:t>A nucleotide</a:t>
            </a:r>
            <a:r>
              <a:rPr lang="en-US" sz="2000" dirty="0"/>
              <a:t>: a single unit of a nucleic acid </a:t>
            </a:r>
          </a:p>
        </p:txBody>
      </p:sp>
      <p:sp>
        <p:nvSpPr>
          <p:cNvPr id="28" name="Rectangle 27"/>
          <p:cNvSpPr/>
          <p:nvPr/>
        </p:nvSpPr>
        <p:spPr>
          <a:xfrm>
            <a:off x="547313" y="4584124"/>
            <a:ext cx="3808787" cy="2246769"/>
          </a:xfrm>
          <a:prstGeom prst="rect">
            <a:avLst/>
          </a:prstGeom>
          <a:solidFill>
            <a:schemeClr val="bg1"/>
          </a:solidFill>
          <a:ln w="38100" cmpd="sng">
            <a:solidFill>
              <a:srgbClr val="FFFF00"/>
            </a:solidFill>
          </a:ln>
        </p:spPr>
        <p:txBody>
          <a:bodyPr wrap="square">
            <a:spAutoFit/>
          </a:bodyPr>
          <a:lstStyle/>
          <a:p>
            <a:pPr marL="285750" indent="-285750">
              <a:buFont typeface="Arial"/>
              <a:buChar char="•"/>
            </a:pPr>
            <a:r>
              <a:rPr lang="en-US" sz="2000" dirty="0"/>
              <a:t>five carbon atoms = a pentose sugar</a:t>
            </a:r>
          </a:p>
          <a:p>
            <a:pPr marL="285750" indent="-285750">
              <a:buFont typeface="Arial"/>
              <a:buChar char="•"/>
            </a:pPr>
            <a:r>
              <a:rPr lang="en-US" sz="2000" dirty="0"/>
              <a:t>If the sugar is </a:t>
            </a:r>
            <a:r>
              <a:rPr lang="en-US" sz="2000" dirty="0" err="1"/>
              <a:t>Deoxyribose</a:t>
            </a:r>
            <a:r>
              <a:rPr lang="en-US" sz="2000" dirty="0"/>
              <a:t> the polymer is </a:t>
            </a:r>
            <a:r>
              <a:rPr lang="en-US" sz="2000" dirty="0" err="1"/>
              <a:t>Deoxyribose</a:t>
            </a:r>
            <a:r>
              <a:rPr lang="en-US" sz="2000" dirty="0"/>
              <a:t> Nucleic Acid (DNA)</a:t>
            </a:r>
          </a:p>
          <a:p>
            <a:pPr marL="285750" indent="-285750">
              <a:buFont typeface="Arial"/>
              <a:buChar char="•"/>
            </a:pPr>
            <a:r>
              <a:rPr lang="en-US" sz="2000" dirty="0"/>
              <a:t>If the sugar Ribose the polymer is Ribose Nucleic Acid (RNA)</a:t>
            </a:r>
          </a:p>
        </p:txBody>
      </p:sp>
      <p:sp>
        <p:nvSpPr>
          <p:cNvPr id="29" name="Rectangle 28"/>
          <p:cNvSpPr/>
          <p:nvPr/>
        </p:nvSpPr>
        <p:spPr>
          <a:xfrm>
            <a:off x="3607406" y="1473160"/>
            <a:ext cx="1929187" cy="1015663"/>
          </a:xfrm>
          <a:prstGeom prst="rect">
            <a:avLst/>
          </a:prstGeom>
          <a:solidFill>
            <a:schemeClr val="bg1"/>
          </a:solidFill>
          <a:ln w="38100" cmpd="sng">
            <a:solidFill>
              <a:srgbClr val="FF6600"/>
            </a:solidFill>
          </a:ln>
        </p:spPr>
        <p:txBody>
          <a:bodyPr wrap="square">
            <a:spAutoFit/>
          </a:bodyPr>
          <a:lstStyle/>
          <a:p>
            <a:pPr marL="285750" indent="-285750">
              <a:buFont typeface="Arial"/>
              <a:buChar char="•"/>
            </a:pPr>
            <a:r>
              <a:rPr lang="en-US" sz="2000" dirty="0"/>
              <a:t>acidic</a:t>
            </a:r>
          </a:p>
          <a:p>
            <a:pPr marL="285750" indent="-285750">
              <a:buFont typeface="Arial"/>
              <a:buChar char="•"/>
            </a:pPr>
            <a:r>
              <a:rPr lang="en-US" sz="2000" dirty="0"/>
              <a:t>negatively charged</a:t>
            </a:r>
          </a:p>
        </p:txBody>
      </p:sp>
      <p:sp>
        <p:nvSpPr>
          <p:cNvPr id="30" name="Rectangle 29"/>
          <p:cNvSpPr/>
          <p:nvPr/>
        </p:nvSpPr>
        <p:spPr>
          <a:xfrm>
            <a:off x="5894408" y="2004248"/>
            <a:ext cx="2703492" cy="1015663"/>
          </a:xfrm>
          <a:prstGeom prst="rect">
            <a:avLst/>
          </a:prstGeom>
          <a:solidFill>
            <a:schemeClr val="bg1"/>
          </a:solidFill>
          <a:ln w="38100" cmpd="sng">
            <a:solidFill>
              <a:schemeClr val="accent3">
                <a:lumMod val="60000"/>
                <a:lumOff val="40000"/>
              </a:schemeClr>
            </a:solidFill>
          </a:ln>
        </p:spPr>
        <p:txBody>
          <a:bodyPr wrap="square">
            <a:spAutoFit/>
          </a:bodyPr>
          <a:lstStyle/>
          <a:p>
            <a:pPr marL="285750" indent="-285750">
              <a:buFont typeface="Arial"/>
              <a:buChar char="•"/>
            </a:pPr>
            <a:r>
              <a:rPr lang="en-US" sz="2000" dirty="0"/>
              <a:t>contains nitrogen</a:t>
            </a:r>
          </a:p>
          <a:p>
            <a:pPr marL="285750" indent="-285750">
              <a:buFont typeface="Arial"/>
              <a:buChar char="•"/>
            </a:pPr>
            <a:r>
              <a:rPr lang="en-US" sz="2000" dirty="0"/>
              <a:t>has one or two rings in it’s structure</a:t>
            </a:r>
          </a:p>
        </p:txBody>
      </p:sp>
    </p:spTree>
    <p:extLst>
      <p:ext uri="{BB962C8B-B14F-4D97-AF65-F5344CB8AC3E}">
        <p14:creationId xmlns:p14="http://schemas.microsoft.com/office/powerpoint/2010/main" val="1634632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ultiply 7"/>
          <p:cNvSpPr/>
          <p:nvPr/>
        </p:nvSpPr>
        <p:spPr>
          <a:xfrm>
            <a:off x="6294966" y="4844062"/>
            <a:ext cx="1574800" cy="304800"/>
          </a:xfrm>
          <a:prstGeom prst="mathMultiply">
            <a:avLst/>
          </a:prstGeom>
          <a:solidFill>
            <a:srgbClr val="FF0000">
              <a:alpha val="82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762"/>
            <a:ext cx="9144000" cy="439738"/>
          </a:xfrm>
          <a:solidFill>
            <a:srgbClr val="FFC000">
              <a:alpha val="78000"/>
            </a:srgbClr>
          </a:solidFill>
        </p:spPr>
        <p:txBody>
          <a:bodyPr>
            <a:noAutofit/>
          </a:bodyPr>
          <a:lstStyle/>
          <a:p>
            <a:r>
              <a:rPr lang="en-US" sz="1600" dirty="0">
                <a:latin typeface="Arial"/>
                <a:cs typeface="Arial"/>
              </a:rPr>
              <a:t>2.6.U1 The nucleic acids DNA and RNA are polymers of nucleotides.</a:t>
            </a:r>
          </a:p>
        </p:txBody>
      </p:sp>
      <p:sp>
        <p:nvSpPr>
          <p:cNvPr id="24" name="TextBox 23"/>
          <p:cNvSpPr txBox="1"/>
          <p:nvPr/>
        </p:nvSpPr>
        <p:spPr>
          <a:xfrm>
            <a:off x="410296" y="635920"/>
            <a:ext cx="4529830" cy="400110"/>
          </a:xfrm>
          <a:prstGeom prst="rect">
            <a:avLst/>
          </a:prstGeom>
          <a:noFill/>
        </p:spPr>
        <p:txBody>
          <a:bodyPr wrap="none" rtlCol="0">
            <a:spAutoFit/>
          </a:bodyPr>
          <a:lstStyle/>
          <a:p>
            <a:r>
              <a:rPr lang="en-US" sz="2000" dirty="0"/>
              <a:t>There are </a:t>
            </a:r>
            <a:r>
              <a:rPr lang="en-US" sz="2000" b="1" dirty="0"/>
              <a:t>four</a:t>
            </a:r>
            <a:r>
              <a:rPr lang="en-US" sz="2000" dirty="0"/>
              <a:t> </a:t>
            </a:r>
            <a:r>
              <a:rPr lang="en-US" sz="2000" b="1" dirty="0"/>
              <a:t>nitrogenous bases</a:t>
            </a:r>
            <a:r>
              <a:rPr lang="en-US" sz="2000" dirty="0"/>
              <a:t> in DNA:</a:t>
            </a:r>
          </a:p>
        </p:txBody>
      </p:sp>
      <p:sp>
        <p:nvSpPr>
          <p:cNvPr id="3" name="Rectangle 2"/>
          <p:cNvSpPr/>
          <p:nvPr/>
        </p:nvSpPr>
        <p:spPr>
          <a:xfrm>
            <a:off x="2692400" y="4555065"/>
            <a:ext cx="1877998" cy="3132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243931" y="1720940"/>
            <a:ext cx="8652933" cy="1832848"/>
          </a:xfrm>
          <a:prstGeom prst="rect">
            <a:avLst/>
          </a:prstGeom>
        </p:spPr>
      </p:pic>
      <p:sp>
        <p:nvSpPr>
          <p:cNvPr id="6" name="Rectangle 5"/>
          <p:cNvSpPr/>
          <p:nvPr/>
        </p:nvSpPr>
        <p:spPr>
          <a:xfrm>
            <a:off x="698157" y="1217718"/>
            <a:ext cx="8445842" cy="400110"/>
          </a:xfrm>
          <a:prstGeom prst="rect">
            <a:avLst/>
          </a:prstGeom>
        </p:spPr>
        <p:txBody>
          <a:bodyPr wrap="square">
            <a:spAutoFit/>
          </a:bodyPr>
          <a:lstStyle/>
          <a:p>
            <a:r>
              <a:rPr lang="sk-SK" sz="2000" dirty="0"/>
              <a:t>Adenine (A)   </a:t>
            </a:r>
            <a:r>
              <a:rPr lang="en-US" sz="2000" dirty="0"/>
              <a:t>       </a:t>
            </a:r>
            <a:r>
              <a:rPr lang="sk-SK" sz="2000" dirty="0"/>
              <a:t>	Guanine (G)			</a:t>
            </a:r>
            <a:r>
              <a:rPr lang="en-US" sz="2000" dirty="0"/>
              <a:t>  </a:t>
            </a:r>
            <a:r>
              <a:rPr lang="sk-SK" sz="2000" dirty="0"/>
              <a:t>Thymine (T) 			Cytosine (C)</a:t>
            </a:r>
          </a:p>
        </p:txBody>
      </p:sp>
      <p:sp>
        <p:nvSpPr>
          <p:cNvPr id="11" name="TextBox 10"/>
          <p:cNvSpPr txBox="1"/>
          <p:nvPr/>
        </p:nvSpPr>
        <p:spPr>
          <a:xfrm>
            <a:off x="473753" y="4748487"/>
            <a:ext cx="7209474" cy="400110"/>
          </a:xfrm>
          <a:prstGeom prst="rect">
            <a:avLst/>
          </a:prstGeom>
          <a:noFill/>
        </p:spPr>
        <p:txBody>
          <a:bodyPr wrap="none" rtlCol="0">
            <a:spAutoFit/>
          </a:bodyPr>
          <a:lstStyle/>
          <a:p>
            <a:r>
              <a:rPr lang="en-US" sz="2000" dirty="0"/>
              <a:t>RNA Shares the same bases except that Uracil (U) replaces Thymine</a:t>
            </a:r>
          </a:p>
        </p:txBody>
      </p:sp>
      <p:sp>
        <p:nvSpPr>
          <p:cNvPr id="14" name="TextBox 13"/>
          <p:cNvSpPr txBox="1"/>
          <p:nvPr/>
        </p:nvSpPr>
        <p:spPr>
          <a:xfrm>
            <a:off x="626153" y="5645954"/>
            <a:ext cx="8004114" cy="400110"/>
          </a:xfrm>
          <a:prstGeom prst="rect">
            <a:avLst/>
          </a:prstGeom>
          <a:noFill/>
        </p:spPr>
        <p:txBody>
          <a:bodyPr wrap="none" rtlCol="0">
            <a:spAutoFit/>
          </a:bodyPr>
          <a:lstStyle/>
          <a:p>
            <a:r>
              <a:rPr lang="en-US" sz="2000" i="1" dirty="0" err="1"/>
              <a:t>n.b.</a:t>
            </a:r>
            <a:r>
              <a:rPr lang="en-US" sz="2000" i="1" dirty="0"/>
              <a:t> when talking about bases always use the full name on the first instance</a:t>
            </a:r>
          </a:p>
        </p:txBody>
      </p:sp>
    </p:spTree>
    <p:extLst>
      <p:ext uri="{BB962C8B-B14F-4D97-AF65-F5344CB8AC3E}">
        <p14:creationId xmlns:p14="http://schemas.microsoft.com/office/powerpoint/2010/main" val="1357039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7-17 at 19.58.5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541856"/>
            <a:ext cx="8493703" cy="5980260"/>
          </a:xfrm>
          <a:prstGeom prst="rect">
            <a:avLst/>
          </a:prstGeom>
        </p:spPr>
      </p:pic>
      <p:sp>
        <p:nvSpPr>
          <p:cNvPr id="2" name="Title 1"/>
          <p:cNvSpPr>
            <a:spLocks noGrp="1"/>
          </p:cNvSpPr>
          <p:nvPr>
            <p:ph type="title"/>
          </p:nvPr>
        </p:nvSpPr>
        <p:spPr>
          <a:xfrm>
            <a:off x="0" y="4762"/>
            <a:ext cx="9144000" cy="439738"/>
          </a:xfrm>
          <a:solidFill>
            <a:srgbClr val="FFC000">
              <a:alpha val="78000"/>
            </a:srgbClr>
          </a:solidFill>
        </p:spPr>
        <p:txBody>
          <a:bodyPr>
            <a:noAutofit/>
          </a:bodyPr>
          <a:lstStyle/>
          <a:p>
            <a:r>
              <a:rPr lang="en-US" sz="1600" dirty="0">
                <a:latin typeface="Arial"/>
                <a:cs typeface="Arial"/>
              </a:rPr>
              <a:t>2.6.U1 The nucleic acids DNA and RNA are polymers of nucleotides.</a:t>
            </a:r>
          </a:p>
        </p:txBody>
      </p:sp>
      <p:sp>
        <p:nvSpPr>
          <p:cNvPr id="8" name="Rectangle 7"/>
          <p:cNvSpPr/>
          <p:nvPr/>
        </p:nvSpPr>
        <p:spPr>
          <a:xfrm>
            <a:off x="5130799" y="2675465"/>
            <a:ext cx="3498367" cy="330200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02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3776135" y="3259669"/>
            <a:ext cx="4180417" cy="1646039"/>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025203123"/>
              </p:ext>
            </p:extLst>
          </p:nvPr>
        </p:nvGraphicFramePr>
        <p:xfrm>
          <a:off x="440267" y="770470"/>
          <a:ext cx="8229600" cy="6027100"/>
        </p:xfrm>
        <a:graphic>
          <a:graphicData uri="http://schemas.openxmlformats.org/drawingml/2006/table">
            <a:tbl>
              <a:tblPr firstRow="1" bandRow="1">
                <a:tableStyleId>{2D5ABB26-0587-4C30-8999-92F81FD0307C}</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27832">
                <a:tc>
                  <a:txBody>
                    <a:bodyPr/>
                    <a:lstStyle/>
                    <a:p>
                      <a:pPr algn="ctr"/>
                      <a:endParaRPr lang="en-US" dirty="0"/>
                    </a:p>
                  </a:txBody>
                  <a:tcPr>
                    <a:lnR w="12700" cap="flat" cmpd="sng" algn="ctr">
                      <a:solidFill>
                        <a:scrgbClr r="0" g="0" b="0"/>
                      </a:solidFill>
                      <a:prstDash val="solid"/>
                      <a:round/>
                      <a:headEnd type="none" w="med" len="med"/>
                      <a:tailEnd type="none" w="med" len="med"/>
                    </a:lnR>
                    <a:lnB w="12700" cap="flat" cmpd="sng" algn="ctr">
                      <a:solidFill>
                        <a:scrgbClr r="0" g="0" b="0"/>
                      </a:solidFill>
                      <a:prstDash val="solid"/>
                      <a:round/>
                      <a:headEnd type="none" w="med" len="med"/>
                      <a:tailEnd type="none" w="med" len="med"/>
                    </a:lnB>
                  </a:tcPr>
                </a:tc>
                <a:tc>
                  <a:txBody>
                    <a:bodyPr/>
                    <a:lstStyle/>
                    <a:p>
                      <a:pPr algn="ctr"/>
                      <a:r>
                        <a:rPr lang="en-US" sz="2400" b="1" dirty="0"/>
                        <a:t>RNA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400" b="1" dirty="0"/>
                        <a:t>DNA</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558788">
                <a:tc>
                  <a:txBody>
                    <a:bodyPr/>
                    <a:lstStyle/>
                    <a:p>
                      <a:pPr algn="ctr"/>
                      <a:r>
                        <a:rPr lang="en-US" dirty="0"/>
                        <a:t>Bases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sk-SK" sz="2000" dirty="0"/>
                        <a:t>Adenine (A)</a:t>
                      </a:r>
                    </a:p>
                    <a:p>
                      <a:pPr marL="0" marR="0" indent="0" algn="ctr" defTabSz="457200" rtl="0" eaLnBrk="1" fontAlgn="auto" latinLnBrk="0" hangingPunct="1">
                        <a:lnSpc>
                          <a:spcPct val="100000"/>
                        </a:lnSpc>
                        <a:spcBef>
                          <a:spcPts val="0"/>
                        </a:spcBef>
                        <a:spcAft>
                          <a:spcPts val="0"/>
                        </a:spcAft>
                        <a:buClrTx/>
                        <a:buSzTx/>
                        <a:buFontTx/>
                        <a:buNone/>
                        <a:tabLst/>
                        <a:defRPr/>
                      </a:pPr>
                      <a:r>
                        <a:rPr lang="sk-SK" sz="2000" dirty="0"/>
                        <a:t>Guanine (G)</a:t>
                      </a:r>
                    </a:p>
                    <a:p>
                      <a:pPr marL="0" marR="0" indent="0" algn="ctr" defTabSz="457200" rtl="0" eaLnBrk="1" fontAlgn="auto" latinLnBrk="0" hangingPunct="1">
                        <a:lnSpc>
                          <a:spcPct val="100000"/>
                        </a:lnSpc>
                        <a:spcBef>
                          <a:spcPts val="0"/>
                        </a:spcBef>
                        <a:spcAft>
                          <a:spcPts val="0"/>
                        </a:spcAft>
                        <a:buClrTx/>
                        <a:buSzTx/>
                        <a:buFontTx/>
                        <a:buNone/>
                        <a:tabLst/>
                        <a:defRPr/>
                      </a:pPr>
                      <a:r>
                        <a:rPr lang="sk-SK" sz="2000" b="1" dirty="0"/>
                        <a:t>Uracil (U)</a:t>
                      </a:r>
                    </a:p>
                    <a:p>
                      <a:pPr marL="0" marR="0" indent="0" algn="ctr" defTabSz="457200" rtl="0" eaLnBrk="1" fontAlgn="auto" latinLnBrk="0" hangingPunct="1">
                        <a:lnSpc>
                          <a:spcPct val="100000"/>
                        </a:lnSpc>
                        <a:spcBef>
                          <a:spcPts val="0"/>
                        </a:spcBef>
                        <a:spcAft>
                          <a:spcPts val="0"/>
                        </a:spcAft>
                        <a:buClrTx/>
                        <a:buSzTx/>
                        <a:buFontTx/>
                        <a:buNone/>
                        <a:tabLst/>
                        <a:defRPr/>
                      </a:pPr>
                      <a:r>
                        <a:rPr lang="sk-SK" sz="2000" dirty="0"/>
                        <a:t>Cytosine (C)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sk-SK" sz="2000" dirty="0"/>
                        <a:t>Adenine (A)</a:t>
                      </a:r>
                    </a:p>
                    <a:p>
                      <a:pPr marL="0" marR="0" indent="0" algn="ctr" defTabSz="457200" rtl="0" eaLnBrk="1" fontAlgn="auto" latinLnBrk="0" hangingPunct="1">
                        <a:lnSpc>
                          <a:spcPct val="100000"/>
                        </a:lnSpc>
                        <a:spcBef>
                          <a:spcPts val="0"/>
                        </a:spcBef>
                        <a:spcAft>
                          <a:spcPts val="0"/>
                        </a:spcAft>
                        <a:buClrTx/>
                        <a:buSzTx/>
                        <a:buFontTx/>
                        <a:buNone/>
                        <a:tabLst/>
                        <a:defRPr/>
                      </a:pPr>
                      <a:r>
                        <a:rPr lang="sk-SK" sz="2000" dirty="0"/>
                        <a:t>Guanine (G)</a:t>
                      </a:r>
                    </a:p>
                    <a:p>
                      <a:pPr marL="0" marR="0" indent="0" algn="ctr" defTabSz="457200" rtl="0" eaLnBrk="1" fontAlgn="auto" latinLnBrk="0" hangingPunct="1">
                        <a:lnSpc>
                          <a:spcPct val="100000"/>
                        </a:lnSpc>
                        <a:spcBef>
                          <a:spcPts val="0"/>
                        </a:spcBef>
                        <a:spcAft>
                          <a:spcPts val="0"/>
                        </a:spcAft>
                        <a:buClrTx/>
                        <a:buSzTx/>
                        <a:buFontTx/>
                        <a:buNone/>
                        <a:tabLst/>
                        <a:defRPr/>
                      </a:pPr>
                      <a:r>
                        <a:rPr lang="sk-SK" sz="2000" b="1" dirty="0"/>
                        <a:t>Thymine (T)</a:t>
                      </a:r>
                    </a:p>
                    <a:p>
                      <a:pPr marL="0" marR="0" indent="0" algn="ctr" defTabSz="457200" rtl="0" eaLnBrk="1" fontAlgn="auto" latinLnBrk="0" hangingPunct="1">
                        <a:lnSpc>
                          <a:spcPct val="100000"/>
                        </a:lnSpc>
                        <a:spcBef>
                          <a:spcPts val="0"/>
                        </a:spcBef>
                        <a:spcAft>
                          <a:spcPts val="0"/>
                        </a:spcAft>
                        <a:buClrTx/>
                        <a:buSzTx/>
                        <a:buFontTx/>
                        <a:buNone/>
                        <a:tabLst/>
                        <a:defRPr/>
                      </a:pPr>
                      <a:r>
                        <a:rPr lang="sk-SK" sz="2000" dirty="0"/>
                        <a:t>Cytosine (C)</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920240">
                <a:tc>
                  <a:txBody>
                    <a:bodyPr/>
                    <a:lstStyle/>
                    <a:p>
                      <a:pPr algn="ctr"/>
                      <a:r>
                        <a:rPr lang="en-US" dirty="0"/>
                        <a:t>Sugar</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Ribose </a:t>
                      </a:r>
                    </a:p>
                    <a:p>
                      <a:pPr algn="ctr"/>
                      <a:endParaRPr lang="en-US" sz="2000" dirty="0"/>
                    </a:p>
                    <a:p>
                      <a:pPr algn="ctr"/>
                      <a:endParaRPr lang="en-US" sz="2000" dirty="0"/>
                    </a:p>
                    <a:p>
                      <a:pPr algn="ctr"/>
                      <a:endParaRPr lang="en-US" sz="2000" dirty="0"/>
                    </a:p>
                    <a:p>
                      <a:pPr algn="ctr"/>
                      <a:endParaRPr lang="en-US" sz="2000" dirty="0"/>
                    </a:p>
                    <a:p>
                      <a:pPr algn="ct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2000" dirty="0" err="1"/>
                        <a:t>Deoxyribose</a:t>
                      </a: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920240">
                <a:tc>
                  <a:txBody>
                    <a:bodyPr/>
                    <a:lstStyle/>
                    <a:p>
                      <a:pPr algn="ctr"/>
                      <a:r>
                        <a:rPr lang="en-US" dirty="0"/>
                        <a:t>Number of strands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a:t>Single stranded</a:t>
                      </a:r>
                      <a:r>
                        <a:rPr lang="en-US" sz="2000" dirty="0"/>
                        <a:t>, and often,</a:t>
                      </a:r>
                      <a:r>
                        <a:rPr lang="en-US" sz="2000" baseline="0" dirty="0"/>
                        <a:t> but not always, linear in shape</a:t>
                      </a:r>
                      <a:endParaRPr lang="en-US" sz="2000" dirty="0"/>
                    </a:p>
                    <a:p>
                      <a:pPr algn="ctr"/>
                      <a:endParaRPr lang="en-US" sz="2000" dirty="0"/>
                    </a:p>
                    <a:p>
                      <a:pPr algn="ctr"/>
                      <a:endParaRPr lang="en-US" sz="2000" dirty="0"/>
                    </a:p>
                    <a:p>
                      <a:pPr algn="ctr"/>
                      <a:endParaRPr lang="en-US" sz="20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b="1" dirty="0"/>
                        <a:t>Two anti-parallel</a:t>
                      </a:r>
                      <a:r>
                        <a:rPr lang="en-US" sz="2000" b="1" baseline="0" dirty="0"/>
                        <a:t>, </a:t>
                      </a:r>
                      <a:r>
                        <a:rPr lang="en-US" sz="2000" b="1" dirty="0"/>
                        <a:t>complementary strands </a:t>
                      </a:r>
                      <a:r>
                        <a:rPr lang="en-US" sz="2000" dirty="0"/>
                        <a:t>form a double helix</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Title 1"/>
          <p:cNvSpPr>
            <a:spLocks noGrp="1"/>
          </p:cNvSpPr>
          <p:nvPr>
            <p:ph type="title"/>
          </p:nvPr>
        </p:nvSpPr>
        <p:spPr>
          <a:xfrm>
            <a:off x="0" y="4761"/>
            <a:ext cx="9144000" cy="587905"/>
          </a:xfrm>
          <a:solidFill>
            <a:srgbClr val="FFC000">
              <a:alpha val="78000"/>
            </a:srgbClr>
          </a:solidFill>
        </p:spPr>
        <p:txBody>
          <a:bodyPr>
            <a:noAutofit/>
          </a:bodyPr>
          <a:lstStyle/>
          <a:p>
            <a:r>
              <a:rPr lang="en-US" sz="1600" dirty="0">
                <a:latin typeface="Arial"/>
                <a:cs typeface="Arial"/>
              </a:rPr>
              <a:t>2.6.U2 DNA differs from RNA in the number of strands present, the base composition and the type of pentose.</a:t>
            </a:r>
          </a:p>
        </p:txBody>
      </p:sp>
    </p:spTree>
    <p:extLst>
      <p:ext uri="{BB962C8B-B14F-4D97-AF65-F5344CB8AC3E}">
        <p14:creationId xmlns:p14="http://schemas.microsoft.com/office/powerpoint/2010/main" val="409991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18 at 00.37.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666"/>
            <a:ext cx="9144000" cy="6265334"/>
          </a:xfrm>
          <a:prstGeom prst="rect">
            <a:avLst/>
          </a:prstGeom>
        </p:spPr>
      </p:pic>
      <p:sp>
        <p:nvSpPr>
          <p:cNvPr id="2" name="Title 1"/>
          <p:cNvSpPr>
            <a:spLocks noGrp="1"/>
          </p:cNvSpPr>
          <p:nvPr>
            <p:ph type="title"/>
          </p:nvPr>
        </p:nvSpPr>
        <p:spPr>
          <a:xfrm>
            <a:off x="0" y="4761"/>
            <a:ext cx="9144000" cy="587905"/>
          </a:xfrm>
          <a:solidFill>
            <a:srgbClr val="FFC000">
              <a:alpha val="78000"/>
            </a:srgbClr>
          </a:solidFill>
        </p:spPr>
        <p:txBody>
          <a:bodyPr>
            <a:noAutofit/>
          </a:bodyPr>
          <a:lstStyle/>
          <a:p>
            <a:r>
              <a:rPr lang="en-US" sz="1600" dirty="0">
                <a:latin typeface="Arial"/>
                <a:cs typeface="Arial"/>
              </a:rPr>
              <a:t>2.6.U3 DNA is a double helix made of two antiparallel strands of nucleotides linked by hydrogen bonding between complementary base pairs.</a:t>
            </a:r>
          </a:p>
        </p:txBody>
      </p:sp>
    </p:spTree>
    <p:extLst>
      <p:ext uri="{BB962C8B-B14F-4D97-AF65-F5344CB8AC3E}">
        <p14:creationId xmlns:p14="http://schemas.microsoft.com/office/powerpoint/2010/main" val="308445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7-18 at 00.37.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4854"/>
            <a:ext cx="9144000" cy="5954486"/>
          </a:xfrm>
          <a:prstGeom prst="rect">
            <a:avLst/>
          </a:prstGeom>
        </p:spPr>
      </p:pic>
      <p:sp>
        <p:nvSpPr>
          <p:cNvPr id="2" name="Title 1"/>
          <p:cNvSpPr>
            <a:spLocks noGrp="1"/>
          </p:cNvSpPr>
          <p:nvPr>
            <p:ph type="title"/>
          </p:nvPr>
        </p:nvSpPr>
        <p:spPr>
          <a:xfrm>
            <a:off x="0" y="4761"/>
            <a:ext cx="9144000" cy="587905"/>
          </a:xfrm>
          <a:solidFill>
            <a:srgbClr val="FFC000">
              <a:alpha val="78000"/>
            </a:srgbClr>
          </a:solidFill>
        </p:spPr>
        <p:txBody>
          <a:bodyPr>
            <a:noAutofit/>
          </a:bodyPr>
          <a:lstStyle/>
          <a:p>
            <a:r>
              <a:rPr lang="en-US" sz="1600" dirty="0">
                <a:latin typeface="Arial"/>
                <a:cs typeface="Arial"/>
              </a:rPr>
              <a:t>2.6.U3 DNA is a double helix made of two antiparallel strands of nucleotides linked by hydrogen bonding between complementary base pairs.</a:t>
            </a:r>
          </a:p>
        </p:txBody>
      </p:sp>
      <p:sp>
        <p:nvSpPr>
          <p:cNvPr id="5" name="Rectangle 4"/>
          <p:cNvSpPr/>
          <p:nvPr/>
        </p:nvSpPr>
        <p:spPr>
          <a:xfrm>
            <a:off x="0" y="624120"/>
            <a:ext cx="5537200" cy="3132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1897034"/>
      </p:ext>
    </p:extLst>
  </p:cSld>
  <p:clrMapOvr>
    <a:masterClrMapping/>
  </p:clrMapOvr>
</p:sld>
</file>

<file path=ppt/theme/theme1.xml><?xml version="1.0" encoding="utf-8"?>
<a:theme xmlns:a="http://schemas.openxmlformats.org/drawingml/2006/main" name="IB DP Student No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 DP Student Notes.potx</Template>
  <TotalTime>11249</TotalTime>
  <Words>974</Words>
  <Application>Microsoft Office PowerPoint</Application>
  <PresentationFormat>On-screen Show (4:3)</PresentationFormat>
  <Paragraphs>95</Paragraphs>
  <Slides>14</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Cordia New</vt:lpstr>
      <vt:lpstr>IB DP Student Notes</vt:lpstr>
      <vt:lpstr>2.6 Structure of DNA and RNA</vt:lpstr>
      <vt:lpstr>2.6.U1 The nucleic acids DNA and RNA are polymers of nucleotides.</vt:lpstr>
      <vt:lpstr>2.6.U1 The nucleic acids DNA and RNA are polymers of nucleotides.</vt:lpstr>
      <vt:lpstr>2.6.U1 The nucleic acids DNA and RNA are polymers of nucleotides.</vt:lpstr>
      <vt:lpstr>2.6.U1 The nucleic acids DNA and RNA are polymers of nucleotides.</vt:lpstr>
      <vt:lpstr>2.6.U1 The nucleic acids DNA and RNA are polymers of nucleotides.</vt:lpstr>
      <vt:lpstr>2.6.U2 DNA differs from RNA in the number of strands present, the base composition and the type of pentose.</vt:lpstr>
      <vt:lpstr>2.6.U3 DNA is a double helix made of two antiparallel strands of nucleotides linked by hydrogen bonding between complementary base pairs.</vt:lpstr>
      <vt:lpstr>2.6.U3 DNA is a double helix made of two antiparallel strands of nucleotides linked by hydrogen bonding between complementary base pairs.</vt:lpstr>
      <vt:lpstr>2.6.U3 DNA is a double helix made of two antiparallel strands of nucleotides linked by hydrogen bonding between complementary base pairs.</vt:lpstr>
      <vt:lpstr>2.6.U3 DNA is a double helix made of two antiparallel strands of nucleotides linked by hydrogen bonding between complementary base pairs.</vt:lpstr>
      <vt:lpstr>2.6.S1 Drawing simple diagrams of the structure of single nucleotides of DNA and RNA, using circles, pentagons and rectangles to represent phosphates, pentoses and bases.</vt:lpstr>
      <vt:lpstr>2.6.A1 Crick and Watson’s elucidation of the structure of DNA using model making.</vt:lpstr>
      <vt:lpstr>2.6.A1 Crick and Watson’s elucidation of the structure of DNA using model 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Victoria Mcknight</cp:lastModifiedBy>
  <cp:revision>363</cp:revision>
  <dcterms:created xsi:type="dcterms:W3CDTF">2014-04-26T01:56:54Z</dcterms:created>
  <dcterms:modified xsi:type="dcterms:W3CDTF">2017-01-10T08:04:44Z</dcterms:modified>
</cp:coreProperties>
</file>