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9144000" cy="6858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3504" y="-14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469390"/>
            <a:ext cx="2808604" cy="3564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7828" y="1622805"/>
            <a:ext cx="2766695" cy="3530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204342"/>
            <a:ext cx="8072119" cy="1257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835L4HWH6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9800" y="1219200"/>
            <a:ext cx="3124200" cy="4262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latin typeface="Calibri"/>
                <a:cs typeface="Calibri"/>
              </a:rPr>
              <a:t>DNA</a:t>
            </a:r>
            <a:r>
              <a:rPr sz="4000" b="1" spc="-5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Structure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006FC0"/>
                </a:solidFill>
              </a:rPr>
              <a:t>Be able </a:t>
            </a:r>
            <a:r>
              <a:rPr sz="4000" spc="-20" dirty="0">
                <a:solidFill>
                  <a:srgbClr val="006FC0"/>
                </a:solidFill>
              </a:rPr>
              <a:t>to </a:t>
            </a:r>
            <a:r>
              <a:rPr sz="4000" spc="-5" dirty="0">
                <a:solidFill>
                  <a:srgbClr val="006FC0"/>
                </a:solidFill>
              </a:rPr>
              <a:t>label the</a:t>
            </a:r>
            <a:r>
              <a:rPr sz="4000" spc="-50" dirty="0">
                <a:solidFill>
                  <a:srgbClr val="006FC0"/>
                </a:solidFill>
              </a:rPr>
              <a:t> </a:t>
            </a:r>
            <a:r>
              <a:rPr sz="4000" spc="-15" dirty="0">
                <a:solidFill>
                  <a:srgbClr val="006FC0"/>
                </a:solidFill>
              </a:rPr>
              <a:t>following: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35940" y="1622805"/>
            <a:ext cx="3569335" cy="395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5’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end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latin typeface="Calibri"/>
                <a:cs typeface="Calibri"/>
              </a:rPr>
              <a:t>3’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end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Phosphate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(circled)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Deoxyribose</a:t>
            </a:r>
            <a:r>
              <a:rPr sz="2800" spc="-10" dirty="0">
                <a:latin typeface="Calibri"/>
                <a:cs typeface="Calibri"/>
              </a:rPr>
              <a:t> (circled)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Purine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Pyrimidine</a:t>
            </a:r>
            <a:endParaRPr sz="2800">
              <a:latin typeface="Calibri"/>
              <a:cs typeface="Calibri"/>
            </a:endParaRPr>
          </a:p>
          <a:p>
            <a:pPr marL="527685" marR="163830" indent="-514984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Deoxyribose </a:t>
            </a:r>
            <a:r>
              <a:rPr sz="2800" spc="-10" dirty="0">
                <a:latin typeface="Calibri"/>
                <a:cs typeface="Calibri"/>
              </a:rPr>
              <a:t>carbon  numbering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pc="-20" dirty="0"/>
              <a:t>Hydrogen</a:t>
            </a:r>
            <a:r>
              <a:rPr spc="-50" dirty="0"/>
              <a:t> </a:t>
            </a:r>
            <a:r>
              <a:rPr spc="-10" dirty="0"/>
              <a:t>bond</a:t>
            </a: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pc="-15" dirty="0"/>
              <a:t>Covalent</a:t>
            </a:r>
            <a:r>
              <a:rPr spc="-75" dirty="0"/>
              <a:t> </a:t>
            </a:r>
            <a:r>
              <a:rPr spc="-10" dirty="0"/>
              <a:t>bond</a:t>
            </a: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8320" algn="l"/>
              </a:tabLst>
            </a:pPr>
            <a:r>
              <a:rPr spc="-10" dirty="0"/>
              <a:t>Adenine</a:t>
            </a: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8320" algn="l"/>
              </a:tabLst>
            </a:pPr>
            <a:r>
              <a:rPr spc="-15" dirty="0"/>
              <a:t>Thymine</a:t>
            </a: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8320" algn="l"/>
              </a:tabLst>
            </a:pPr>
            <a:r>
              <a:rPr spc="-10" dirty="0"/>
              <a:t>Guanine</a:t>
            </a: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8320" algn="l"/>
              </a:tabLst>
            </a:pPr>
            <a:r>
              <a:rPr spc="-10" dirty="0"/>
              <a:t>Cytosine</a:t>
            </a: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8320" algn="l"/>
              </a:tabLst>
            </a:pPr>
            <a:r>
              <a:rPr spc="-5" dirty="0"/>
              <a:t>Nucleotide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0601"/>
            <a:ext cx="2067560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DNA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Structure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Be able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label</a:t>
            </a:r>
            <a:r>
              <a:rPr sz="20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the 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following: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200" y="0"/>
            <a:ext cx="4269486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4800600"/>
            <a:ext cx="3810000" cy="2057400"/>
          </a:xfrm>
          <a:custGeom>
            <a:avLst/>
            <a:gdLst/>
            <a:ahLst/>
            <a:cxnLst/>
            <a:rect l="l" t="t" r="r" b="b"/>
            <a:pathLst>
              <a:path w="3810000" h="2057400">
                <a:moveTo>
                  <a:pt x="1820268" y="1488465"/>
                </a:moveTo>
                <a:lnTo>
                  <a:pt x="1360805" y="1488465"/>
                </a:lnTo>
                <a:lnTo>
                  <a:pt x="1496695" y="2057399"/>
                </a:lnTo>
                <a:lnTo>
                  <a:pt x="1820268" y="1488465"/>
                </a:lnTo>
                <a:close/>
              </a:path>
              <a:path w="3810000" h="2057400">
                <a:moveTo>
                  <a:pt x="2460607" y="1422552"/>
                </a:moveTo>
                <a:lnTo>
                  <a:pt x="1857756" y="1422552"/>
                </a:lnTo>
                <a:lnTo>
                  <a:pt x="2336673" y="1879942"/>
                </a:lnTo>
                <a:lnTo>
                  <a:pt x="2460607" y="1422552"/>
                </a:lnTo>
                <a:close/>
              </a:path>
              <a:path w="3810000" h="2057400">
                <a:moveTo>
                  <a:pt x="3037699" y="1377022"/>
                </a:moveTo>
                <a:lnTo>
                  <a:pt x="2472944" y="1377022"/>
                </a:lnTo>
                <a:lnTo>
                  <a:pt x="3200527" y="1723542"/>
                </a:lnTo>
                <a:lnTo>
                  <a:pt x="3037699" y="1377022"/>
                </a:lnTo>
                <a:close/>
              </a:path>
              <a:path w="3810000" h="2057400">
                <a:moveTo>
                  <a:pt x="3014425" y="1327492"/>
                </a:moveTo>
                <a:lnTo>
                  <a:pt x="999591" y="1327492"/>
                </a:lnTo>
                <a:lnTo>
                  <a:pt x="839965" y="1678012"/>
                </a:lnTo>
                <a:lnTo>
                  <a:pt x="1360805" y="1488465"/>
                </a:lnTo>
                <a:lnTo>
                  <a:pt x="1820268" y="1488465"/>
                </a:lnTo>
                <a:lnTo>
                  <a:pt x="1857756" y="1422552"/>
                </a:lnTo>
                <a:lnTo>
                  <a:pt x="2460607" y="1422552"/>
                </a:lnTo>
                <a:lnTo>
                  <a:pt x="2472944" y="1377022"/>
                </a:lnTo>
                <a:lnTo>
                  <a:pt x="3037699" y="1377022"/>
                </a:lnTo>
                <a:lnTo>
                  <a:pt x="3014425" y="1327492"/>
                </a:lnTo>
                <a:close/>
              </a:path>
              <a:path w="3810000" h="2057400">
                <a:moveTo>
                  <a:pt x="65265" y="218567"/>
                </a:moveTo>
                <a:lnTo>
                  <a:pt x="816152" y="725551"/>
                </a:lnTo>
                <a:lnTo>
                  <a:pt x="0" y="820572"/>
                </a:lnTo>
                <a:lnTo>
                  <a:pt x="656513" y="1121562"/>
                </a:lnTo>
                <a:lnTo>
                  <a:pt x="23812" y="1389405"/>
                </a:lnTo>
                <a:lnTo>
                  <a:pt x="999591" y="1327492"/>
                </a:lnTo>
                <a:lnTo>
                  <a:pt x="3014425" y="1327492"/>
                </a:lnTo>
                <a:lnTo>
                  <a:pt x="2969895" y="1232725"/>
                </a:lnTo>
                <a:lnTo>
                  <a:pt x="3722928" y="1232725"/>
                </a:lnTo>
                <a:lnTo>
                  <a:pt x="3105658" y="997737"/>
                </a:lnTo>
                <a:lnTo>
                  <a:pt x="3721227" y="775081"/>
                </a:lnTo>
                <a:lnTo>
                  <a:pt x="2946019" y="696722"/>
                </a:lnTo>
                <a:lnTo>
                  <a:pt x="3049072" y="601980"/>
                </a:lnTo>
                <a:lnTo>
                  <a:pt x="1289812" y="601980"/>
                </a:lnTo>
                <a:lnTo>
                  <a:pt x="65265" y="218567"/>
                </a:lnTo>
                <a:close/>
              </a:path>
              <a:path w="3810000" h="2057400">
                <a:moveTo>
                  <a:pt x="3722928" y="1232725"/>
                </a:moveTo>
                <a:lnTo>
                  <a:pt x="2969895" y="1232725"/>
                </a:lnTo>
                <a:lnTo>
                  <a:pt x="3810000" y="1265872"/>
                </a:lnTo>
                <a:lnTo>
                  <a:pt x="3722928" y="1232725"/>
                </a:lnTo>
                <a:close/>
              </a:path>
              <a:path w="3810000" h="2057400">
                <a:moveTo>
                  <a:pt x="1473200" y="218567"/>
                </a:moveTo>
                <a:lnTo>
                  <a:pt x="1289812" y="601980"/>
                </a:lnTo>
                <a:lnTo>
                  <a:pt x="3049072" y="601980"/>
                </a:lnTo>
                <a:lnTo>
                  <a:pt x="3102947" y="552450"/>
                </a:lnTo>
                <a:lnTo>
                  <a:pt x="1905000" y="552450"/>
                </a:lnTo>
                <a:lnTo>
                  <a:pt x="1473200" y="218567"/>
                </a:lnTo>
                <a:close/>
              </a:path>
              <a:path w="3810000" h="2057400">
                <a:moveTo>
                  <a:pt x="2561463" y="0"/>
                </a:moveTo>
                <a:lnTo>
                  <a:pt x="1905000" y="552450"/>
                </a:lnTo>
                <a:lnTo>
                  <a:pt x="3102947" y="552450"/>
                </a:lnTo>
                <a:lnTo>
                  <a:pt x="3152125" y="507238"/>
                </a:lnTo>
                <a:lnTo>
                  <a:pt x="2496820" y="507238"/>
                </a:lnTo>
                <a:lnTo>
                  <a:pt x="2561463" y="0"/>
                </a:lnTo>
                <a:close/>
              </a:path>
              <a:path w="3810000" h="2057400">
                <a:moveTo>
                  <a:pt x="3242055" y="424561"/>
                </a:moveTo>
                <a:lnTo>
                  <a:pt x="2496820" y="507238"/>
                </a:lnTo>
                <a:lnTo>
                  <a:pt x="3152125" y="507238"/>
                </a:lnTo>
                <a:lnTo>
                  <a:pt x="3242055" y="42456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4800600"/>
            <a:ext cx="3810000" cy="2057400"/>
          </a:xfrm>
          <a:custGeom>
            <a:avLst/>
            <a:gdLst/>
            <a:ahLst/>
            <a:cxnLst/>
            <a:rect l="l" t="t" r="r" b="b"/>
            <a:pathLst>
              <a:path w="3810000" h="2057400">
                <a:moveTo>
                  <a:pt x="1905000" y="552450"/>
                </a:moveTo>
                <a:lnTo>
                  <a:pt x="2561463" y="0"/>
                </a:lnTo>
                <a:lnTo>
                  <a:pt x="2496820" y="507238"/>
                </a:lnTo>
                <a:lnTo>
                  <a:pt x="3242055" y="424561"/>
                </a:lnTo>
                <a:lnTo>
                  <a:pt x="2946019" y="696722"/>
                </a:lnTo>
                <a:lnTo>
                  <a:pt x="3721227" y="775081"/>
                </a:lnTo>
                <a:lnTo>
                  <a:pt x="3105658" y="997737"/>
                </a:lnTo>
                <a:lnTo>
                  <a:pt x="3810000" y="1265872"/>
                </a:lnTo>
                <a:lnTo>
                  <a:pt x="2969895" y="1232725"/>
                </a:lnTo>
                <a:lnTo>
                  <a:pt x="3200527" y="1723542"/>
                </a:lnTo>
                <a:lnTo>
                  <a:pt x="2472944" y="1377022"/>
                </a:lnTo>
                <a:lnTo>
                  <a:pt x="2336673" y="1879942"/>
                </a:lnTo>
                <a:lnTo>
                  <a:pt x="1857756" y="1422552"/>
                </a:lnTo>
                <a:lnTo>
                  <a:pt x="1496695" y="2057399"/>
                </a:lnTo>
                <a:lnTo>
                  <a:pt x="1360805" y="1488465"/>
                </a:lnTo>
                <a:lnTo>
                  <a:pt x="839965" y="1678012"/>
                </a:lnTo>
                <a:lnTo>
                  <a:pt x="999591" y="1327492"/>
                </a:lnTo>
                <a:lnTo>
                  <a:pt x="23812" y="1389405"/>
                </a:lnTo>
                <a:lnTo>
                  <a:pt x="656513" y="1121562"/>
                </a:lnTo>
                <a:lnTo>
                  <a:pt x="0" y="820572"/>
                </a:lnTo>
                <a:lnTo>
                  <a:pt x="816152" y="725551"/>
                </a:lnTo>
                <a:lnTo>
                  <a:pt x="65265" y="218567"/>
                </a:lnTo>
                <a:lnTo>
                  <a:pt x="1289812" y="601980"/>
                </a:lnTo>
                <a:lnTo>
                  <a:pt x="1473200" y="218567"/>
                </a:lnTo>
                <a:lnTo>
                  <a:pt x="1905000" y="55245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469390"/>
            <a:ext cx="2808605" cy="467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1400" dirty="0">
                <a:latin typeface="Calibri"/>
                <a:cs typeface="Calibri"/>
              </a:rPr>
              <a:t>5’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dirty="0">
                <a:latin typeface="Calibri"/>
                <a:cs typeface="Calibri"/>
              </a:rPr>
              <a:t>3’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10" dirty="0">
                <a:latin typeface="Calibri"/>
                <a:cs typeface="Calibri"/>
              </a:rPr>
              <a:t>Phosphate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(circled)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Deoxyribose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(circled)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Purine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dirty="0">
                <a:latin typeface="Calibri"/>
                <a:cs typeface="Calibri"/>
              </a:rPr>
              <a:t>Pyrimidine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Deoxyribose carbon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numbering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10" dirty="0">
                <a:latin typeface="Calibri"/>
                <a:cs typeface="Calibri"/>
              </a:rPr>
              <a:t>Hydrogen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bond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Covalent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bond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Adenine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Thymine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dirty="0">
                <a:latin typeface="Calibri"/>
                <a:cs typeface="Calibri"/>
              </a:rPr>
              <a:t>Guanine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Cytosine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Nucleotide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608330" marR="262890" indent="-635" algn="ctr">
              <a:lnSpc>
                <a:spcPct val="100000"/>
              </a:lnSpc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Here’s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 blank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diagram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for you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 practice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your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labeling!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0601"/>
            <a:ext cx="2067560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DNA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Structure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Be able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label</a:t>
            </a:r>
            <a:r>
              <a:rPr sz="20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the 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following: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356" y="1469390"/>
            <a:ext cx="1541145" cy="151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5’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end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latin typeface="Calibri"/>
                <a:cs typeface="Calibri"/>
              </a:rPr>
              <a:t>3’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end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400" spc="-10" dirty="0">
                <a:latin typeface="Calibri"/>
                <a:cs typeface="Calibri"/>
              </a:rPr>
              <a:t>Phosphate (circled)  </a:t>
            </a:r>
            <a:r>
              <a:rPr sz="1400" spc="-5" dirty="0">
                <a:latin typeface="Calibri"/>
                <a:cs typeface="Calibri"/>
              </a:rPr>
              <a:t>Deoxyribose </a:t>
            </a:r>
            <a:r>
              <a:rPr sz="1400" spc="-10" dirty="0">
                <a:latin typeface="Calibri"/>
                <a:cs typeface="Calibri"/>
              </a:rPr>
              <a:t>(circled)  </a:t>
            </a:r>
            <a:r>
              <a:rPr sz="1400" spc="-5" dirty="0">
                <a:latin typeface="Calibri"/>
                <a:cs typeface="Calibri"/>
              </a:rPr>
              <a:t>Purine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latin typeface="Calibri"/>
                <a:cs typeface="Calibri"/>
              </a:rPr>
              <a:t>Pyrimidine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469390"/>
            <a:ext cx="2808605" cy="3564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1.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latin typeface="Calibri"/>
                <a:cs typeface="Calibri"/>
              </a:rPr>
              <a:t>2.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latin typeface="Calibri"/>
                <a:cs typeface="Calibri"/>
              </a:rPr>
              <a:t>3.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latin typeface="Calibri"/>
                <a:cs typeface="Calibri"/>
              </a:rPr>
              <a:t>4.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latin typeface="Calibri"/>
                <a:cs typeface="Calibri"/>
              </a:rPr>
              <a:t>5.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latin typeface="Calibri"/>
                <a:cs typeface="Calibri"/>
              </a:rPr>
              <a:t>6.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 startAt="7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Deoxyribose carbon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numbering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 startAt="7"/>
              <a:tabLst>
                <a:tab pos="527685" algn="l"/>
                <a:tab pos="528320" algn="l"/>
              </a:tabLst>
            </a:pPr>
            <a:r>
              <a:rPr sz="1400" spc="-10" dirty="0">
                <a:latin typeface="Calibri"/>
                <a:cs typeface="Calibri"/>
              </a:rPr>
              <a:t>Hydrogen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bond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 startAt="7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Covalent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bond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 startAt="7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Adenine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 startAt="7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Thymine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 startAt="7"/>
              <a:tabLst>
                <a:tab pos="527685" algn="l"/>
                <a:tab pos="528320" algn="l"/>
              </a:tabLst>
            </a:pPr>
            <a:r>
              <a:rPr sz="1400" dirty="0">
                <a:latin typeface="Calibri"/>
                <a:cs typeface="Calibri"/>
              </a:rPr>
              <a:t>Guanine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40"/>
              </a:spcBef>
              <a:buAutoNum type="arabicPeriod" startAt="7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Cytosine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 startAt="7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Nucleotide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0" y="314401"/>
            <a:ext cx="3679952" cy="600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6600" y="457200"/>
            <a:ext cx="1447800" cy="762000"/>
          </a:xfrm>
          <a:custGeom>
            <a:avLst/>
            <a:gdLst/>
            <a:ahLst/>
            <a:cxnLst/>
            <a:rect l="l" t="t" r="r" b="b"/>
            <a:pathLst>
              <a:path w="1447800" h="762000">
                <a:moveTo>
                  <a:pt x="1066800" y="0"/>
                </a:moveTo>
                <a:lnTo>
                  <a:pt x="1066800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1066800" y="571500"/>
                </a:lnTo>
                <a:lnTo>
                  <a:pt x="1066800" y="762000"/>
                </a:lnTo>
                <a:lnTo>
                  <a:pt x="1447800" y="381000"/>
                </a:lnTo>
                <a:lnTo>
                  <a:pt x="1066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76600" y="457200"/>
            <a:ext cx="1447800" cy="762000"/>
          </a:xfrm>
          <a:custGeom>
            <a:avLst/>
            <a:gdLst/>
            <a:ahLst/>
            <a:cxnLst/>
            <a:rect l="l" t="t" r="r" b="b"/>
            <a:pathLst>
              <a:path w="1447800" h="762000">
                <a:moveTo>
                  <a:pt x="0" y="190500"/>
                </a:moveTo>
                <a:lnTo>
                  <a:pt x="1066800" y="190500"/>
                </a:lnTo>
                <a:lnTo>
                  <a:pt x="1066800" y="0"/>
                </a:lnTo>
                <a:lnTo>
                  <a:pt x="1447800" y="381000"/>
                </a:lnTo>
                <a:lnTo>
                  <a:pt x="1066800" y="762000"/>
                </a:lnTo>
                <a:lnTo>
                  <a:pt x="1066800" y="571500"/>
                </a:lnTo>
                <a:lnTo>
                  <a:pt x="0" y="571500"/>
                </a:lnTo>
                <a:lnTo>
                  <a:pt x="0" y="190500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01973" y="686053"/>
            <a:ext cx="60515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5’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43400" y="5334000"/>
            <a:ext cx="1447800" cy="762000"/>
          </a:xfrm>
          <a:custGeom>
            <a:avLst/>
            <a:gdLst/>
            <a:ahLst/>
            <a:cxnLst/>
            <a:rect l="l" t="t" r="r" b="b"/>
            <a:pathLst>
              <a:path w="1447800" h="762000">
                <a:moveTo>
                  <a:pt x="1066800" y="0"/>
                </a:moveTo>
                <a:lnTo>
                  <a:pt x="1066800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1066800" y="571500"/>
                </a:lnTo>
                <a:lnTo>
                  <a:pt x="1066800" y="762000"/>
                </a:lnTo>
                <a:lnTo>
                  <a:pt x="1447800" y="381000"/>
                </a:lnTo>
                <a:lnTo>
                  <a:pt x="1066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3400" y="5334000"/>
            <a:ext cx="1447800" cy="762000"/>
          </a:xfrm>
          <a:custGeom>
            <a:avLst/>
            <a:gdLst/>
            <a:ahLst/>
            <a:cxnLst/>
            <a:rect l="l" t="t" r="r" b="b"/>
            <a:pathLst>
              <a:path w="1447800" h="762000">
                <a:moveTo>
                  <a:pt x="0" y="190500"/>
                </a:moveTo>
                <a:lnTo>
                  <a:pt x="1066800" y="190500"/>
                </a:lnTo>
                <a:lnTo>
                  <a:pt x="1066800" y="0"/>
                </a:lnTo>
                <a:lnTo>
                  <a:pt x="1447800" y="381000"/>
                </a:lnTo>
                <a:lnTo>
                  <a:pt x="1066800" y="762000"/>
                </a:lnTo>
                <a:lnTo>
                  <a:pt x="1066800" y="571500"/>
                </a:lnTo>
                <a:lnTo>
                  <a:pt x="0" y="571500"/>
                </a:lnTo>
                <a:lnTo>
                  <a:pt x="0" y="190500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69028" y="5563819"/>
            <a:ext cx="60579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3’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86600" y="685800"/>
            <a:ext cx="1535430" cy="762000"/>
          </a:xfrm>
          <a:custGeom>
            <a:avLst/>
            <a:gdLst/>
            <a:ahLst/>
            <a:cxnLst/>
            <a:rect l="l" t="t" r="r" b="b"/>
            <a:pathLst>
              <a:path w="1535429" h="762000">
                <a:moveTo>
                  <a:pt x="381000" y="0"/>
                </a:moveTo>
                <a:lnTo>
                  <a:pt x="0" y="381000"/>
                </a:lnTo>
                <a:lnTo>
                  <a:pt x="381000" y="762000"/>
                </a:lnTo>
                <a:lnTo>
                  <a:pt x="381000" y="571500"/>
                </a:lnTo>
                <a:lnTo>
                  <a:pt x="1535176" y="571500"/>
                </a:lnTo>
                <a:lnTo>
                  <a:pt x="1535176" y="190500"/>
                </a:lnTo>
                <a:lnTo>
                  <a:pt x="381000" y="19050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86600" y="685800"/>
            <a:ext cx="1535430" cy="762000"/>
          </a:xfrm>
          <a:custGeom>
            <a:avLst/>
            <a:gdLst/>
            <a:ahLst/>
            <a:cxnLst/>
            <a:rect l="l" t="t" r="r" b="b"/>
            <a:pathLst>
              <a:path w="1535429" h="762000">
                <a:moveTo>
                  <a:pt x="1535176" y="190500"/>
                </a:moveTo>
                <a:lnTo>
                  <a:pt x="381000" y="190500"/>
                </a:lnTo>
                <a:lnTo>
                  <a:pt x="381000" y="0"/>
                </a:lnTo>
                <a:lnTo>
                  <a:pt x="0" y="381000"/>
                </a:lnTo>
                <a:lnTo>
                  <a:pt x="381000" y="762000"/>
                </a:lnTo>
                <a:lnTo>
                  <a:pt x="381000" y="571500"/>
                </a:lnTo>
                <a:lnTo>
                  <a:pt x="1535176" y="571500"/>
                </a:lnTo>
                <a:lnTo>
                  <a:pt x="1535176" y="190500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47178" y="914653"/>
            <a:ext cx="60515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3’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18729" y="4722385"/>
            <a:ext cx="1025525" cy="1051560"/>
          </a:xfrm>
          <a:custGeom>
            <a:avLst/>
            <a:gdLst/>
            <a:ahLst/>
            <a:cxnLst/>
            <a:rect l="l" t="t" r="r" b="b"/>
            <a:pathLst>
              <a:path w="1025525" h="1051560">
                <a:moveTo>
                  <a:pt x="90170" y="430004"/>
                </a:moveTo>
                <a:lnTo>
                  <a:pt x="0" y="961245"/>
                </a:lnTo>
                <a:lnTo>
                  <a:pt x="531114" y="1051453"/>
                </a:lnTo>
                <a:lnTo>
                  <a:pt x="420877" y="896107"/>
                </a:lnTo>
                <a:lnTo>
                  <a:pt x="858621" y="585452"/>
                </a:lnTo>
                <a:lnTo>
                  <a:pt x="200405" y="585452"/>
                </a:lnTo>
                <a:lnTo>
                  <a:pt x="90170" y="430004"/>
                </a:lnTo>
                <a:close/>
              </a:path>
              <a:path w="1025525" h="1051560">
                <a:moveTo>
                  <a:pt x="1025271" y="0"/>
                </a:moveTo>
                <a:lnTo>
                  <a:pt x="200405" y="585452"/>
                </a:lnTo>
                <a:lnTo>
                  <a:pt x="858621" y="585452"/>
                </a:lnTo>
                <a:lnTo>
                  <a:pt x="1025271" y="467185"/>
                </a:lnTo>
                <a:lnTo>
                  <a:pt x="1025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18729" y="4722385"/>
            <a:ext cx="1025525" cy="1051560"/>
          </a:xfrm>
          <a:custGeom>
            <a:avLst/>
            <a:gdLst/>
            <a:ahLst/>
            <a:cxnLst/>
            <a:rect l="l" t="t" r="r" b="b"/>
            <a:pathLst>
              <a:path w="1025525" h="1051560">
                <a:moveTo>
                  <a:pt x="1025271" y="0"/>
                </a:moveTo>
                <a:lnTo>
                  <a:pt x="200405" y="585452"/>
                </a:lnTo>
                <a:lnTo>
                  <a:pt x="90170" y="430004"/>
                </a:lnTo>
                <a:lnTo>
                  <a:pt x="0" y="961245"/>
                </a:lnTo>
                <a:lnTo>
                  <a:pt x="531114" y="1051453"/>
                </a:lnTo>
                <a:lnTo>
                  <a:pt x="420877" y="896107"/>
                </a:lnTo>
                <a:lnTo>
                  <a:pt x="1025271" y="467185"/>
                </a:lnTo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63102" y="4964048"/>
            <a:ext cx="525145" cy="438150"/>
          </a:xfrm>
          <a:custGeom>
            <a:avLst/>
            <a:gdLst/>
            <a:ahLst/>
            <a:cxnLst/>
            <a:rect l="l" t="t" r="r" b="b"/>
            <a:pathLst>
              <a:path w="525145" h="438150">
                <a:moveTo>
                  <a:pt x="123555" y="354584"/>
                </a:moveTo>
                <a:lnTo>
                  <a:pt x="84074" y="354584"/>
                </a:lnTo>
                <a:lnTo>
                  <a:pt x="91694" y="354838"/>
                </a:lnTo>
                <a:lnTo>
                  <a:pt x="95250" y="355981"/>
                </a:lnTo>
                <a:lnTo>
                  <a:pt x="98425" y="358013"/>
                </a:lnTo>
                <a:lnTo>
                  <a:pt x="101726" y="360044"/>
                </a:lnTo>
                <a:lnTo>
                  <a:pt x="104648" y="362966"/>
                </a:lnTo>
                <a:lnTo>
                  <a:pt x="107315" y="366775"/>
                </a:lnTo>
                <a:lnTo>
                  <a:pt x="110490" y="371220"/>
                </a:lnTo>
                <a:lnTo>
                  <a:pt x="112522" y="375538"/>
                </a:lnTo>
                <a:lnTo>
                  <a:pt x="113364" y="379984"/>
                </a:lnTo>
                <a:lnTo>
                  <a:pt x="114173" y="383794"/>
                </a:lnTo>
                <a:lnTo>
                  <a:pt x="114046" y="387731"/>
                </a:lnTo>
                <a:lnTo>
                  <a:pt x="113029" y="391541"/>
                </a:lnTo>
                <a:lnTo>
                  <a:pt x="112141" y="395350"/>
                </a:lnTo>
                <a:lnTo>
                  <a:pt x="110236" y="398906"/>
                </a:lnTo>
                <a:lnTo>
                  <a:pt x="78231" y="421131"/>
                </a:lnTo>
                <a:lnTo>
                  <a:pt x="66675" y="423037"/>
                </a:lnTo>
                <a:lnTo>
                  <a:pt x="65531" y="423417"/>
                </a:lnTo>
                <a:lnTo>
                  <a:pt x="64897" y="423798"/>
                </a:lnTo>
                <a:lnTo>
                  <a:pt x="64516" y="424053"/>
                </a:lnTo>
                <a:lnTo>
                  <a:pt x="64134" y="424434"/>
                </a:lnTo>
                <a:lnTo>
                  <a:pt x="64007" y="427354"/>
                </a:lnTo>
                <a:lnTo>
                  <a:pt x="64389" y="428244"/>
                </a:lnTo>
                <a:lnTo>
                  <a:pt x="65913" y="430910"/>
                </a:lnTo>
                <a:lnTo>
                  <a:pt x="66675" y="431926"/>
                </a:lnTo>
                <a:lnTo>
                  <a:pt x="67437" y="433069"/>
                </a:lnTo>
                <a:lnTo>
                  <a:pt x="69469" y="435482"/>
                </a:lnTo>
                <a:lnTo>
                  <a:pt x="70484" y="436498"/>
                </a:lnTo>
                <a:lnTo>
                  <a:pt x="70993" y="436879"/>
                </a:lnTo>
                <a:lnTo>
                  <a:pt x="71500" y="437134"/>
                </a:lnTo>
                <a:lnTo>
                  <a:pt x="71881" y="437388"/>
                </a:lnTo>
                <a:lnTo>
                  <a:pt x="72390" y="437641"/>
                </a:lnTo>
                <a:lnTo>
                  <a:pt x="73025" y="437769"/>
                </a:lnTo>
                <a:lnTo>
                  <a:pt x="74549" y="438022"/>
                </a:lnTo>
                <a:lnTo>
                  <a:pt x="75946" y="437895"/>
                </a:lnTo>
                <a:lnTo>
                  <a:pt x="78104" y="437388"/>
                </a:lnTo>
                <a:lnTo>
                  <a:pt x="80264" y="437006"/>
                </a:lnTo>
                <a:lnTo>
                  <a:pt x="96012" y="430910"/>
                </a:lnTo>
                <a:lnTo>
                  <a:pt x="99695" y="429132"/>
                </a:lnTo>
                <a:lnTo>
                  <a:pt x="103377" y="426847"/>
                </a:lnTo>
                <a:lnTo>
                  <a:pt x="113538" y="419607"/>
                </a:lnTo>
                <a:lnTo>
                  <a:pt x="118872" y="414528"/>
                </a:lnTo>
                <a:lnTo>
                  <a:pt x="123031" y="408813"/>
                </a:lnTo>
                <a:lnTo>
                  <a:pt x="127126" y="403351"/>
                </a:lnTo>
                <a:lnTo>
                  <a:pt x="129921" y="397509"/>
                </a:lnTo>
                <a:lnTo>
                  <a:pt x="132969" y="385317"/>
                </a:lnTo>
                <a:lnTo>
                  <a:pt x="132969" y="378967"/>
                </a:lnTo>
                <a:lnTo>
                  <a:pt x="131572" y="372617"/>
                </a:lnTo>
                <a:lnTo>
                  <a:pt x="130301" y="366141"/>
                </a:lnTo>
                <a:lnTo>
                  <a:pt x="127380" y="359791"/>
                </a:lnTo>
                <a:lnTo>
                  <a:pt x="123555" y="354584"/>
                </a:lnTo>
                <a:close/>
              </a:path>
              <a:path w="525145" h="438150">
                <a:moveTo>
                  <a:pt x="57784" y="280542"/>
                </a:moveTo>
                <a:lnTo>
                  <a:pt x="57150" y="280669"/>
                </a:lnTo>
                <a:lnTo>
                  <a:pt x="56388" y="280669"/>
                </a:lnTo>
                <a:lnTo>
                  <a:pt x="55372" y="281178"/>
                </a:lnTo>
                <a:lnTo>
                  <a:pt x="3175" y="318262"/>
                </a:lnTo>
                <a:lnTo>
                  <a:pt x="1524" y="319531"/>
                </a:lnTo>
                <a:lnTo>
                  <a:pt x="507" y="320928"/>
                </a:lnTo>
                <a:lnTo>
                  <a:pt x="0" y="324231"/>
                </a:lnTo>
                <a:lnTo>
                  <a:pt x="507" y="326009"/>
                </a:lnTo>
                <a:lnTo>
                  <a:pt x="2031" y="328041"/>
                </a:lnTo>
                <a:lnTo>
                  <a:pt x="37592" y="378206"/>
                </a:lnTo>
                <a:lnTo>
                  <a:pt x="38989" y="379475"/>
                </a:lnTo>
                <a:lnTo>
                  <a:pt x="41655" y="379984"/>
                </a:lnTo>
                <a:lnTo>
                  <a:pt x="43179" y="379603"/>
                </a:lnTo>
                <a:lnTo>
                  <a:pt x="44830" y="378332"/>
                </a:lnTo>
                <a:lnTo>
                  <a:pt x="47117" y="376681"/>
                </a:lnTo>
                <a:lnTo>
                  <a:pt x="49529" y="374776"/>
                </a:lnTo>
                <a:lnTo>
                  <a:pt x="54355" y="370204"/>
                </a:lnTo>
                <a:lnTo>
                  <a:pt x="57403" y="367791"/>
                </a:lnTo>
                <a:lnTo>
                  <a:pt x="61087" y="365251"/>
                </a:lnTo>
                <a:lnTo>
                  <a:pt x="66294" y="361441"/>
                </a:lnTo>
                <a:lnTo>
                  <a:pt x="71120" y="358775"/>
                </a:lnTo>
                <a:lnTo>
                  <a:pt x="73977" y="357631"/>
                </a:lnTo>
                <a:lnTo>
                  <a:pt x="46608" y="357631"/>
                </a:lnTo>
                <a:lnTo>
                  <a:pt x="23114" y="324612"/>
                </a:lnTo>
                <a:lnTo>
                  <a:pt x="65277" y="294766"/>
                </a:lnTo>
                <a:lnTo>
                  <a:pt x="66294" y="294004"/>
                </a:lnTo>
                <a:lnTo>
                  <a:pt x="66632" y="292988"/>
                </a:lnTo>
                <a:lnTo>
                  <a:pt x="66596" y="292353"/>
                </a:lnTo>
                <a:lnTo>
                  <a:pt x="66421" y="291210"/>
                </a:lnTo>
                <a:lnTo>
                  <a:pt x="66040" y="289559"/>
                </a:lnTo>
                <a:lnTo>
                  <a:pt x="65150" y="287654"/>
                </a:lnTo>
                <a:lnTo>
                  <a:pt x="63626" y="285495"/>
                </a:lnTo>
                <a:lnTo>
                  <a:pt x="62865" y="284353"/>
                </a:lnTo>
                <a:lnTo>
                  <a:pt x="61975" y="283337"/>
                </a:lnTo>
                <a:lnTo>
                  <a:pt x="61214" y="282701"/>
                </a:lnTo>
                <a:lnTo>
                  <a:pt x="60578" y="281939"/>
                </a:lnTo>
                <a:lnTo>
                  <a:pt x="59817" y="281304"/>
                </a:lnTo>
                <a:lnTo>
                  <a:pt x="59054" y="281050"/>
                </a:lnTo>
                <a:lnTo>
                  <a:pt x="58420" y="280669"/>
                </a:lnTo>
                <a:lnTo>
                  <a:pt x="57784" y="280542"/>
                </a:lnTo>
                <a:close/>
              </a:path>
              <a:path w="525145" h="438150">
                <a:moveTo>
                  <a:pt x="90170" y="335279"/>
                </a:moveTo>
                <a:lnTo>
                  <a:pt x="84454" y="335788"/>
                </a:lnTo>
                <a:lnTo>
                  <a:pt x="78486" y="337692"/>
                </a:lnTo>
                <a:lnTo>
                  <a:pt x="72517" y="339470"/>
                </a:lnTo>
                <a:lnTo>
                  <a:pt x="66294" y="342772"/>
                </a:lnTo>
                <a:lnTo>
                  <a:pt x="59817" y="347344"/>
                </a:lnTo>
                <a:lnTo>
                  <a:pt x="57023" y="349376"/>
                </a:lnTo>
                <a:lnTo>
                  <a:pt x="54482" y="351154"/>
                </a:lnTo>
                <a:lnTo>
                  <a:pt x="50419" y="354203"/>
                </a:lnTo>
                <a:lnTo>
                  <a:pt x="48387" y="355981"/>
                </a:lnTo>
                <a:lnTo>
                  <a:pt x="46608" y="357631"/>
                </a:lnTo>
                <a:lnTo>
                  <a:pt x="73977" y="357631"/>
                </a:lnTo>
                <a:lnTo>
                  <a:pt x="75565" y="356997"/>
                </a:lnTo>
                <a:lnTo>
                  <a:pt x="80009" y="355345"/>
                </a:lnTo>
                <a:lnTo>
                  <a:pt x="84074" y="354584"/>
                </a:lnTo>
                <a:lnTo>
                  <a:pt x="123555" y="354584"/>
                </a:lnTo>
                <a:lnTo>
                  <a:pt x="122808" y="353567"/>
                </a:lnTo>
                <a:lnTo>
                  <a:pt x="119252" y="348360"/>
                </a:lnTo>
                <a:lnTo>
                  <a:pt x="115062" y="344297"/>
                </a:lnTo>
                <a:lnTo>
                  <a:pt x="105791" y="338328"/>
                </a:lnTo>
                <a:lnTo>
                  <a:pt x="100838" y="336550"/>
                </a:lnTo>
                <a:lnTo>
                  <a:pt x="90170" y="335279"/>
                </a:lnTo>
                <a:close/>
              </a:path>
              <a:path w="525145" h="438150">
                <a:moveTo>
                  <a:pt x="101726" y="234950"/>
                </a:moveTo>
                <a:lnTo>
                  <a:pt x="89153" y="245618"/>
                </a:lnTo>
                <a:lnTo>
                  <a:pt x="89153" y="246761"/>
                </a:lnTo>
                <a:lnTo>
                  <a:pt x="89534" y="247903"/>
                </a:lnTo>
                <a:lnTo>
                  <a:pt x="89916" y="249174"/>
                </a:lnTo>
                <a:lnTo>
                  <a:pt x="90677" y="250570"/>
                </a:lnTo>
                <a:lnTo>
                  <a:pt x="91821" y="252094"/>
                </a:lnTo>
                <a:lnTo>
                  <a:pt x="99949" y="263651"/>
                </a:lnTo>
                <a:lnTo>
                  <a:pt x="105791" y="298069"/>
                </a:lnTo>
                <a:lnTo>
                  <a:pt x="106045" y="298576"/>
                </a:lnTo>
                <a:lnTo>
                  <a:pt x="106299" y="298831"/>
                </a:lnTo>
                <a:lnTo>
                  <a:pt x="106552" y="299212"/>
                </a:lnTo>
                <a:lnTo>
                  <a:pt x="108457" y="299212"/>
                </a:lnTo>
                <a:lnTo>
                  <a:pt x="109220" y="298831"/>
                </a:lnTo>
                <a:lnTo>
                  <a:pt x="109981" y="298322"/>
                </a:lnTo>
                <a:lnTo>
                  <a:pt x="110871" y="297814"/>
                </a:lnTo>
                <a:lnTo>
                  <a:pt x="111887" y="297053"/>
                </a:lnTo>
                <a:lnTo>
                  <a:pt x="113029" y="296291"/>
                </a:lnTo>
                <a:lnTo>
                  <a:pt x="114046" y="295528"/>
                </a:lnTo>
                <a:lnTo>
                  <a:pt x="115950" y="293623"/>
                </a:lnTo>
                <a:lnTo>
                  <a:pt x="116331" y="292988"/>
                </a:lnTo>
                <a:lnTo>
                  <a:pt x="116840" y="292353"/>
                </a:lnTo>
                <a:lnTo>
                  <a:pt x="117094" y="291719"/>
                </a:lnTo>
                <a:lnTo>
                  <a:pt x="117309" y="289559"/>
                </a:lnTo>
                <a:lnTo>
                  <a:pt x="117186" y="283337"/>
                </a:lnTo>
                <a:lnTo>
                  <a:pt x="116642" y="263651"/>
                </a:lnTo>
                <a:lnTo>
                  <a:pt x="116586" y="259461"/>
                </a:lnTo>
                <a:lnTo>
                  <a:pt x="104013" y="235076"/>
                </a:lnTo>
                <a:lnTo>
                  <a:pt x="101726" y="234950"/>
                </a:lnTo>
                <a:close/>
              </a:path>
              <a:path w="525145" h="438150">
                <a:moveTo>
                  <a:pt x="265556" y="189230"/>
                </a:moveTo>
                <a:lnTo>
                  <a:pt x="259842" y="189230"/>
                </a:lnTo>
                <a:lnTo>
                  <a:pt x="247903" y="190500"/>
                </a:lnTo>
                <a:lnTo>
                  <a:pt x="241680" y="194310"/>
                </a:lnTo>
                <a:lnTo>
                  <a:pt x="235203" y="198119"/>
                </a:lnTo>
                <a:lnTo>
                  <a:pt x="214502" y="237489"/>
                </a:lnTo>
                <a:lnTo>
                  <a:pt x="215265" y="243839"/>
                </a:lnTo>
                <a:lnTo>
                  <a:pt x="233425" y="279400"/>
                </a:lnTo>
                <a:lnTo>
                  <a:pt x="256286" y="297180"/>
                </a:lnTo>
                <a:lnTo>
                  <a:pt x="262254" y="297180"/>
                </a:lnTo>
                <a:lnTo>
                  <a:pt x="268350" y="298450"/>
                </a:lnTo>
                <a:lnTo>
                  <a:pt x="274700" y="298450"/>
                </a:lnTo>
                <a:lnTo>
                  <a:pt x="287400" y="295909"/>
                </a:lnTo>
                <a:lnTo>
                  <a:pt x="294004" y="292100"/>
                </a:lnTo>
                <a:lnTo>
                  <a:pt x="300736" y="287019"/>
                </a:lnTo>
                <a:lnTo>
                  <a:pt x="304673" y="284480"/>
                </a:lnTo>
                <a:lnTo>
                  <a:pt x="308101" y="281940"/>
                </a:lnTo>
                <a:lnTo>
                  <a:pt x="270891" y="281940"/>
                </a:lnTo>
                <a:lnTo>
                  <a:pt x="266953" y="280669"/>
                </a:lnTo>
                <a:lnTo>
                  <a:pt x="262890" y="279400"/>
                </a:lnTo>
                <a:lnTo>
                  <a:pt x="259206" y="278130"/>
                </a:lnTo>
                <a:lnTo>
                  <a:pt x="255650" y="274319"/>
                </a:lnTo>
                <a:lnTo>
                  <a:pt x="252222" y="271780"/>
                </a:lnTo>
                <a:lnTo>
                  <a:pt x="248793" y="267969"/>
                </a:lnTo>
                <a:lnTo>
                  <a:pt x="245618" y="262889"/>
                </a:lnTo>
                <a:lnTo>
                  <a:pt x="260011" y="252730"/>
                </a:lnTo>
                <a:lnTo>
                  <a:pt x="237744" y="252730"/>
                </a:lnTo>
                <a:lnTo>
                  <a:pt x="235457" y="248919"/>
                </a:lnTo>
                <a:lnTo>
                  <a:pt x="233806" y="245110"/>
                </a:lnTo>
                <a:lnTo>
                  <a:pt x="231521" y="237489"/>
                </a:lnTo>
                <a:lnTo>
                  <a:pt x="231267" y="234950"/>
                </a:lnTo>
                <a:lnTo>
                  <a:pt x="231343" y="231139"/>
                </a:lnTo>
                <a:lnTo>
                  <a:pt x="257175" y="204469"/>
                </a:lnTo>
                <a:lnTo>
                  <a:pt x="293581" y="204469"/>
                </a:lnTo>
                <a:lnTo>
                  <a:pt x="290702" y="201930"/>
                </a:lnTo>
                <a:lnTo>
                  <a:pt x="281304" y="194310"/>
                </a:lnTo>
                <a:lnTo>
                  <a:pt x="276351" y="191769"/>
                </a:lnTo>
                <a:lnTo>
                  <a:pt x="265556" y="189230"/>
                </a:lnTo>
                <a:close/>
              </a:path>
              <a:path w="525145" h="438150">
                <a:moveTo>
                  <a:pt x="319531" y="248919"/>
                </a:moveTo>
                <a:lnTo>
                  <a:pt x="315468" y="248919"/>
                </a:lnTo>
                <a:lnTo>
                  <a:pt x="314578" y="250189"/>
                </a:lnTo>
                <a:lnTo>
                  <a:pt x="313563" y="251460"/>
                </a:lnTo>
                <a:lnTo>
                  <a:pt x="312674" y="254000"/>
                </a:lnTo>
                <a:lnTo>
                  <a:pt x="311276" y="255269"/>
                </a:lnTo>
                <a:lnTo>
                  <a:pt x="307975" y="260350"/>
                </a:lnTo>
                <a:lnTo>
                  <a:pt x="305816" y="262889"/>
                </a:lnTo>
                <a:lnTo>
                  <a:pt x="300608" y="269240"/>
                </a:lnTo>
                <a:lnTo>
                  <a:pt x="297433" y="271780"/>
                </a:lnTo>
                <a:lnTo>
                  <a:pt x="293497" y="274319"/>
                </a:lnTo>
                <a:lnTo>
                  <a:pt x="288544" y="278130"/>
                </a:lnTo>
                <a:lnTo>
                  <a:pt x="283845" y="279400"/>
                </a:lnTo>
                <a:lnTo>
                  <a:pt x="275081" y="281940"/>
                </a:lnTo>
                <a:lnTo>
                  <a:pt x="308101" y="281940"/>
                </a:lnTo>
                <a:lnTo>
                  <a:pt x="311150" y="278130"/>
                </a:lnTo>
                <a:lnTo>
                  <a:pt x="316738" y="273050"/>
                </a:lnTo>
                <a:lnTo>
                  <a:pt x="318770" y="270509"/>
                </a:lnTo>
                <a:lnTo>
                  <a:pt x="320928" y="267969"/>
                </a:lnTo>
                <a:lnTo>
                  <a:pt x="322452" y="265430"/>
                </a:lnTo>
                <a:lnTo>
                  <a:pt x="323596" y="264160"/>
                </a:lnTo>
                <a:lnTo>
                  <a:pt x="324612" y="261619"/>
                </a:lnTo>
                <a:lnTo>
                  <a:pt x="325247" y="260350"/>
                </a:lnTo>
                <a:lnTo>
                  <a:pt x="325500" y="257810"/>
                </a:lnTo>
                <a:lnTo>
                  <a:pt x="325247" y="257810"/>
                </a:lnTo>
                <a:lnTo>
                  <a:pt x="324993" y="256539"/>
                </a:lnTo>
                <a:lnTo>
                  <a:pt x="324484" y="255269"/>
                </a:lnTo>
                <a:lnTo>
                  <a:pt x="324103" y="255269"/>
                </a:lnTo>
                <a:lnTo>
                  <a:pt x="323850" y="254000"/>
                </a:lnTo>
                <a:lnTo>
                  <a:pt x="323342" y="254000"/>
                </a:lnTo>
                <a:lnTo>
                  <a:pt x="322833" y="252730"/>
                </a:lnTo>
                <a:lnTo>
                  <a:pt x="322072" y="251460"/>
                </a:lnTo>
                <a:lnTo>
                  <a:pt x="320675" y="250189"/>
                </a:lnTo>
                <a:lnTo>
                  <a:pt x="319531" y="248919"/>
                </a:lnTo>
                <a:close/>
              </a:path>
              <a:path w="525145" h="438150">
                <a:moveTo>
                  <a:pt x="293581" y="204469"/>
                </a:moveTo>
                <a:lnTo>
                  <a:pt x="257175" y="204469"/>
                </a:lnTo>
                <a:lnTo>
                  <a:pt x="264032" y="205739"/>
                </a:lnTo>
                <a:lnTo>
                  <a:pt x="270891" y="208280"/>
                </a:lnTo>
                <a:lnTo>
                  <a:pt x="276987" y="212089"/>
                </a:lnTo>
                <a:lnTo>
                  <a:pt x="282448" y="220980"/>
                </a:lnTo>
                <a:lnTo>
                  <a:pt x="237744" y="252730"/>
                </a:lnTo>
                <a:lnTo>
                  <a:pt x="260011" y="252730"/>
                </a:lnTo>
                <a:lnTo>
                  <a:pt x="299593" y="224789"/>
                </a:lnTo>
                <a:lnTo>
                  <a:pt x="303022" y="218439"/>
                </a:lnTo>
                <a:lnTo>
                  <a:pt x="302387" y="217169"/>
                </a:lnTo>
                <a:lnTo>
                  <a:pt x="300736" y="214630"/>
                </a:lnTo>
                <a:lnTo>
                  <a:pt x="298830" y="212089"/>
                </a:lnTo>
                <a:lnTo>
                  <a:pt x="295021" y="205739"/>
                </a:lnTo>
                <a:lnTo>
                  <a:pt x="293581" y="204469"/>
                </a:lnTo>
                <a:close/>
              </a:path>
              <a:path w="525145" h="438150">
                <a:moveTo>
                  <a:pt x="317500" y="247650"/>
                </a:moveTo>
                <a:lnTo>
                  <a:pt x="316611" y="248919"/>
                </a:lnTo>
                <a:lnTo>
                  <a:pt x="318516" y="248919"/>
                </a:lnTo>
                <a:lnTo>
                  <a:pt x="317500" y="247650"/>
                </a:lnTo>
                <a:close/>
              </a:path>
              <a:path w="525145" h="438150">
                <a:moveTo>
                  <a:pt x="360299" y="242569"/>
                </a:moveTo>
                <a:lnTo>
                  <a:pt x="355980" y="242569"/>
                </a:lnTo>
                <a:lnTo>
                  <a:pt x="356362" y="243839"/>
                </a:lnTo>
                <a:lnTo>
                  <a:pt x="359409" y="243839"/>
                </a:lnTo>
                <a:lnTo>
                  <a:pt x="360299" y="242569"/>
                </a:lnTo>
                <a:close/>
              </a:path>
              <a:path w="525145" h="438150">
                <a:moveTo>
                  <a:pt x="310642" y="149860"/>
                </a:moveTo>
                <a:lnTo>
                  <a:pt x="306704" y="149860"/>
                </a:lnTo>
                <a:lnTo>
                  <a:pt x="305689" y="151130"/>
                </a:lnTo>
                <a:lnTo>
                  <a:pt x="304800" y="151130"/>
                </a:lnTo>
                <a:lnTo>
                  <a:pt x="303656" y="152400"/>
                </a:lnTo>
                <a:lnTo>
                  <a:pt x="299847" y="154939"/>
                </a:lnTo>
                <a:lnTo>
                  <a:pt x="299084" y="154939"/>
                </a:lnTo>
                <a:lnTo>
                  <a:pt x="298196" y="156210"/>
                </a:lnTo>
                <a:lnTo>
                  <a:pt x="297688" y="156210"/>
                </a:lnTo>
                <a:lnTo>
                  <a:pt x="296925" y="158750"/>
                </a:lnTo>
                <a:lnTo>
                  <a:pt x="296925" y="160019"/>
                </a:lnTo>
                <a:lnTo>
                  <a:pt x="297433" y="160019"/>
                </a:lnTo>
                <a:lnTo>
                  <a:pt x="355600" y="242569"/>
                </a:lnTo>
                <a:lnTo>
                  <a:pt x="361315" y="242569"/>
                </a:lnTo>
                <a:lnTo>
                  <a:pt x="363600" y="241300"/>
                </a:lnTo>
                <a:lnTo>
                  <a:pt x="366649" y="238760"/>
                </a:lnTo>
                <a:lnTo>
                  <a:pt x="367792" y="237489"/>
                </a:lnTo>
                <a:lnTo>
                  <a:pt x="368680" y="237489"/>
                </a:lnTo>
                <a:lnTo>
                  <a:pt x="369570" y="236219"/>
                </a:lnTo>
                <a:lnTo>
                  <a:pt x="370204" y="234950"/>
                </a:lnTo>
                <a:lnTo>
                  <a:pt x="370967" y="234950"/>
                </a:lnTo>
                <a:lnTo>
                  <a:pt x="371221" y="232410"/>
                </a:lnTo>
                <a:lnTo>
                  <a:pt x="370967" y="232410"/>
                </a:lnTo>
                <a:lnTo>
                  <a:pt x="370586" y="231139"/>
                </a:lnTo>
                <a:lnTo>
                  <a:pt x="330073" y="173989"/>
                </a:lnTo>
                <a:lnTo>
                  <a:pt x="330453" y="166369"/>
                </a:lnTo>
                <a:lnTo>
                  <a:pt x="331368" y="161289"/>
                </a:lnTo>
                <a:lnTo>
                  <a:pt x="318770" y="161289"/>
                </a:lnTo>
                <a:lnTo>
                  <a:pt x="311023" y="151130"/>
                </a:lnTo>
                <a:lnTo>
                  <a:pt x="310642" y="149860"/>
                </a:lnTo>
                <a:close/>
              </a:path>
              <a:path w="525145" h="438150">
                <a:moveTo>
                  <a:pt x="415798" y="203200"/>
                </a:moveTo>
                <a:lnTo>
                  <a:pt x="411861" y="203200"/>
                </a:lnTo>
                <a:lnTo>
                  <a:pt x="412369" y="204469"/>
                </a:lnTo>
                <a:lnTo>
                  <a:pt x="414908" y="204469"/>
                </a:lnTo>
                <a:lnTo>
                  <a:pt x="415798" y="203200"/>
                </a:lnTo>
                <a:close/>
              </a:path>
              <a:path w="525145" h="438150">
                <a:moveTo>
                  <a:pt x="387509" y="138430"/>
                </a:moveTo>
                <a:lnTo>
                  <a:pt x="356743" y="138430"/>
                </a:lnTo>
                <a:lnTo>
                  <a:pt x="359537" y="139700"/>
                </a:lnTo>
                <a:lnTo>
                  <a:pt x="362457" y="140969"/>
                </a:lnTo>
                <a:lnTo>
                  <a:pt x="365251" y="142239"/>
                </a:lnTo>
                <a:lnTo>
                  <a:pt x="368046" y="144780"/>
                </a:lnTo>
                <a:lnTo>
                  <a:pt x="370713" y="147319"/>
                </a:lnTo>
                <a:lnTo>
                  <a:pt x="373761" y="149860"/>
                </a:lnTo>
                <a:lnTo>
                  <a:pt x="377063" y="154939"/>
                </a:lnTo>
                <a:lnTo>
                  <a:pt x="411099" y="203200"/>
                </a:lnTo>
                <a:lnTo>
                  <a:pt x="416814" y="203200"/>
                </a:lnTo>
                <a:lnTo>
                  <a:pt x="417956" y="201930"/>
                </a:lnTo>
                <a:lnTo>
                  <a:pt x="419226" y="201930"/>
                </a:lnTo>
                <a:lnTo>
                  <a:pt x="420750" y="200660"/>
                </a:lnTo>
                <a:lnTo>
                  <a:pt x="422148" y="199389"/>
                </a:lnTo>
                <a:lnTo>
                  <a:pt x="423291" y="198119"/>
                </a:lnTo>
                <a:lnTo>
                  <a:pt x="425069" y="196850"/>
                </a:lnTo>
                <a:lnTo>
                  <a:pt x="425703" y="196850"/>
                </a:lnTo>
                <a:lnTo>
                  <a:pt x="426466" y="194310"/>
                </a:lnTo>
                <a:lnTo>
                  <a:pt x="426720" y="194310"/>
                </a:lnTo>
                <a:lnTo>
                  <a:pt x="426720" y="193039"/>
                </a:lnTo>
                <a:lnTo>
                  <a:pt x="426212" y="191769"/>
                </a:lnTo>
                <a:lnTo>
                  <a:pt x="387509" y="138430"/>
                </a:lnTo>
                <a:close/>
              </a:path>
              <a:path w="525145" h="438150">
                <a:moveTo>
                  <a:pt x="449833" y="58419"/>
                </a:moveTo>
                <a:lnTo>
                  <a:pt x="443738" y="58419"/>
                </a:lnTo>
                <a:lnTo>
                  <a:pt x="432816" y="59689"/>
                </a:lnTo>
                <a:lnTo>
                  <a:pt x="405511" y="90169"/>
                </a:lnTo>
                <a:lnTo>
                  <a:pt x="405256" y="102869"/>
                </a:lnTo>
                <a:lnTo>
                  <a:pt x="406526" y="109219"/>
                </a:lnTo>
                <a:lnTo>
                  <a:pt x="408940" y="115569"/>
                </a:lnTo>
                <a:lnTo>
                  <a:pt x="411479" y="121919"/>
                </a:lnTo>
                <a:lnTo>
                  <a:pt x="415290" y="129539"/>
                </a:lnTo>
                <a:lnTo>
                  <a:pt x="420243" y="135889"/>
                </a:lnTo>
                <a:lnTo>
                  <a:pt x="424433" y="142239"/>
                </a:lnTo>
                <a:lnTo>
                  <a:pt x="461009" y="165100"/>
                </a:lnTo>
                <a:lnTo>
                  <a:pt x="466851" y="163830"/>
                </a:lnTo>
                <a:lnTo>
                  <a:pt x="472821" y="163830"/>
                </a:lnTo>
                <a:lnTo>
                  <a:pt x="478790" y="161289"/>
                </a:lnTo>
                <a:lnTo>
                  <a:pt x="490347" y="152400"/>
                </a:lnTo>
                <a:lnTo>
                  <a:pt x="494411" y="147319"/>
                </a:lnTo>
                <a:lnTo>
                  <a:pt x="495109" y="146050"/>
                </a:lnTo>
                <a:lnTo>
                  <a:pt x="462533" y="146050"/>
                </a:lnTo>
                <a:lnTo>
                  <a:pt x="458724" y="144780"/>
                </a:lnTo>
                <a:lnTo>
                  <a:pt x="455041" y="143510"/>
                </a:lnTo>
                <a:lnTo>
                  <a:pt x="451230" y="140969"/>
                </a:lnTo>
                <a:lnTo>
                  <a:pt x="447675" y="138430"/>
                </a:lnTo>
                <a:lnTo>
                  <a:pt x="444246" y="134619"/>
                </a:lnTo>
                <a:lnTo>
                  <a:pt x="440817" y="132080"/>
                </a:lnTo>
                <a:lnTo>
                  <a:pt x="437642" y="128269"/>
                </a:lnTo>
                <a:lnTo>
                  <a:pt x="434721" y="123189"/>
                </a:lnTo>
                <a:lnTo>
                  <a:pt x="431926" y="119380"/>
                </a:lnTo>
                <a:lnTo>
                  <a:pt x="429514" y="115569"/>
                </a:lnTo>
                <a:lnTo>
                  <a:pt x="425703" y="106680"/>
                </a:lnTo>
                <a:lnTo>
                  <a:pt x="424561" y="102869"/>
                </a:lnTo>
                <a:lnTo>
                  <a:pt x="424179" y="99060"/>
                </a:lnTo>
                <a:lnTo>
                  <a:pt x="423672" y="95250"/>
                </a:lnTo>
                <a:lnTo>
                  <a:pt x="442341" y="72389"/>
                </a:lnTo>
                <a:lnTo>
                  <a:pt x="488124" y="72389"/>
                </a:lnTo>
                <a:lnTo>
                  <a:pt x="479155" y="59689"/>
                </a:lnTo>
                <a:lnTo>
                  <a:pt x="456565" y="59689"/>
                </a:lnTo>
                <a:lnTo>
                  <a:pt x="449833" y="58419"/>
                </a:lnTo>
                <a:close/>
              </a:path>
              <a:path w="525145" h="438150">
                <a:moveTo>
                  <a:pt x="361442" y="119380"/>
                </a:moveTo>
                <a:lnTo>
                  <a:pt x="356616" y="119380"/>
                </a:lnTo>
                <a:lnTo>
                  <a:pt x="346582" y="120650"/>
                </a:lnTo>
                <a:lnTo>
                  <a:pt x="324484" y="140969"/>
                </a:lnTo>
                <a:lnTo>
                  <a:pt x="321564" y="146050"/>
                </a:lnTo>
                <a:lnTo>
                  <a:pt x="319658" y="153669"/>
                </a:lnTo>
                <a:lnTo>
                  <a:pt x="318770" y="161289"/>
                </a:lnTo>
                <a:lnTo>
                  <a:pt x="331368" y="161289"/>
                </a:lnTo>
                <a:lnTo>
                  <a:pt x="331597" y="160019"/>
                </a:lnTo>
                <a:lnTo>
                  <a:pt x="335406" y="148589"/>
                </a:lnTo>
                <a:lnTo>
                  <a:pt x="338200" y="144780"/>
                </a:lnTo>
                <a:lnTo>
                  <a:pt x="344931" y="139700"/>
                </a:lnTo>
                <a:lnTo>
                  <a:pt x="347852" y="139700"/>
                </a:lnTo>
                <a:lnTo>
                  <a:pt x="353822" y="138430"/>
                </a:lnTo>
                <a:lnTo>
                  <a:pt x="387509" y="138430"/>
                </a:lnTo>
                <a:lnTo>
                  <a:pt x="386588" y="137160"/>
                </a:lnTo>
                <a:lnTo>
                  <a:pt x="382524" y="132080"/>
                </a:lnTo>
                <a:lnTo>
                  <a:pt x="374650" y="124460"/>
                </a:lnTo>
                <a:lnTo>
                  <a:pt x="370458" y="121919"/>
                </a:lnTo>
                <a:lnTo>
                  <a:pt x="361442" y="119380"/>
                </a:lnTo>
                <a:close/>
              </a:path>
              <a:path w="525145" h="438150">
                <a:moveTo>
                  <a:pt x="488124" y="72389"/>
                </a:moveTo>
                <a:lnTo>
                  <a:pt x="453644" y="72389"/>
                </a:lnTo>
                <a:lnTo>
                  <a:pt x="460375" y="73660"/>
                </a:lnTo>
                <a:lnTo>
                  <a:pt x="467995" y="76200"/>
                </a:lnTo>
                <a:lnTo>
                  <a:pt x="491236" y="109219"/>
                </a:lnTo>
                <a:lnTo>
                  <a:pt x="490981" y="113030"/>
                </a:lnTo>
                <a:lnTo>
                  <a:pt x="490474" y="118110"/>
                </a:lnTo>
                <a:lnTo>
                  <a:pt x="483489" y="137160"/>
                </a:lnTo>
                <a:lnTo>
                  <a:pt x="482092" y="139700"/>
                </a:lnTo>
                <a:lnTo>
                  <a:pt x="480314" y="140969"/>
                </a:lnTo>
                <a:lnTo>
                  <a:pt x="478281" y="142239"/>
                </a:lnTo>
                <a:lnTo>
                  <a:pt x="474345" y="144780"/>
                </a:lnTo>
                <a:lnTo>
                  <a:pt x="470407" y="146050"/>
                </a:lnTo>
                <a:lnTo>
                  <a:pt x="495109" y="146050"/>
                </a:lnTo>
                <a:lnTo>
                  <a:pt x="497204" y="142239"/>
                </a:lnTo>
                <a:lnTo>
                  <a:pt x="499999" y="135889"/>
                </a:lnTo>
                <a:lnTo>
                  <a:pt x="501903" y="129539"/>
                </a:lnTo>
                <a:lnTo>
                  <a:pt x="502920" y="121919"/>
                </a:lnTo>
                <a:lnTo>
                  <a:pt x="523105" y="121919"/>
                </a:lnTo>
                <a:lnTo>
                  <a:pt x="488124" y="72389"/>
                </a:lnTo>
                <a:close/>
              </a:path>
              <a:path w="525145" h="438150">
                <a:moveTo>
                  <a:pt x="523105" y="121919"/>
                </a:moveTo>
                <a:lnTo>
                  <a:pt x="502920" y="121919"/>
                </a:lnTo>
                <a:lnTo>
                  <a:pt x="510667" y="132080"/>
                </a:lnTo>
                <a:lnTo>
                  <a:pt x="510921" y="133350"/>
                </a:lnTo>
                <a:lnTo>
                  <a:pt x="514350" y="133350"/>
                </a:lnTo>
                <a:lnTo>
                  <a:pt x="516127" y="132080"/>
                </a:lnTo>
                <a:lnTo>
                  <a:pt x="517017" y="132080"/>
                </a:lnTo>
                <a:lnTo>
                  <a:pt x="518159" y="130810"/>
                </a:lnTo>
                <a:lnTo>
                  <a:pt x="520700" y="129539"/>
                </a:lnTo>
                <a:lnTo>
                  <a:pt x="521589" y="128269"/>
                </a:lnTo>
                <a:lnTo>
                  <a:pt x="522350" y="128269"/>
                </a:lnTo>
                <a:lnTo>
                  <a:pt x="523113" y="127000"/>
                </a:lnTo>
                <a:lnTo>
                  <a:pt x="523748" y="127000"/>
                </a:lnTo>
                <a:lnTo>
                  <a:pt x="524509" y="125730"/>
                </a:lnTo>
                <a:lnTo>
                  <a:pt x="524637" y="124460"/>
                </a:lnTo>
                <a:lnTo>
                  <a:pt x="524382" y="123189"/>
                </a:lnTo>
                <a:lnTo>
                  <a:pt x="524001" y="123189"/>
                </a:lnTo>
                <a:lnTo>
                  <a:pt x="523105" y="121919"/>
                </a:lnTo>
                <a:close/>
              </a:path>
              <a:path w="525145" h="438150">
                <a:moveTo>
                  <a:pt x="437896" y="1269"/>
                </a:moveTo>
                <a:lnTo>
                  <a:pt x="432180" y="1269"/>
                </a:lnTo>
                <a:lnTo>
                  <a:pt x="431038" y="2539"/>
                </a:lnTo>
                <a:lnTo>
                  <a:pt x="429768" y="2539"/>
                </a:lnTo>
                <a:lnTo>
                  <a:pt x="426720" y="5080"/>
                </a:lnTo>
                <a:lnTo>
                  <a:pt x="423291" y="8889"/>
                </a:lnTo>
                <a:lnTo>
                  <a:pt x="422909" y="8889"/>
                </a:lnTo>
                <a:lnTo>
                  <a:pt x="422401" y="10160"/>
                </a:lnTo>
                <a:lnTo>
                  <a:pt x="422275" y="11430"/>
                </a:lnTo>
                <a:lnTo>
                  <a:pt x="422528" y="12700"/>
                </a:lnTo>
                <a:lnTo>
                  <a:pt x="422782" y="12700"/>
                </a:lnTo>
                <a:lnTo>
                  <a:pt x="456565" y="59689"/>
                </a:lnTo>
                <a:lnTo>
                  <a:pt x="479155" y="59689"/>
                </a:lnTo>
                <a:lnTo>
                  <a:pt x="437896" y="1269"/>
                </a:lnTo>
                <a:close/>
              </a:path>
              <a:path w="525145" h="438150">
                <a:moveTo>
                  <a:pt x="435482" y="0"/>
                </a:moveTo>
                <a:lnTo>
                  <a:pt x="434086" y="1269"/>
                </a:lnTo>
                <a:lnTo>
                  <a:pt x="436625" y="1269"/>
                </a:lnTo>
                <a:lnTo>
                  <a:pt x="4354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00729" y="1252473"/>
            <a:ext cx="125476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600" i="1" spc="-5" dirty="0">
                <a:latin typeface="Calibri"/>
                <a:cs typeface="Calibri"/>
              </a:rPr>
              <a:t>ive is</a:t>
            </a:r>
            <a:r>
              <a:rPr sz="1600" i="1" spc="-8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the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i="1" spc="-10" dirty="0">
                <a:solidFill>
                  <a:srgbClr val="FF0000"/>
                </a:solidFill>
                <a:latin typeface="Calibri"/>
                <a:cs typeface="Calibri"/>
              </a:rPr>
              <a:t>ph</a:t>
            </a:r>
            <a:r>
              <a:rPr sz="1600" i="1" spc="-10" dirty="0">
                <a:latin typeface="Calibri"/>
                <a:cs typeface="Calibri"/>
              </a:rPr>
              <a:t>osphate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end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57727" y="4834890"/>
            <a:ext cx="155956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10" dirty="0">
                <a:solidFill>
                  <a:srgbClr val="FF0000"/>
                </a:solidFill>
                <a:latin typeface="Calibri"/>
                <a:cs typeface="Calibri"/>
              </a:rPr>
              <a:t>Three </a:t>
            </a:r>
            <a:r>
              <a:rPr sz="1600" i="1" spc="-10" dirty="0">
                <a:latin typeface="Calibri"/>
                <a:cs typeface="Calibri"/>
              </a:rPr>
              <a:t>rhymes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with</a:t>
            </a:r>
            <a:endParaRPr sz="1600">
              <a:latin typeface="Calibri"/>
              <a:cs typeface="Calibri"/>
            </a:endParaRPr>
          </a:p>
          <a:p>
            <a:pPr marL="388620">
              <a:lnSpc>
                <a:spcPct val="100000"/>
              </a:lnSpc>
            </a:pPr>
            <a:r>
              <a:rPr sz="1600" b="1" i="1" spc="-15" dirty="0">
                <a:solidFill>
                  <a:srgbClr val="FF0000"/>
                </a:solidFill>
                <a:latin typeface="Calibri"/>
                <a:cs typeface="Calibri"/>
              </a:rPr>
              <a:t>“de”</a:t>
            </a:r>
            <a:r>
              <a:rPr sz="1600" i="1" spc="-15" dirty="0">
                <a:latin typeface="Calibri"/>
                <a:cs typeface="Calibri"/>
              </a:rPr>
              <a:t>oxyribose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5940" y="5365699"/>
            <a:ext cx="2633345" cy="112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Video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clip: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What do 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we 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mean when</a:t>
            </a:r>
            <a:r>
              <a:rPr sz="1800" u="heavy" spc="-3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we</a:t>
            </a:r>
            <a:endParaRPr sz="1800">
              <a:latin typeface="Calibri"/>
              <a:cs typeface="Calibri"/>
            </a:endParaRPr>
          </a:p>
          <a:p>
            <a:pPr marL="12700" marR="457200">
              <a:lnSpc>
                <a:spcPct val="100000"/>
              </a:lnSpc>
            </a:pPr>
            <a:r>
              <a:rPr sz="1800" u="heavy" spc="-4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talk 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about 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the 3’ 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and 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5’ 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ends of</a:t>
            </a:r>
            <a:r>
              <a:rPr sz="1800" u="heavy" spc="-5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DNA?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0601"/>
            <a:ext cx="2067560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DNA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Structure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Be able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label</a:t>
            </a:r>
            <a:r>
              <a:rPr sz="20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the 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following: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69390"/>
            <a:ext cx="990600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dirty="0">
                <a:latin typeface="Calibri"/>
                <a:cs typeface="Calibri"/>
              </a:rPr>
              <a:t>5’</a:t>
            </a:r>
            <a:r>
              <a:rPr sz="1400" strike="sngStrike" spc="-105" dirty="0">
                <a:latin typeface="Calibri"/>
                <a:cs typeface="Calibri"/>
              </a:rPr>
              <a:t> </a:t>
            </a:r>
            <a:r>
              <a:rPr sz="1400" strike="sngStrike" spc="-5" dirty="0">
                <a:latin typeface="Calibri"/>
                <a:cs typeface="Calibri"/>
              </a:rPr>
              <a:t>end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dirty="0">
                <a:latin typeface="Calibri"/>
                <a:cs typeface="Calibri"/>
              </a:rPr>
              <a:t>3’</a:t>
            </a:r>
            <a:r>
              <a:rPr sz="1400" strike="sngStrike" spc="-105" dirty="0">
                <a:latin typeface="Calibri"/>
                <a:cs typeface="Calibri"/>
              </a:rPr>
              <a:t> </a:t>
            </a:r>
            <a:r>
              <a:rPr sz="1400" strike="sngStrike" spc="-5" dirty="0">
                <a:latin typeface="Calibri"/>
                <a:cs typeface="Calibri"/>
              </a:rPr>
              <a:t>end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981708"/>
            <a:ext cx="2808605" cy="305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1400" spc="-10" dirty="0">
                <a:latin typeface="Calibri"/>
                <a:cs typeface="Calibri"/>
              </a:rPr>
              <a:t>Phosphate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(circled)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Deoxyribose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(circled)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Purine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dirty="0">
                <a:latin typeface="Calibri"/>
                <a:cs typeface="Calibri"/>
              </a:rPr>
              <a:t>Pyrimidine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Deoxyribose carbon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numbering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10" dirty="0">
                <a:latin typeface="Calibri"/>
                <a:cs typeface="Calibri"/>
              </a:rPr>
              <a:t>Hydrogen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bond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Covalent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bond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Adenine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Thymine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dirty="0">
                <a:latin typeface="Calibri"/>
                <a:cs typeface="Calibri"/>
              </a:rPr>
              <a:t>Guanine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Cytosine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Nucleotide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0" y="314401"/>
            <a:ext cx="3679952" cy="600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18288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40984" y="37719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28" y="296375"/>
                </a:lnTo>
                <a:lnTo>
                  <a:pt x="12241" y="251751"/>
                </a:lnTo>
                <a:lnTo>
                  <a:pt x="26931" y="209436"/>
                </a:lnTo>
                <a:lnTo>
                  <a:pt x="46792" y="169841"/>
                </a:lnTo>
                <a:lnTo>
                  <a:pt x="71415" y="133373"/>
                </a:lnTo>
                <a:lnTo>
                  <a:pt x="100393" y="100441"/>
                </a:lnTo>
                <a:lnTo>
                  <a:pt x="133319" y="71454"/>
                </a:lnTo>
                <a:lnTo>
                  <a:pt x="169784" y="46820"/>
                </a:lnTo>
                <a:lnTo>
                  <a:pt x="209383" y="26949"/>
                </a:lnTo>
                <a:lnTo>
                  <a:pt x="251706" y="12250"/>
                </a:lnTo>
                <a:lnTo>
                  <a:pt x="296348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48" y="682669"/>
                </a:lnTo>
                <a:lnTo>
                  <a:pt x="251706" y="673549"/>
                </a:lnTo>
                <a:lnTo>
                  <a:pt x="209383" y="658850"/>
                </a:lnTo>
                <a:lnTo>
                  <a:pt x="169784" y="638979"/>
                </a:lnTo>
                <a:lnTo>
                  <a:pt x="133319" y="614345"/>
                </a:lnTo>
                <a:lnTo>
                  <a:pt x="100393" y="585358"/>
                </a:lnTo>
                <a:lnTo>
                  <a:pt x="71415" y="552426"/>
                </a:lnTo>
                <a:lnTo>
                  <a:pt x="46792" y="515958"/>
                </a:lnTo>
                <a:lnTo>
                  <a:pt x="26931" y="476363"/>
                </a:lnTo>
                <a:lnTo>
                  <a:pt x="12241" y="434048"/>
                </a:lnTo>
                <a:lnTo>
                  <a:pt x="3128" y="389424"/>
                </a:lnTo>
                <a:lnTo>
                  <a:pt x="0" y="3429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9714" y="1828800"/>
            <a:ext cx="1447800" cy="762000"/>
          </a:xfrm>
          <a:custGeom>
            <a:avLst/>
            <a:gdLst/>
            <a:ahLst/>
            <a:cxnLst/>
            <a:rect l="l" t="t" r="r" b="b"/>
            <a:pathLst>
              <a:path w="1447800" h="762000">
                <a:moveTo>
                  <a:pt x="1066800" y="0"/>
                </a:moveTo>
                <a:lnTo>
                  <a:pt x="1066800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1066800" y="571500"/>
                </a:lnTo>
                <a:lnTo>
                  <a:pt x="1066800" y="762000"/>
                </a:lnTo>
                <a:lnTo>
                  <a:pt x="1447800" y="381000"/>
                </a:lnTo>
                <a:lnTo>
                  <a:pt x="1066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9714" y="1828800"/>
            <a:ext cx="1447800" cy="762000"/>
          </a:xfrm>
          <a:custGeom>
            <a:avLst/>
            <a:gdLst/>
            <a:ahLst/>
            <a:cxnLst/>
            <a:rect l="l" t="t" r="r" b="b"/>
            <a:pathLst>
              <a:path w="1447800" h="762000">
                <a:moveTo>
                  <a:pt x="0" y="190500"/>
                </a:moveTo>
                <a:lnTo>
                  <a:pt x="1066800" y="190500"/>
                </a:lnTo>
                <a:lnTo>
                  <a:pt x="1066800" y="0"/>
                </a:lnTo>
                <a:lnTo>
                  <a:pt x="1447800" y="381000"/>
                </a:lnTo>
                <a:lnTo>
                  <a:pt x="1066800" y="762000"/>
                </a:lnTo>
                <a:lnTo>
                  <a:pt x="1066800" y="571500"/>
                </a:lnTo>
                <a:lnTo>
                  <a:pt x="0" y="571500"/>
                </a:lnTo>
                <a:lnTo>
                  <a:pt x="0" y="190500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23920" y="2058034"/>
            <a:ext cx="1009650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Phosphate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33800" y="3733800"/>
            <a:ext cx="1644014" cy="762000"/>
          </a:xfrm>
          <a:custGeom>
            <a:avLst/>
            <a:gdLst/>
            <a:ahLst/>
            <a:cxnLst/>
            <a:rect l="l" t="t" r="r" b="b"/>
            <a:pathLst>
              <a:path w="1644014" h="762000">
                <a:moveTo>
                  <a:pt x="1263014" y="0"/>
                </a:moveTo>
                <a:lnTo>
                  <a:pt x="1263014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1263014" y="571500"/>
                </a:lnTo>
                <a:lnTo>
                  <a:pt x="1263014" y="762000"/>
                </a:lnTo>
                <a:lnTo>
                  <a:pt x="1644014" y="381000"/>
                </a:lnTo>
                <a:lnTo>
                  <a:pt x="12630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3800" y="3733800"/>
            <a:ext cx="1644014" cy="762000"/>
          </a:xfrm>
          <a:custGeom>
            <a:avLst/>
            <a:gdLst/>
            <a:ahLst/>
            <a:cxnLst/>
            <a:rect l="l" t="t" r="r" b="b"/>
            <a:pathLst>
              <a:path w="1644014" h="762000">
                <a:moveTo>
                  <a:pt x="0" y="190500"/>
                </a:moveTo>
                <a:lnTo>
                  <a:pt x="1263014" y="190500"/>
                </a:lnTo>
                <a:lnTo>
                  <a:pt x="1263014" y="0"/>
                </a:lnTo>
                <a:lnTo>
                  <a:pt x="1644014" y="381000"/>
                </a:lnTo>
                <a:lnTo>
                  <a:pt x="1263014" y="762000"/>
                </a:lnTo>
                <a:lnTo>
                  <a:pt x="1263014" y="571500"/>
                </a:lnTo>
                <a:lnTo>
                  <a:pt x="0" y="571500"/>
                </a:lnTo>
                <a:lnTo>
                  <a:pt x="0" y="190500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72865" y="3963289"/>
            <a:ext cx="117411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Deoxyribose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08375" y="2624454"/>
            <a:ext cx="1134745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latin typeface="Calibri"/>
                <a:cs typeface="Calibri"/>
              </a:rPr>
              <a:t>Include</a:t>
            </a:r>
            <a:r>
              <a:rPr sz="1600" i="1" spc="-5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the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i="1" spc="-5" dirty="0">
                <a:latin typeface="Calibri"/>
                <a:cs typeface="Calibri"/>
              </a:rPr>
              <a:t>P </a:t>
            </a:r>
            <a:r>
              <a:rPr sz="1600" i="1" spc="-10" dirty="0">
                <a:latin typeface="Calibri"/>
                <a:cs typeface="Calibri"/>
              </a:rPr>
              <a:t>and </a:t>
            </a:r>
            <a:r>
              <a:rPr sz="1600" i="1" spc="-5" dirty="0">
                <a:latin typeface="Calibri"/>
                <a:cs typeface="Calibri"/>
              </a:rPr>
              <a:t>the 4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13175" y="4453508"/>
            <a:ext cx="1591945" cy="998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i="1" spc="-10" dirty="0">
                <a:latin typeface="Calibri"/>
                <a:cs typeface="Calibri"/>
              </a:rPr>
              <a:t>Include </a:t>
            </a:r>
            <a:r>
              <a:rPr sz="1600" i="1" spc="-5" dirty="0">
                <a:latin typeface="Calibri"/>
                <a:cs typeface="Calibri"/>
              </a:rPr>
              <a:t>the </a:t>
            </a:r>
            <a:r>
              <a:rPr sz="1600" i="1" spc="-10" dirty="0">
                <a:latin typeface="Calibri"/>
                <a:cs typeface="Calibri"/>
              </a:rPr>
              <a:t>kink </a:t>
            </a:r>
            <a:r>
              <a:rPr sz="1600" i="1" spc="-15" dirty="0">
                <a:latin typeface="Calibri"/>
                <a:cs typeface="Calibri"/>
              </a:rPr>
              <a:t>for  </a:t>
            </a:r>
            <a:r>
              <a:rPr sz="1600" i="1" spc="-10" dirty="0">
                <a:latin typeface="Calibri"/>
                <a:cs typeface="Calibri"/>
              </a:rPr>
              <a:t>carbon </a:t>
            </a:r>
            <a:r>
              <a:rPr sz="1600" i="1" spc="-5" dirty="0">
                <a:latin typeface="Calibri"/>
                <a:cs typeface="Calibri"/>
              </a:rPr>
              <a:t>5 </a:t>
            </a:r>
            <a:r>
              <a:rPr sz="1600" i="1" spc="-10" dirty="0">
                <a:latin typeface="Calibri"/>
                <a:cs typeface="Calibri"/>
              </a:rPr>
              <a:t>but </a:t>
            </a:r>
            <a:r>
              <a:rPr sz="1600" i="1" spc="-15" dirty="0">
                <a:latin typeface="Calibri"/>
                <a:cs typeface="Calibri"/>
              </a:rPr>
              <a:t>NOT  </a:t>
            </a:r>
            <a:r>
              <a:rPr sz="1600" i="1" spc="-5" dirty="0">
                <a:latin typeface="Calibri"/>
                <a:cs typeface="Calibri"/>
              </a:rPr>
              <a:t>the O of the  </a:t>
            </a:r>
            <a:r>
              <a:rPr sz="1600" i="1" spc="-10" dirty="0">
                <a:latin typeface="Calibri"/>
                <a:cs typeface="Calibri"/>
              </a:rPr>
              <a:t>phosphate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group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90601"/>
            <a:ext cx="2808605" cy="454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DNA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Structure</a:t>
            </a:r>
            <a:endParaRPr sz="2000">
              <a:latin typeface="Calibri"/>
              <a:cs typeface="Calibri"/>
            </a:endParaRPr>
          </a:p>
          <a:p>
            <a:pPr marL="12700" marR="746125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Be able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label</a:t>
            </a:r>
            <a:r>
              <a:rPr sz="20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the 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following: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dirty="0">
                <a:latin typeface="Calibri"/>
                <a:cs typeface="Calibri"/>
              </a:rPr>
              <a:t>5’</a:t>
            </a:r>
            <a:r>
              <a:rPr sz="1400" strike="sngStrike" spc="-105" dirty="0">
                <a:latin typeface="Calibri"/>
                <a:cs typeface="Calibri"/>
              </a:rPr>
              <a:t> </a:t>
            </a:r>
            <a:r>
              <a:rPr sz="1400" strike="sngStrike" spc="-5" dirty="0">
                <a:latin typeface="Calibri"/>
                <a:cs typeface="Calibri"/>
              </a:rPr>
              <a:t>end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dirty="0">
                <a:latin typeface="Calibri"/>
                <a:cs typeface="Calibri"/>
              </a:rPr>
              <a:t>3’</a:t>
            </a:r>
            <a:r>
              <a:rPr sz="1400" strike="sngStrike" spc="-105" dirty="0">
                <a:latin typeface="Calibri"/>
                <a:cs typeface="Calibri"/>
              </a:rPr>
              <a:t> </a:t>
            </a:r>
            <a:r>
              <a:rPr sz="1400" strike="sngStrike" spc="-5" dirty="0">
                <a:latin typeface="Calibri"/>
                <a:cs typeface="Calibri"/>
              </a:rPr>
              <a:t>end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spc="-10" dirty="0">
                <a:latin typeface="Calibri"/>
                <a:cs typeface="Calibri"/>
              </a:rPr>
              <a:t>Phosphate</a:t>
            </a:r>
            <a:r>
              <a:rPr sz="1400" strike="sngStrike" spc="-5" dirty="0">
                <a:latin typeface="Calibri"/>
                <a:cs typeface="Calibri"/>
              </a:rPr>
              <a:t> </a:t>
            </a:r>
            <a:r>
              <a:rPr sz="1400" strike="sngStrike" spc="-10" dirty="0">
                <a:latin typeface="Calibri"/>
                <a:cs typeface="Calibri"/>
              </a:rPr>
              <a:t>(circled)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spc="-5" dirty="0">
                <a:latin typeface="Calibri"/>
                <a:cs typeface="Calibri"/>
              </a:rPr>
              <a:t>Deoxyribose</a:t>
            </a:r>
            <a:r>
              <a:rPr sz="1400" strike="sngStrike" spc="-55" dirty="0">
                <a:latin typeface="Calibri"/>
                <a:cs typeface="Calibri"/>
              </a:rPr>
              <a:t> </a:t>
            </a:r>
            <a:r>
              <a:rPr sz="1400" strike="sngStrike" spc="-10" dirty="0">
                <a:latin typeface="Calibri"/>
                <a:cs typeface="Calibri"/>
              </a:rPr>
              <a:t>(circled)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Purine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dirty="0">
                <a:latin typeface="Calibri"/>
                <a:cs typeface="Calibri"/>
              </a:rPr>
              <a:t>Pyrimidine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Deoxyribose carbon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numbering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10" dirty="0">
                <a:latin typeface="Calibri"/>
                <a:cs typeface="Calibri"/>
              </a:rPr>
              <a:t>Hydrogen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bond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Covalent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bond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Adenine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Thymine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dirty="0">
                <a:latin typeface="Calibri"/>
                <a:cs typeface="Calibri"/>
              </a:rPr>
              <a:t>Guanine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Cytosine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Nucleotide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0" y="314401"/>
            <a:ext cx="3679952" cy="600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45041" y="4475801"/>
            <a:ext cx="892810" cy="1297940"/>
          </a:xfrm>
          <a:custGeom>
            <a:avLst/>
            <a:gdLst/>
            <a:ahLst/>
            <a:cxnLst/>
            <a:rect l="l" t="t" r="r" b="b"/>
            <a:pathLst>
              <a:path w="892809" h="1297939">
                <a:moveTo>
                  <a:pt x="46081" y="773108"/>
                </a:moveTo>
                <a:lnTo>
                  <a:pt x="30466" y="717729"/>
                </a:lnTo>
                <a:lnTo>
                  <a:pt x="18111" y="662757"/>
                </a:lnTo>
                <a:lnTo>
                  <a:pt x="8955" y="608418"/>
                </a:lnTo>
                <a:lnTo>
                  <a:pt x="2938" y="554944"/>
                </a:lnTo>
                <a:lnTo>
                  <a:pt x="0" y="502562"/>
                </a:lnTo>
                <a:lnTo>
                  <a:pt x="79" y="451500"/>
                </a:lnTo>
                <a:lnTo>
                  <a:pt x="3117" y="401989"/>
                </a:lnTo>
                <a:lnTo>
                  <a:pt x="9051" y="354256"/>
                </a:lnTo>
                <a:lnTo>
                  <a:pt x="17823" y="308531"/>
                </a:lnTo>
                <a:lnTo>
                  <a:pt x="29370" y="265041"/>
                </a:lnTo>
                <a:lnTo>
                  <a:pt x="43634" y="224016"/>
                </a:lnTo>
                <a:lnTo>
                  <a:pt x="60553" y="185685"/>
                </a:lnTo>
                <a:lnTo>
                  <a:pt x="80068" y="150275"/>
                </a:lnTo>
                <a:lnTo>
                  <a:pt x="102117" y="118017"/>
                </a:lnTo>
                <a:lnTo>
                  <a:pt x="153577" y="63869"/>
                </a:lnTo>
                <a:lnTo>
                  <a:pt x="214450" y="25069"/>
                </a:lnTo>
                <a:lnTo>
                  <a:pt x="283517" y="3599"/>
                </a:lnTo>
                <a:lnTo>
                  <a:pt x="319367" y="0"/>
                </a:lnTo>
                <a:lnTo>
                  <a:pt x="355637" y="1045"/>
                </a:lnTo>
                <a:lnTo>
                  <a:pt x="428717" y="16456"/>
                </a:lnTo>
                <a:lnTo>
                  <a:pt x="465168" y="30514"/>
                </a:lnTo>
                <a:lnTo>
                  <a:pt x="501320" y="48604"/>
                </a:lnTo>
                <a:lnTo>
                  <a:pt x="536993" y="70570"/>
                </a:lnTo>
                <a:lnTo>
                  <a:pt x="572008" y="96260"/>
                </a:lnTo>
                <a:lnTo>
                  <a:pt x="606186" y="125521"/>
                </a:lnTo>
                <a:lnTo>
                  <a:pt x="639345" y="158198"/>
                </a:lnTo>
                <a:lnTo>
                  <a:pt x="671308" y="194138"/>
                </a:lnTo>
                <a:lnTo>
                  <a:pt x="701894" y="233188"/>
                </a:lnTo>
                <a:lnTo>
                  <a:pt x="730923" y="275193"/>
                </a:lnTo>
                <a:lnTo>
                  <a:pt x="758216" y="320002"/>
                </a:lnTo>
                <a:lnTo>
                  <a:pt x="783594" y="367459"/>
                </a:lnTo>
                <a:lnTo>
                  <a:pt x="806876" y="417411"/>
                </a:lnTo>
                <a:lnTo>
                  <a:pt x="827883" y="469706"/>
                </a:lnTo>
                <a:lnTo>
                  <a:pt x="846435" y="524188"/>
                </a:lnTo>
                <a:lnTo>
                  <a:pt x="862051" y="579567"/>
                </a:lnTo>
                <a:lnTo>
                  <a:pt x="874406" y="634539"/>
                </a:lnTo>
                <a:lnTo>
                  <a:pt x="883562" y="688876"/>
                </a:lnTo>
                <a:lnTo>
                  <a:pt x="889579" y="742349"/>
                </a:lnTo>
                <a:lnTo>
                  <a:pt x="892517" y="794729"/>
                </a:lnTo>
                <a:lnTo>
                  <a:pt x="892438" y="845789"/>
                </a:lnTo>
                <a:lnTo>
                  <a:pt x="889400" y="895298"/>
                </a:lnTo>
                <a:lnTo>
                  <a:pt x="883466" y="943030"/>
                </a:lnTo>
                <a:lnTo>
                  <a:pt x="874694" y="988754"/>
                </a:lnTo>
                <a:lnTo>
                  <a:pt x="863147" y="1032243"/>
                </a:lnTo>
                <a:lnTo>
                  <a:pt x="848883" y="1073267"/>
                </a:lnTo>
                <a:lnTo>
                  <a:pt x="831964" y="1111598"/>
                </a:lnTo>
                <a:lnTo>
                  <a:pt x="812449" y="1147008"/>
                </a:lnTo>
                <a:lnTo>
                  <a:pt x="790400" y="1179268"/>
                </a:lnTo>
                <a:lnTo>
                  <a:pt x="738940" y="1233422"/>
                </a:lnTo>
                <a:lnTo>
                  <a:pt x="678067" y="1272233"/>
                </a:lnTo>
                <a:lnTo>
                  <a:pt x="609000" y="1293715"/>
                </a:lnTo>
                <a:lnTo>
                  <a:pt x="573150" y="1297318"/>
                </a:lnTo>
                <a:lnTo>
                  <a:pt x="536880" y="1296275"/>
                </a:lnTo>
                <a:lnTo>
                  <a:pt x="463800" y="1280864"/>
                </a:lnTo>
                <a:lnTo>
                  <a:pt x="427349" y="1266804"/>
                </a:lnTo>
                <a:lnTo>
                  <a:pt x="391197" y="1248712"/>
                </a:lnTo>
                <a:lnTo>
                  <a:pt x="355524" y="1226742"/>
                </a:lnTo>
                <a:lnTo>
                  <a:pt x="320509" y="1201049"/>
                </a:lnTo>
                <a:lnTo>
                  <a:pt x="286331" y="1171785"/>
                </a:lnTo>
                <a:lnTo>
                  <a:pt x="253172" y="1139104"/>
                </a:lnTo>
                <a:lnTo>
                  <a:pt x="221209" y="1103161"/>
                </a:lnTo>
                <a:lnTo>
                  <a:pt x="190623" y="1064108"/>
                </a:lnTo>
                <a:lnTo>
                  <a:pt x="161594" y="1022100"/>
                </a:lnTo>
                <a:lnTo>
                  <a:pt x="134301" y="977290"/>
                </a:lnTo>
                <a:lnTo>
                  <a:pt x="108923" y="929833"/>
                </a:lnTo>
                <a:lnTo>
                  <a:pt x="85641" y="879881"/>
                </a:lnTo>
                <a:lnTo>
                  <a:pt x="64634" y="827588"/>
                </a:lnTo>
                <a:lnTo>
                  <a:pt x="46081" y="773108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54928" y="287020"/>
            <a:ext cx="614045" cy="1250950"/>
          </a:xfrm>
          <a:custGeom>
            <a:avLst/>
            <a:gdLst/>
            <a:ahLst/>
            <a:cxnLst/>
            <a:rect l="l" t="t" r="r" b="b"/>
            <a:pathLst>
              <a:path w="614045" h="1250950">
                <a:moveTo>
                  <a:pt x="0" y="625220"/>
                </a:moveTo>
                <a:lnTo>
                  <a:pt x="1584" y="561293"/>
                </a:lnTo>
                <a:lnTo>
                  <a:pt x="6235" y="499213"/>
                </a:lnTo>
                <a:lnTo>
                  <a:pt x="13798" y="439294"/>
                </a:lnTo>
                <a:lnTo>
                  <a:pt x="24120" y="381851"/>
                </a:lnTo>
                <a:lnTo>
                  <a:pt x="37045" y="327197"/>
                </a:lnTo>
                <a:lnTo>
                  <a:pt x="52419" y="275648"/>
                </a:lnTo>
                <a:lnTo>
                  <a:pt x="70089" y="227516"/>
                </a:lnTo>
                <a:lnTo>
                  <a:pt x="89900" y="183118"/>
                </a:lnTo>
                <a:lnTo>
                  <a:pt x="111697" y="142765"/>
                </a:lnTo>
                <a:lnTo>
                  <a:pt x="135328" y="106774"/>
                </a:lnTo>
                <a:lnTo>
                  <a:pt x="160636" y="75458"/>
                </a:lnTo>
                <a:lnTo>
                  <a:pt x="215672" y="28107"/>
                </a:lnTo>
                <a:lnTo>
                  <a:pt x="275571" y="3227"/>
                </a:lnTo>
                <a:lnTo>
                  <a:pt x="306959" y="0"/>
                </a:lnTo>
                <a:lnTo>
                  <a:pt x="338347" y="3227"/>
                </a:lnTo>
                <a:lnTo>
                  <a:pt x="398256" y="28107"/>
                </a:lnTo>
                <a:lnTo>
                  <a:pt x="453310" y="75458"/>
                </a:lnTo>
                <a:lnTo>
                  <a:pt x="478630" y="106774"/>
                </a:lnTo>
                <a:lnTo>
                  <a:pt x="502271" y="142765"/>
                </a:lnTo>
                <a:lnTo>
                  <a:pt x="524081" y="183118"/>
                </a:lnTo>
                <a:lnTo>
                  <a:pt x="543904" y="227516"/>
                </a:lnTo>
                <a:lnTo>
                  <a:pt x="561585" y="275648"/>
                </a:lnTo>
                <a:lnTo>
                  <a:pt x="576970" y="327197"/>
                </a:lnTo>
                <a:lnTo>
                  <a:pt x="589905" y="381851"/>
                </a:lnTo>
                <a:lnTo>
                  <a:pt x="600234" y="439294"/>
                </a:lnTo>
                <a:lnTo>
                  <a:pt x="607803" y="499213"/>
                </a:lnTo>
                <a:lnTo>
                  <a:pt x="612458" y="561293"/>
                </a:lnTo>
                <a:lnTo>
                  <a:pt x="614045" y="625220"/>
                </a:lnTo>
                <a:lnTo>
                  <a:pt x="612458" y="689148"/>
                </a:lnTo>
                <a:lnTo>
                  <a:pt x="607803" y="751228"/>
                </a:lnTo>
                <a:lnTo>
                  <a:pt x="600234" y="811147"/>
                </a:lnTo>
                <a:lnTo>
                  <a:pt x="589905" y="868590"/>
                </a:lnTo>
                <a:lnTo>
                  <a:pt x="576970" y="923244"/>
                </a:lnTo>
                <a:lnTo>
                  <a:pt x="561585" y="974793"/>
                </a:lnTo>
                <a:lnTo>
                  <a:pt x="543904" y="1022925"/>
                </a:lnTo>
                <a:lnTo>
                  <a:pt x="524081" y="1067323"/>
                </a:lnTo>
                <a:lnTo>
                  <a:pt x="502271" y="1107676"/>
                </a:lnTo>
                <a:lnTo>
                  <a:pt x="478630" y="1143667"/>
                </a:lnTo>
                <a:lnTo>
                  <a:pt x="453310" y="1174983"/>
                </a:lnTo>
                <a:lnTo>
                  <a:pt x="398256" y="1222334"/>
                </a:lnTo>
                <a:lnTo>
                  <a:pt x="338347" y="1247214"/>
                </a:lnTo>
                <a:lnTo>
                  <a:pt x="306959" y="1250441"/>
                </a:lnTo>
                <a:lnTo>
                  <a:pt x="275571" y="1247214"/>
                </a:lnTo>
                <a:lnTo>
                  <a:pt x="215672" y="1222334"/>
                </a:lnTo>
                <a:lnTo>
                  <a:pt x="160636" y="1174983"/>
                </a:lnTo>
                <a:lnTo>
                  <a:pt x="135328" y="1143667"/>
                </a:lnTo>
                <a:lnTo>
                  <a:pt x="111697" y="1107676"/>
                </a:lnTo>
                <a:lnTo>
                  <a:pt x="89900" y="1067323"/>
                </a:lnTo>
                <a:lnTo>
                  <a:pt x="70089" y="1022925"/>
                </a:lnTo>
                <a:lnTo>
                  <a:pt x="52419" y="974793"/>
                </a:lnTo>
                <a:lnTo>
                  <a:pt x="37045" y="923244"/>
                </a:lnTo>
                <a:lnTo>
                  <a:pt x="24120" y="868590"/>
                </a:lnTo>
                <a:lnTo>
                  <a:pt x="13798" y="811147"/>
                </a:lnTo>
                <a:lnTo>
                  <a:pt x="6235" y="751228"/>
                </a:lnTo>
                <a:lnTo>
                  <a:pt x="1584" y="689148"/>
                </a:lnTo>
                <a:lnTo>
                  <a:pt x="0" y="62522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68972" y="250063"/>
            <a:ext cx="1770380" cy="762000"/>
          </a:xfrm>
          <a:custGeom>
            <a:avLst/>
            <a:gdLst/>
            <a:ahLst/>
            <a:cxnLst/>
            <a:rect l="l" t="t" r="r" b="b"/>
            <a:pathLst>
              <a:path w="1770379" h="762000">
                <a:moveTo>
                  <a:pt x="381000" y="0"/>
                </a:moveTo>
                <a:lnTo>
                  <a:pt x="0" y="380999"/>
                </a:lnTo>
                <a:lnTo>
                  <a:pt x="381000" y="761999"/>
                </a:lnTo>
                <a:lnTo>
                  <a:pt x="381000" y="571499"/>
                </a:lnTo>
                <a:lnTo>
                  <a:pt x="1769872" y="571499"/>
                </a:lnTo>
                <a:lnTo>
                  <a:pt x="1769872" y="190499"/>
                </a:lnTo>
                <a:lnTo>
                  <a:pt x="381000" y="190499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8972" y="250063"/>
            <a:ext cx="1770380" cy="762000"/>
          </a:xfrm>
          <a:custGeom>
            <a:avLst/>
            <a:gdLst/>
            <a:ahLst/>
            <a:cxnLst/>
            <a:rect l="l" t="t" r="r" b="b"/>
            <a:pathLst>
              <a:path w="1770379" h="762000">
                <a:moveTo>
                  <a:pt x="1769872" y="190499"/>
                </a:moveTo>
                <a:lnTo>
                  <a:pt x="381000" y="190499"/>
                </a:lnTo>
                <a:lnTo>
                  <a:pt x="381000" y="0"/>
                </a:lnTo>
                <a:lnTo>
                  <a:pt x="0" y="380999"/>
                </a:lnTo>
                <a:lnTo>
                  <a:pt x="381000" y="761999"/>
                </a:lnTo>
                <a:lnTo>
                  <a:pt x="381000" y="571499"/>
                </a:lnTo>
                <a:lnTo>
                  <a:pt x="1769872" y="571499"/>
                </a:lnTo>
                <a:lnTo>
                  <a:pt x="1769872" y="190499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447" rIns="0" bIns="0" rtlCol="0">
            <a:spAutoFit/>
          </a:bodyPr>
          <a:lstStyle/>
          <a:p>
            <a:pPr marL="6715759">
              <a:lnSpc>
                <a:spcPct val="100000"/>
              </a:lnSpc>
            </a:pPr>
            <a:r>
              <a:rPr dirty="0"/>
              <a:t>Pyr</a:t>
            </a:r>
            <a:r>
              <a:rPr spc="-10" dirty="0"/>
              <a:t>i</a:t>
            </a:r>
            <a:r>
              <a:rPr dirty="0"/>
              <a:t>mid</a:t>
            </a:r>
            <a:r>
              <a:rPr spc="-10" dirty="0"/>
              <a:t>i</a:t>
            </a:r>
            <a:r>
              <a:rPr spc="-5" dirty="0"/>
              <a:t>ne</a:t>
            </a:r>
          </a:p>
        </p:txBody>
      </p:sp>
      <p:sp>
        <p:nvSpPr>
          <p:cNvPr id="9" name="object 9"/>
          <p:cNvSpPr/>
          <p:nvPr/>
        </p:nvSpPr>
        <p:spPr>
          <a:xfrm>
            <a:off x="4572000" y="5123560"/>
            <a:ext cx="1583055" cy="762635"/>
          </a:xfrm>
          <a:custGeom>
            <a:avLst/>
            <a:gdLst/>
            <a:ahLst/>
            <a:cxnLst/>
            <a:rect l="l" t="t" r="r" b="b"/>
            <a:pathLst>
              <a:path w="1583054" h="762635">
                <a:moveTo>
                  <a:pt x="1201927" y="0"/>
                </a:moveTo>
                <a:lnTo>
                  <a:pt x="1201927" y="190500"/>
                </a:lnTo>
                <a:lnTo>
                  <a:pt x="0" y="190500"/>
                </a:lnTo>
                <a:lnTo>
                  <a:pt x="0" y="571538"/>
                </a:lnTo>
                <a:lnTo>
                  <a:pt x="1201927" y="571538"/>
                </a:lnTo>
                <a:lnTo>
                  <a:pt x="1201927" y="762038"/>
                </a:lnTo>
                <a:lnTo>
                  <a:pt x="1582927" y="381000"/>
                </a:lnTo>
                <a:lnTo>
                  <a:pt x="1201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5123560"/>
            <a:ext cx="1583055" cy="762635"/>
          </a:xfrm>
          <a:custGeom>
            <a:avLst/>
            <a:gdLst/>
            <a:ahLst/>
            <a:cxnLst/>
            <a:rect l="l" t="t" r="r" b="b"/>
            <a:pathLst>
              <a:path w="1583054" h="762635">
                <a:moveTo>
                  <a:pt x="0" y="190500"/>
                </a:moveTo>
                <a:lnTo>
                  <a:pt x="1201927" y="190500"/>
                </a:lnTo>
                <a:lnTo>
                  <a:pt x="1201927" y="0"/>
                </a:lnTo>
                <a:lnTo>
                  <a:pt x="1582927" y="381000"/>
                </a:lnTo>
                <a:lnTo>
                  <a:pt x="1201927" y="762038"/>
                </a:lnTo>
                <a:lnTo>
                  <a:pt x="1201927" y="571538"/>
                </a:lnTo>
                <a:lnTo>
                  <a:pt x="0" y="571538"/>
                </a:lnTo>
                <a:lnTo>
                  <a:pt x="0" y="190500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41775" y="5353558"/>
            <a:ext cx="1541145" cy="962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45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urine</a:t>
            </a:r>
            <a:endParaRPr sz="1800">
              <a:latin typeface="Calibri"/>
              <a:cs typeface="Calibri"/>
            </a:endParaRPr>
          </a:p>
          <a:p>
            <a:pPr marL="12700" marR="102870">
              <a:lnSpc>
                <a:spcPct val="100000"/>
              </a:lnSpc>
              <a:spcBef>
                <a:spcPts val="1400"/>
              </a:spcBef>
            </a:pPr>
            <a:r>
              <a:rPr sz="1600" i="1" spc="-15" dirty="0">
                <a:latin typeface="Calibri"/>
                <a:cs typeface="Calibri"/>
              </a:rPr>
              <a:t>Any </a:t>
            </a:r>
            <a:r>
              <a:rPr sz="1600" i="1" spc="-5" dirty="0">
                <a:latin typeface="Calibri"/>
                <a:cs typeface="Calibri"/>
              </a:rPr>
              <a:t>“two-ring”  nitrogenous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base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83322" y="917828"/>
            <a:ext cx="144272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i="1" spc="-15" dirty="0">
                <a:latin typeface="Calibri"/>
                <a:cs typeface="Calibri"/>
              </a:rPr>
              <a:t>Any </a:t>
            </a:r>
            <a:r>
              <a:rPr sz="1600" i="1" spc="-5" dirty="0">
                <a:latin typeface="Calibri"/>
                <a:cs typeface="Calibri"/>
              </a:rPr>
              <a:t>“single-ring”  nitrogenous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base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43800" y="1469364"/>
            <a:ext cx="1295400" cy="646430"/>
          </a:xfrm>
          <a:custGeom>
            <a:avLst/>
            <a:gdLst/>
            <a:ahLst/>
            <a:cxnLst/>
            <a:rect l="l" t="t" r="r" b="b"/>
            <a:pathLst>
              <a:path w="1295400" h="646430">
                <a:moveTo>
                  <a:pt x="0" y="646328"/>
                </a:moveTo>
                <a:lnTo>
                  <a:pt x="1295400" y="646328"/>
                </a:lnTo>
                <a:lnTo>
                  <a:pt x="1295400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543800" y="1469364"/>
            <a:ext cx="1295400" cy="64643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79375" marR="81280">
              <a:lnSpc>
                <a:spcPct val="100000"/>
              </a:lnSpc>
              <a:spcBef>
                <a:spcPts val="190"/>
              </a:spcBef>
            </a:pPr>
            <a:r>
              <a:rPr sz="1200" spc="-5" dirty="0">
                <a:latin typeface="Calibri"/>
                <a:cs typeface="Calibri"/>
              </a:rPr>
              <a:t>C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tosine </a:t>
            </a:r>
            <a:r>
              <a:rPr sz="1200" dirty="0">
                <a:latin typeface="Calibri"/>
                <a:cs typeface="Calibri"/>
              </a:rPr>
              <a:t>and  Th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200" dirty="0">
                <a:latin typeface="Calibri"/>
                <a:cs typeface="Calibri"/>
              </a:rPr>
              <a:t>mine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dirty="0">
                <a:latin typeface="Calibri"/>
                <a:cs typeface="Calibri"/>
              </a:rPr>
              <a:t>both  P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200" dirty="0">
                <a:latin typeface="Calibri"/>
                <a:cs typeface="Calibri"/>
              </a:rPr>
              <a:t>rimidines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0601"/>
            <a:ext cx="2067560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DNA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Structure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Be able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label</a:t>
            </a:r>
            <a:r>
              <a:rPr sz="20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the 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following: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69390"/>
            <a:ext cx="2808605" cy="3564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dirty="0">
                <a:latin typeface="Calibri"/>
                <a:cs typeface="Calibri"/>
              </a:rPr>
              <a:t>5’</a:t>
            </a:r>
            <a:r>
              <a:rPr sz="1400" strike="sngStrike" spc="-105" dirty="0">
                <a:latin typeface="Calibri"/>
                <a:cs typeface="Calibri"/>
              </a:rPr>
              <a:t> </a:t>
            </a:r>
            <a:r>
              <a:rPr sz="1400" strike="sngStrike" spc="-5" dirty="0">
                <a:latin typeface="Calibri"/>
                <a:cs typeface="Calibri"/>
              </a:rPr>
              <a:t>end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dirty="0">
                <a:latin typeface="Calibri"/>
                <a:cs typeface="Calibri"/>
              </a:rPr>
              <a:t>3’</a:t>
            </a:r>
            <a:r>
              <a:rPr sz="1400" strike="sngStrike" spc="-105" dirty="0">
                <a:latin typeface="Calibri"/>
                <a:cs typeface="Calibri"/>
              </a:rPr>
              <a:t> </a:t>
            </a:r>
            <a:r>
              <a:rPr sz="1400" strike="sngStrike" spc="-5" dirty="0">
                <a:latin typeface="Calibri"/>
                <a:cs typeface="Calibri"/>
              </a:rPr>
              <a:t>end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spc="-10" dirty="0">
                <a:latin typeface="Calibri"/>
                <a:cs typeface="Calibri"/>
              </a:rPr>
              <a:t>Phosphate</a:t>
            </a:r>
            <a:r>
              <a:rPr sz="1400" strike="sngStrike" spc="-5" dirty="0">
                <a:latin typeface="Calibri"/>
                <a:cs typeface="Calibri"/>
              </a:rPr>
              <a:t> </a:t>
            </a:r>
            <a:r>
              <a:rPr sz="1400" strike="sngStrike" spc="-10" dirty="0">
                <a:latin typeface="Calibri"/>
                <a:cs typeface="Calibri"/>
              </a:rPr>
              <a:t>(circled)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spc="-5" dirty="0">
                <a:latin typeface="Calibri"/>
                <a:cs typeface="Calibri"/>
              </a:rPr>
              <a:t>Deoxyribose</a:t>
            </a:r>
            <a:r>
              <a:rPr sz="1400" strike="sngStrike" spc="-55" dirty="0">
                <a:latin typeface="Calibri"/>
                <a:cs typeface="Calibri"/>
              </a:rPr>
              <a:t> </a:t>
            </a:r>
            <a:r>
              <a:rPr sz="1400" strike="sngStrike" spc="-10" dirty="0">
                <a:latin typeface="Calibri"/>
                <a:cs typeface="Calibri"/>
              </a:rPr>
              <a:t>(circled)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spc="-5" dirty="0">
                <a:latin typeface="Calibri"/>
                <a:cs typeface="Calibri"/>
              </a:rPr>
              <a:t>Purine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dirty="0">
                <a:latin typeface="Calibri"/>
                <a:cs typeface="Calibri"/>
              </a:rPr>
              <a:t>Pyrimidine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Deoxyribose carbon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numbering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10" dirty="0">
                <a:latin typeface="Calibri"/>
                <a:cs typeface="Calibri"/>
              </a:rPr>
              <a:t>Hydrogen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bond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Covalent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bond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Adenine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Thymine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dirty="0">
                <a:latin typeface="Calibri"/>
                <a:cs typeface="Calibri"/>
              </a:rPr>
              <a:t>Guanine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Cytosine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Nucleotide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314401"/>
            <a:ext cx="3679952" cy="600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73985" y="3351021"/>
            <a:ext cx="1828800" cy="1590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0984" y="37719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28" y="296375"/>
                </a:lnTo>
                <a:lnTo>
                  <a:pt x="12241" y="251751"/>
                </a:lnTo>
                <a:lnTo>
                  <a:pt x="26931" y="209436"/>
                </a:lnTo>
                <a:lnTo>
                  <a:pt x="46792" y="169841"/>
                </a:lnTo>
                <a:lnTo>
                  <a:pt x="71415" y="133373"/>
                </a:lnTo>
                <a:lnTo>
                  <a:pt x="100393" y="100441"/>
                </a:lnTo>
                <a:lnTo>
                  <a:pt x="133319" y="71454"/>
                </a:lnTo>
                <a:lnTo>
                  <a:pt x="169784" y="46820"/>
                </a:lnTo>
                <a:lnTo>
                  <a:pt x="209383" y="26949"/>
                </a:lnTo>
                <a:lnTo>
                  <a:pt x="251706" y="12250"/>
                </a:lnTo>
                <a:lnTo>
                  <a:pt x="296348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48" y="682669"/>
                </a:lnTo>
                <a:lnTo>
                  <a:pt x="251706" y="673549"/>
                </a:lnTo>
                <a:lnTo>
                  <a:pt x="209383" y="658850"/>
                </a:lnTo>
                <a:lnTo>
                  <a:pt x="169784" y="638979"/>
                </a:lnTo>
                <a:lnTo>
                  <a:pt x="133319" y="614345"/>
                </a:lnTo>
                <a:lnTo>
                  <a:pt x="100393" y="585358"/>
                </a:lnTo>
                <a:lnTo>
                  <a:pt x="71415" y="552426"/>
                </a:lnTo>
                <a:lnTo>
                  <a:pt x="46792" y="515958"/>
                </a:lnTo>
                <a:lnTo>
                  <a:pt x="26931" y="476363"/>
                </a:lnTo>
                <a:lnTo>
                  <a:pt x="12241" y="434048"/>
                </a:lnTo>
                <a:lnTo>
                  <a:pt x="3128" y="389424"/>
                </a:lnTo>
                <a:lnTo>
                  <a:pt x="0" y="3429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2784" y="3994022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685800" y="0"/>
                </a:moveTo>
                <a:lnTo>
                  <a:pt x="685800" y="76200"/>
                </a:lnTo>
                <a:lnTo>
                  <a:pt x="0" y="76200"/>
                </a:lnTo>
                <a:lnTo>
                  <a:pt x="0" y="228600"/>
                </a:lnTo>
                <a:lnTo>
                  <a:pt x="685800" y="228600"/>
                </a:lnTo>
                <a:lnTo>
                  <a:pt x="685800" y="304800"/>
                </a:lnTo>
                <a:lnTo>
                  <a:pt x="838200" y="152400"/>
                </a:lnTo>
                <a:lnTo>
                  <a:pt x="6858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2784" y="3994022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76200"/>
                </a:moveTo>
                <a:lnTo>
                  <a:pt x="685800" y="76200"/>
                </a:lnTo>
                <a:lnTo>
                  <a:pt x="685800" y="0"/>
                </a:lnTo>
                <a:lnTo>
                  <a:pt x="838200" y="152400"/>
                </a:lnTo>
                <a:lnTo>
                  <a:pt x="685800" y="304800"/>
                </a:lnTo>
                <a:lnTo>
                  <a:pt x="685800" y="228600"/>
                </a:lnTo>
                <a:lnTo>
                  <a:pt x="0" y="22860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0601"/>
            <a:ext cx="2067560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DNA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Structure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Be able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label</a:t>
            </a:r>
            <a:r>
              <a:rPr sz="20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the 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following: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trike="sngStrike" dirty="0"/>
              <a:t>5’</a:t>
            </a:r>
            <a:r>
              <a:rPr strike="sngStrike" spc="-105" dirty="0"/>
              <a:t> </a:t>
            </a:r>
            <a:r>
              <a:rPr strike="sngStrike" spc="-5" dirty="0"/>
              <a:t>end</a:t>
            </a: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trike="sngStrike" dirty="0"/>
              <a:t>3’</a:t>
            </a:r>
            <a:r>
              <a:rPr strike="sngStrike" spc="-105" dirty="0"/>
              <a:t> </a:t>
            </a:r>
            <a:r>
              <a:rPr strike="sngStrike" spc="-5" dirty="0"/>
              <a:t>end</a:t>
            </a: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trike="sngStrike" spc="-10" dirty="0"/>
              <a:t>Phosphate</a:t>
            </a:r>
            <a:r>
              <a:rPr strike="sngStrike" spc="-5" dirty="0"/>
              <a:t> </a:t>
            </a:r>
            <a:r>
              <a:rPr strike="sngStrike" spc="-10" dirty="0"/>
              <a:t>(circled)</a:t>
            </a: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trike="sngStrike" spc="-5" dirty="0"/>
              <a:t>Deoxyribose</a:t>
            </a:r>
            <a:r>
              <a:rPr strike="sngStrike" spc="-55" dirty="0"/>
              <a:t> </a:t>
            </a:r>
            <a:r>
              <a:rPr strike="sngStrike" spc="-10" dirty="0"/>
              <a:t>(circled)</a:t>
            </a: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trike="sngStrike" spc="-5" dirty="0"/>
              <a:t>Purine</a:t>
            </a: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trike="sngStrike" dirty="0"/>
              <a:t>Pyrimidine</a:t>
            </a: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trike="sngStrike" spc="-5" dirty="0"/>
              <a:t>Deoxyribose carbon</a:t>
            </a:r>
            <a:r>
              <a:rPr strike="sngStrike" spc="-60" dirty="0"/>
              <a:t> </a:t>
            </a:r>
            <a:r>
              <a:rPr strike="sngStrike" spc="-5" dirty="0"/>
              <a:t>numbering</a:t>
            </a: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pc="-10" dirty="0"/>
              <a:t>Hydrogen</a:t>
            </a:r>
            <a:r>
              <a:rPr spc="-85" dirty="0"/>
              <a:t> </a:t>
            </a:r>
            <a:r>
              <a:rPr spc="-5" dirty="0"/>
              <a:t>bond</a:t>
            </a: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pc="-5" dirty="0"/>
              <a:t>Covalent</a:t>
            </a:r>
            <a:r>
              <a:rPr spc="-80" dirty="0"/>
              <a:t> </a:t>
            </a:r>
            <a:r>
              <a:rPr spc="-5" dirty="0"/>
              <a:t>bond</a:t>
            </a: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pc="-5" dirty="0"/>
              <a:t>Adenine</a:t>
            </a: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pc="-5" dirty="0"/>
              <a:t>Thymine</a:t>
            </a: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dirty="0"/>
              <a:t>Guanine</a:t>
            </a:r>
          </a:p>
          <a:p>
            <a:pPr marL="527685" indent="-514984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pc="-5" dirty="0"/>
              <a:t>Cytosine</a:t>
            </a: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pc="-5" dirty="0"/>
              <a:t>Nucleotide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0" y="314401"/>
            <a:ext cx="3679952" cy="600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0400" y="5486400"/>
            <a:ext cx="228600" cy="495300"/>
          </a:xfrm>
          <a:custGeom>
            <a:avLst/>
            <a:gdLst/>
            <a:ahLst/>
            <a:cxnLst/>
            <a:rect l="l" t="t" r="r" b="b"/>
            <a:pathLst>
              <a:path w="228600" h="495300">
                <a:moveTo>
                  <a:pt x="171450" y="114300"/>
                </a:moveTo>
                <a:lnTo>
                  <a:pt x="57150" y="114300"/>
                </a:lnTo>
                <a:lnTo>
                  <a:pt x="57150" y="495300"/>
                </a:lnTo>
                <a:lnTo>
                  <a:pt x="171450" y="495300"/>
                </a:lnTo>
                <a:lnTo>
                  <a:pt x="171450" y="114300"/>
                </a:lnTo>
                <a:close/>
              </a:path>
              <a:path w="228600" h="495300">
                <a:moveTo>
                  <a:pt x="114300" y="0"/>
                </a:moveTo>
                <a:lnTo>
                  <a:pt x="0" y="114300"/>
                </a:lnTo>
                <a:lnTo>
                  <a:pt x="2286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0400" y="5486400"/>
            <a:ext cx="228600" cy="495300"/>
          </a:xfrm>
          <a:custGeom>
            <a:avLst/>
            <a:gdLst/>
            <a:ahLst/>
            <a:cxnLst/>
            <a:rect l="l" t="t" r="r" b="b"/>
            <a:pathLst>
              <a:path w="228600" h="495300">
                <a:moveTo>
                  <a:pt x="0" y="114300"/>
                </a:moveTo>
                <a:lnTo>
                  <a:pt x="114300" y="0"/>
                </a:lnTo>
                <a:lnTo>
                  <a:pt x="228600" y="114300"/>
                </a:lnTo>
                <a:lnTo>
                  <a:pt x="171450" y="114300"/>
                </a:lnTo>
                <a:lnTo>
                  <a:pt x="171450" y="495300"/>
                </a:lnTo>
                <a:lnTo>
                  <a:pt x="57150" y="495300"/>
                </a:lnTo>
                <a:lnTo>
                  <a:pt x="57150" y="11430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95159" y="2074798"/>
            <a:ext cx="593090" cy="423545"/>
          </a:xfrm>
          <a:custGeom>
            <a:avLst/>
            <a:gdLst/>
            <a:ahLst/>
            <a:cxnLst/>
            <a:rect l="l" t="t" r="r" b="b"/>
            <a:pathLst>
              <a:path w="593090" h="423544">
                <a:moveTo>
                  <a:pt x="46228" y="205993"/>
                </a:moveTo>
                <a:lnTo>
                  <a:pt x="0" y="377443"/>
                </a:lnTo>
                <a:lnTo>
                  <a:pt x="171450" y="423545"/>
                </a:lnTo>
                <a:lnTo>
                  <a:pt x="140081" y="369188"/>
                </a:lnTo>
                <a:lnTo>
                  <a:pt x="329133" y="260476"/>
                </a:lnTo>
                <a:lnTo>
                  <a:pt x="77597" y="260476"/>
                </a:lnTo>
                <a:lnTo>
                  <a:pt x="46228" y="205993"/>
                </a:lnTo>
                <a:close/>
              </a:path>
              <a:path w="593090" h="423544">
                <a:moveTo>
                  <a:pt x="530225" y="0"/>
                </a:moveTo>
                <a:lnTo>
                  <a:pt x="77597" y="260476"/>
                </a:lnTo>
                <a:lnTo>
                  <a:pt x="329133" y="260476"/>
                </a:lnTo>
                <a:lnTo>
                  <a:pt x="592836" y="108838"/>
                </a:lnTo>
                <a:lnTo>
                  <a:pt x="5302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95159" y="2074798"/>
            <a:ext cx="593090" cy="423545"/>
          </a:xfrm>
          <a:custGeom>
            <a:avLst/>
            <a:gdLst/>
            <a:ahLst/>
            <a:cxnLst/>
            <a:rect l="l" t="t" r="r" b="b"/>
            <a:pathLst>
              <a:path w="593090" h="423544">
                <a:moveTo>
                  <a:pt x="171450" y="423545"/>
                </a:moveTo>
                <a:lnTo>
                  <a:pt x="0" y="377443"/>
                </a:lnTo>
                <a:lnTo>
                  <a:pt x="46228" y="205993"/>
                </a:lnTo>
                <a:lnTo>
                  <a:pt x="77597" y="260476"/>
                </a:lnTo>
                <a:lnTo>
                  <a:pt x="530225" y="0"/>
                </a:lnTo>
                <a:lnTo>
                  <a:pt x="592836" y="108838"/>
                </a:lnTo>
                <a:lnTo>
                  <a:pt x="140081" y="369188"/>
                </a:lnTo>
                <a:lnTo>
                  <a:pt x="171450" y="42354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66028" y="6015938"/>
            <a:ext cx="2155190" cy="755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Hydrogen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Bond: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Dotted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line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Connects </a:t>
            </a:r>
            <a:r>
              <a:rPr sz="1600" spc="-5" dirty="0">
                <a:latin typeface="Calibri"/>
                <a:cs typeface="Calibri"/>
              </a:rPr>
              <a:t>base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base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02422" y="1022730"/>
            <a:ext cx="130619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Covalent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Bond: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02422" y="1266571"/>
            <a:ext cx="1188720" cy="1730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Solid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line</a:t>
            </a:r>
            <a:endParaRPr sz="1600">
              <a:latin typeface="Calibri"/>
              <a:cs typeface="Calibri"/>
            </a:endParaRPr>
          </a:p>
          <a:p>
            <a:pPr marL="299085" marR="120014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Connects  </a:t>
            </a:r>
            <a:r>
              <a:rPr sz="1600" spc="-5" dirty="0">
                <a:latin typeface="Calibri"/>
                <a:cs typeface="Calibri"/>
              </a:rPr>
              <a:t>base </a:t>
            </a:r>
            <a:r>
              <a:rPr sz="1600" spc="-10" dirty="0">
                <a:latin typeface="Calibri"/>
                <a:cs typeface="Calibri"/>
              </a:rPr>
              <a:t>to  sugar</a:t>
            </a:r>
            <a:endParaRPr sz="160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Connects  phos</a:t>
            </a:r>
            <a:r>
              <a:rPr sz="1600" spc="-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h</a:t>
            </a:r>
            <a:r>
              <a:rPr sz="1600" spc="-15" dirty="0">
                <a:latin typeface="Calibri"/>
                <a:cs typeface="Calibri"/>
              </a:rPr>
              <a:t>at</a:t>
            </a:r>
            <a:r>
              <a:rPr sz="1600" spc="-5" dirty="0">
                <a:latin typeface="Calibri"/>
                <a:cs typeface="Calibri"/>
              </a:rPr>
              <a:t>e 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sugar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90601"/>
            <a:ext cx="2067560" cy="2494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DNA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Structure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Be able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label</a:t>
            </a:r>
            <a:r>
              <a:rPr sz="20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the 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following: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dirty="0">
                <a:latin typeface="Calibri"/>
                <a:cs typeface="Calibri"/>
              </a:rPr>
              <a:t>5’</a:t>
            </a:r>
            <a:r>
              <a:rPr sz="1400" strike="sngStrike" spc="-105" dirty="0">
                <a:latin typeface="Calibri"/>
                <a:cs typeface="Calibri"/>
              </a:rPr>
              <a:t> </a:t>
            </a:r>
            <a:r>
              <a:rPr sz="1400" strike="sngStrike" spc="-5" dirty="0">
                <a:latin typeface="Calibri"/>
                <a:cs typeface="Calibri"/>
              </a:rPr>
              <a:t>end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dirty="0">
                <a:latin typeface="Calibri"/>
                <a:cs typeface="Calibri"/>
              </a:rPr>
              <a:t>3’</a:t>
            </a:r>
            <a:r>
              <a:rPr sz="1400" strike="sngStrike" spc="-105" dirty="0">
                <a:latin typeface="Calibri"/>
                <a:cs typeface="Calibri"/>
              </a:rPr>
              <a:t> </a:t>
            </a:r>
            <a:r>
              <a:rPr sz="1400" strike="sngStrike" spc="-5" dirty="0">
                <a:latin typeface="Calibri"/>
                <a:cs typeface="Calibri"/>
              </a:rPr>
              <a:t>end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spc="-10" dirty="0">
                <a:latin typeface="Calibri"/>
                <a:cs typeface="Calibri"/>
              </a:rPr>
              <a:t>Phosphate</a:t>
            </a:r>
            <a:r>
              <a:rPr sz="1400" strike="sngStrike" spc="-5" dirty="0">
                <a:latin typeface="Calibri"/>
                <a:cs typeface="Calibri"/>
              </a:rPr>
              <a:t> </a:t>
            </a:r>
            <a:r>
              <a:rPr sz="1400" strike="sngStrike" spc="-10" dirty="0">
                <a:latin typeface="Calibri"/>
                <a:cs typeface="Calibri"/>
              </a:rPr>
              <a:t>(circled)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spc="-5" dirty="0">
                <a:latin typeface="Calibri"/>
                <a:cs typeface="Calibri"/>
              </a:rPr>
              <a:t>Deoxyribose</a:t>
            </a:r>
            <a:r>
              <a:rPr sz="1400" strike="sngStrike" spc="-55" dirty="0">
                <a:latin typeface="Calibri"/>
                <a:cs typeface="Calibri"/>
              </a:rPr>
              <a:t> </a:t>
            </a:r>
            <a:r>
              <a:rPr sz="1400" strike="sngStrike" spc="-10" dirty="0">
                <a:latin typeface="Calibri"/>
                <a:cs typeface="Calibri"/>
              </a:rPr>
              <a:t>(circled)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spc="-5" dirty="0">
                <a:latin typeface="Calibri"/>
                <a:cs typeface="Calibri"/>
              </a:rPr>
              <a:t>Purine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dirty="0">
                <a:latin typeface="Calibri"/>
                <a:cs typeface="Calibri"/>
              </a:rPr>
              <a:t>Pyrimidine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963418"/>
            <a:ext cx="2808605" cy="78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  <a:tabLst>
                <a:tab pos="527685" algn="l"/>
              </a:tabLst>
            </a:pPr>
            <a:r>
              <a:rPr sz="1400" strike="sngStrike" spc="-5" dirty="0">
                <a:latin typeface="Calibri"/>
                <a:cs typeface="Calibri"/>
              </a:rPr>
              <a:t>7.	Deoxyribose</a:t>
            </a:r>
            <a:r>
              <a:rPr sz="1400" strike="sngStrike" spc="-45" dirty="0">
                <a:latin typeface="Calibri"/>
                <a:cs typeface="Calibri"/>
              </a:rPr>
              <a:t> </a:t>
            </a:r>
            <a:r>
              <a:rPr sz="1400" strike="sngStrike" spc="-5" dirty="0">
                <a:latin typeface="Calibri"/>
                <a:cs typeface="Calibri"/>
              </a:rPr>
              <a:t>carbon</a:t>
            </a:r>
            <a:r>
              <a:rPr sz="1400" strike="sngStrike" spc="-20" dirty="0">
                <a:latin typeface="Calibri"/>
                <a:cs typeface="Calibri"/>
              </a:rPr>
              <a:t> </a:t>
            </a:r>
            <a:r>
              <a:rPr sz="1400" strike="sngStrike" spc="-5" dirty="0">
                <a:latin typeface="Calibri"/>
                <a:cs typeface="Calibri"/>
              </a:rPr>
              <a:t>numbering </a:t>
            </a:r>
            <a:r>
              <a:rPr sz="1400" strike="noStrike" dirty="0">
                <a:latin typeface="Calibri"/>
                <a:cs typeface="Calibri"/>
              </a:rPr>
              <a:t> </a:t>
            </a:r>
            <a:r>
              <a:rPr sz="1400" strike="sngStrike" spc="-5" dirty="0">
                <a:latin typeface="Calibri"/>
                <a:cs typeface="Calibri"/>
              </a:rPr>
              <a:t>8.	</a:t>
            </a:r>
            <a:r>
              <a:rPr sz="1400" strike="sngStrike" spc="-10" dirty="0">
                <a:latin typeface="Calibri"/>
                <a:cs typeface="Calibri"/>
              </a:rPr>
              <a:t>Hydrogen</a:t>
            </a:r>
            <a:r>
              <a:rPr sz="1400" strike="sngStrike" spc="-85" dirty="0">
                <a:latin typeface="Calibri"/>
                <a:cs typeface="Calibri"/>
              </a:rPr>
              <a:t> </a:t>
            </a:r>
            <a:r>
              <a:rPr sz="1400" strike="sngStrike" spc="-5" dirty="0">
                <a:latin typeface="Calibri"/>
                <a:cs typeface="Calibri"/>
              </a:rPr>
              <a:t>bond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527685" algn="l"/>
              </a:tabLst>
            </a:pPr>
            <a:r>
              <a:rPr sz="1400" strike="sngStrike" spc="-5" dirty="0">
                <a:latin typeface="Calibri"/>
                <a:cs typeface="Calibri"/>
              </a:rPr>
              <a:t>9.	Covalent</a:t>
            </a:r>
            <a:r>
              <a:rPr sz="1400" strike="sngStrike" spc="-80" dirty="0">
                <a:latin typeface="Calibri"/>
                <a:cs typeface="Calibri"/>
              </a:rPr>
              <a:t> </a:t>
            </a:r>
            <a:r>
              <a:rPr sz="1400" strike="sngStrike" spc="-5" dirty="0">
                <a:latin typeface="Calibri"/>
                <a:cs typeface="Calibri"/>
              </a:rPr>
              <a:t>bond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774185"/>
            <a:ext cx="1330960" cy="1259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AutoNum type="arabicPeriod" startAt="10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Adenine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 startAt="10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Thymine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 startAt="10"/>
              <a:tabLst>
                <a:tab pos="527685" algn="l"/>
                <a:tab pos="528320" algn="l"/>
              </a:tabLst>
            </a:pPr>
            <a:r>
              <a:rPr sz="1400" dirty="0">
                <a:latin typeface="Calibri"/>
                <a:cs typeface="Calibri"/>
              </a:rPr>
              <a:t>Guanine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40"/>
              </a:spcBef>
              <a:buAutoNum type="arabicPeriod" startAt="10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Cytosine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 startAt="10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Nucleotide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0" y="314401"/>
            <a:ext cx="3679952" cy="600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73261" y="426914"/>
            <a:ext cx="892810" cy="1297940"/>
          </a:xfrm>
          <a:custGeom>
            <a:avLst/>
            <a:gdLst/>
            <a:ahLst/>
            <a:cxnLst/>
            <a:rect l="l" t="t" r="r" b="b"/>
            <a:pathLst>
              <a:path w="892810" h="1297939">
                <a:moveTo>
                  <a:pt x="319367" y="0"/>
                </a:moveTo>
                <a:lnTo>
                  <a:pt x="248265" y="11997"/>
                </a:lnTo>
                <a:lnTo>
                  <a:pt x="182867" y="42468"/>
                </a:lnTo>
                <a:lnTo>
                  <a:pt x="126640" y="89189"/>
                </a:lnTo>
                <a:lnTo>
                  <a:pt x="80068" y="150332"/>
                </a:lnTo>
                <a:lnTo>
                  <a:pt x="60553" y="185741"/>
                </a:lnTo>
                <a:lnTo>
                  <a:pt x="43634" y="224070"/>
                </a:lnTo>
                <a:lnTo>
                  <a:pt x="29370" y="265091"/>
                </a:lnTo>
                <a:lnTo>
                  <a:pt x="17823" y="308576"/>
                </a:lnTo>
                <a:lnTo>
                  <a:pt x="9051" y="354295"/>
                </a:lnTo>
                <a:lnTo>
                  <a:pt x="3117" y="402022"/>
                </a:lnTo>
                <a:lnTo>
                  <a:pt x="79" y="451526"/>
                </a:lnTo>
                <a:lnTo>
                  <a:pt x="0" y="502581"/>
                </a:lnTo>
                <a:lnTo>
                  <a:pt x="2938" y="554957"/>
                </a:lnTo>
                <a:lnTo>
                  <a:pt x="8955" y="608426"/>
                </a:lnTo>
                <a:lnTo>
                  <a:pt x="18111" y="662760"/>
                </a:lnTo>
                <a:lnTo>
                  <a:pt x="30466" y="717730"/>
                </a:lnTo>
                <a:lnTo>
                  <a:pt x="46081" y="773108"/>
                </a:lnTo>
                <a:lnTo>
                  <a:pt x="64634" y="827592"/>
                </a:lnTo>
                <a:lnTo>
                  <a:pt x="85641" y="879889"/>
                </a:lnTo>
                <a:lnTo>
                  <a:pt x="108923" y="929846"/>
                </a:lnTo>
                <a:lnTo>
                  <a:pt x="134301" y="977308"/>
                </a:lnTo>
                <a:lnTo>
                  <a:pt x="161594" y="1022123"/>
                </a:lnTo>
                <a:lnTo>
                  <a:pt x="190623" y="1064135"/>
                </a:lnTo>
                <a:lnTo>
                  <a:pt x="221209" y="1103191"/>
                </a:lnTo>
                <a:lnTo>
                  <a:pt x="253172" y="1139138"/>
                </a:lnTo>
                <a:lnTo>
                  <a:pt x="286331" y="1171821"/>
                </a:lnTo>
                <a:lnTo>
                  <a:pt x="320509" y="1201086"/>
                </a:lnTo>
                <a:lnTo>
                  <a:pt x="355524" y="1226780"/>
                </a:lnTo>
                <a:lnTo>
                  <a:pt x="391197" y="1248749"/>
                </a:lnTo>
                <a:lnTo>
                  <a:pt x="427349" y="1266839"/>
                </a:lnTo>
                <a:lnTo>
                  <a:pt x="463800" y="1280895"/>
                </a:lnTo>
                <a:lnTo>
                  <a:pt x="536880" y="1296294"/>
                </a:lnTo>
                <a:lnTo>
                  <a:pt x="573150" y="1297329"/>
                </a:lnTo>
                <a:lnTo>
                  <a:pt x="609000" y="1293715"/>
                </a:lnTo>
                <a:lnTo>
                  <a:pt x="678067" y="1272228"/>
                </a:lnTo>
                <a:lnTo>
                  <a:pt x="738940" y="1233436"/>
                </a:lnTo>
                <a:lnTo>
                  <a:pt x="790400" y="1179299"/>
                </a:lnTo>
                <a:lnTo>
                  <a:pt x="812449" y="1147047"/>
                </a:lnTo>
                <a:lnTo>
                  <a:pt x="831964" y="1111645"/>
                </a:lnTo>
                <a:lnTo>
                  <a:pt x="848883" y="1073320"/>
                </a:lnTo>
                <a:lnTo>
                  <a:pt x="863147" y="1032301"/>
                </a:lnTo>
                <a:lnTo>
                  <a:pt x="874694" y="988816"/>
                </a:lnTo>
                <a:lnTo>
                  <a:pt x="883466" y="943094"/>
                </a:lnTo>
                <a:lnTo>
                  <a:pt x="889400" y="895363"/>
                </a:lnTo>
                <a:lnTo>
                  <a:pt x="892438" y="845852"/>
                </a:lnTo>
                <a:lnTo>
                  <a:pt x="892517" y="794789"/>
                </a:lnTo>
                <a:lnTo>
                  <a:pt x="889579" y="742403"/>
                </a:lnTo>
                <a:lnTo>
                  <a:pt x="883562" y="688921"/>
                </a:lnTo>
                <a:lnTo>
                  <a:pt x="874406" y="634572"/>
                </a:lnTo>
                <a:lnTo>
                  <a:pt x="862051" y="579585"/>
                </a:lnTo>
                <a:lnTo>
                  <a:pt x="846435" y="524188"/>
                </a:lnTo>
                <a:lnTo>
                  <a:pt x="827883" y="469706"/>
                </a:lnTo>
                <a:lnTo>
                  <a:pt x="806876" y="417411"/>
                </a:lnTo>
                <a:lnTo>
                  <a:pt x="783594" y="367459"/>
                </a:lnTo>
                <a:lnTo>
                  <a:pt x="758216" y="320002"/>
                </a:lnTo>
                <a:lnTo>
                  <a:pt x="730923" y="275193"/>
                </a:lnTo>
                <a:lnTo>
                  <a:pt x="701894" y="233188"/>
                </a:lnTo>
                <a:lnTo>
                  <a:pt x="671308" y="194138"/>
                </a:lnTo>
                <a:lnTo>
                  <a:pt x="639345" y="158198"/>
                </a:lnTo>
                <a:lnTo>
                  <a:pt x="606186" y="125521"/>
                </a:lnTo>
                <a:lnTo>
                  <a:pt x="572008" y="96260"/>
                </a:lnTo>
                <a:lnTo>
                  <a:pt x="536993" y="70570"/>
                </a:lnTo>
                <a:lnTo>
                  <a:pt x="501320" y="48604"/>
                </a:lnTo>
                <a:lnTo>
                  <a:pt x="465168" y="30514"/>
                </a:lnTo>
                <a:lnTo>
                  <a:pt x="428717" y="16456"/>
                </a:lnTo>
                <a:lnTo>
                  <a:pt x="355637" y="1045"/>
                </a:lnTo>
                <a:lnTo>
                  <a:pt x="31936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73261" y="426914"/>
            <a:ext cx="892810" cy="1297940"/>
          </a:xfrm>
          <a:custGeom>
            <a:avLst/>
            <a:gdLst/>
            <a:ahLst/>
            <a:cxnLst/>
            <a:rect l="l" t="t" r="r" b="b"/>
            <a:pathLst>
              <a:path w="892810" h="1297939">
                <a:moveTo>
                  <a:pt x="46081" y="773108"/>
                </a:moveTo>
                <a:lnTo>
                  <a:pt x="30466" y="717730"/>
                </a:lnTo>
                <a:lnTo>
                  <a:pt x="18111" y="662760"/>
                </a:lnTo>
                <a:lnTo>
                  <a:pt x="8955" y="608426"/>
                </a:lnTo>
                <a:lnTo>
                  <a:pt x="2938" y="554957"/>
                </a:lnTo>
                <a:lnTo>
                  <a:pt x="0" y="502581"/>
                </a:lnTo>
                <a:lnTo>
                  <a:pt x="79" y="451526"/>
                </a:lnTo>
                <a:lnTo>
                  <a:pt x="3117" y="402022"/>
                </a:lnTo>
                <a:lnTo>
                  <a:pt x="9051" y="354295"/>
                </a:lnTo>
                <a:lnTo>
                  <a:pt x="17823" y="308576"/>
                </a:lnTo>
                <a:lnTo>
                  <a:pt x="29370" y="265091"/>
                </a:lnTo>
                <a:lnTo>
                  <a:pt x="43634" y="224070"/>
                </a:lnTo>
                <a:lnTo>
                  <a:pt x="60553" y="185741"/>
                </a:lnTo>
                <a:lnTo>
                  <a:pt x="80068" y="150332"/>
                </a:lnTo>
                <a:lnTo>
                  <a:pt x="102117" y="118072"/>
                </a:lnTo>
                <a:lnTo>
                  <a:pt x="153577" y="63912"/>
                </a:lnTo>
                <a:lnTo>
                  <a:pt x="214450" y="25087"/>
                </a:lnTo>
                <a:lnTo>
                  <a:pt x="283517" y="3599"/>
                </a:lnTo>
                <a:lnTo>
                  <a:pt x="319367" y="0"/>
                </a:lnTo>
                <a:lnTo>
                  <a:pt x="355637" y="1045"/>
                </a:lnTo>
                <a:lnTo>
                  <a:pt x="428717" y="16456"/>
                </a:lnTo>
                <a:lnTo>
                  <a:pt x="465168" y="30514"/>
                </a:lnTo>
                <a:lnTo>
                  <a:pt x="501320" y="48604"/>
                </a:lnTo>
                <a:lnTo>
                  <a:pt x="536993" y="70570"/>
                </a:lnTo>
                <a:lnTo>
                  <a:pt x="572008" y="96260"/>
                </a:lnTo>
                <a:lnTo>
                  <a:pt x="606186" y="125521"/>
                </a:lnTo>
                <a:lnTo>
                  <a:pt x="639345" y="158198"/>
                </a:lnTo>
                <a:lnTo>
                  <a:pt x="671308" y="194138"/>
                </a:lnTo>
                <a:lnTo>
                  <a:pt x="701894" y="233188"/>
                </a:lnTo>
                <a:lnTo>
                  <a:pt x="730923" y="275193"/>
                </a:lnTo>
                <a:lnTo>
                  <a:pt x="758216" y="320002"/>
                </a:lnTo>
                <a:lnTo>
                  <a:pt x="783594" y="367459"/>
                </a:lnTo>
                <a:lnTo>
                  <a:pt x="806876" y="417411"/>
                </a:lnTo>
                <a:lnTo>
                  <a:pt x="827883" y="469706"/>
                </a:lnTo>
                <a:lnTo>
                  <a:pt x="846435" y="524188"/>
                </a:lnTo>
                <a:lnTo>
                  <a:pt x="862051" y="579585"/>
                </a:lnTo>
                <a:lnTo>
                  <a:pt x="874406" y="634572"/>
                </a:lnTo>
                <a:lnTo>
                  <a:pt x="883562" y="688921"/>
                </a:lnTo>
                <a:lnTo>
                  <a:pt x="889579" y="742403"/>
                </a:lnTo>
                <a:lnTo>
                  <a:pt x="892517" y="794789"/>
                </a:lnTo>
                <a:lnTo>
                  <a:pt x="892438" y="845852"/>
                </a:lnTo>
                <a:lnTo>
                  <a:pt x="889400" y="895363"/>
                </a:lnTo>
                <a:lnTo>
                  <a:pt x="883466" y="943094"/>
                </a:lnTo>
                <a:lnTo>
                  <a:pt x="874694" y="988816"/>
                </a:lnTo>
                <a:lnTo>
                  <a:pt x="863147" y="1032301"/>
                </a:lnTo>
                <a:lnTo>
                  <a:pt x="848883" y="1073320"/>
                </a:lnTo>
                <a:lnTo>
                  <a:pt x="831964" y="1111645"/>
                </a:lnTo>
                <a:lnTo>
                  <a:pt x="812449" y="1147047"/>
                </a:lnTo>
                <a:lnTo>
                  <a:pt x="790400" y="1179299"/>
                </a:lnTo>
                <a:lnTo>
                  <a:pt x="738940" y="1233436"/>
                </a:lnTo>
                <a:lnTo>
                  <a:pt x="678067" y="1272228"/>
                </a:lnTo>
                <a:lnTo>
                  <a:pt x="609000" y="1293715"/>
                </a:lnTo>
                <a:lnTo>
                  <a:pt x="573150" y="1297329"/>
                </a:lnTo>
                <a:lnTo>
                  <a:pt x="536880" y="1296294"/>
                </a:lnTo>
                <a:lnTo>
                  <a:pt x="463800" y="1280895"/>
                </a:lnTo>
                <a:lnTo>
                  <a:pt x="427349" y="1266839"/>
                </a:lnTo>
                <a:lnTo>
                  <a:pt x="391197" y="1248749"/>
                </a:lnTo>
                <a:lnTo>
                  <a:pt x="355524" y="1226780"/>
                </a:lnTo>
                <a:lnTo>
                  <a:pt x="320509" y="1201086"/>
                </a:lnTo>
                <a:lnTo>
                  <a:pt x="286331" y="1171821"/>
                </a:lnTo>
                <a:lnTo>
                  <a:pt x="253172" y="1139138"/>
                </a:lnTo>
                <a:lnTo>
                  <a:pt x="221209" y="1103191"/>
                </a:lnTo>
                <a:lnTo>
                  <a:pt x="190623" y="1064135"/>
                </a:lnTo>
                <a:lnTo>
                  <a:pt x="161594" y="1022123"/>
                </a:lnTo>
                <a:lnTo>
                  <a:pt x="134301" y="977308"/>
                </a:lnTo>
                <a:lnTo>
                  <a:pt x="108923" y="929846"/>
                </a:lnTo>
                <a:lnTo>
                  <a:pt x="85641" y="879889"/>
                </a:lnTo>
                <a:lnTo>
                  <a:pt x="64634" y="827592"/>
                </a:lnTo>
                <a:lnTo>
                  <a:pt x="46081" y="77310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54928" y="287020"/>
            <a:ext cx="614045" cy="1250950"/>
          </a:xfrm>
          <a:custGeom>
            <a:avLst/>
            <a:gdLst/>
            <a:ahLst/>
            <a:cxnLst/>
            <a:rect l="l" t="t" r="r" b="b"/>
            <a:pathLst>
              <a:path w="614045" h="1250950">
                <a:moveTo>
                  <a:pt x="306959" y="0"/>
                </a:moveTo>
                <a:lnTo>
                  <a:pt x="245091" y="12701"/>
                </a:lnTo>
                <a:lnTo>
                  <a:pt x="187469" y="49131"/>
                </a:lnTo>
                <a:lnTo>
                  <a:pt x="135328" y="106774"/>
                </a:lnTo>
                <a:lnTo>
                  <a:pt x="111697" y="142765"/>
                </a:lnTo>
                <a:lnTo>
                  <a:pt x="89900" y="183118"/>
                </a:lnTo>
                <a:lnTo>
                  <a:pt x="70089" y="227516"/>
                </a:lnTo>
                <a:lnTo>
                  <a:pt x="52419" y="275648"/>
                </a:lnTo>
                <a:lnTo>
                  <a:pt x="37045" y="327197"/>
                </a:lnTo>
                <a:lnTo>
                  <a:pt x="24120" y="381851"/>
                </a:lnTo>
                <a:lnTo>
                  <a:pt x="13798" y="439294"/>
                </a:lnTo>
                <a:lnTo>
                  <a:pt x="6235" y="499213"/>
                </a:lnTo>
                <a:lnTo>
                  <a:pt x="1584" y="561293"/>
                </a:lnTo>
                <a:lnTo>
                  <a:pt x="0" y="625220"/>
                </a:lnTo>
                <a:lnTo>
                  <a:pt x="1584" y="689148"/>
                </a:lnTo>
                <a:lnTo>
                  <a:pt x="6235" y="751228"/>
                </a:lnTo>
                <a:lnTo>
                  <a:pt x="13798" y="811147"/>
                </a:lnTo>
                <a:lnTo>
                  <a:pt x="24120" y="868590"/>
                </a:lnTo>
                <a:lnTo>
                  <a:pt x="37045" y="923244"/>
                </a:lnTo>
                <a:lnTo>
                  <a:pt x="52419" y="974793"/>
                </a:lnTo>
                <a:lnTo>
                  <a:pt x="70089" y="1022925"/>
                </a:lnTo>
                <a:lnTo>
                  <a:pt x="89900" y="1067323"/>
                </a:lnTo>
                <a:lnTo>
                  <a:pt x="111697" y="1107676"/>
                </a:lnTo>
                <a:lnTo>
                  <a:pt x="135328" y="1143667"/>
                </a:lnTo>
                <a:lnTo>
                  <a:pt x="160636" y="1174983"/>
                </a:lnTo>
                <a:lnTo>
                  <a:pt x="215672" y="1222334"/>
                </a:lnTo>
                <a:lnTo>
                  <a:pt x="275571" y="1247214"/>
                </a:lnTo>
                <a:lnTo>
                  <a:pt x="306959" y="1250441"/>
                </a:lnTo>
                <a:lnTo>
                  <a:pt x="338347" y="1247214"/>
                </a:lnTo>
                <a:lnTo>
                  <a:pt x="398256" y="1222334"/>
                </a:lnTo>
                <a:lnTo>
                  <a:pt x="453310" y="1174983"/>
                </a:lnTo>
                <a:lnTo>
                  <a:pt x="478630" y="1143667"/>
                </a:lnTo>
                <a:lnTo>
                  <a:pt x="502271" y="1107676"/>
                </a:lnTo>
                <a:lnTo>
                  <a:pt x="524081" y="1067323"/>
                </a:lnTo>
                <a:lnTo>
                  <a:pt x="543904" y="1022925"/>
                </a:lnTo>
                <a:lnTo>
                  <a:pt x="561585" y="974793"/>
                </a:lnTo>
                <a:lnTo>
                  <a:pt x="576970" y="923244"/>
                </a:lnTo>
                <a:lnTo>
                  <a:pt x="589905" y="868590"/>
                </a:lnTo>
                <a:lnTo>
                  <a:pt x="600234" y="811147"/>
                </a:lnTo>
                <a:lnTo>
                  <a:pt x="607803" y="751228"/>
                </a:lnTo>
                <a:lnTo>
                  <a:pt x="612458" y="689148"/>
                </a:lnTo>
                <a:lnTo>
                  <a:pt x="614045" y="625220"/>
                </a:lnTo>
                <a:lnTo>
                  <a:pt x="612458" y="561293"/>
                </a:lnTo>
                <a:lnTo>
                  <a:pt x="607803" y="499213"/>
                </a:lnTo>
                <a:lnTo>
                  <a:pt x="600234" y="439294"/>
                </a:lnTo>
                <a:lnTo>
                  <a:pt x="589905" y="381851"/>
                </a:lnTo>
                <a:lnTo>
                  <a:pt x="576970" y="327197"/>
                </a:lnTo>
                <a:lnTo>
                  <a:pt x="561585" y="275648"/>
                </a:lnTo>
                <a:lnTo>
                  <a:pt x="543904" y="227516"/>
                </a:lnTo>
                <a:lnTo>
                  <a:pt x="524081" y="183118"/>
                </a:lnTo>
                <a:lnTo>
                  <a:pt x="502271" y="142765"/>
                </a:lnTo>
                <a:lnTo>
                  <a:pt x="478630" y="106774"/>
                </a:lnTo>
                <a:lnTo>
                  <a:pt x="453310" y="75458"/>
                </a:lnTo>
                <a:lnTo>
                  <a:pt x="398256" y="28107"/>
                </a:lnTo>
                <a:lnTo>
                  <a:pt x="338347" y="3227"/>
                </a:lnTo>
                <a:lnTo>
                  <a:pt x="30695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54928" y="287020"/>
            <a:ext cx="614045" cy="1250950"/>
          </a:xfrm>
          <a:custGeom>
            <a:avLst/>
            <a:gdLst/>
            <a:ahLst/>
            <a:cxnLst/>
            <a:rect l="l" t="t" r="r" b="b"/>
            <a:pathLst>
              <a:path w="614045" h="1250950">
                <a:moveTo>
                  <a:pt x="0" y="625220"/>
                </a:moveTo>
                <a:lnTo>
                  <a:pt x="1584" y="561293"/>
                </a:lnTo>
                <a:lnTo>
                  <a:pt x="6235" y="499213"/>
                </a:lnTo>
                <a:lnTo>
                  <a:pt x="13798" y="439294"/>
                </a:lnTo>
                <a:lnTo>
                  <a:pt x="24120" y="381851"/>
                </a:lnTo>
                <a:lnTo>
                  <a:pt x="37045" y="327197"/>
                </a:lnTo>
                <a:lnTo>
                  <a:pt x="52419" y="275648"/>
                </a:lnTo>
                <a:lnTo>
                  <a:pt x="70089" y="227516"/>
                </a:lnTo>
                <a:lnTo>
                  <a:pt x="89900" y="183118"/>
                </a:lnTo>
                <a:lnTo>
                  <a:pt x="111697" y="142765"/>
                </a:lnTo>
                <a:lnTo>
                  <a:pt x="135328" y="106774"/>
                </a:lnTo>
                <a:lnTo>
                  <a:pt x="160636" y="75458"/>
                </a:lnTo>
                <a:lnTo>
                  <a:pt x="215672" y="28107"/>
                </a:lnTo>
                <a:lnTo>
                  <a:pt x="275571" y="3227"/>
                </a:lnTo>
                <a:lnTo>
                  <a:pt x="306959" y="0"/>
                </a:lnTo>
                <a:lnTo>
                  <a:pt x="338347" y="3227"/>
                </a:lnTo>
                <a:lnTo>
                  <a:pt x="398256" y="28107"/>
                </a:lnTo>
                <a:lnTo>
                  <a:pt x="453310" y="75458"/>
                </a:lnTo>
                <a:lnTo>
                  <a:pt x="478630" y="106774"/>
                </a:lnTo>
                <a:lnTo>
                  <a:pt x="502271" y="142765"/>
                </a:lnTo>
                <a:lnTo>
                  <a:pt x="524081" y="183118"/>
                </a:lnTo>
                <a:lnTo>
                  <a:pt x="543904" y="227516"/>
                </a:lnTo>
                <a:lnTo>
                  <a:pt x="561585" y="275648"/>
                </a:lnTo>
                <a:lnTo>
                  <a:pt x="576970" y="327197"/>
                </a:lnTo>
                <a:lnTo>
                  <a:pt x="589905" y="381851"/>
                </a:lnTo>
                <a:lnTo>
                  <a:pt x="600234" y="439294"/>
                </a:lnTo>
                <a:lnTo>
                  <a:pt x="607803" y="499213"/>
                </a:lnTo>
                <a:lnTo>
                  <a:pt x="612458" y="561293"/>
                </a:lnTo>
                <a:lnTo>
                  <a:pt x="614045" y="625220"/>
                </a:lnTo>
                <a:lnTo>
                  <a:pt x="612458" y="689148"/>
                </a:lnTo>
                <a:lnTo>
                  <a:pt x="607803" y="751228"/>
                </a:lnTo>
                <a:lnTo>
                  <a:pt x="600234" y="811147"/>
                </a:lnTo>
                <a:lnTo>
                  <a:pt x="589905" y="868590"/>
                </a:lnTo>
                <a:lnTo>
                  <a:pt x="576970" y="923244"/>
                </a:lnTo>
                <a:lnTo>
                  <a:pt x="561585" y="974793"/>
                </a:lnTo>
                <a:lnTo>
                  <a:pt x="543904" y="1022925"/>
                </a:lnTo>
                <a:lnTo>
                  <a:pt x="524081" y="1067323"/>
                </a:lnTo>
                <a:lnTo>
                  <a:pt x="502271" y="1107676"/>
                </a:lnTo>
                <a:lnTo>
                  <a:pt x="478630" y="1143667"/>
                </a:lnTo>
                <a:lnTo>
                  <a:pt x="453310" y="1174983"/>
                </a:lnTo>
                <a:lnTo>
                  <a:pt x="398256" y="1222334"/>
                </a:lnTo>
                <a:lnTo>
                  <a:pt x="338347" y="1247214"/>
                </a:lnTo>
                <a:lnTo>
                  <a:pt x="306959" y="1250441"/>
                </a:lnTo>
                <a:lnTo>
                  <a:pt x="275571" y="1247214"/>
                </a:lnTo>
                <a:lnTo>
                  <a:pt x="215672" y="1222334"/>
                </a:lnTo>
                <a:lnTo>
                  <a:pt x="160636" y="1174983"/>
                </a:lnTo>
                <a:lnTo>
                  <a:pt x="135328" y="1143667"/>
                </a:lnTo>
                <a:lnTo>
                  <a:pt x="111697" y="1107676"/>
                </a:lnTo>
                <a:lnTo>
                  <a:pt x="89900" y="1067323"/>
                </a:lnTo>
                <a:lnTo>
                  <a:pt x="70089" y="1022925"/>
                </a:lnTo>
                <a:lnTo>
                  <a:pt x="52419" y="974793"/>
                </a:lnTo>
                <a:lnTo>
                  <a:pt x="37045" y="923244"/>
                </a:lnTo>
                <a:lnTo>
                  <a:pt x="24120" y="868590"/>
                </a:lnTo>
                <a:lnTo>
                  <a:pt x="13798" y="811147"/>
                </a:lnTo>
                <a:lnTo>
                  <a:pt x="6235" y="751228"/>
                </a:lnTo>
                <a:lnTo>
                  <a:pt x="1584" y="689148"/>
                </a:lnTo>
                <a:lnTo>
                  <a:pt x="0" y="62522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68972" y="250063"/>
            <a:ext cx="1770380" cy="762000"/>
          </a:xfrm>
          <a:custGeom>
            <a:avLst/>
            <a:gdLst/>
            <a:ahLst/>
            <a:cxnLst/>
            <a:rect l="l" t="t" r="r" b="b"/>
            <a:pathLst>
              <a:path w="1770379" h="762000">
                <a:moveTo>
                  <a:pt x="381000" y="0"/>
                </a:moveTo>
                <a:lnTo>
                  <a:pt x="0" y="380999"/>
                </a:lnTo>
                <a:lnTo>
                  <a:pt x="381000" y="761999"/>
                </a:lnTo>
                <a:lnTo>
                  <a:pt x="381000" y="571499"/>
                </a:lnTo>
                <a:lnTo>
                  <a:pt x="1769872" y="571499"/>
                </a:lnTo>
                <a:lnTo>
                  <a:pt x="1769872" y="190499"/>
                </a:lnTo>
                <a:lnTo>
                  <a:pt x="381000" y="190499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68972" y="250063"/>
            <a:ext cx="1770380" cy="762000"/>
          </a:xfrm>
          <a:custGeom>
            <a:avLst/>
            <a:gdLst/>
            <a:ahLst/>
            <a:cxnLst/>
            <a:rect l="l" t="t" r="r" b="b"/>
            <a:pathLst>
              <a:path w="1770379" h="762000">
                <a:moveTo>
                  <a:pt x="1769872" y="190499"/>
                </a:moveTo>
                <a:lnTo>
                  <a:pt x="381000" y="190499"/>
                </a:lnTo>
                <a:lnTo>
                  <a:pt x="381000" y="0"/>
                </a:lnTo>
                <a:lnTo>
                  <a:pt x="0" y="380999"/>
                </a:lnTo>
                <a:lnTo>
                  <a:pt x="381000" y="761999"/>
                </a:lnTo>
                <a:lnTo>
                  <a:pt x="381000" y="571499"/>
                </a:lnTo>
                <a:lnTo>
                  <a:pt x="1769872" y="571499"/>
                </a:lnTo>
                <a:lnTo>
                  <a:pt x="1769872" y="190499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447" rIns="0" bIns="0" rtlCol="0">
            <a:spAutoFit/>
          </a:bodyPr>
          <a:lstStyle/>
          <a:p>
            <a:pPr marL="6813550">
              <a:lnSpc>
                <a:spcPct val="100000"/>
              </a:lnSpc>
            </a:pPr>
            <a:r>
              <a:rPr spc="-10" dirty="0"/>
              <a:t>Thymine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283322" y="918845"/>
            <a:ext cx="1610995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i="1" dirty="0">
                <a:latin typeface="Calibri"/>
                <a:cs typeface="Calibri"/>
              </a:rPr>
              <a:t>The </a:t>
            </a:r>
            <a:r>
              <a:rPr sz="1400" i="1" spc="-5" dirty="0">
                <a:latin typeface="Calibri"/>
                <a:cs typeface="Calibri"/>
              </a:rPr>
              <a:t>“single-ring”  nitrogenous base that  can </a:t>
            </a:r>
            <a:r>
              <a:rPr sz="1400" i="1" spc="-15" dirty="0">
                <a:latin typeface="Calibri"/>
                <a:cs typeface="Calibri"/>
              </a:rPr>
              <a:t>make </a:t>
            </a:r>
            <a:r>
              <a:rPr sz="1400" i="1" dirty="0">
                <a:latin typeface="Calibri"/>
                <a:cs typeface="Calibri"/>
              </a:rPr>
              <a:t>2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H-bonds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10000" y="641095"/>
            <a:ext cx="1524000" cy="762000"/>
          </a:xfrm>
          <a:custGeom>
            <a:avLst/>
            <a:gdLst/>
            <a:ahLst/>
            <a:cxnLst/>
            <a:rect l="l" t="t" r="r" b="b"/>
            <a:pathLst>
              <a:path w="1524000" h="762000">
                <a:moveTo>
                  <a:pt x="1143000" y="0"/>
                </a:moveTo>
                <a:lnTo>
                  <a:pt x="1143000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1143000" y="571500"/>
                </a:lnTo>
                <a:lnTo>
                  <a:pt x="1143000" y="762000"/>
                </a:lnTo>
                <a:lnTo>
                  <a:pt x="1524000" y="3810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10000" y="641095"/>
            <a:ext cx="1524000" cy="762000"/>
          </a:xfrm>
          <a:custGeom>
            <a:avLst/>
            <a:gdLst/>
            <a:ahLst/>
            <a:cxnLst/>
            <a:rect l="l" t="t" r="r" b="b"/>
            <a:pathLst>
              <a:path w="1524000" h="762000">
                <a:moveTo>
                  <a:pt x="0" y="190500"/>
                </a:moveTo>
                <a:lnTo>
                  <a:pt x="1143000" y="190500"/>
                </a:lnTo>
                <a:lnTo>
                  <a:pt x="1143000" y="0"/>
                </a:lnTo>
                <a:lnTo>
                  <a:pt x="1524000" y="381000"/>
                </a:lnTo>
                <a:lnTo>
                  <a:pt x="1143000" y="762000"/>
                </a:lnTo>
                <a:lnTo>
                  <a:pt x="1143000" y="571500"/>
                </a:lnTo>
                <a:lnTo>
                  <a:pt x="0" y="571500"/>
                </a:lnTo>
                <a:lnTo>
                  <a:pt x="0" y="190500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44773" y="869950"/>
            <a:ext cx="1731645" cy="1080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Adenine</a:t>
            </a:r>
            <a:endParaRPr sz="1800">
              <a:latin typeface="Calibri"/>
              <a:cs typeface="Calibri"/>
            </a:endParaRPr>
          </a:p>
          <a:p>
            <a:pPr marL="12700" marR="125095">
              <a:lnSpc>
                <a:spcPct val="100000"/>
              </a:lnSpc>
              <a:spcBef>
                <a:spcPts val="1135"/>
              </a:spcBef>
            </a:pPr>
            <a:r>
              <a:rPr sz="1400" i="1" dirty="0">
                <a:latin typeface="Calibri"/>
                <a:cs typeface="Calibri"/>
              </a:rPr>
              <a:t>The </a:t>
            </a:r>
            <a:r>
              <a:rPr sz="1400" i="1" spc="-5" dirty="0">
                <a:latin typeface="Calibri"/>
                <a:cs typeface="Calibri"/>
              </a:rPr>
              <a:t>“double-ring”  nitrogenous base that  can </a:t>
            </a:r>
            <a:r>
              <a:rPr sz="1400" i="1" spc="-15" dirty="0">
                <a:latin typeface="Calibri"/>
                <a:cs typeface="Calibri"/>
              </a:rPr>
              <a:t>make </a:t>
            </a:r>
            <a:r>
              <a:rPr sz="1400" i="1" dirty="0">
                <a:latin typeface="Calibri"/>
                <a:cs typeface="Calibri"/>
              </a:rPr>
              <a:t>2</a:t>
            </a:r>
            <a:r>
              <a:rPr sz="1400" i="1" spc="-5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H-bonds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0601"/>
            <a:ext cx="2067560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DNA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Structure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Be able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label</a:t>
            </a:r>
            <a:r>
              <a:rPr sz="20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the 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following: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69390"/>
            <a:ext cx="2808605" cy="277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dirty="0">
                <a:latin typeface="Calibri"/>
                <a:cs typeface="Calibri"/>
              </a:rPr>
              <a:t>5’</a:t>
            </a:r>
            <a:r>
              <a:rPr sz="1400" strike="sngStrike" spc="-105" dirty="0">
                <a:latin typeface="Calibri"/>
                <a:cs typeface="Calibri"/>
              </a:rPr>
              <a:t> </a:t>
            </a:r>
            <a:r>
              <a:rPr sz="1400" strike="sngStrike" spc="-5" dirty="0">
                <a:latin typeface="Calibri"/>
                <a:cs typeface="Calibri"/>
              </a:rPr>
              <a:t>end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dirty="0">
                <a:latin typeface="Calibri"/>
                <a:cs typeface="Calibri"/>
              </a:rPr>
              <a:t>3’</a:t>
            </a:r>
            <a:r>
              <a:rPr sz="1400" strike="sngStrike" spc="-105" dirty="0">
                <a:latin typeface="Calibri"/>
                <a:cs typeface="Calibri"/>
              </a:rPr>
              <a:t> </a:t>
            </a:r>
            <a:r>
              <a:rPr sz="1400" strike="sngStrike" spc="-5" dirty="0">
                <a:latin typeface="Calibri"/>
                <a:cs typeface="Calibri"/>
              </a:rPr>
              <a:t>end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spc="-10" dirty="0">
                <a:latin typeface="Calibri"/>
                <a:cs typeface="Calibri"/>
              </a:rPr>
              <a:t>Phosphate</a:t>
            </a:r>
            <a:r>
              <a:rPr sz="1400" strike="sngStrike" spc="-5" dirty="0">
                <a:latin typeface="Calibri"/>
                <a:cs typeface="Calibri"/>
              </a:rPr>
              <a:t> </a:t>
            </a:r>
            <a:r>
              <a:rPr sz="1400" strike="sngStrike" spc="-10" dirty="0">
                <a:latin typeface="Calibri"/>
                <a:cs typeface="Calibri"/>
              </a:rPr>
              <a:t>(circled)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spc="-5" dirty="0">
                <a:latin typeface="Calibri"/>
                <a:cs typeface="Calibri"/>
              </a:rPr>
              <a:t>Deoxyribose</a:t>
            </a:r>
            <a:r>
              <a:rPr sz="1400" strike="sngStrike" spc="-55" dirty="0">
                <a:latin typeface="Calibri"/>
                <a:cs typeface="Calibri"/>
              </a:rPr>
              <a:t> </a:t>
            </a:r>
            <a:r>
              <a:rPr sz="1400" strike="sngStrike" spc="-10" dirty="0">
                <a:latin typeface="Calibri"/>
                <a:cs typeface="Calibri"/>
              </a:rPr>
              <a:t>(circled)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spc="-5" dirty="0">
                <a:latin typeface="Calibri"/>
                <a:cs typeface="Calibri"/>
              </a:rPr>
              <a:t>Purine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dirty="0">
                <a:latin typeface="Calibri"/>
                <a:cs typeface="Calibri"/>
              </a:rPr>
              <a:t>Pyrimidine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spc="-5" dirty="0">
                <a:latin typeface="Calibri"/>
                <a:cs typeface="Calibri"/>
              </a:rPr>
              <a:t>Deoxyribose carbon numbering  8.	</a:t>
            </a:r>
            <a:r>
              <a:rPr sz="1400" strike="sngStrike" spc="-10" dirty="0">
                <a:latin typeface="Calibri"/>
                <a:cs typeface="Calibri"/>
              </a:rPr>
              <a:t>Hydrogen</a:t>
            </a:r>
            <a:r>
              <a:rPr sz="1400" strike="sngStrike" spc="-85" dirty="0">
                <a:latin typeface="Calibri"/>
                <a:cs typeface="Calibri"/>
              </a:rPr>
              <a:t> </a:t>
            </a:r>
            <a:r>
              <a:rPr sz="1400" strike="sngStrike" spc="-5" dirty="0">
                <a:latin typeface="Calibri"/>
                <a:cs typeface="Calibri"/>
              </a:rPr>
              <a:t>bond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 startAt="9"/>
              <a:tabLst>
                <a:tab pos="527685" algn="l"/>
                <a:tab pos="528320" algn="l"/>
              </a:tabLst>
            </a:pPr>
            <a:r>
              <a:rPr sz="1400" strike="sngStrike" spc="-5" dirty="0">
                <a:latin typeface="Calibri"/>
                <a:cs typeface="Calibri"/>
              </a:rPr>
              <a:t>Covalent</a:t>
            </a:r>
            <a:r>
              <a:rPr sz="1400" strike="sngStrike" spc="-80" dirty="0">
                <a:latin typeface="Calibri"/>
                <a:cs typeface="Calibri"/>
              </a:rPr>
              <a:t> </a:t>
            </a:r>
            <a:r>
              <a:rPr sz="1400" strike="sngStrike" spc="-5" dirty="0">
                <a:latin typeface="Calibri"/>
                <a:cs typeface="Calibri"/>
              </a:rPr>
              <a:t>bond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 startAt="9"/>
              <a:tabLst>
                <a:tab pos="527685" algn="l"/>
                <a:tab pos="528320" algn="l"/>
              </a:tabLst>
            </a:pPr>
            <a:r>
              <a:rPr sz="1400" strike="sngStrike" spc="-5" dirty="0">
                <a:latin typeface="Calibri"/>
                <a:cs typeface="Calibri"/>
              </a:rPr>
              <a:t>Adenine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 startAt="9"/>
              <a:tabLst>
                <a:tab pos="527685" algn="l"/>
                <a:tab pos="528320" algn="l"/>
              </a:tabLst>
            </a:pPr>
            <a:r>
              <a:rPr sz="1400" strike="sngStrike" spc="-5" dirty="0">
                <a:latin typeface="Calibri"/>
                <a:cs typeface="Calibri"/>
              </a:rPr>
              <a:t>Thymine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286250"/>
            <a:ext cx="1330960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AutoNum type="arabicPeriod" startAt="9"/>
              <a:tabLst>
                <a:tab pos="527685" algn="l"/>
                <a:tab pos="528320" algn="l"/>
              </a:tabLst>
            </a:pPr>
            <a:r>
              <a:rPr sz="1400" dirty="0">
                <a:latin typeface="Calibri"/>
                <a:cs typeface="Calibri"/>
              </a:rPr>
              <a:t>Guanine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40"/>
              </a:spcBef>
              <a:buAutoNum type="arabicPeriod" startAt="9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Cytosine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 startAt="9"/>
              <a:tabLst>
                <a:tab pos="527685" algn="l"/>
                <a:tab pos="528320" algn="l"/>
              </a:tabLst>
            </a:pPr>
            <a:r>
              <a:rPr sz="1400" spc="-5" dirty="0">
                <a:latin typeface="Calibri"/>
                <a:cs typeface="Calibri"/>
              </a:rPr>
              <a:t>Nucleotide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0" y="314401"/>
            <a:ext cx="3679952" cy="600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2275" y="1716942"/>
            <a:ext cx="810260" cy="1292860"/>
          </a:xfrm>
          <a:custGeom>
            <a:avLst/>
            <a:gdLst/>
            <a:ahLst/>
            <a:cxnLst/>
            <a:rect l="l" t="t" r="r" b="b"/>
            <a:pathLst>
              <a:path w="810259" h="1292860">
                <a:moveTo>
                  <a:pt x="273463" y="0"/>
                </a:moveTo>
                <a:lnTo>
                  <a:pt x="206784" y="9495"/>
                </a:lnTo>
                <a:lnTo>
                  <a:pt x="146522" y="39507"/>
                </a:lnTo>
                <a:lnTo>
                  <a:pt x="95995" y="87666"/>
                </a:lnTo>
                <a:lnTo>
                  <a:pt x="55599" y="151962"/>
                </a:lnTo>
                <a:lnTo>
                  <a:pt x="39414" y="189325"/>
                </a:lnTo>
                <a:lnTo>
                  <a:pt x="25896" y="230004"/>
                </a:lnTo>
                <a:lnTo>
                  <a:pt x="15141" y="273640"/>
                </a:lnTo>
                <a:lnTo>
                  <a:pt x="7203" y="319969"/>
                </a:lnTo>
                <a:lnTo>
                  <a:pt x="2138" y="368730"/>
                </a:lnTo>
                <a:lnTo>
                  <a:pt x="0" y="419658"/>
                </a:lnTo>
                <a:lnTo>
                  <a:pt x="844" y="472491"/>
                </a:lnTo>
                <a:lnTo>
                  <a:pt x="4725" y="526964"/>
                </a:lnTo>
                <a:lnTo>
                  <a:pt x="11698" y="582815"/>
                </a:lnTo>
                <a:lnTo>
                  <a:pt x="21817" y="639781"/>
                </a:lnTo>
                <a:lnTo>
                  <a:pt x="35139" y="697597"/>
                </a:lnTo>
                <a:lnTo>
                  <a:pt x="51717" y="756001"/>
                </a:lnTo>
                <a:lnTo>
                  <a:pt x="71201" y="813508"/>
                </a:lnTo>
                <a:lnTo>
                  <a:pt x="93033" y="868685"/>
                </a:lnTo>
                <a:lnTo>
                  <a:pt x="117019" y="921344"/>
                </a:lnTo>
                <a:lnTo>
                  <a:pt x="142963" y="971301"/>
                </a:lnTo>
                <a:lnTo>
                  <a:pt x="170671" y="1018369"/>
                </a:lnTo>
                <a:lnTo>
                  <a:pt x="199949" y="1062363"/>
                </a:lnTo>
                <a:lnTo>
                  <a:pt x="230602" y="1103096"/>
                </a:lnTo>
                <a:lnTo>
                  <a:pt x="262532" y="1140482"/>
                </a:lnTo>
                <a:lnTo>
                  <a:pt x="295255" y="1174038"/>
                </a:lnTo>
                <a:lnTo>
                  <a:pt x="328866" y="1203874"/>
                </a:lnTo>
                <a:lnTo>
                  <a:pt x="363074" y="1229706"/>
                </a:lnTo>
                <a:lnTo>
                  <a:pt x="397684" y="1251348"/>
                </a:lnTo>
                <a:lnTo>
                  <a:pt x="432501" y="1268615"/>
                </a:lnTo>
                <a:lnTo>
                  <a:pt x="501982" y="1289275"/>
                </a:lnTo>
                <a:lnTo>
                  <a:pt x="536255" y="1292297"/>
                </a:lnTo>
                <a:lnTo>
                  <a:pt x="569959" y="1290200"/>
                </a:lnTo>
                <a:lnTo>
                  <a:pt x="634235" y="1270211"/>
                </a:lnTo>
                <a:lnTo>
                  <a:pt x="689710" y="1230887"/>
                </a:lnTo>
                <a:lnTo>
                  <a:pt x="735217" y="1174455"/>
                </a:lnTo>
                <a:lnTo>
                  <a:pt x="754140" y="1140383"/>
                </a:lnTo>
                <a:lnTo>
                  <a:pt x="770322" y="1103023"/>
                </a:lnTo>
                <a:lnTo>
                  <a:pt x="783837" y="1062341"/>
                </a:lnTo>
                <a:lnTo>
                  <a:pt x="794587" y="1018701"/>
                </a:lnTo>
                <a:lnTo>
                  <a:pt x="802519" y="972365"/>
                </a:lnTo>
                <a:lnTo>
                  <a:pt x="807578" y="923598"/>
                </a:lnTo>
                <a:lnTo>
                  <a:pt x="809709" y="872663"/>
                </a:lnTo>
                <a:lnTo>
                  <a:pt x="808858" y="819823"/>
                </a:lnTo>
                <a:lnTo>
                  <a:pt x="804970" y="765343"/>
                </a:lnTo>
                <a:lnTo>
                  <a:pt x="797992" y="709486"/>
                </a:lnTo>
                <a:lnTo>
                  <a:pt x="787867" y="652516"/>
                </a:lnTo>
                <a:lnTo>
                  <a:pt x="774543" y="594697"/>
                </a:lnTo>
                <a:lnTo>
                  <a:pt x="757964" y="536291"/>
                </a:lnTo>
                <a:lnTo>
                  <a:pt x="738499" y="478803"/>
                </a:lnTo>
                <a:lnTo>
                  <a:pt x="716685" y="423642"/>
                </a:lnTo>
                <a:lnTo>
                  <a:pt x="692715" y="370993"/>
                </a:lnTo>
                <a:lnTo>
                  <a:pt x="666783" y="321043"/>
                </a:lnTo>
                <a:lnTo>
                  <a:pt x="639086" y="273979"/>
                </a:lnTo>
                <a:lnTo>
                  <a:pt x="609816" y="229986"/>
                </a:lnTo>
                <a:lnTo>
                  <a:pt x="579169" y="189252"/>
                </a:lnTo>
                <a:lnTo>
                  <a:pt x="547246" y="151867"/>
                </a:lnTo>
                <a:lnTo>
                  <a:pt x="514521" y="118303"/>
                </a:lnTo>
                <a:lnTo>
                  <a:pt x="480909" y="88460"/>
                </a:lnTo>
                <a:lnTo>
                  <a:pt x="446697" y="62622"/>
                </a:lnTo>
                <a:lnTo>
                  <a:pt x="412082" y="40973"/>
                </a:lnTo>
                <a:lnTo>
                  <a:pt x="377256" y="23700"/>
                </a:lnTo>
                <a:lnTo>
                  <a:pt x="307752" y="3027"/>
                </a:lnTo>
                <a:lnTo>
                  <a:pt x="27346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2275" y="1716942"/>
            <a:ext cx="810260" cy="1292860"/>
          </a:xfrm>
          <a:custGeom>
            <a:avLst/>
            <a:gdLst/>
            <a:ahLst/>
            <a:cxnLst/>
            <a:rect l="l" t="t" r="r" b="b"/>
            <a:pathLst>
              <a:path w="810259" h="1292860">
                <a:moveTo>
                  <a:pt x="51717" y="756001"/>
                </a:moveTo>
                <a:lnTo>
                  <a:pt x="35139" y="697597"/>
                </a:lnTo>
                <a:lnTo>
                  <a:pt x="21817" y="639781"/>
                </a:lnTo>
                <a:lnTo>
                  <a:pt x="11698" y="582815"/>
                </a:lnTo>
                <a:lnTo>
                  <a:pt x="4725" y="526964"/>
                </a:lnTo>
                <a:lnTo>
                  <a:pt x="844" y="472491"/>
                </a:lnTo>
                <a:lnTo>
                  <a:pt x="0" y="419658"/>
                </a:lnTo>
                <a:lnTo>
                  <a:pt x="2138" y="368730"/>
                </a:lnTo>
                <a:lnTo>
                  <a:pt x="7203" y="319969"/>
                </a:lnTo>
                <a:lnTo>
                  <a:pt x="15141" y="273640"/>
                </a:lnTo>
                <a:lnTo>
                  <a:pt x="25896" y="230004"/>
                </a:lnTo>
                <a:lnTo>
                  <a:pt x="39414" y="189325"/>
                </a:lnTo>
                <a:lnTo>
                  <a:pt x="55640" y="151867"/>
                </a:lnTo>
                <a:lnTo>
                  <a:pt x="74518" y="117893"/>
                </a:lnTo>
                <a:lnTo>
                  <a:pt x="120014" y="61450"/>
                </a:lnTo>
                <a:lnTo>
                  <a:pt x="175464" y="22101"/>
                </a:lnTo>
                <a:lnTo>
                  <a:pt x="239742" y="2094"/>
                </a:lnTo>
                <a:lnTo>
                  <a:pt x="273463" y="0"/>
                </a:lnTo>
                <a:lnTo>
                  <a:pt x="307752" y="3027"/>
                </a:lnTo>
                <a:lnTo>
                  <a:pt x="377256" y="23700"/>
                </a:lnTo>
                <a:lnTo>
                  <a:pt x="412082" y="40973"/>
                </a:lnTo>
                <a:lnTo>
                  <a:pt x="446697" y="62622"/>
                </a:lnTo>
                <a:lnTo>
                  <a:pt x="480909" y="88460"/>
                </a:lnTo>
                <a:lnTo>
                  <a:pt x="514521" y="118303"/>
                </a:lnTo>
                <a:lnTo>
                  <a:pt x="547339" y="151962"/>
                </a:lnTo>
                <a:lnTo>
                  <a:pt x="579169" y="189252"/>
                </a:lnTo>
                <a:lnTo>
                  <a:pt x="609816" y="229986"/>
                </a:lnTo>
                <a:lnTo>
                  <a:pt x="639086" y="273979"/>
                </a:lnTo>
                <a:lnTo>
                  <a:pt x="666783" y="321043"/>
                </a:lnTo>
                <a:lnTo>
                  <a:pt x="692715" y="370993"/>
                </a:lnTo>
                <a:lnTo>
                  <a:pt x="716685" y="423642"/>
                </a:lnTo>
                <a:lnTo>
                  <a:pt x="738499" y="478803"/>
                </a:lnTo>
                <a:lnTo>
                  <a:pt x="757964" y="536291"/>
                </a:lnTo>
                <a:lnTo>
                  <a:pt x="774543" y="594697"/>
                </a:lnTo>
                <a:lnTo>
                  <a:pt x="787867" y="652516"/>
                </a:lnTo>
                <a:lnTo>
                  <a:pt x="797992" y="709486"/>
                </a:lnTo>
                <a:lnTo>
                  <a:pt x="804970" y="765343"/>
                </a:lnTo>
                <a:lnTo>
                  <a:pt x="808858" y="819823"/>
                </a:lnTo>
                <a:lnTo>
                  <a:pt x="809709" y="872663"/>
                </a:lnTo>
                <a:lnTo>
                  <a:pt x="807578" y="923598"/>
                </a:lnTo>
                <a:lnTo>
                  <a:pt x="802519" y="972365"/>
                </a:lnTo>
                <a:lnTo>
                  <a:pt x="794587" y="1018701"/>
                </a:lnTo>
                <a:lnTo>
                  <a:pt x="783837" y="1062341"/>
                </a:lnTo>
                <a:lnTo>
                  <a:pt x="770322" y="1103023"/>
                </a:lnTo>
                <a:lnTo>
                  <a:pt x="754097" y="1140482"/>
                </a:lnTo>
                <a:lnTo>
                  <a:pt x="735217" y="1174455"/>
                </a:lnTo>
                <a:lnTo>
                  <a:pt x="689710" y="1230887"/>
                </a:lnTo>
                <a:lnTo>
                  <a:pt x="634235" y="1270211"/>
                </a:lnTo>
                <a:lnTo>
                  <a:pt x="569959" y="1290200"/>
                </a:lnTo>
                <a:lnTo>
                  <a:pt x="536255" y="1292297"/>
                </a:lnTo>
                <a:lnTo>
                  <a:pt x="501982" y="1289275"/>
                </a:lnTo>
                <a:lnTo>
                  <a:pt x="432501" y="1268615"/>
                </a:lnTo>
                <a:lnTo>
                  <a:pt x="397684" y="1251348"/>
                </a:lnTo>
                <a:lnTo>
                  <a:pt x="363074" y="1229706"/>
                </a:lnTo>
                <a:lnTo>
                  <a:pt x="328866" y="1203874"/>
                </a:lnTo>
                <a:lnTo>
                  <a:pt x="295255" y="1174038"/>
                </a:lnTo>
                <a:lnTo>
                  <a:pt x="262436" y="1140383"/>
                </a:lnTo>
                <a:lnTo>
                  <a:pt x="230602" y="1103096"/>
                </a:lnTo>
                <a:lnTo>
                  <a:pt x="199949" y="1062363"/>
                </a:lnTo>
                <a:lnTo>
                  <a:pt x="170671" y="1018369"/>
                </a:lnTo>
                <a:lnTo>
                  <a:pt x="142963" y="971301"/>
                </a:lnTo>
                <a:lnTo>
                  <a:pt x="117019" y="921344"/>
                </a:lnTo>
                <a:lnTo>
                  <a:pt x="93033" y="868685"/>
                </a:lnTo>
                <a:lnTo>
                  <a:pt x="71201" y="813508"/>
                </a:lnTo>
                <a:lnTo>
                  <a:pt x="51717" y="756001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01157" y="1836673"/>
            <a:ext cx="614045" cy="1250950"/>
          </a:xfrm>
          <a:custGeom>
            <a:avLst/>
            <a:gdLst/>
            <a:ahLst/>
            <a:cxnLst/>
            <a:rect l="l" t="t" r="r" b="b"/>
            <a:pathLst>
              <a:path w="614045" h="1250950">
                <a:moveTo>
                  <a:pt x="306958" y="0"/>
                </a:moveTo>
                <a:lnTo>
                  <a:pt x="245091" y="12701"/>
                </a:lnTo>
                <a:lnTo>
                  <a:pt x="187469" y="49131"/>
                </a:lnTo>
                <a:lnTo>
                  <a:pt x="135328" y="106774"/>
                </a:lnTo>
                <a:lnTo>
                  <a:pt x="111697" y="142765"/>
                </a:lnTo>
                <a:lnTo>
                  <a:pt x="89900" y="183118"/>
                </a:lnTo>
                <a:lnTo>
                  <a:pt x="70089" y="227516"/>
                </a:lnTo>
                <a:lnTo>
                  <a:pt x="52419" y="275648"/>
                </a:lnTo>
                <a:lnTo>
                  <a:pt x="37045" y="327197"/>
                </a:lnTo>
                <a:lnTo>
                  <a:pt x="24120" y="381851"/>
                </a:lnTo>
                <a:lnTo>
                  <a:pt x="13798" y="439294"/>
                </a:lnTo>
                <a:lnTo>
                  <a:pt x="6235" y="499213"/>
                </a:lnTo>
                <a:lnTo>
                  <a:pt x="1584" y="561293"/>
                </a:lnTo>
                <a:lnTo>
                  <a:pt x="0" y="625221"/>
                </a:lnTo>
                <a:lnTo>
                  <a:pt x="1584" y="689148"/>
                </a:lnTo>
                <a:lnTo>
                  <a:pt x="6235" y="751228"/>
                </a:lnTo>
                <a:lnTo>
                  <a:pt x="13798" y="811147"/>
                </a:lnTo>
                <a:lnTo>
                  <a:pt x="24120" y="868590"/>
                </a:lnTo>
                <a:lnTo>
                  <a:pt x="37045" y="923244"/>
                </a:lnTo>
                <a:lnTo>
                  <a:pt x="52419" y="974793"/>
                </a:lnTo>
                <a:lnTo>
                  <a:pt x="70089" y="1022925"/>
                </a:lnTo>
                <a:lnTo>
                  <a:pt x="89900" y="1067323"/>
                </a:lnTo>
                <a:lnTo>
                  <a:pt x="111697" y="1107676"/>
                </a:lnTo>
                <a:lnTo>
                  <a:pt x="135328" y="1143667"/>
                </a:lnTo>
                <a:lnTo>
                  <a:pt x="160636" y="1174983"/>
                </a:lnTo>
                <a:lnTo>
                  <a:pt x="215672" y="1222334"/>
                </a:lnTo>
                <a:lnTo>
                  <a:pt x="275571" y="1247214"/>
                </a:lnTo>
                <a:lnTo>
                  <a:pt x="306958" y="1250441"/>
                </a:lnTo>
                <a:lnTo>
                  <a:pt x="338346" y="1247214"/>
                </a:lnTo>
                <a:lnTo>
                  <a:pt x="398245" y="1222334"/>
                </a:lnTo>
                <a:lnTo>
                  <a:pt x="453281" y="1174983"/>
                </a:lnTo>
                <a:lnTo>
                  <a:pt x="478589" y="1143667"/>
                </a:lnTo>
                <a:lnTo>
                  <a:pt x="502220" y="1107676"/>
                </a:lnTo>
                <a:lnTo>
                  <a:pt x="524017" y="1067323"/>
                </a:lnTo>
                <a:lnTo>
                  <a:pt x="543828" y="1022925"/>
                </a:lnTo>
                <a:lnTo>
                  <a:pt x="561498" y="974793"/>
                </a:lnTo>
                <a:lnTo>
                  <a:pt x="576872" y="923244"/>
                </a:lnTo>
                <a:lnTo>
                  <a:pt x="589797" y="868590"/>
                </a:lnTo>
                <a:lnTo>
                  <a:pt x="600119" y="811147"/>
                </a:lnTo>
                <a:lnTo>
                  <a:pt x="607682" y="751228"/>
                </a:lnTo>
                <a:lnTo>
                  <a:pt x="612333" y="689148"/>
                </a:lnTo>
                <a:lnTo>
                  <a:pt x="613917" y="625221"/>
                </a:lnTo>
                <a:lnTo>
                  <a:pt x="612333" y="561293"/>
                </a:lnTo>
                <a:lnTo>
                  <a:pt x="607682" y="499213"/>
                </a:lnTo>
                <a:lnTo>
                  <a:pt x="600119" y="439294"/>
                </a:lnTo>
                <a:lnTo>
                  <a:pt x="589797" y="381851"/>
                </a:lnTo>
                <a:lnTo>
                  <a:pt x="576872" y="327197"/>
                </a:lnTo>
                <a:lnTo>
                  <a:pt x="561498" y="275648"/>
                </a:lnTo>
                <a:lnTo>
                  <a:pt x="543828" y="227516"/>
                </a:lnTo>
                <a:lnTo>
                  <a:pt x="524017" y="183118"/>
                </a:lnTo>
                <a:lnTo>
                  <a:pt x="502220" y="142765"/>
                </a:lnTo>
                <a:lnTo>
                  <a:pt x="478589" y="106774"/>
                </a:lnTo>
                <a:lnTo>
                  <a:pt x="453281" y="75458"/>
                </a:lnTo>
                <a:lnTo>
                  <a:pt x="398245" y="28107"/>
                </a:lnTo>
                <a:lnTo>
                  <a:pt x="338346" y="3227"/>
                </a:lnTo>
                <a:lnTo>
                  <a:pt x="30695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01157" y="1836673"/>
            <a:ext cx="614045" cy="1250950"/>
          </a:xfrm>
          <a:custGeom>
            <a:avLst/>
            <a:gdLst/>
            <a:ahLst/>
            <a:cxnLst/>
            <a:rect l="l" t="t" r="r" b="b"/>
            <a:pathLst>
              <a:path w="614045" h="1250950">
                <a:moveTo>
                  <a:pt x="0" y="625221"/>
                </a:moveTo>
                <a:lnTo>
                  <a:pt x="1584" y="561293"/>
                </a:lnTo>
                <a:lnTo>
                  <a:pt x="6235" y="499213"/>
                </a:lnTo>
                <a:lnTo>
                  <a:pt x="13798" y="439294"/>
                </a:lnTo>
                <a:lnTo>
                  <a:pt x="24120" y="381851"/>
                </a:lnTo>
                <a:lnTo>
                  <a:pt x="37045" y="327197"/>
                </a:lnTo>
                <a:lnTo>
                  <a:pt x="52419" y="275648"/>
                </a:lnTo>
                <a:lnTo>
                  <a:pt x="70089" y="227516"/>
                </a:lnTo>
                <a:lnTo>
                  <a:pt x="89900" y="183118"/>
                </a:lnTo>
                <a:lnTo>
                  <a:pt x="111697" y="142765"/>
                </a:lnTo>
                <a:lnTo>
                  <a:pt x="135328" y="106774"/>
                </a:lnTo>
                <a:lnTo>
                  <a:pt x="160636" y="75458"/>
                </a:lnTo>
                <a:lnTo>
                  <a:pt x="215672" y="28107"/>
                </a:lnTo>
                <a:lnTo>
                  <a:pt x="275571" y="3227"/>
                </a:lnTo>
                <a:lnTo>
                  <a:pt x="306958" y="0"/>
                </a:lnTo>
                <a:lnTo>
                  <a:pt x="338346" y="3227"/>
                </a:lnTo>
                <a:lnTo>
                  <a:pt x="398245" y="28107"/>
                </a:lnTo>
                <a:lnTo>
                  <a:pt x="453281" y="75458"/>
                </a:lnTo>
                <a:lnTo>
                  <a:pt x="478589" y="106774"/>
                </a:lnTo>
                <a:lnTo>
                  <a:pt x="502220" y="142765"/>
                </a:lnTo>
                <a:lnTo>
                  <a:pt x="524017" y="183118"/>
                </a:lnTo>
                <a:lnTo>
                  <a:pt x="543828" y="227516"/>
                </a:lnTo>
                <a:lnTo>
                  <a:pt x="561498" y="275648"/>
                </a:lnTo>
                <a:lnTo>
                  <a:pt x="576872" y="327197"/>
                </a:lnTo>
                <a:lnTo>
                  <a:pt x="589797" y="381851"/>
                </a:lnTo>
                <a:lnTo>
                  <a:pt x="600119" y="439294"/>
                </a:lnTo>
                <a:lnTo>
                  <a:pt x="607682" y="499213"/>
                </a:lnTo>
                <a:lnTo>
                  <a:pt x="612333" y="561293"/>
                </a:lnTo>
                <a:lnTo>
                  <a:pt x="613917" y="625221"/>
                </a:lnTo>
                <a:lnTo>
                  <a:pt x="612333" y="689148"/>
                </a:lnTo>
                <a:lnTo>
                  <a:pt x="607682" y="751228"/>
                </a:lnTo>
                <a:lnTo>
                  <a:pt x="600119" y="811147"/>
                </a:lnTo>
                <a:lnTo>
                  <a:pt x="589797" y="868590"/>
                </a:lnTo>
                <a:lnTo>
                  <a:pt x="576872" y="923244"/>
                </a:lnTo>
                <a:lnTo>
                  <a:pt x="561498" y="974793"/>
                </a:lnTo>
                <a:lnTo>
                  <a:pt x="543828" y="1022925"/>
                </a:lnTo>
                <a:lnTo>
                  <a:pt x="524017" y="1067323"/>
                </a:lnTo>
                <a:lnTo>
                  <a:pt x="502220" y="1107676"/>
                </a:lnTo>
                <a:lnTo>
                  <a:pt x="478589" y="1143667"/>
                </a:lnTo>
                <a:lnTo>
                  <a:pt x="453281" y="1174983"/>
                </a:lnTo>
                <a:lnTo>
                  <a:pt x="398245" y="1222334"/>
                </a:lnTo>
                <a:lnTo>
                  <a:pt x="338346" y="1247214"/>
                </a:lnTo>
                <a:lnTo>
                  <a:pt x="306958" y="1250441"/>
                </a:lnTo>
                <a:lnTo>
                  <a:pt x="275571" y="1247214"/>
                </a:lnTo>
                <a:lnTo>
                  <a:pt x="215672" y="1222334"/>
                </a:lnTo>
                <a:lnTo>
                  <a:pt x="160636" y="1174983"/>
                </a:lnTo>
                <a:lnTo>
                  <a:pt x="135328" y="1143667"/>
                </a:lnTo>
                <a:lnTo>
                  <a:pt x="111697" y="1107676"/>
                </a:lnTo>
                <a:lnTo>
                  <a:pt x="89900" y="1067323"/>
                </a:lnTo>
                <a:lnTo>
                  <a:pt x="70089" y="1022925"/>
                </a:lnTo>
                <a:lnTo>
                  <a:pt x="52419" y="974793"/>
                </a:lnTo>
                <a:lnTo>
                  <a:pt x="37045" y="923244"/>
                </a:lnTo>
                <a:lnTo>
                  <a:pt x="24120" y="868590"/>
                </a:lnTo>
                <a:lnTo>
                  <a:pt x="13798" y="811147"/>
                </a:lnTo>
                <a:lnTo>
                  <a:pt x="6235" y="751228"/>
                </a:lnTo>
                <a:lnTo>
                  <a:pt x="1584" y="689148"/>
                </a:lnTo>
                <a:lnTo>
                  <a:pt x="0" y="625221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8870" y="1706879"/>
            <a:ext cx="1770380" cy="762000"/>
          </a:xfrm>
          <a:custGeom>
            <a:avLst/>
            <a:gdLst/>
            <a:ahLst/>
            <a:cxnLst/>
            <a:rect l="l" t="t" r="r" b="b"/>
            <a:pathLst>
              <a:path w="1770379" h="762000">
                <a:moveTo>
                  <a:pt x="381000" y="0"/>
                </a:moveTo>
                <a:lnTo>
                  <a:pt x="0" y="381000"/>
                </a:lnTo>
                <a:lnTo>
                  <a:pt x="381000" y="762000"/>
                </a:lnTo>
                <a:lnTo>
                  <a:pt x="381000" y="571500"/>
                </a:lnTo>
                <a:lnTo>
                  <a:pt x="1769872" y="571500"/>
                </a:lnTo>
                <a:lnTo>
                  <a:pt x="1769872" y="190500"/>
                </a:lnTo>
                <a:lnTo>
                  <a:pt x="381000" y="19050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8870" y="1706879"/>
            <a:ext cx="1770380" cy="762000"/>
          </a:xfrm>
          <a:custGeom>
            <a:avLst/>
            <a:gdLst/>
            <a:ahLst/>
            <a:cxnLst/>
            <a:rect l="l" t="t" r="r" b="b"/>
            <a:pathLst>
              <a:path w="1770379" h="762000">
                <a:moveTo>
                  <a:pt x="1769872" y="190500"/>
                </a:moveTo>
                <a:lnTo>
                  <a:pt x="381000" y="190500"/>
                </a:lnTo>
                <a:lnTo>
                  <a:pt x="381000" y="0"/>
                </a:lnTo>
                <a:lnTo>
                  <a:pt x="0" y="381000"/>
                </a:lnTo>
                <a:lnTo>
                  <a:pt x="381000" y="762000"/>
                </a:lnTo>
                <a:lnTo>
                  <a:pt x="381000" y="571500"/>
                </a:lnTo>
                <a:lnTo>
                  <a:pt x="1769872" y="571500"/>
                </a:lnTo>
                <a:lnTo>
                  <a:pt x="1769872" y="190500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1000" y="2045716"/>
            <a:ext cx="1524000" cy="762000"/>
          </a:xfrm>
          <a:custGeom>
            <a:avLst/>
            <a:gdLst/>
            <a:ahLst/>
            <a:cxnLst/>
            <a:rect l="l" t="t" r="r" b="b"/>
            <a:pathLst>
              <a:path w="1524000" h="762000">
                <a:moveTo>
                  <a:pt x="1143000" y="0"/>
                </a:moveTo>
                <a:lnTo>
                  <a:pt x="1143000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1143000" y="571500"/>
                </a:lnTo>
                <a:lnTo>
                  <a:pt x="1143000" y="762000"/>
                </a:lnTo>
                <a:lnTo>
                  <a:pt x="1524000" y="3810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91000" y="2045716"/>
            <a:ext cx="1524000" cy="762000"/>
          </a:xfrm>
          <a:custGeom>
            <a:avLst/>
            <a:gdLst/>
            <a:ahLst/>
            <a:cxnLst/>
            <a:rect l="l" t="t" r="r" b="b"/>
            <a:pathLst>
              <a:path w="1524000" h="762000">
                <a:moveTo>
                  <a:pt x="0" y="190500"/>
                </a:moveTo>
                <a:lnTo>
                  <a:pt x="1143000" y="190500"/>
                </a:lnTo>
                <a:lnTo>
                  <a:pt x="1143000" y="0"/>
                </a:lnTo>
                <a:lnTo>
                  <a:pt x="1524000" y="381000"/>
                </a:lnTo>
                <a:lnTo>
                  <a:pt x="1143000" y="762000"/>
                </a:lnTo>
                <a:lnTo>
                  <a:pt x="1143000" y="571500"/>
                </a:lnTo>
                <a:lnTo>
                  <a:pt x="0" y="571500"/>
                </a:lnTo>
                <a:lnTo>
                  <a:pt x="0" y="190500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84575" y="2274696"/>
            <a:ext cx="1684655" cy="1139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4394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</a:t>
            </a:r>
            <a:r>
              <a:rPr sz="1800" spc="10" dirty="0">
                <a:latin typeface="Calibri"/>
                <a:cs typeface="Calibri"/>
              </a:rPr>
              <a:t>y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osine</a:t>
            </a:r>
            <a:endParaRPr sz="1800">
              <a:latin typeface="Calibri"/>
              <a:cs typeface="Calibri"/>
            </a:endParaRPr>
          </a:p>
          <a:p>
            <a:pPr marL="12700" marR="78105">
              <a:lnSpc>
                <a:spcPct val="100000"/>
              </a:lnSpc>
              <a:spcBef>
                <a:spcPts val="1600"/>
              </a:spcBef>
            </a:pPr>
            <a:r>
              <a:rPr sz="1400" i="1" dirty="0">
                <a:latin typeface="Calibri"/>
                <a:cs typeface="Calibri"/>
              </a:rPr>
              <a:t>The </a:t>
            </a:r>
            <a:r>
              <a:rPr sz="1400" i="1" spc="-5" dirty="0">
                <a:latin typeface="Calibri"/>
                <a:cs typeface="Calibri"/>
              </a:rPr>
              <a:t>“single-ring”  nitrogenous base that  can </a:t>
            </a:r>
            <a:r>
              <a:rPr sz="1400" i="1" spc="-15" dirty="0">
                <a:latin typeface="Calibri"/>
                <a:cs typeface="Calibri"/>
              </a:rPr>
              <a:t>make </a:t>
            </a:r>
            <a:r>
              <a:rPr sz="1400" i="1" dirty="0">
                <a:latin typeface="Calibri"/>
                <a:cs typeface="Calibri"/>
              </a:rPr>
              <a:t>3</a:t>
            </a:r>
            <a:r>
              <a:rPr sz="1400" i="1" spc="-5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H-bonds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46085" y="1935734"/>
            <a:ext cx="1306195" cy="68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Guanine</a:t>
            </a:r>
            <a:endParaRPr sz="18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1360"/>
              </a:spcBef>
            </a:pPr>
            <a:r>
              <a:rPr sz="1400" i="1" dirty="0">
                <a:latin typeface="Calibri"/>
                <a:cs typeface="Calibri"/>
              </a:rPr>
              <a:t>The</a:t>
            </a:r>
            <a:r>
              <a:rPr sz="1400" i="1" spc="-7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“double-ring”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47609" y="2596515"/>
            <a:ext cx="161099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-5" dirty="0">
                <a:latin typeface="Calibri"/>
                <a:cs typeface="Calibri"/>
              </a:rPr>
              <a:t>nitrogenous base</a:t>
            </a:r>
            <a:r>
              <a:rPr sz="1400" i="1" spc="-6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that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47609" y="2809875"/>
            <a:ext cx="148653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-5" dirty="0">
                <a:latin typeface="Calibri"/>
                <a:cs typeface="Calibri"/>
              </a:rPr>
              <a:t>can </a:t>
            </a:r>
            <a:r>
              <a:rPr sz="1400" i="1" spc="-15" dirty="0">
                <a:latin typeface="Calibri"/>
                <a:cs typeface="Calibri"/>
              </a:rPr>
              <a:t>make </a:t>
            </a:r>
            <a:r>
              <a:rPr sz="1400" i="1" dirty="0">
                <a:latin typeface="Calibri"/>
                <a:cs typeface="Calibri"/>
              </a:rPr>
              <a:t>3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H-bonds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0601"/>
            <a:ext cx="2067560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DNA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Structure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Be able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label</a:t>
            </a:r>
            <a:r>
              <a:rPr sz="20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the 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following: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69390"/>
            <a:ext cx="2808605" cy="328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dirty="0">
                <a:latin typeface="Calibri"/>
                <a:cs typeface="Calibri"/>
              </a:rPr>
              <a:t>5’</a:t>
            </a:r>
            <a:r>
              <a:rPr sz="1400" strike="sngStrike" spc="-105" dirty="0">
                <a:latin typeface="Calibri"/>
                <a:cs typeface="Calibri"/>
              </a:rPr>
              <a:t> </a:t>
            </a:r>
            <a:r>
              <a:rPr sz="1400" strike="sngStrike" spc="-5" dirty="0">
                <a:latin typeface="Calibri"/>
                <a:cs typeface="Calibri"/>
              </a:rPr>
              <a:t>end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dirty="0">
                <a:latin typeface="Calibri"/>
                <a:cs typeface="Calibri"/>
              </a:rPr>
              <a:t>3’</a:t>
            </a:r>
            <a:r>
              <a:rPr sz="1400" strike="sngStrike" spc="-105" dirty="0">
                <a:latin typeface="Calibri"/>
                <a:cs typeface="Calibri"/>
              </a:rPr>
              <a:t> </a:t>
            </a:r>
            <a:r>
              <a:rPr sz="1400" strike="sngStrike" spc="-5" dirty="0">
                <a:latin typeface="Calibri"/>
                <a:cs typeface="Calibri"/>
              </a:rPr>
              <a:t>end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spc="-10" dirty="0">
                <a:latin typeface="Calibri"/>
                <a:cs typeface="Calibri"/>
              </a:rPr>
              <a:t>Phosphate</a:t>
            </a:r>
            <a:r>
              <a:rPr sz="1400" strike="sngStrike" spc="-5" dirty="0">
                <a:latin typeface="Calibri"/>
                <a:cs typeface="Calibri"/>
              </a:rPr>
              <a:t> </a:t>
            </a:r>
            <a:r>
              <a:rPr sz="1400" strike="sngStrike" spc="-10" dirty="0">
                <a:latin typeface="Calibri"/>
                <a:cs typeface="Calibri"/>
              </a:rPr>
              <a:t>(circled)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spc="-5" dirty="0">
                <a:latin typeface="Calibri"/>
                <a:cs typeface="Calibri"/>
              </a:rPr>
              <a:t>Deoxyribose</a:t>
            </a:r>
            <a:r>
              <a:rPr sz="1400" strike="sngStrike" spc="-55" dirty="0">
                <a:latin typeface="Calibri"/>
                <a:cs typeface="Calibri"/>
              </a:rPr>
              <a:t> </a:t>
            </a:r>
            <a:r>
              <a:rPr sz="1400" strike="sngStrike" spc="-10" dirty="0">
                <a:latin typeface="Calibri"/>
                <a:cs typeface="Calibri"/>
              </a:rPr>
              <a:t>(circled)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spc="-5" dirty="0">
                <a:latin typeface="Calibri"/>
                <a:cs typeface="Calibri"/>
              </a:rPr>
              <a:t>Purine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dirty="0">
                <a:latin typeface="Calibri"/>
                <a:cs typeface="Calibri"/>
              </a:rPr>
              <a:t>Pyrimidine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1400" strike="sngStrike" spc="-5" dirty="0">
                <a:latin typeface="Calibri"/>
                <a:cs typeface="Calibri"/>
              </a:rPr>
              <a:t>Deoxyribose carbon numbering  8.	</a:t>
            </a:r>
            <a:r>
              <a:rPr sz="1400" strike="sngStrike" spc="-10" dirty="0">
                <a:latin typeface="Calibri"/>
                <a:cs typeface="Calibri"/>
              </a:rPr>
              <a:t>Hydrogen</a:t>
            </a:r>
            <a:r>
              <a:rPr sz="1400" strike="sngStrike" spc="-85" dirty="0">
                <a:latin typeface="Calibri"/>
                <a:cs typeface="Calibri"/>
              </a:rPr>
              <a:t> </a:t>
            </a:r>
            <a:r>
              <a:rPr sz="1400" strike="sngStrike" spc="-5" dirty="0">
                <a:latin typeface="Calibri"/>
                <a:cs typeface="Calibri"/>
              </a:rPr>
              <a:t>bond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 startAt="9"/>
              <a:tabLst>
                <a:tab pos="527685" algn="l"/>
                <a:tab pos="528320" algn="l"/>
              </a:tabLst>
            </a:pPr>
            <a:r>
              <a:rPr sz="1400" strike="sngStrike" spc="-5" dirty="0">
                <a:latin typeface="Calibri"/>
                <a:cs typeface="Calibri"/>
              </a:rPr>
              <a:t>Covalent</a:t>
            </a:r>
            <a:r>
              <a:rPr sz="1400" strike="sngStrike" spc="-80" dirty="0">
                <a:latin typeface="Calibri"/>
                <a:cs typeface="Calibri"/>
              </a:rPr>
              <a:t> </a:t>
            </a:r>
            <a:r>
              <a:rPr sz="1400" strike="sngStrike" spc="-5" dirty="0">
                <a:latin typeface="Calibri"/>
                <a:cs typeface="Calibri"/>
              </a:rPr>
              <a:t>bond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 startAt="9"/>
              <a:tabLst>
                <a:tab pos="527685" algn="l"/>
                <a:tab pos="528320" algn="l"/>
              </a:tabLst>
            </a:pPr>
            <a:r>
              <a:rPr sz="1400" strike="sngStrike" spc="-5" dirty="0">
                <a:latin typeface="Calibri"/>
                <a:cs typeface="Calibri"/>
              </a:rPr>
              <a:t>Adenine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 startAt="9"/>
              <a:tabLst>
                <a:tab pos="527685" algn="l"/>
                <a:tab pos="528320" algn="l"/>
              </a:tabLst>
            </a:pPr>
            <a:r>
              <a:rPr sz="1400" strike="sngStrike" spc="-5" dirty="0">
                <a:latin typeface="Calibri"/>
                <a:cs typeface="Calibri"/>
              </a:rPr>
              <a:t>Thymine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 startAt="9"/>
              <a:tabLst>
                <a:tab pos="527685" algn="l"/>
                <a:tab pos="528320" algn="l"/>
              </a:tabLst>
            </a:pPr>
            <a:r>
              <a:rPr sz="1400" strike="sngStrike" dirty="0">
                <a:latin typeface="Calibri"/>
                <a:cs typeface="Calibri"/>
              </a:rPr>
              <a:t>Guanine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40"/>
              </a:spcBef>
              <a:buAutoNum type="arabicPeriod" startAt="9"/>
              <a:tabLst>
                <a:tab pos="527685" algn="l"/>
                <a:tab pos="528320" algn="l"/>
              </a:tabLst>
            </a:pPr>
            <a:r>
              <a:rPr sz="1400" strike="sngStrike" spc="-5" dirty="0">
                <a:latin typeface="Calibri"/>
                <a:cs typeface="Calibri"/>
              </a:rPr>
              <a:t>Cytosine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798695"/>
            <a:ext cx="133096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7685" algn="l"/>
              </a:tabLst>
            </a:pPr>
            <a:r>
              <a:rPr sz="1400" spc="-5" dirty="0">
                <a:latin typeface="Calibri"/>
                <a:cs typeface="Calibri"/>
              </a:rPr>
              <a:t>14.	Nucleotide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0" y="314401"/>
            <a:ext cx="3679952" cy="600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0" y="4724400"/>
            <a:ext cx="1600200" cy="762000"/>
          </a:xfrm>
          <a:custGeom>
            <a:avLst/>
            <a:gdLst/>
            <a:ahLst/>
            <a:cxnLst/>
            <a:rect l="l" t="t" r="r" b="b"/>
            <a:pathLst>
              <a:path w="1600200" h="762000">
                <a:moveTo>
                  <a:pt x="1219200" y="0"/>
                </a:moveTo>
                <a:lnTo>
                  <a:pt x="1219200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1219200" y="571500"/>
                </a:lnTo>
                <a:lnTo>
                  <a:pt x="1219200" y="762000"/>
                </a:lnTo>
                <a:lnTo>
                  <a:pt x="1600200" y="381000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0" y="4724400"/>
            <a:ext cx="1600200" cy="762000"/>
          </a:xfrm>
          <a:custGeom>
            <a:avLst/>
            <a:gdLst/>
            <a:ahLst/>
            <a:cxnLst/>
            <a:rect l="l" t="t" r="r" b="b"/>
            <a:pathLst>
              <a:path w="1600200" h="762000">
                <a:moveTo>
                  <a:pt x="0" y="190500"/>
                </a:moveTo>
                <a:lnTo>
                  <a:pt x="1219200" y="190500"/>
                </a:lnTo>
                <a:lnTo>
                  <a:pt x="1219200" y="0"/>
                </a:lnTo>
                <a:lnTo>
                  <a:pt x="1600200" y="381000"/>
                </a:lnTo>
                <a:lnTo>
                  <a:pt x="1219200" y="762000"/>
                </a:lnTo>
                <a:lnTo>
                  <a:pt x="1219200" y="571500"/>
                </a:lnTo>
                <a:lnTo>
                  <a:pt x="0" y="571500"/>
                </a:lnTo>
                <a:lnTo>
                  <a:pt x="0" y="190500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03575" y="4954270"/>
            <a:ext cx="1830070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391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Nucleotide</a:t>
            </a:r>
            <a:endParaRPr sz="1800">
              <a:latin typeface="Calibri"/>
              <a:cs typeface="Calibri"/>
            </a:endParaRPr>
          </a:p>
          <a:p>
            <a:pPr marL="12700" marR="210820">
              <a:lnSpc>
                <a:spcPct val="100000"/>
              </a:lnSpc>
              <a:spcBef>
                <a:spcPts val="1105"/>
              </a:spcBef>
            </a:pPr>
            <a:r>
              <a:rPr sz="1400" i="1" dirty="0">
                <a:latin typeface="Calibri"/>
                <a:cs typeface="Calibri"/>
              </a:rPr>
              <a:t>One </a:t>
            </a:r>
            <a:r>
              <a:rPr sz="1400" i="1" spc="-5" dirty="0">
                <a:latin typeface="Calibri"/>
                <a:cs typeface="Calibri"/>
              </a:rPr>
              <a:t>phosphate, sugar  and base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combination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10200" y="4435754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0" y="1600200"/>
                </a:moveTo>
                <a:lnTo>
                  <a:pt x="1600200" y="1600200"/>
                </a:lnTo>
                <a:lnTo>
                  <a:pt x="1600200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541</Words>
  <Application>Microsoft Office PowerPoint</Application>
  <PresentationFormat>On-screen Show (4:3)</PresentationFormat>
  <Paragraphs>203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DNA Structure Be able to label the following:</vt:lpstr>
      <vt:lpstr>DNA Structure Be able to label the  following:</vt:lpstr>
      <vt:lpstr>DNA Structure Be able to label the  following:</vt:lpstr>
      <vt:lpstr>Pyrimidine</vt:lpstr>
      <vt:lpstr>DNA Structure Be able to label the  following:</vt:lpstr>
      <vt:lpstr>DNA Structure Be able to label the  following:</vt:lpstr>
      <vt:lpstr>Thymine</vt:lpstr>
      <vt:lpstr>DNA Structure Be able to label the  following:</vt:lpstr>
      <vt:lpstr>DNA Structure Be able to label the  following:</vt:lpstr>
      <vt:lpstr>DNA Structure Be able to label the  following: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Structure Be able to label the following:</dc:title>
  <dc:creator>Windows User</dc:creator>
  <cp:lastModifiedBy>Victoria Mcknight</cp:lastModifiedBy>
  <cp:revision>1</cp:revision>
  <dcterms:created xsi:type="dcterms:W3CDTF">2016-04-21T06:29:10Z</dcterms:created>
  <dcterms:modified xsi:type="dcterms:W3CDTF">2016-04-21T06:41:31Z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2015-02-26T00:00:00Z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2016-04-21T00:00:00Z</vt:filetime>
  </property>
</Properties>
</file>