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5"/>
  </p:handoutMasterIdLst>
  <p:sldIdLst>
    <p:sldId id="276" r:id="rId2"/>
    <p:sldId id="277" r:id="rId3"/>
    <p:sldId id="278" r:id="rId4"/>
    <p:sldId id="279" r:id="rId5"/>
    <p:sldId id="280" r:id="rId6"/>
    <p:sldId id="270" r:id="rId7"/>
    <p:sldId id="275" r:id="rId8"/>
    <p:sldId id="258" r:id="rId9"/>
    <p:sldId id="282" r:id="rId10"/>
    <p:sldId id="283" r:id="rId11"/>
    <p:sldId id="285" r:id="rId12"/>
    <p:sldId id="264" r:id="rId13"/>
    <p:sldId id="262" r:id="rId14"/>
    <p:sldId id="263" r:id="rId15"/>
    <p:sldId id="261" r:id="rId16"/>
    <p:sldId id="268" r:id="rId17"/>
    <p:sldId id="272" r:id="rId18"/>
    <p:sldId id="273" r:id="rId19"/>
    <p:sldId id="259" r:id="rId20"/>
    <p:sldId id="260" r:id="rId21"/>
    <p:sldId id="267" r:id="rId22"/>
    <p:sldId id="265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5" autoAdjust="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132C4B-8456-4109-A4AD-B3A5734E9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307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6200" y="76200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br>
              <a:rPr lang="en-US" altLang="en-US" noProof="0" smtClean="0"/>
            </a:br>
            <a:r>
              <a:rPr lang="en-US" altLang="en-US" noProof="0" smtClean="0"/>
              <a:t>Second details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 rot="-5400000">
            <a:off x="5638800" y="3352800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0325" y="6629400"/>
            <a:ext cx="199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http://www.virtualschoolhub.com</a:t>
            </a: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84465A62-1CC2-4142-B67A-DCDC62AEE99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5786" name="Picture 10" descr="virtualschoolh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83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5DCAC-9882-4F45-80DF-F9AF35B03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75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22B462-7B0A-4A64-810E-F79748926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08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DE7980-73CA-4FFE-8C92-AAEBEF8BF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565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229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39E2AD-203B-49CA-B309-5431A38BD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74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0EAA72-C0F1-44FF-A971-AED2DDF9C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179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9F12D9-55F3-4FF3-AC71-0E6C7C396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6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A6D59C-5BAE-4918-9248-0561185A2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14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771461-4AB1-49B0-97A8-79D4A4DC1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26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843AC1-8D2B-41AB-9A5E-0BFEED466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04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FC39BD-C5AD-447A-AFE7-28592868B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03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8E5AB2-1A96-4BBA-927C-2CB4BC946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99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9D4853-5F56-40A1-BDB2-6EFFAE031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31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AC782-9402-4608-9D0E-FD0CE491F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3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22DBF-636D-4F90-ABFE-B4832E542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3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 rot="-5400000">
            <a:off x="5638800" y="3352800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60325" y="6629400"/>
            <a:ext cx="199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http://www.virtualschoolhub.com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6D0767-5192-4CF4-970B-85C4990B14E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4761" name="Picture 9" descr="ey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985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2438" cy="2824163"/>
          </a:xfrm>
        </p:spPr>
        <p:txBody>
          <a:bodyPr/>
          <a:lstStyle/>
          <a:p>
            <a:r>
              <a:rPr lang="en-US" altLang="en-US"/>
              <a:t>	How does H</a:t>
            </a:r>
            <a:r>
              <a:rPr lang="en-US" altLang="en-US" baseline="-25000"/>
              <a:t>2</a:t>
            </a:r>
            <a:r>
              <a:rPr lang="en-US" altLang="en-US"/>
              <a:t>O form??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3492" name="Picture 4" descr="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r="4500" b="44017"/>
          <a:stretch>
            <a:fillRect/>
          </a:stretch>
        </p:blipFill>
        <p:spPr bwMode="auto">
          <a:xfrm>
            <a:off x="0" y="2590800"/>
            <a:ext cx="8915400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Importance of Water to Life, cont’d.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700"/>
              <a:t>Although life adapts to its environment through natural selection, for life to exist at all, the environment must first be a suitable abode.</a:t>
            </a:r>
          </a:p>
          <a:p>
            <a:pPr lvl="1"/>
            <a:r>
              <a:rPr lang="en-US" altLang="en-US" sz="3600"/>
              <a:t>Water is such a habitat.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Unique Properties of Water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/>
              <a:t>Surface tension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Water transport in plants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High specific heat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High heat of vaporization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Expansion upon freezing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Solvent of life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Transparency to visible light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Exhibits Surface Tension</a:t>
            </a:r>
          </a:p>
        </p:txBody>
      </p:sp>
      <p:pic>
        <p:nvPicPr>
          <p:cNvPr id="23558" name="Picture 6" descr="waterstrider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36775"/>
            <a:ext cx="4038600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71600"/>
            <a:ext cx="38862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	Result of hydrogen bonds pulling water on surface downward and sideways.</a:t>
            </a:r>
          </a:p>
          <a:p>
            <a:pPr lvl="1"/>
            <a:r>
              <a:rPr lang="en-US" altLang="en-US" sz="3200"/>
              <a:t>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391400" cy="884238"/>
          </a:xfrm>
        </p:spPr>
        <p:txBody>
          <a:bodyPr/>
          <a:lstStyle/>
          <a:p>
            <a:r>
              <a:rPr lang="en-US" altLang="en-US" b="1"/>
              <a:t>Capillary Action 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5562600"/>
          </a:xfrm>
        </p:spPr>
        <p:txBody>
          <a:bodyPr/>
          <a:lstStyle/>
          <a:p>
            <a:r>
              <a:rPr lang="en-US" altLang="en-US" sz="3200"/>
              <a:t>Tendency of water to rise in a thin tube.  Result of:</a:t>
            </a:r>
          </a:p>
          <a:p>
            <a:pPr lvl="1"/>
            <a:r>
              <a:rPr lang="en-US" altLang="en-US" sz="3200" u="sng"/>
              <a:t>Cohesion</a:t>
            </a:r>
            <a:r>
              <a:rPr lang="en-US" altLang="en-US" sz="3200"/>
              <a:t>:  attraction between one water molecule and another water molecule</a:t>
            </a:r>
          </a:p>
          <a:p>
            <a:pPr lvl="1"/>
            <a:r>
              <a:rPr lang="en-US" altLang="en-US" sz="3200" u="sng"/>
              <a:t>Adhesion</a:t>
            </a:r>
            <a:r>
              <a:rPr lang="en-US" altLang="en-US" sz="3200"/>
              <a:t>:  attraction between water molecules and molecules of different substances</a:t>
            </a:r>
            <a:endParaRPr lang="en-US" alt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Capillary Action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1511" name="Picture 7" descr="roots&amp;soi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336925" cy="333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Resists Temperature Change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Water has a high </a:t>
            </a:r>
            <a:r>
              <a:rPr lang="en-US" altLang="en-US" sz="3600" u="sng"/>
              <a:t>specific heat</a:t>
            </a:r>
          </a:p>
          <a:p>
            <a:r>
              <a:rPr lang="en-US" altLang="en-US" sz="3600"/>
              <a:t>Specific heat:  amount of energy required to change temperature of a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Effect of Water’s High Specific Heat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657600"/>
          </a:xfrm>
        </p:spPr>
        <p:txBody>
          <a:bodyPr/>
          <a:lstStyle/>
          <a:p>
            <a:r>
              <a:rPr lang="en-US" altLang="en-US" sz="3600"/>
              <a:t>Water can absorb a lot of heat without getting hot, and can lose a lot of heat without getting cold.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 Specific Heat: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1117600"/>
          </a:xfrm>
        </p:spPr>
        <p:txBody>
          <a:bodyPr/>
          <a:lstStyle/>
          <a:p>
            <a:r>
              <a:rPr lang="en-US" altLang="en-US" sz="4100"/>
              <a:t>Moderates Climate</a:t>
            </a:r>
          </a:p>
        </p:txBody>
      </p:sp>
      <p:pic>
        <p:nvPicPr>
          <p:cNvPr id="52233" name="Picture 9" descr="ocean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667000"/>
            <a:ext cx="5334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 Specific Heat: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1676400"/>
          </a:xfrm>
        </p:spPr>
        <p:txBody>
          <a:bodyPr/>
          <a:lstStyle/>
          <a:p>
            <a:r>
              <a:rPr lang="en-US" altLang="en-US" sz="3300"/>
              <a:t>Allows organisms to maintain constant body temperature</a:t>
            </a:r>
          </a:p>
        </p:txBody>
      </p:sp>
      <p:pic>
        <p:nvPicPr>
          <p:cNvPr id="55306" name="Picture 10" descr="endothe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3200400"/>
            <a:ext cx="4343400" cy="337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High Heat of Vaporization</a:t>
            </a:r>
          </a:p>
        </p:txBody>
      </p:sp>
      <p:pic>
        <p:nvPicPr>
          <p:cNvPr id="8198" name="Picture 6" descr="liquid water molecules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00200"/>
            <a:ext cx="3440113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9" name="Picture 7" descr="gas water molecules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524000"/>
            <a:ext cx="3440113" cy="1865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1524000" y="3581400"/>
            <a:ext cx="73152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900"/>
              <a:t>It takes a lot of heat energy to change liquid water to gaseous water, because hydrogen bonds must be broken.</a:t>
            </a:r>
          </a:p>
          <a:p>
            <a:pPr>
              <a:lnSpc>
                <a:spcPct val="90000"/>
              </a:lnSpc>
            </a:pPr>
            <a:r>
              <a:rPr lang="en-US" altLang="en-US" sz="2900"/>
              <a:t>Evaporation of sweat takes heat from the body</a:t>
            </a:r>
          </a:p>
          <a:p>
            <a:pPr>
              <a:lnSpc>
                <a:spcPct val="90000"/>
              </a:lnSpc>
            </a:pPr>
            <a:endParaRPr lang="en-US" altLang="en-US" sz="2900"/>
          </a:p>
          <a:p>
            <a:pPr>
              <a:lnSpc>
                <a:spcPct val="90000"/>
              </a:lnSpc>
            </a:pPr>
            <a:endParaRPr lang="en-US" altLang="en-US" sz="2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4516" name="Picture 4" descr="waterm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Expands upon Freezing</a:t>
            </a:r>
          </a:p>
        </p:txBody>
      </p:sp>
      <p:pic>
        <p:nvPicPr>
          <p:cNvPr id="11271" name="Picture 7" descr="water molecule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788" y="1524000"/>
            <a:ext cx="8507412" cy="4568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Importance of Expansion upon Freezing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Ice Floats!</a:t>
            </a:r>
          </a:p>
          <a:p>
            <a:pPr lvl="1"/>
            <a:r>
              <a:rPr lang="en-US" altLang="en-US" sz="3200"/>
              <a:t>Life at the bottom of bodies of water does not get crushed...it goes on even when the weather is very cold</a:t>
            </a:r>
          </a:p>
          <a:p>
            <a:pPr lvl="1"/>
            <a:r>
              <a:rPr lang="en-US" altLang="en-US" sz="3200"/>
              <a:t>Ice also serves as an insulator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Is the Universal Solvent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3600" b="1" u="sng"/>
          </a:p>
        </p:txBody>
      </p:sp>
      <p:pic>
        <p:nvPicPr>
          <p:cNvPr id="25606" name="Picture 6" descr="dissolved NaC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62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943600" y="3581400"/>
            <a:ext cx="22860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Negative ion attracts positive pole of water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638800" y="5257800"/>
            <a:ext cx="22860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Positive ion attracts negative pole of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transparent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en-US" altLang="en-US" sz="3200"/>
              <a:t>Transparency is important to the growth of water plants</a:t>
            </a:r>
          </a:p>
          <a:p>
            <a:r>
              <a:rPr lang="en-US" altLang="en-US" sz="3200"/>
              <a:t>The clearer the water, the more sunlight can penetrate, and the greater the amount of photosynthesis that can take place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polar covalent bond in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0" b="21600"/>
          <a:stretch>
            <a:fillRect/>
          </a:stretch>
        </p:blipFill>
        <p:spPr bwMode="auto">
          <a:xfrm>
            <a:off x="1219200" y="533400"/>
            <a:ext cx="762000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6778625" cy="155575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65540" name="Rectangle 4"/>
          <p:cNvSpPr>
            <a:spLocks noChangeArrowheads="1"/>
          </p:cNvSpPr>
          <p:nvPr>
            <p:ph sz="half" idx="1"/>
          </p:nvPr>
        </p:nvSpPr>
        <p:spPr>
          <a:xfrm>
            <a:off x="1219200" y="685800"/>
            <a:ext cx="7239000" cy="3429000"/>
          </a:xfrm>
        </p:spPr>
        <p:txBody>
          <a:bodyPr/>
          <a:lstStyle/>
          <a:p>
            <a:endParaRPr lang="en-US" altLang="en-US" sz="240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267200"/>
            <a:ext cx="7313613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400"/>
              <a:t>Polar covalent bond: covalent bond in which the electron pairs are </a:t>
            </a:r>
            <a:r>
              <a:rPr lang="en-US" altLang="en-US" sz="3400" u="sng"/>
              <a:t>unequally</a:t>
            </a:r>
            <a:r>
              <a:rPr lang="en-US" altLang="en-US" sz="3400"/>
              <a:t> shared.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Water Molecules Attract each other by Means of Hydrogen Bonds</a:t>
            </a:r>
          </a:p>
        </p:txBody>
      </p:sp>
      <p:pic>
        <p:nvPicPr>
          <p:cNvPr id="66563" name="Picture 3" descr="water H bonds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9013" y="1449388"/>
            <a:ext cx="2743200" cy="3140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6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4572000"/>
            <a:ext cx="8229600" cy="2035175"/>
          </a:xfrm>
        </p:spPr>
        <p:txBody>
          <a:bodyPr/>
          <a:lstStyle/>
          <a:p>
            <a:r>
              <a:rPr lang="en-US" altLang="en-US" sz="2400" b="1" u="sng"/>
              <a:t>Hydrogen </a:t>
            </a:r>
            <a:r>
              <a:rPr lang="en-US" altLang="en-US" sz="2400" b="1"/>
              <a:t>Bond:  Attraction between the partial negative charge on O of one H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O molecule and the partial positive charge on the H of </a:t>
            </a:r>
            <a:r>
              <a:rPr lang="en-US" altLang="en-US" sz="2400" b="1" i="1"/>
              <a:t>another</a:t>
            </a:r>
            <a:r>
              <a:rPr lang="en-US" altLang="en-US" sz="2400" b="1"/>
              <a:t> H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O molecule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ydrogen bonding in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762000"/>
            <a:ext cx="530701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 descr="water hydrogen bonds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7"/>
          <a:stretch>
            <a:fillRect/>
          </a:stretch>
        </p:blipFill>
        <p:spPr>
          <a:xfrm>
            <a:off x="457200" y="1104900"/>
            <a:ext cx="8382000" cy="5519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8600" y="0"/>
            <a:ext cx="8610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One water molecule is attracted to </a:t>
            </a:r>
            <a:r>
              <a:rPr lang="en-US" altLang="en-US" sz="3600" b="1" i="1" u="sng">
                <a:solidFill>
                  <a:schemeClr val="bg1"/>
                </a:solidFill>
              </a:rPr>
              <a:t>other</a:t>
            </a:r>
            <a:r>
              <a:rPr lang="en-US" altLang="en-US" sz="3600">
                <a:solidFill>
                  <a:schemeClr val="bg1"/>
                </a:solidFill>
              </a:rPr>
              <a:t> water molecules by hydrogen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Since water is polar: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91400" cy="4114800"/>
          </a:xfrm>
        </p:spPr>
        <p:txBody>
          <a:bodyPr/>
          <a:lstStyle/>
          <a:p>
            <a:r>
              <a:rPr lang="en-US" altLang="en-US" sz="3700"/>
              <a:t>Water molecules are attracted to other water molecules – COHESION</a:t>
            </a:r>
          </a:p>
          <a:p>
            <a:r>
              <a:rPr lang="en-US" altLang="en-US" sz="3700"/>
              <a:t>Water molecules are attracted to other polar molecules - ADHESION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2296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	give water </a:t>
            </a:r>
            <a:r>
              <a:rPr lang="en-US" altLang="en-US" sz="3600" i="1" u="sng"/>
              <a:t>unique properties</a:t>
            </a:r>
            <a:r>
              <a:rPr lang="en-US" altLang="en-US" sz="3600"/>
              <a:t> which make water very important on Earth</a:t>
            </a:r>
          </a:p>
          <a:p>
            <a:pPr lvl="1">
              <a:buFontTx/>
              <a:buNone/>
            </a:pPr>
            <a:endParaRPr lang="en-US" altLang="en-US" sz="3600"/>
          </a:p>
          <a:p>
            <a:endParaRPr lang="en-US" altLang="en-US" sz="44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010400" cy="1676400"/>
          </a:xfrm>
        </p:spPr>
        <p:txBody>
          <a:bodyPr/>
          <a:lstStyle/>
          <a:p>
            <a:r>
              <a:rPr lang="en-US" altLang="en-US" sz="3200" b="1"/>
              <a:t>Water’s polarity and the hydrogen bonding that results: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Importance of Water to Life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700"/>
              <a:t>Life on Earth began in water and evolved there for 3 billion years before spreading to land</a:t>
            </a:r>
          </a:p>
          <a:p>
            <a:r>
              <a:rPr lang="en-US" altLang="en-US" sz="3700"/>
              <a:t>Cells are 70-95% water</a:t>
            </a:r>
          </a:p>
          <a:p>
            <a:r>
              <a:rPr lang="en-US" altLang="en-US" sz="3700"/>
              <a:t>Most cells are surrounded by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rtualschoolhub">
  <a:themeElements>
    <a:clrScheme name="virtualschoolh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tualschoolhu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tualschoolh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virtualschoolhub</Template>
  <TotalTime>343</TotalTime>
  <Words>433</Words>
  <Application>Microsoft Office PowerPoint</Application>
  <PresentationFormat>On-screen Show (4:3)</PresentationFormat>
  <Paragraphs>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virtualschoolhub</vt:lpstr>
      <vt:lpstr> How does H2O form??</vt:lpstr>
      <vt:lpstr>PowerPoint Presentation</vt:lpstr>
      <vt:lpstr>PowerPoint Presentation</vt:lpstr>
      <vt:lpstr>Water Molecules Attract each other by Means of Hydrogen Bonds</vt:lpstr>
      <vt:lpstr>PowerPoint Presentation</vt:lpstr>
      <vt:lpstr>PowerPoint Presentation</vt:lpstr>
      <vt:lpstr>Since water is polar:</vt:lpstr>
      <vt:lpstr>Water’s polarity and the hydrogen bonding that results:</vt:lpstr>
      <vt:lpstr>Importance of Water to Life</vt:lpstr>
      <vt:lpstr>Importance of Water to Life, cont’d.</vt:lpstr>
      <vt:lpstr>Unique Properties of Water</vt:lpstr>
      <vt:lpstr>Exhibits Surface Tension</vt:lpstr>
      <vt:lpstr>Capillary Action </vt:lpstr>
      <vt:lpstr>Capillary Action</vt:lpstr>
      <vt:lpstr>Resists Temperature Change</vt:lpstr>
      <vt:lpstr>Effect of Water’s High Specific Heat</vt:lpstr>
      <vt:lpstr>High Specific Heat:</vt:lpstr>
      <vt:lpstr>High Specific Heat:</vt:lpstr>
      <vt:lpstr>High Heat of Vaporization</vt:lpstr>
      <vt:lpstr>Expands upon Freezing</vt:lpstr>
      <vt:lpstr>Importance of Expansion upon Freezing</vt:lpstr>
      <vt:lpstr>Is the Universal Solvent</vt:lpstr>
      <vt:lpstr>Is transparent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has Polar Covalent Bonds</dc:title>
  <dc:creator>V.Mcknight</dc:creator>
  <cp:lastModifiedBy>Victoria Mcknight</cp:lastModifiedBy>
  <cp:revision>13</cp:revision>
  <dcterms:created xsi:type="dcterms:W3CDTF">2004-09-15T01:43:36Z</dcterms:created>
  <dcterms:modified xsi:type="dcterms:W3CDTF">2015-02-26T04:00:04Z</dcterms:modified>
</cp:coreProperties>
</file>