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0" r:id="rId2"/>
    <p:sldId id="294" r:id="rId3"/>
    <p:sldId id="344" r:id="rId4"/>
    <p:sldId id="307" r:id="rId5"/>
    <p:sldId id="345" r:id="rId6"/>
    <p:sldId id="347" r:id="rId7"/>
    <p:sldId id="311" r:id="rId8"/>
    <p:sldId id="346" r:id="rId9"/>
    <p:sldId id="315" r:id="rId10"/>
    <p:sldId id="316" r:id="rId11"/>
    <p:sldId id="317" r:id="rId12"/>
    <p:sldId id="318" r:id="rId13"/>
    <p:sldId id="319" r:id="rId14"/>
    <p:sldId id="320" r:id="rId15"/>
    <p:sldId id="321" r:id="rId16"/>
    <p:sldId id="322" r:id="rId17"/>
    <p:sldId id="323" r:id="rId18"/>
    <p:sldId id="348" r:id="rId19"/>
    <p:sldId id="335" r:id="rId20"/>
    <p:sldId id="336" r:id="rId21"/>
    <p:sldId id="337" r:id="rId22"/>
    <p:sldId id="313" r:id="rId23"/>
    <p:sldId id="310" r:id="rId24"/>
    <p:sldId id="309" r:id="rId25"/>
    <p:sldId id="340" r:id="rId26"/>
    <p:sldId id="341" r:id="rId27"/>
    <p:sldId id="342" r:id="rId28"/>
    <p:sldId id="343" r:id="rId29"/>
    <p:sldId id="30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94"/>
            <p14:sldId id="344"/>
            <p14:sldId id="307"/>
            <p14:sldId id="345"/>
            <p14:sldId id="347"/>
            <p14:sldId id="311"/>
            <p14:sldId id="346"/>
            <p14:sldId id="315"/>
            <p14:sldId id="316"/>
            <p14:sldId id="317"/>
            <p14:sldId id="318"/>
            <p14:sldId id="319"/>
            <p14:sldId id="320"/>
            <p14:sldId id="321"/>
            <p14:sldId id="322"/>
            <p14:sldId id="323"/>
            <p14:sldId id="348"/>
            <p14:sldId id="335"/>
            <p14:sldId id="336"/>
            <p14:sldId id="337"/>
            <p14:sldId id="313"/>
            <p14:sldId id="310"/>
            <p14:sldId id="309"/>
            <p14:sldId id="340"/>
            <p14:sldId id="341"/>
            <p14:sldId id="342"/>
            <p14:sldId id="343"/>
            <p14:sldId id="308"/>
          </p14:sldIdLst>
        </p14:section>
      </p14:sectionLst>
    </p:ext>
    <p:ext uri="{EFAFB233-063F-42B5-8137-9DF3F51BA10A}">
      <p15:sldGuideLst xmlns:p15="http://schemas.microsoft.com/office/powerpoint/2012/main">
        <p15:guide id="1" orient="horz" pos="463">
          <p15:clr>
            <a:srgbClr val="A4A3A4"/>
          </p15:clr>
        </p15:guide>
        <p15:guide id="2" pos="34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567" autoAdjust="0"/>
    <p:restoredTop sz="89146" autoAdjust="0"/>
  </p:normalViewPr>
  <p:slideViewPr>
    <p:cSldViewPr snapToGrid="0" snapToObjects="1" showGuides="1">
      <p:cViewPr varScale="1">
        <p:scale>
          <a:sx n="61" d="100"/>
          <a:sy n="61" d="100"/>
        </p:scale>
        <p:origin x="912" y="66"/>
      </p:cViewPr>
      <p:guideLst>
        <p:guide orient="horz" pos="463"/>
        <p:guide pos="340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a:t>Click to edit Master title style</a:t>
            </a:r>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a:t>Click to edit Master subtitle style</a:t>
            </a:r>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AminoAcidball.sv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Filos_tercer_logo.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commons.wikimedia.org/wiki/File:Amino_Acids.sv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eufic.org/article/pt/nutricao/gorduras/expid/23/"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ile:DNA_chemical_structure.sv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molview.org/" TargetMode="External"/><Relationship Id="rId2" Type="http://schemas.openxmlformats.org/officeDocument/2006/relationships/hyperlink" Target="http://www.acdlabs.com/resources/freeware/chemsketch/"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www.sigmaaldrich.com/technical-documents/articles/biology/interactive-metabolic-pathways-map.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rc.ucdavis.edu/biosci10v/bis10v/media/ch02/"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www.tvdsb.on.ca/Westmin/science/sbioac/" TargetMode="Externa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commons.wikimedia.org/wiki/File:Peptidformationball.sv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ommons.wikimedia.org/wiki/File:Amino_acid4.png"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commons.wikimedia.org/wiki/File:Lactose_hydrolysis.sv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flickr.com/photos/zachd1_618/5738829330/"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en.wikipedia.org/wiki/File:Friedrich_woehler.jpg"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mechanism.ucsd.edu/teaching/philbio/vitalism.htm" TargetMode="External"/><Relationship Id="rId4" Type="http://schemas.openxmlformats.org/officeDocument/2006/relationships/hyperlink" Target="http://www.biog1445.org/demo/08/nitrogenouswaste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le:DNA_chemical_structure.sv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ks.uiuc.edu/images/ofmonth/2002-11/titin.jpg" TargetMode="External"/><Relationship Id="rId7" Type="http://schemas.openxmlformats.org/officeDocument/2006/relationships/hyperlink" Target="http://upload.wikimedia.org/wikipedia/commons/3/3e/Methane-2D-dot-cross.pn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commons.wikimedia.org/wiki/File:Carbon-atom.jpg"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doctortee.com/dsu/tiftickjian/cse-img/biology/chemistry/polysaccharides.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hyperphysics.phy-astr.gsu.edu/hbase/organic/imgorg/lipid.gi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ture.com/scitable/topicpage/Chemical-Structure-of-RNA-348"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commons.wikimedia.org/wiki/File:Leucine.png"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commons.wikimedia.org/wiki/File:Arginine.png" TargetMode="External"/><Relationship Id="rId5" Type="http://schemas.openxmlformats.org/officeDocument/2006/relationships/hyperlink" Target="http://commons.wikimedia.org/wiki/File:Alanine.png"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80" y="0"/>
            <a:ext cx="964849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
            <a:ext cx="5116975" cy="858648"/>
          </a:xfrm>
          <a:solidFill>
            <a:srgbClr val="92D050"/>
          </a:solidFill>
        </p:spPr>
        <p:txBody>
          <a:bodyPr>
            <a:normAutofit fontScale="90000"/>
          </a:bodyPr>
          <a:lstStyle/>
          <a:p>
            <a:r>
              <a:rPr lang="en-US" dirty="0"/>
              <a:t>2.1 Molecules to metabolism</a:t>
            </a:r>
          </a:p>
        </p:txBody>
      </p:sp>
      <p:sp>
        <p:nvSpPr>
          <p:cNvPr id="3" name="Subtitle 2"/>
          <p:cNvSpPr>
            <a:spLocks noGrp="1"/>
          </p:cNvSpPr>
          <p:nvPr>
            <p:ph type="subTitle" idx="1"/>
          </p:nvPr>
        </p:nvSpPr>
        <p:spPr>
          <a:xfrm>
            <a:off x="399699" y="1129447"/>
            <a:ext cx="8744301" cy="1096300"/>
          </a:xfrm>
          <a:solidFill>
            <a:srgbClr val="FFFF00"/>
          </a:solidFill>
        </p:spPr>
        <p:txBody>
          <a:bodyPr/>
          <a:lstStyle/>
          <a:p>
            <a:pPr algn="l"/>
            <a:r>
              <a:rPr lang="en-US" dirty="0">
                <a:solidFill>
                  <a:schemeClr val="tx1"/>
                </a:solidFill>
              </a:rPr>
              <a:t>Essential idea: Living organisms control their composition by a complex web of chemical reactions.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5435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9512" y="990128"/>
            <a:ext cx="8906172" cy="5459116"/>
            <a:chOff x="179512" y="620688"/>
            <a:chExt cx="8906172" cy="5459116"/>
          </a:xfrm>
        </p:grpSpPr>
        <p:pic>
          <p:nvPicPr>
            <p:cNvPr id="2050" name="Picture 2" descr="File:Alanin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179017"/>
              <a:ext cx="28575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Arginin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5856" y="1174428"/>
              <a:ext cx="2857500" cy="4905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7944" y="620688"/>
              <a:ext cx="1296144" cy="461665"/>
            </a:xfrm>
            <a:prstGeom prst="rect">
              <a:avLst/>
            </a:prstGeom>
            <a:noFill/>
          </p:spPr>
          <p:txBody>
            <a:bodyPr wrap="square" rtlCol="0">
              <a:spAutoFit/>
            </a:bodyPr>
            <a:lstStyle/>
            <a:p>
              <a:r>
                <a:rPr lang="en-US" sz="2400" dirty="0"/>
                <a:t>Arginine</a:t>
              </a:r>
            </a:p>
          </p:txBody>
        </p:sp>
        <p:sp>
          <p:nvSpPr>
            <p:cNvPr id="6" name="TextBox 5"/>
            <p:cNvSpPr txBox="1"/>
            <p:nvPr/>
          </p:nvSpPr>
          <p:spPr>
            <a:xfrm>
              <a:off x="1043608" y="620688"/>
              <a:ext cx="1296144" cy="461665"/>
            </a:xfrm>
            <a:prstGeom prst="rect">
              <a:avLst/>
            </a:prstGeom>
            <a:noFill/>
          </p:spPr>
          <p:txBody>
            <a:bodyPr wrap="square" rtlCol="0">
              <a:spAutoFit/>
            </a:bodyPr>
            <a:lstStyle/>
            <a:p>
              <a:r>
                <a:rPr lang="en-US" sz="2400" dirty="0"/>
                <a:t>Alanine</a:t>
              </a:r>
            </a:p>
          </p:txBody>
        </p:sp>
        <p:pic>
          <p:nvPicPr>
            <p:cNvPr id="2054" name="Picture 6" descr="File:Leucin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1174428"/>
              <a:ext cx="2857500" cy="29527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76256" y="620688"/>
              <a:ext cx="1296144" cy="461665"/>
            </a:xfrm>
            <a:prstGeom prst="rect">
              <a:avLst/>
            </a:prstGeom>
            <a:noFill/>
          </p:spPr>
          <p:txBody>
            <a:bodyPr wrap="square" rtlCol="0">
              <a:spAutoFit/>
            </a:bodyPr>
            <a:lstStyle/>
            <a:p>
              <a:r>
                <a:rPr lang="en-US" sz="2400" dirty="0" err="1"/>
                <a:t>Leucine</a:t>
              </a:r>
              <a:endParaRPr lang="en-US" sz="2400" dirty="0"/>
            </a:p>
          </p:txBody>
        </p:sp>
      </p:grpSp>
      <p:sp>
        <p:nvSpPr>
          <p:cNvPr id="4" name="TextBox 3"/>
          <p:cNvSpPr txBox="1"/>
          <p:nvPr/>
        </p:nvSpPr>
        <p:spPr>
          <a:xfrm>
            <a:off x="240160" y="3818792"/>
            <a:ext cx="2736304" cy="461665"/>
          </a:xfrm>
          <a:prstGeom prst="rect">
            <a:avLst/>
          </a:prstGeom>
          <a:noFill/>
        </p:spPr>
        <p:txBody>
          <a:bodyPr wrap="square" rtlCol="0">
            <a:spAutoFit/>
          </a:bodyPr>
          <a:lstStyle/>
          <a:p>
            <a:r>
              <a:rPr lang="en-US" sz="2400" dirty="0">
                <a:solidFill>
                  <a:srgbClr val="FF0000"/>
                </a:solidFill>
              </a:rPr>
              <a:t>Yeah, that bit…</a:t>
            </a:r>
          </a:p>
        </p:txBody>
      </p:sp>
      <p:sp>
        <p:nvSpPr>
          <p:cNvPr id="9" name="Freeform 8"/>
          <p:cNvSpPr/>
          <p:nvPr/>
        </p:nvSpPr>
        <p:spPr>
          <a:xfrm>
            <a:off x="46180" y="1469003"/>
            <a:ext cx="3000375" cy="1657350"/>
          </a:xfrm>
          <a:custGeom>
            <a:avLst/>
            <a:gdLst>
              <a:gd name="connsiteX0" fmla="*/ 728663 w 3000375"/>
              <a:gd name="connsiteY0" fmla="*/ 1514475 h 1657350"/>
              <a:gd name="connsiteX1" fmla="*/ 757238 w 3000375"/>
              <a:gd name="connsiteY1" fmla="*/ 1443037 h 1657350"/>
              <a:gd name="connsiteX2" fmla="*/ 800100 w 3000375"/>
              <a:gd name="connsiteY2" fmla="*/ 1400175 h 1657350"/>
              <a:gd name="connsiteX3" fmla="*/ 971550 w 3000375"/>
              <a:gd name="connsiteY3" fmla="*/ 1314450 h 1657350"/>
              <a:gd name="connsiteX4" fmla="*/ 1085850 w 3000375"/>
              <a:gd name="connsiteY4" fmla="*/ 1285875 h 1657350"/>
              <a:gd name="connsiteX5" fmla="*/ 1243013 w 3000375"/>
              <a:gd name="connsiteY5" fmla="*/ 1228725 h 1657350"/>
              <a:gd name="connsiteX6" fmla="*/ 1343025 w 3000375"/>
              <a:gd name="connsiteY6" fmla="*/ 1200150 h 1657350"/>
              <a:gd name="connsiteX7" fmla="*/ 1457325 w 3000375"/>
              <a:gd name="connsiteY7" fmla="*/ 1171575 h 1657350"/>
              <a:gd name="connsiteX8" fmla="*/ 1785938 w 3000375"/>
              <a:gd name="connsiteY8" fmla="*/ 1185862 h 1657350"/>
              <a:gd name="connsiteX9" fmla="*/ 1843088 w 3000375"/>
              <a:gd name="connsiteY9" fmla="*/ 1200150 h 1657350"/>
              <a:gd name="connsiteX10" fmla="*/ 1928813 w 3000375"/>
              <a:gd name="connsiteY10" fmla="*/ 1243012 h 1657350"/>
              <a:gd name="connsiteX11" fmla="*/ 1971675 w 3000375"/>
              <a:gd name="connsiteY11" fmla="*/ 1285875 h 1657350"/>
              <a:gd name="connsiteX12" fmla="*/ 2057400 w 3000375"/>
              <a:gd name="connsiteY12" fmla="*/ 1343025 h 1657350"/>
              <a:gd name="connsiteX13" fmla="*/ 2100263 w 3000375"/>
              <a:gd name="connsiteY13" fmla="*/ 1371600 h 1657350"/>
              <a:gd name="connsiteX14" fmla="*/ 2185988 w 3000375"/>
              <a:gd name="connsiteY14" fmla="*/ 1428750 h 1657350"/>
              <a:gd name="connsiteX15" fmla="*/ 2271713 w 3000375"/>
              <a:gd name="connsiteY15" fmla="*/ 1471612 h 1657350"/>
              <a:gd name="connsiteX16" fmla="*/ 2371725 w 3000375"/>
              <a:gd name="connsiteY16" fmla="*/ 1514475 h 1657350"/>
              <a:gd name="connsiteX17" fmla="*/ 2414588 w 3000375"/>
              <a:gd name="connsiteY17" fmla="*/ 1543050 h 1657350"/>
              <a:gd name="connsiteX18" fmla="*/ 2500313 w 3000375"/>
              <a:gd name="connsiteY18" fmla="*/ 1571625 h 1657350"/>
              <a:gd name="connsiteX19" fmla="*/ 2543175 w 3000375"/>
              <a:gd name="connsiteY19" fmla="*/ 1585912 h 1657350"/>
              <a:gd name="connsiteX20" fmla="*/ 2657475 w 3000375"/>
              <a:gd name="connsiteY20" fmla="*/ 1614487 h 1657350"/>
              <a:gd name="connsiteX21" fmla="*/ 2771775 w 3000375"/>
              <a:gd name="connsiteY21" fmla="*/ 1643062 h 1657350"/>
              <a:gd name="connsiteX22" fmla="*/ 2957513 w 3000375"/>
              <a:gd name="connsiteY22" fmla="*/ 1585912 h 1657350"/>
              <a:gd name="connsiteX23" fmla="*/ 2986088 w 3000375"/>
              <a:gd name="connsiteY23" fmla="*/ 1500187 h 1657350"/>
              <a:gd name="connsiteX24" fmla="*/ 3000375 w 3000375"/>
              <a:gd name="connsiteY24" fmla="*/ 1457325 h 1657350"/>
              <a:gd name="connsiteX25" fmla="*/ 2986088 w 3000375"/>
              <a:gd name="connsiteY25" fmla="*/ 1000125 h 1657350"/>
              <a:gd name="connsiteX26" fmla="*/ 2971800 w 3000375"/>
              <a:gd name="connsiteY26" fmla="*/ 928687 h 1657350"/>
              <a:gd name="connsiteX27" fmla="*/ 2957513 w 3000375"/>
              <a:gd name="connsiteY27" fmla="*/ 828675 h 1657350"/>
              <a:gd name="connsiteX28" fmla="*/ 2943225 w 3000375"/>
              <a:gd name="connsiteY28" fmla="*/ 771525 h 1657350"/>
              <a:gd name="connsiteX29" fmla="*/ 2914650 w 3000375"/>
              <a:gd name="connsiteY29" fmla="*/ 600075 h 1657350"/>
              <a:gd name="connsiteX30" fmla="*/ 2886075 w 3000375"/>
              <a:gd name="connsiteY30" fmla="*/ 514350 h 1657350"/>
              <a:gd name="connsiteX31" fmla="*/ 2843213 w 3000375"/>
              <a:gd name="connsiteY31" fmla="*/ 428625 h 1657350"/>
              <a:gd name="connsiteX32" fmla="*/ 2800350 w 3000375"/>
              <a:gd name="connsiteY32" fmla="*/ 414337 h 1657350"/>
              <a:gd name="connsiteX33" fmla="*/ 2786063 w 3000375"/>
              <a:gd name="connsiteY33" fmla="*/ 371475 h 1657350"/>
              <a:gd name="connsiteX34" fmla="*/ 2700338 w 3000375"/>
              <a:gd name="connsiteY34" fmla="*/ 300037 h 1657350"/>
              <a:gd name="connsiteX35" fmla="*/ 2571750 w 3000375"/>
              <a:gd name="connsiteY35" fmla="*/ 200025 h 1657350"/>
              <a:gd name="connsiteX36" fmla="*/ 2414588 w 3000375"/>
              <a:gd name="connsiteY36" fmla="*/ 157162 h 1657350"/>
              <a:gd name="connsiteX37" fmla="*/ 2357438 w 3000375"/>
              <a:gd name="connsiteY37" fmla="*/ 142875 h 1657350"/>
              <a:gd name="connsiteX38" fmla="*/ 2214563 w 3000375"/>
              <a:gd name="connsiteY38" fmla="*/ 100012 h 1657350"/>
              <a:gd name="connsiteX39" fmla="*/ 2057400 w 3000375"/>
              <a:gd name="connsiteY39" fmla="*/ 57150 h 1657350"/>
              <a:gd name="connsiteX40" fmla="*/ 1843088 w 3000375"/>
              <a:gd name="connsiteY40" fmla="*/ 28575 h 1657350"/>
              <a:gd name="connsiteX41" fmla="*/ 1685925 w 3000375"/>
              <a:gd name="connsiteY41" fmla="*/ 0 h 1657350"/>
              <a:gd name="connsiteX42" fmla="*/ 642938 w 3000375"/>
              <a:gd name="connsiteY42" fmla="*/ 14287 h 1657350"/>
              <a:gd name="connsiteX43" fmla="*/ 500063 w 3000375"/>
              <a:gd name="connsiteY43" fmla="*/ 57150 h 1657350"/>
              <a:gd name="connsiteX44" fmla="*/ 457200 w 3000375"/>
              <a:gd name="connsiteY44" fmla="*/ 71437 h 1657350"/>
              <a:gd name="connsiteX45" fmla="*/ 400050 w 3000375"/>
              <a:gd name="connsiteY45" fmla="*/ 85725 h 1657350"/>
              <a:gd name="connsiteX46" fmla="*/ 300038 w 3000375"/>
              <a:gd name="connsiteY46" fmla="*/ 114300 h 1657350"/>
              <a:gd name="connsiteX47" fmla="*/ 257175 w 3000375"/>
              <a:gd name="connsiteY47" fmla="*/ 142875 h 1657350"/>
              <a:gd name="connsiteX48" fmla="*/ 228600 w 3000375"/>
              <a:gd name="connsiteY48" fmla="*/ 185737 h 1657350"/>
              <a:gd name="connsiteX49" fmla="*/ 185738 w 3000375"/>
              <a:gd name="connsiteY49" fmla="*/ 200025 h 1657350"/>
              <a:gd name="connsiteX50" fmla="*/ 142875 w 3000375"/>
              <a:gd name="connsiteY50" fmla="*/ 285750 h 1657350"/>
              <a:gd name="connsiteX51" fmla="*/ 100013 w 3000375"/>
              <a:gd name="connsiteY51" fmla="*/ 414337 h 1657350"/>
              <a:gd name="connsiteX52" fmla="*/ 85725 w 3000375"/>
              <a:gd name="connsiteY52" fmla="*/ 457200 h 1657350"/>
              <a:gd name="connsiteX53" fmla="*/ 57150 w 3000375"/>
              <a:gd name="connsiteY53" fmla="*/ 500062 h 1657350"/>
              <a:gd name="connsiteX54" fmla="*/ 14288 w 3000375"/>
              <a:gd name="connsiteY54" fmla="*/ 628650 h 1657350"/>
              <a:gd name="connsiteX55" fmla="*/ 0 w 3000375"/>
              <a:gd name="connsiteY55" fmla="*/ 671512 h 1657350"/>
              <a:gd name="connsiteX56" fmla="*/ 14288 w 3000375"/>
              <a:gd name="connsiteY56" fmla="*/ 1200150 h 1657350"/>
              <a:gd name="connsiteX57" fmla="*/ 42863 w 3000375"/>
              <a:gd name="connsiteY57" fmla="*/ 1285875 h 1657350"/>
              <a:gd name="connsiteX58" fmla="*/ 71438 w 3000375"/>
              <a:gd name="connsiteY58" fmla="*/ 1328737 h 1657350"/>
              <a:gd name="connsiteX59" fmla="*/ 142875 w 3000375"/>
              <a:gd name="connsiteY59" fmla="*/ 1457325 h 1657350"/>
              <a:gd name="connsiteX60" fmla="*/ 171450 w 3000375"/>
              <a:gd name="connsiteY60" fmla="*/ 1500187 h 1657350"/>
              <a:gd name="connsiteX61" fmla="*/ 214313 w 3000375"/>
              <a:gd name="connsiteY61" fmla="*/ 1514475 h 1657350"/>
              <a:gd name="connsiteX62" fmla="*/ 328613 w 3000375"/>
              <a:gd name="connsiteY62" fmla="*/ 1614487 h 1657350"/>
              <a:gd name="connsiteX63" fmla="*/ 414338 w 3000375"/>
              <a:gd name="connsiteY63" fmla="*/ 1643062 h 1657350"/>
              <a:gd name="connsiteX64" fmla="*/ 457200 w 3000375"/>
              <a:gd name="connsiteY64" fmla="*/ 1657350 h 1657350"/>
              <a:gd name="connsiteX65" fmla="*/ 585788 w 3000375"/>
              <a:gd name="connsiteY65" fmla="*/ 1643062 h 1657350"/>
              <a:gd name="connsiteX66" fmla="*/ 628650 w 3000375"/>
              <a:gd name="connsiteY66" fmla="*/ 1628775 h 1657350"/>
              <a:gd name="connsiteX67" fmla="*/ 714375 w 3000375"/>
              <a:gd name="connsiteY67" fmla="*/ 1571625 h 1657350"/>
              <a:gd name="connsiteX68" fmla="*/ 757238 w 3000375"/>
              <a:gd name="connsiteY68" fmla="*/ 1485900 h 1657350"/>
              <a:gd name="connsiteX69" fmla="*/ 757238 w 3000375"/>
              <a:gd name="connsiteY69" fmla="*/ 1471612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00375" h="1657350">
                <a:moveTo>
                  <a:pt x="728663" y="1514475"/>
                </a:moveTo>
                <a:cubicBezTo>
                  <a:pt x="738188" y="1490662"/>
                  <a:pt x="743645" y="1464786"/>
                  <a:pt x="757238" y="1443037"/>
                </a:cubicBezTo>
                <a:cubicBezTo>
                  <a:pt x="767947" y="1425903"/>
                  <a:pt x="784151" y="1412580"/>
                  <a:pt x="800100" y="1400175"/>
                </a:cubicBezTo>
                <a:cubicBezTo>
                  <a:pt x="866265" y="1348713"/>
                  <a:pt x="892380" y="1334242"/>
                  <a:pt x="971550" y="1314450"/>
                </a:cubicBezTo>
                <a:lnTo>
                  <a:pt x="1085850" y="1285875"/>
                </a:lnTo>
                <a:cubicBezTo>
                  <a:pt x="1175709" y="1225970"/>
                  <a:pt x="1079306" y="1283297"/>
                  <a:pt x="1243013" y="1228725"/>
                </a:cubicBezTo>
                <a:cubicBezTo>
                  <a:pt x="1290750" y="1212812"/>
                  <a:pt x="1289197" y="1212112"/>
                  <a:pt x="1343025" y="1200150"/>
                </a:cubicBezTo>
                <a:cubicBezTo>
                  <a:pt x="1446468" y="1177163"/>
                  <a:pt x="1380735" y="1197104"/>
                  <a:pt x="1457325" y="1171575"/>
                </a:cubicBezTo>
                <a:cubicBezTo>
                  <a:pt x="1566863" y="1176337"/>
                  <a:pt x="1676596" y="1177763"/>
                  <a:pt x="1785938" y="1185862"/>
                </a:cubicBezTo>
                <a:cubicBezTo>
                  <a:pt x="1805521" y="1187313"/>
                  <a:pt x="1825039" y="1192415"/>
                  <a:pt x="1843088" y="1200150"/>
                </a:cubicBezTo>
                <a:cubicBezTo>
                  <a:pt x="2036931" y="1283227"/>
                  <a:pt x="1748229" y="1182820"/>
                  <a:pt x="1928813" y="1243012"/>
                </a:cubicBezTo>
                <a:cubicBezTo>
                  <a:pt x="1943100" y="1257300"/>
                  <a:pt x="1955726" y="1273470"/>
                  <a:pt x="1971675" y="1285875"/>
                </a:cubicBezTo>
                <a:cubicBezTo>
                  <a:pt x="1998784" y="1306960"/>
                  <a:pt x="2028825" y="1323975"/>
                  <a:pt x="2057400" y="1343025"/>
                </a:cubicBezTo>
                <a:cubicBezTo>
                  <a:pt x="2071688" y="1352550"/>
                  <a:pt x="2088121" y="1359458"/>
                  <a:pt x="2100263" y="1371600"/>
                </a:cubicBezTo>
                <a:cubicBezTo>
                  <a:pt x="2181515" y="1452852"/>
                  <a:pt x="2103279" y="1387395"/>
                  <a:pt x="2185988" y="1428750"/>
                </a:cubicBezTo>
                <a:cubicBezTo>
                  <a:pt x="2296768" y="1484140"/>
                  <a:pt x="2163982" y="1435703"/>
                  <a:pt x="2271713" y="1471612"/>
                </a:cubicBezTo>
                <a:cubicBezTo>
                  <a:pt x="2379318" y="1543350"/>
                  <a:pt x="2242563" y="1459119"/>
                  <a:pt x="2371725" y="1514475"/>
                </a:cubicBezTo>
                <a:cubicBezTo>
                  <a:pt x="2387508" y="1521239"/>
                  <a:pt x="2398896" y="1536076"/>
                  <a:pt x="2414588" y="1543050"/>
                </a:cubicBezTo>
                <a:cubicBezTo>
                  <a:pt x="2442113" y="1555283"/>
                  <a:pt x="2471738" y="1562100"/>
                  <a:pt x="2500313" y="1571625"/>
                </a:cubicBezTo>
                <a:cubicBezTo>
                  <a:pt x="2514600" y="1576387"/>
                  <a:pt x="2528565" y="1582259"/>
                  <a:pt x="2543175" y="1585912"/>
                </a:cubicBezTo>
                <a:cubicBezTo>
                  <a:pt x="2581275" y="1595437"/>
                  <a:pt x="2620218" y="1602068"/>
                  <a:pt x="2657475" y="1614487"/>
                </a:cubicBezTo>
                <a:cubicBezTo>
                  <a:pt x="2723376" y="1636454"/>
                  <a:pt x="2685570" y="1625821"/>
                  <a:pt x="2771775" y="1643062"/>
                </a:cubicBezTo>
                <a:cubicBezTo>
                  <a:pt x="2849250" y="1635315"/>
                  <a:pt x="2916903" y="1659009"/>
                  <a:pt x="2957513" y="1585912"/>
                </a:cubicBezTo>
                <a:cubicBezTo>
                  <a:pt x="2972141" y="1559582"/>
                  <a:pt x="2976563" y="1528762"/>
                  <a:pt x="2986088" y="1500187"/>
                </a:cubicBezTo>
                <a:lnTo>
                  <a:pt x="3000375" y="1457325"/>
                </a:lnTo>
                <a:cubicBezTo>
                  <a:pt x="2995613" y="1304925"/>
                  <a:pt x="2994318" y="1152377"/>
                  <a:pt x="2986088" y="1000125"/>
                </a:cubicBezTo>
                <a:cubicBezTo>
                  <a:pt x="2984777" y="975876"/>
                  <a:pt x="2975792" y="952641"/>
                  <a:pt x="2971800" y="928687"/>
                </a:cubicBezTo>
                <a:cubicBezTo>
                  <a:pt x="2966264" y="895469"/>
                  <a:pt x="2963537" y="861808"/>
                  <a:pt x="2957513" y="828675"/>
                </a:cubicBezTo>
                <a:cubicBezTo>
                  <a:pt x="2954000" y="809355"/>
                  <a:pt x="2946844" y="790825"/>
                  <a:pt x="2943225" y="771525"/>
                </a:cubicBezTo>
                <a:cubicBezTo>
                  <a:pt x="2932548" y="714579"/>
                  <a:pt x="2932972" y="655040"/>
                  <a:pt x="2914650" y="600075"/>
                </a:cubicBezTo>
                <a:lnTo>
                  <a:pt x="2886075" y="514350"/>
                </a:lnTo>
                <a:cubicBezTo>
                  <a:pt x="2876663" y="486113"/>
                  <a:pt x="2868393" y="448769"/>
                  <a:pt x="2843213" y="428625"/>
                </a:cubicBezTo>
                <a:cubicBezTo>
                  <a:pt x="2831453" y="419217"/>
                  <a:pt x="2814638" y="419100"/>
                  <a:pt x="2800350" y="414337"/>
                </a:cubicBezTo>
                <a:cubicBezTo>
                  <a:pt x="2795588" y="400050"/>
                  <a:pt x="2794417" y="384006"/>
                  <a:pt x="2786063" y="371475"/>
                </a:cubicBezTo>
                <a:cubicBezTo>
                  <a:pt x="2754758" y="324518"/>
                  <a:pt x="2739871" y="332981"/>
                  <a:pt x="2700338" y="300037"/>
                </a:cubicBezTo>
                <a:cubicBezTo>
                  <a:pt x="2651028" y="258945"/>
                  <a:pt x="2643970" y="224099"/>
                  <a:pt x="2571750" y="200025"/>
                </a:cubicBezTo>
                <a:cubicBezTo>
                  <a:pt x="2491633" y="173318"/>
                  <a:pt x="2543494" y="189388"/>
                  <a:pt x="2414588" y="157162"/>
                </a:cubicBezTo>
                <a:cubicBezTo>
                  <a:pt x="2395538" y="152400"/>
                  <a:pt x="2376067" y="149085"/>
                  <a:pt x="2357438" y="142875"/>
                </a:cubicBezTo>
                <a:cubicBezTo>
                  <a:pt x="2153750" y="74979"/>
                  <a:pt x="2365692" y="143192"/>
                  <a:pt x="2214563" y="100012"/>
                </a:cubicBezTo>
                <a:cubicBezTo>
                  <a:pt x="2137006" y="77853"/>
                  <a:pt x="2179625" y="77522"/>
                  <a:pt x="2057400" y="57150"/>
                </a:cubicBezTo>
                <a:cubicBezTo>
                  <a:pt x="1929136" y="35772"/>
                  <a:pt x="2000467" y="46061"/>
                  <a:pt x="1843088" y="28575"/>
                </a:cubicBezTo>
                <a:cubicBezTo>
                  <a:pt x="1782808" y="8481"/>
                  <a:pt x="1766705" y="0"/>
                  <a:pt x="1685925" y="0"/>
                </a:cubicBezTo>
                <a:cubicBezTo>
                  <a:pt x="1338230" y="0"/>
                  <a:pt x="990600" y="9525"/>
                  <a:pt x="642938" y="14287"/>
                </a:cubicBezTo>
                <a:cubicBezTo>
                  <a:pt x="439250" y="82183"/>
                  <a:pt x="651192" y="13970"/>
                  <a:pt x="500063" y="57150"/>
                </a:cubicBezTo>
                <a:cubicBezTo>
                  <a:pt x="485582" y="61287"/>
                  <a:pt x="471681" y="67300"/>
                  <a:pt x="457200" y="71437"/>
                </a:cubicBezTo>
                <a:cubicBezTo>
                  <a:pt x="438319" y="76831"/>
                  <a:pt x="418931" y="80330"/>
                  <a:pt x="400050" y="85725"/>
                </a:cubicBezTo>
                <a:cubicBezTo>
                  <a:pt x="256571" y="126719"/>
                  <a:pt x="478700" y="69633"/>
                  <a:pt x="300038" y="114300"/>
                </a:cubicBezTo>
                <a:cubicBezTo>
                  <a:pt x="285750" y="123825"/>
                  <a:pt x="269317" y="130733"/>
                  <a:pt x="257175" y="142875"/>
                </a:cubicBezTo>
                <a:cubicBezTo>
                  <a:pt x="245033" y="155017"/>
                  <a:pt x="242008" y="175010"/>
                  <a:pt x="228600" y="185737"/>
                </a:cubicBezTo>
                <a:cubicBezTo>
                  <a:pt x="216840" y="195145"/>
                  <a:pt x="200025" y="195262"/>
                  <a:pt x="185738" y="200025"/>
                </a:cubicBezTo>
                <a:cubicBezTo>
                  <a:pt x="133625" y="356356"/>
                  <a:pt x="216740" y="119554"/>
                  <a:pt x="142875" y="285750"/>
                </a:cubicBezTo>
                <a:cubicBezTo>
                  <a:pt x="142871" y="285760"/>
                  <a:pt x="107159" y="392900"/>
                  <a:pt x="100013" y="414337"/>
                </a:cubicBezTo>
                <a:cubicBezTo>
                  <a:pt x="95250" y="428625"/>
                  <a:pt x="94079" y="444669"/>
                  <a:pt x="85725" y="457200"/>
                </a:cubicBezTo>
                <a:lnTo>
                  <a:pt x="57150" y="500062"/>
                </a:lnTo>
                <a:lnTo>
                  <a:pt x="14288" y="628650"/>
                </a:lnTo>
                <a:lnTo>
                  <a:pt x="0" y="671512"/>
                </a:lnTo>
                <a:cubicBezTo>
                  <a:pt x="4763" y="847725"/>
                  <a:pt x="2019" y="1024300"/>
                  <a:pt x="14288" y="1200150"/>
                </a:cubicBezTo>
                <a:cubicBezTo>
                  <a:pt x="16384" y="1230198"/>
                  <a:pt x="26155" y="1260813"/>
                  <a:pt x="42863" y="1285875"/>
                </a:cubicBezTo>
                <a:lnTo>
                  <a:pt x="71438" y="1328737"/>
                </a:lnTo>
                <a:cubicBezTo>
                  <a:pt x="96585" y="1404180"/>
                  <a:pt x="77371" y="1359070"/>
                  <a:pt x="142875" y="1457325"/>
                </a:cubicBezTo>
                <a:cubicBezTo>
                  <a:pt x="152400" y="1471612"/>
                  <a:pt x="155160" y="1494757"/>
                  <a:pt x="171450" y="1500187"/>
                </a:cubicBezTo>
                <a:lnTo>
                  <a:pt x="214313" y="1514475"/>
                </a:lnTo>
                <a:cubicBezTo>
                  <a:pt x="247651" y="1564481"/>
                  <a:pt x="257176" y="1590675"/>
                  <a:pt x="328613" y="1614487"/>
                </a:cubicBezTo>
                <a:lnTo>
                  <a:pt x="414338" y="1643062"/>
                </a:lnTo>
                <a:lnTo>
                  <a:pt x="457200" y="1657350"/>
                </a:lnTo>
                <a:cubicBezTo>
                  <a:pt x="500063" y="1652587"/>
                  <a:pt x="543248" y="1650152"/>
                  <a:pt x="585788" y="1643062"/>
                </a:cubicBezTo>
                <a:cubicBezTo>
                  <a:pt x="600643" y="1640586"/>
                  <a:pt x="616119" y="1637129"/>
                  <a:pt x="628650" y="1628775"/>
                </a:cubicBezTo>
                <a:cubicBezTo>
                  <a:pt x="735673" y="1557426"/>
                  <a:pt x="612460" y="1605596"/>
                  <a:pt x="714375" y="1571625"/>
                </a:cubicBezTo>
                <a:cubicBezTo>
                  <a:pt x="742310" y="1529722"/>
                  <a:pt x="745407" y="1533220"/>
                  <a:pt x="757238" y="1485900"/>
                </a:cubicBezTo>
                <a:cubicBezTo>
                  <a:pt x="758393" y="1481280"/>
                  <a:pt x="757238" y="1476375"/>
                  <a:pt x="757238" y="1471612"/>
                </a:cubicBezTo>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140026" y="1536912"/>
            <a:ext cx="3000375" cy="1657350"/>
          </a:xfrm>
          <a:custGeom>
            <a:avLst/>
            <a:gdLst>
              <a:gd name="connsiteX0" fmla="*/ 728663 w 3000375"/>
              <a:gd name="connsiteY0" fmla="*/ 1514475 h 1657350"/>
              <a:gd name="connsiteX1" fmla="*/ 757238 w 3000375"/>
              <a:gd name="connsiteY1" fmla="*/ 1443037 h 1657350"/>
              <a:gd name="connsiteX2" fmla="*/ 800100 w 3000375"/>
              <a:gd name="connsiteY2" fmla="*/ 1400175 h 1657350"/>
              <a:gd name="connsiteX3" fmla="*/ 971550 w 3000375"/>
              <a:gd name="connsiteY3" fmla="*/ 1314450 h 1657350"/>
              <a:gd name="connsiteX4" fmla="*/ 1085850 w 3000375"/>
              <a:gd name="connsiteY4" fmla="*/ 1285875 h 1657350"/>
              <a:gd name="connsiteX5" fmla="*/ 1243013 w 3000375"/>
              <a:gd name="connsiteY5" fmla="*/ 1228725 h 1657350"/>
              <a:gd name="connsiteX6" fmla="*/ 1343025 w 3000375"/>
              <a:gd name="connsiteY6" fmla="*/ 1200150 h 1657350"/>
              <a:gd name="connsiteX7" fmla="*/ 1457325 w 3000375"/>
              <a:gd name="connsiteY7" fmla="*/ 1171575 h 1657350"/>
              <a:gd name="connsiteX8" fmla="*/ 1785938 w 3000375"/>
              <a:gd name="connsiteY8" fmla="*/ 1185862 h 1657350"/>
              <a:gd name="connsiteX9" fmla="*/ 1843088 w 3000375"/>
              <a:gd name="connsiteY9" fmla="*/ 1200150 h 1657350"/>
              <a:gd name="connsiteX10" fmla="*/ 1928813 w 3000375"/>
              <a:gd name="connsiteY10" fmla="*/ 1243012 h 1657350"/>
              <a:gd name="connsiteX11" fmla="*/ 1971675 w 3000375"/>
              <a:gd name="connsiteY11" fmla="*/ 1285875 h 1657350"/>
              <a:gd name="connsiteX12" fmla="*/ 2057400 w 3000375"/>
              <a:gd name="connsiteY12" fmla="*/ 1343025 h 1657350"/>
              <a:gd name="connsiteX13" fmla="*/ 2100263 w 3000375"/>
              <a:gd name="connsiteY13" fmla="*/ 1371600 h 1657350"/>
              <a:gd name="connsiteX14" fmla="*/ 2185988 w 3000375"/>
              <a:gd name="connsiteY14" fmla="*/ 1428750 h 1657350"/>
              <a:gd name="connsiteX15" fmla="*/ 2271713 w 3000375"/>
              <a:gd name="connsiteY15" fmla="*/ 1471612 h 1657350"/>
              <a:gd name="connsiteX16" fmla="*/ 2371725 w 3000375"/>
              <a:gd name="connsiteY16" fmla="*/ 1514475 h 1657350"/>
              <a:gd name="connsiteX17" fmla="*/ 2414588 w 3000375"/>
              <a:gd name="connsiteY17" fmla="*/ 1543050 h 1657350"/>
              <a:gd name="connsiteX18" fmla="*/ 2500313 w 3000375"/>
              <a:gd name="connsiteY18" fmla="*/ 1571625 h 1657350"/>
              <a:gd name="connsiteX19" fmla="*/ 2543175 w 3000375"/>
              <a:gd name="connsiteY19" fmla="*/ 1585912 h 1657350"/>
              <a:gd name="connsiteX20" fmla="*/ 2657475 w 3000375"/>
              <a:gd name="connsiteY20" fmla="*/ 1614487 h 1657350"/>
              <a:gd name="connsiteX21" fmla="*/ 2771775 w 3000375"/>
              <a:gd name="connsiteY21" fmla="*/ 1643062 h 1657350"/>
              <a:gd name="connsiteX22" fmla="*/ 2957513 w 3000375"/>
              <a:gd name="connsiteY22" fmla="*/ 1585912 h 1657350"/>
              <a:gd name="connsiteX23" fmla="*/ 2986088 w 3000375"/>
              <a:gd name="connsiteY23" fmla="*/ 1500187 h 1657350"/>
              <a:gd name="connsiteX24" fmla="*/ 3000375 w 3000375"/>
              <a:gd name="connsiteY24" fmla="*/ 1457325 h 1657350"/>
              <a:gd name="connsiteX25" fmla="*/ 2986088 w 3000375"/>
              <a:gd name="connsiteY25" fmla="*/ 1000125 h 1657350"/>
              <a:gd name="connsiteX26" fmla="*/ 2971800 w 3000375"/>
              <a:gd name="connsiteY26" fmla="*/ 928687 h 1657350"/>
              <a:gd name="connsiteX27" fmla="*/ 2957513 w 3000375"/>
              <a:gd name="connsiteY27" fmla="*/ 828675 h 1657350"/>
              <a:gd name="connsiteX28" fmla="*/ 2943225 w 3000375"/>
              <a:gd name="connsiteY28" fmla="*/ 771525 h 1657350"/>
              <a:gd name="connsiteX29" fmla="*/ 2914650 w 3000375"/>
              <a:gd name="connsiteY29" fmla="*/ 600075 h 1657350"/>
              <a:gd name="connsiteX30" fmla="*/ 2886075 w 3000375"/>
              <a:gd name="connsiteY30" fmla="*/ 514350 h 1657350"/>
              <a:gd name="connsiteX31" fmla="*/ 2843213 w 3000375"/>
              <a:gd name="connsiteY31" fmla="*/ 428625 h 1657350"/>
              <a:gd name="connsiteX32" fmla="*/ 2800350 w 3000375"/>
              <a:gd name="connsiteY32" fmla="*/ 414337 h 1657350"/>
              <a:gd name="connsiteX33" fmla="*/ 2786063 w 3000375"/>
              <a:gd name="connsiteY33" fmla="*/ 371475 h 1657350"/>
              <a:gd name="connsiteX34" fmla="*/ 2700338 w 3000375"/>
              <a:gd name="connsiteY34" fmla="*/ 300037 h 1657350"/>
              <a:gd name="connsiteX35" fmla="*/ 2571750 w 3000375"/>
              <a:gd name="connsiteY35" fmla="*/ 200025 h 1657350"/>
              <a:gd name="connsiteX36" fmla="*/ 2414588 w 3000375"/>
              <a:gd name="connsiteY36" fmla="*/ 157162 h 1657350"/>
              <a:gd name="connsiteX37" fmla="*/ 2357438 w 3000375"/>
              <a:gd name="connsiteY37" fmla="*/ 142875 h 1657350"/>
              <a:gd name="connsiteX38" fmla="*/ 2214563 w 3000375"/>
              <a:gd name="connsiteY38" fmla="*/ 100012 h 1657350"/>
              <a:gd name="connsiteX39" fmla="*/ 2057400 w 3000375"/>
              <a:gd name="connsiteY39" fmla="*/ 57150 h 1657350"/>
              <a:gd name="connsiteX40" fmla="*/ 1843088 w 3000375"/>
              <a:gd name="connsiteY40" fmla="*/ 28575 h 1657350"/>
              <a:gd name="connsiteX41" fmla="*/ 1685925 w 3000375"/>
              <a:gd name="connsiteY41" fmla="*/ 0 h 1657350"/>
              <a:gd name="connsiteX42" fmla="*/ 642938 w 3000375"/>
              <a:gd name="connsiteY42" fmla="*/ 14287 h 1657350"/>
              <a:gd name="connsiteX43" fmla="*/ 500063 w 3000375"/>
              <a:gd name="connsiteY43" fmla="*/ 57150 h 1657350"/>
              <a:gd name="connsiteX44" fmla="*/ 457200 w 3000375"/>
              <a:gd name="connsiteY44" fmla="*/ 71437 h 1657350"/>
              <a:gd name="connsiteX45" fmla="*/ 400050 w 3000375"/>
              <a:gd name="connsiteY45" fmla="*/ 85725 h 1657350"/>
              <a:gd name="connsiteX46" fmla="*/ 300038 w 3000375"/>
              <a:gd name="connsiteY46" fmla="*/ 114300 h 1657350"/>
              <a:gd name="connsiteX47" fmla="*/ 257175 w 3000375"/>
              <a:gd name="connsiteY47" fmla="*/ 142875 h 1657350"/>
              <a:gd name="connsiteX48" fmla="*/ 228600 w 3000375"/>
              <a:gd name="connsiteY48" fmla="*/ 185737 h 1657350"/>
              <a:gd name="connsiteX49" fmla="*/ 185738 w 3000375"/>
              <a:gd name="connsiteY49" fmla="*/ 200025 h 1657350"/>
              <a:gd name="connsiteX50" fmla="*/ 142875 w 3000375"/>
              <a:gd name="connsiteY50" fmla="*/ 285750 h 1657350"/>
              <a:gd name="connsiteX51" fmla="*/ 100013 w 3000375"/>
              <a:gd name="connsiteY51" fmla="*/ 414337 h 1657350"/>
              <a:gd name="connsiteX52" fmla="*/ 85725 w 3000375"/>
              <a:gd name="connsiteY52" fmla="*/ 457200 h 1657350"/>
              <a:gd name="connsiteX53" fmla="*/ 57150 w 3000375"/>
              <a:gd name="connsiteY53" fmla="*/ 500062 h 1657350"/>
              <a:gd name="connsiteX54" fmla="*/ 14288 w 3000375"/>
              <a:gd name="connsiteY54" fmla="*/ 628650 h 1657350"/>
              <a:gd name="connsiteX55" fmla="*/ 0 w 3000375"/>
              <a:gd name="connsiteY55" fmla="*/ 671512 h 1657350"/>
              <a:gd name="connsiteX56" fmla="*/ 14288 w 3000375"/>
              <a:gd name="connsiteY56" fmla="*/ 1200150 h 1657350"/>
              <a:gd name="connsiteX57" fmla="*/ 42863 w 3000375"/>
              <a:gd name="connsiteY57" fmla="*/ 1285875 h 1657350"/>
              <a:gd name="connsiteX58" fmla="*/ 71438 w 3000375"/>
              <a:gd name="connsiteY58" fmla="*/ 1328737 h 1657350"/>
              <a:gd name="connsiteX59" fmla="*/ 142875 w 3000375"/>
              <a:gd name="connsiteY59" fmla="*/ 1457325 h 1657350"/>
              <a:gd name="connsiteX60" fmla="*/ 171450 w 3000375"/>
              <a:gd name="connsiteY60" fmla="*/ 1500187 h 1657350"/>
              <a:gd name="connsiteX61" fmla="*/ 214313 w 3000375"/>
              <a:gd name="connsiteY61" fmla="*/ 1514475 h 1657350"/>
              <a:gd name="connsiteX62" fmla="*/ 328613 w 3000375"/>
              <a:gd name="connsiteY62" fmla="*/ 1614487 h 1657350"/>
              <a:gd name="connsiteX63" fmla="*/ 414338 w 3000375"/>
              <a:gd name="connsiteY63" fmla="*/ 1643062 h 1657350"/>
              <a:gd name="connsiteX64" fmla="*/ 457200 w 3000375"/>
              <a:gd name="connsiteY64" fmla="*/ 1657350 h 1657350"/>
              <a:gd name="connsiteX65" fmla="*/ 585788 w 3000375"/>
              <a:gd name="connsiteY65" fmla="*/ 1643062 h 1657350"/>
              <a:gd name="connsiteX66" fmla="*/ 628650 w 3000375"/>
              <a:gd name="connsiteY66" fmla="*/ 1628775 h 1657350"/>
              <a:gd name="connsiteX67" fmla="*/ 714375 w 3000375"/>
              <a:gd name="connsiteY67" fmla="*/ 1571625 h 1657350"/>
              <a:gd name="connsiteX68" fmla="*/ 757238 w 3000375"/>
              <a:gd name="connsiteY68" fmla="*/ 1485900 h 1657350"/>
              <a:gd name="connsiteX69" fmla="*/ 757238 w 3000375"/>
              <a:gd name="connsiteY69" fmla="*/ 1471612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00375" h="1657350">
                <a:moveTo>
                  <a:pt x="728663" y="1514475"/>
                </a:moveTo>
                <a:cubicBezTo>
                  <a:pt x="738188" y="1490662"/>
                  <a:pt x="743645" y="1464786"/>
                  <a:pt x="757238" y="1443037"/>
                </a:cubicBezTo>
                <a:cubicBezTo>
                  <a:pt x="767947" y="1425903"/>
                  <a:pt x="784151" y="1412580"/>
                  <a:pt x="800100" y="1400175"/>
                </a:cubicBezTo>
                <a:cubicBezTo>
                  <a:pt x="866265" y="1348713"/>
                  <a:pt x="892380" y="1334242"/>
                  <a:pt x="971550" y="1314450"/>
                </a:cubicBezTo>
                <a:lnTo>
                  <a:pt x="1085850" y="1285875"/>
                </a:lnTo>
                <a:cubicBezTo>
                  <a:pt x="1175709" y="1225970"/>
                  <a:pt x="1079306" y="1283297"/>
                  <a:pt x="1243013" y="1228725"/>
                </a:cubicBezTo>
                <a:cubicBezTo>
                  <a:pt x="1290750" y="1212812"/>
                  <a:pt x="1289197" y="1212112"/>
                  <a:pt x="1343025" y="1200150"/>
                </a:cubicBezTo>
                <a:cubicBezTo>
                  <a:pt x="1446468" y="1177163"/>
                  <a:pt x="1380735" y="1197104"/>
                  <a:pt x="1457325" y="1171575"/>
                </a:cubicBezTo>
                <a:cubicBezTo>
                  <a:pt x="1566863" y="1176337"/>
                  <a:pt x="1676596" y="1177763"/>
                  <a:pt x="1785938" y="1185862"/>
                </a:cubicBezTo>
                <a:cubicBezTo>
                  <a:pt x="1805521" y="1187313"/>
                  <a:pt x="1825039" y="1192415"/>
                  <a:pt x="1843088" y="1200150"/>
                </a:cubicBezTo>
                <a:cubicBezTo>
                  <a:pt x="2036931" y="1283227"/>
                  <a:pt x="1748229" y="1182820"/>
                  <a:pt x="1928813" y="1243012"/>
                </a:cubicBezTo>
                <a:cubicBezTo>
                  <a:pt x="1943100" y="1257300"/>
                  <a:pt x="1955726" y="1273470"/>
                  <a:pt x="1971675" y="1285875"/>
                </a:cubicBezTo>
                <a:cubicBezTo>
                  <a:pt x="1998784" y="1306960"/>
                  <a:pt x="2028825" y="1323975"/>
                  <a:pt x="2057400" y="1343025"/>
                </a:cubicBezTo>
                <a:cubicBezTo>
                  <a:pt x="2071688" y="1352550"/>
                  <a:pt x="2088121" y="1359458"/>
                  <a:pt x="2100263" y="1371600"/>
                </a:cubicBezTo>
                <a:cubicBezTo>
                  <a:pt x="2181515" y="1452852"/>
                  <a:pt x="2103279" y="1387395"/>
                  <a:pt x="2185988" y="1428750"/>
                </a:cubicBezTo>
                <a:cubicBezTo>
                  <a:pt x="2296768" y="1484140"/>
                  <a:pt x="2163982" y="1435703"/>
                  <a:pt x="2271713" y="1471612"/>
                </a:cubicBezTo>
                <a:cubicBezTo>
                  <a:pt x="2379318" y="1543350"/>
                  <a:pt x="2242563" y="1459119"/>
                  <a:pt x="2371725" y="1514475"/>
                </a:cubicBezTo>
                <a:cubicBezTo>
                  <a:pt x="2387508" y="1521239"/>
                  <a:pt x="2398896" y="1536076"/>
                  <a:pt x="2414588" y="1543050"/>
                </a:cubicBezTo>
                <a:cubicBezTo>
                  <a:pt x="2442113" y="1555283"/>
                  <a:pt x="2471738" y="1562100"/>
                  <a:pt x="2500313" y="1571625"/>
                </a:cubicBezTo>
                <a:cubicBezTo>
                  <a:pt x="2514600" y="1576387"/>
                  <a:pt x="2528565" y="1582259"/>
                  <a:pt x="2543175" y="1585912"/>
                </a:cubicBezTo>
                <a:cubicBezTo>
                  <a:pt x="2581275" y="1595437"/>
                  <a:pt x="2620218" y="1602068"/>
                  <a:pt x="2657475" y="1614487"/>
                </a:cubicBezTo>
                <a:cubicBezTo>
                  <a:pt x="2723376" y="1636454"/>
                  <a:pt x="2685570" y="1625821"/>
                  <a:pt x="2771775" y="1643062"/>
                </a:cubicBezTo>
                <a:cubicBezTo>
                  <a:pt x="2849250" y="1635315"/>
                  <a:pt x="2916903" y="1659009"/>
                  <a:pt x="2957513" y="1585912"/>
                </a:cubicBezTo>
                <a:cubicBezTo>
                  <a:pt x="2972141" y="1559582"/>
                  <a:pt x="2976563" y="1528762"/>
                  <a:pt x="2986088" y="1500187"/>
                </a:cubicBezTo>
                <a:lnTo>
                  <a:pt x="3000375" y="1457325"/>
                </a:lnTo>
                <a:cubicBezTo>
                  <a:pt x="2995613" y="1304925"/>
                  <a:pt x="2994318" y="1152377"/>
                  <a:pt x="2986088" y="1000125"/>
                </a:cubicBezTo>
                <a:cubicBezTo>
                  <a:pt x="2984777" y="975876"/>
                  <a:pt x="2975792" y="952641"/>
                  <a:pt x="2971800" y="928687"/>
                </a:cubicBezTo>
                <a:cubicBezTo>
                  <a:pt x="2966264" y="895469"/>
                  <a:pt x="2963537" y="861808"/>
                  <a:pt x="2957513" y="828675"/>
                </a:cubicBezTo>
                <a:cubicBezTo>
                  <a:pt x="2954000" y="809355"/>
                  <a:pt x="2946844" y="790825"/>
                  <a:pt x="2943225" y="771525"/>
                </a:cubicBezTo>
                <a:cubicBezTo>
                  <a:pt x="2932548" y="714579"/>
                  <a:pt x="2932972" y="655040"/>
                  <a:pt x="2914650" y="600075"/>
                </a:cubicBezTo>
                <a:lnTo>
                  <a:pt x="2886075" y="514350"/>
                </a:lnTo>
                <a:cubicBezTo>
                  <a:pt x="2876663" y="486113"/>
                  <a:pt x="2868393" y="448769"/>
                  <a:pt x="2843213" y="428625"/>
                </a:cubicBezTo>
                <a:cubicBezTo>
                  <a:pt x="2831453" y="419217"/>
                  <a:pt x="2814638" y="419100"/>
                  <a:pt x="2800350" y="414337"/>
                </a:cubicBezTo>
                <a:cubicBezTo>
                  <a:pt x="2795588" y="400050"/>
                  <a:pt x="2794417" y="384006"/>
                  <a:pt x="2786063" y="371475"/>
                </a:cubicBezTo>
                <a:cubicBezTo>
                  <a:pt x="2754758" y="324518"/>
                  <a:pt x="2739871" y="332981"/>
                  <a:pt x="2700338" y="300037"/>
                </a:cubicBezTo>
                <a:cubicBezTo>
                  <a:pt x="2651028" y="258945"/>
                  <a:pt x="2643970" y="224099"/>
                  <a:pt x="2571750" y="200025"/>
                </a:cubicBezTo>
                <a:cubicBezTo>
                  <a:pt x="2491633" y="173318"/>
                  <a:pt x="2543494" y="189388"/>
                  <a:pt x="2414588" y="157162"/>
                </a:cubicBezTo>
                <a:cubicBezTo>
                  <a:pt x="2395538" y="152400"/>
                  <a:pt x="2376067" y="149085"/>
                  <a:pt x="2357438" y="142875"/>
                </a:cubicBezTo>
                <a:cubicBezTo>
                  <a:pt x="2153750" y="74979"/>
                  <a:pt x="2365692" y="143192"/>
                  <a:pt x="2214563" y="100012"/>
                </a:cubicBezTo>
                <a:cubicBezTo>
                  <a:pt x="2137006" y="77853"/>
                  <a:pt x="2179625" y="77522"/>
                  <a:pt x="2057400" y="57150"/>
                </a:cubicBezTo>
                <a:cubicBezTo>
                  <a:pt x="1929136" y="35772"/>
                  <a:pt x="2000467" y="46061"/>
                  <a:pt x="1843088" y="28575"/>
                </a:cubicBezTo>
                <a:cubicBezTo>
                  <a:pt x="1782808" y="8481"/>
                  <a:pt x="1766705" y="0"/>
                  <a:pt x="1685925" y="0"/>
                </a:cubicBezTo>
                <a:cubicBezTo>
                  <a:pt x="1338230" y="0"/>
                  <a:pt x="990600" y="9525"/>
                  <a:pt x="642938" y="14287"/>
                </a:cubicBezTo>
                <a:cubicBezTo>
                  <a:pt x="439250" y="82183"/>
                  <a:pt x="651192" y="13970"/>
                  <a:pt x="500063" y="57150"/>
                </a:cubicBezTo>
                <a:cubicBezTo>
                  <a:pt x="485582" y="61287"/>
                  <a:pt x="471681" y="67300"/>
                  <a:pt x="457200" y="71437"/>
                </a:cubicBezTo>
                <a:cubicBezTo>
                  <a:pt x="438319" y="76831"/>
                  <a:pt x="418931" y="80330"/>
                  <a:pt x="400050" y="85725"/>
                </a:cubicBezTo>
                <a:cubicBezTo>
                  <a:pt x="256571" y="126719"/>
                  <a:pt x="478700" y="69633"/>
                  <a:pt x="300038" y="114300"/>
                </a:cubicBezTo>
                <a:cubicBezTo>
                  <a:pt x="285750" y="123825"/>
                  <a:pt x="269317" y="130733"/>
                  <a:pt x="257175" y="142875"/>
                </a:cubicBezTo>
                <a:cubicBezTo>
                  <a:pt x="245033" y="155017"/>
                  <a:pt x="242008" y="175010"/>
                  <a:pt x="228600" y="185737"/>
                </a:cubicBezTo>
                <a:cubicBezTo>
                  <a:pt x="216840" y="195145"/>
                  <a:pt x="200025" y="195262"/>
                  <a:pt x="185738" y="200025"/>
                </a:cubicBezTo>
                <a:cubicBezTo>
                  <a:pt x="133625" y="356356"/>
                  <a:pt x="216740" y="119554"/>
                  <a:pt x="142875" y="285750"/>
                </a:cubicBezTo>
                <a:cubicBezTo>
                  <a:pt x="142871" y="285760"/>
                  <a:pt x="107159" y="392900"/>
                  <a:pt x="100013" y="414337"/>
                </a:cubicBezTo>
                <a:cubicBezTo>
                  <a:pt x="95250" y="428625"/>
                  <a:pt x="94079" y="444669"/>
                  <a:pt x="85725" y="457200"/>
                </a:cubicBezTo>
                <a:lnTo>
                  <a:pt x="57150" y="500062"/>
                </a:lnTo>
                <a:lnTo>
                  <a:pt x="14288" y="628650"/>
                </a:lnTo>
                <a:lnTo>
                  <a:pt x="0" y="671512"/>
                </a:lnTo>
                <a:cubicBezTo>
                  <a:pt x="4763" y="847725"/>
                  <a:pt x="2019" y="1024300"/>
                  <a:pt x="14288" y="1200150"/>
                </a:cubicBezTo>
                <a:cubicBezTo>
                  <a:pt x="16384" y="1230198"/>
                  <a:pt x="26155" y="1260813"/>
                  <a:pt x="42863" y="1285875"/>
                </a:cubicBezTo>
                <a:lnTo>
                  <a:pt x="71438" y="1328737"/>
                </a:lnTo>
                <a:cubicBezTo>
                  <a:pt x="96585" y="1404180"/>
                  <a:pt x="77371" y="1359070"/>
                  <a:pt x="142875" y="1457325"/>
                </a:cubicBezTo>
                <a:cubicBezTo>
                  <a:pt x="152400" y="1471612"/>
                  <a:pt x="155160" y="1494757"/>
                  <a:pt x="171450" y="1500187"/>
                </a:cubicBezTo>
                <a:lnTo>
                  <a:pt x="214313" y="1514475"/>
                </a:lnTo>
                <a:cubicBezTo>
                  <a:pt x="247651" y="1564481"/>
                  <a:pt x="257176" y="1590675"/>
                  <a:pt x="328613" y="1614487"/>
                </a:cubicBezTo>
                <a:lnTo>
                  <a:pt x="414338" y="1643062"/>
                </a:lnTo>
                <a:lnTo>
                  <a:pt x="457200" y="1657350"/>
                </a:lnTo>
                <a:cubicBezTo>
                  <a:pt x="500063" y="1652587"/>
                  <a:pt x="543248" y="1650152"/>
                  <a:pt x="585788" y="1643062"/>
                </a:cubicBezTo>
                <a:cubicBezTo>
                  <a:pt x="600643" y="1640586"/>
                  <a:pt x="616119" y="1637129"/>
                  <a:pt x="628650" y="1628775"/>
                </a:cubicBezTo>
                <a:cubicBezTo>
                  <a:pt x="735673" y="1557426"/>
                  <a:pt x="612460" y="1605596"/>
                  <a:pt x="714375" y="1571625"/>
                </a:cubicBezTo>
                <a:cubicBezTo>
                  <a:pt x="742310" y="1529722"/>
                  <a:pt x="745407" y="1533220"/>
                  <a:pt x="757238" y="1485900"/>
                </a:cubicBezTo>
                <a:cubicBezTo>
                  <a:pt x="758393" y="1481280"/>
                  <a:pt x="757238" y="1476375"/>
                  <a:pt x="757238" y="1471612"/>
                </a:cubicBezTo>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094737" y="1480353"/>
            <a:ext cx="3000375" cy="1657350"/>
          </a:xfrm>
          <a:custGeom>
            <a:avLst/>
            <a:gdLst>
              <a:gd name="connsiteX0" fmla="*/ 728663 w 3000375"/>
              <a:gd name="connsiteY0" fmla="*/ 1514475 h 1657350"/>
              <a:gd name="connsiteX1" fmla="*/ 757238 w 3000375"/>
              <a:gd name="connsiteY1" fmla="*/ 1443037 h 1657350"/>
              <a:gd name="connsiteX2" fmla="*/ 800100 w 3000375"/>
              <a:gd name="connsiteY2" fmla="*/ 1400175 h 1657350"/>
              <a:gd name="connsiteX3" fmla="*/ 971550 w 3000375"/>
              <a:gd name="connsiteY3" fmla="*/ 1314450 h 1657350"/>
              <a:gd name="connsiteX4" fmla="*/ 1085850 w 3000375"/>
              <a:gd name="connsiteY4" fmla="*/ 1285875 h 1657350"/>
              <a:gd name="connsiteX5" fmla="*/ 1243013 w 3000375"/>
              <a:gd name="connsiteY5" fmla="*/ 1228725 h 1657350"/>
              <a:gd name="connsiteX6" fmla="*/ 1343025 w 3000375"/>
              <a:gd name="connsiteY6" fmla="*/ 1200150 h 1657350"/>
              <a:gd name="connsiteX7" fmla="*/ 1457325 w 3000375"/>
              <a:gd name="connsiteY7" fmla="*/ 1171575 h 1657350"/>
              <a:gd name="connsiteX8" fmla="*/ 1785938 w 3000375"/>
              <a:gd name="connsiteY8" fmla="*/ 1185862 h 1657350"/>
              <a:gd name="connsiteX9" fmla="*/ 1843088 w 3000375"/>
              <a:gd name="connsiteY9" fmla="*/ 1200150 h 1657350"/>
              <a:gd name="connsiteX10" fmla="*/ 1928813 w 3000375"/>
              <a:gd name="connsiteY10" fmla="*/ 1243012 h 1657350"/>
              <a:gd name="connsiteX11" fmla="*/ 1971675 w 3000375"/>
              <a:gd name="connsiteY11" fmla="*/ 1285875 h 1657350"/>
              <a:gd name="connsiteX12" fmla="*/ 2057400 w 3000375"/>
              <a:gd name="connsiteY12" fmla="*/ 1343025 h 1657350"/>
              <a:gd name="connsiteX13" fmla="*/ 2100263 w 3000375"/>
              <a:gd name="connsiteY13" fmla="*/ 1371600 h 1657350"/>
              <a:gd name="connsiteX14" fmla="*/ 2185988 w 3000375"/>
              <a:gd name="connsiteY14" fmla="*/ 1428750 h 1657350"/>
              <a:gd name="connsiteX15" fmla="*/ 2271713 w 3000375"/>
              <a:gd name="connsiteY15" fmla="*/ 1471612 h 1657350"/>
              <a:gd name="connsiteX16" fmla="*/ 2371725 w 3000375"/>
              <a:gd name="connsiteY16" fmla="*/ 1514475 h 1657350"/>
              <a:gd name="connsiteX17" fmla="*/ 2414588 w 3000375"/>
              <a:gd name="connsiteY17" fmla="*/ 1543050 h 1657350"/>
              <a:gd name="connsiteX18" fmla="*/ 2500313 w 3000375"/>
              <a:gd name="connsiteY18" fmla="*/ 1571625 h 1657350"/>
              <a:gd name="connsiteX19" fmla="*/ 2543175 w 3000375"/>
              <a:gd name="connsiteY19" fmla="*/ 1585912 h 1657350"/>
              <a:gd name="connsiteX20" fmla="*/ 2657475 w 3000375"/>
              <a:gd name="connsiteY20" fmla="*/ 1614487 h 1657350"/>
              <a:gd name="connsiteX21" fmla="*/ 2771775 w 3000375"/>
              <a:gd name="connsiteY21" fmla="*/ 1643062 h 1657350"/>
              <a:gd name="connsiteX22" fmla="*/ 2957513 w 3000375"/>
              <a:gd name="connsiteY22" fmla="*/ 1585912 h 1657350"/>
              <a:gd name="connsiteX23" fmla="*/ 2986088 w 3000375"/>
              <a:gd name="connsiteY23" fmla="*/ 1500187 h 1657350"/>
              <a:gd name="connsiteX24" fmla="*/ 3000375 w 3000375"/>
              <a:gd name="connsiteY24" fmla="*/ 1457325 h 1657350"/>
              <a:gd name="connsiteX25" fmla="*/ 2986088 w 3000375"/>
              <a:gd name="connsiteY25" fmla="*/ 1000125 h 1657350"/>
              <a:gd name="connsiteX26" fmla="*/ 2971800 w 3000375"/>
              <a:gd name="connsiteY26" fmla="*/ 928687 h 1657350"/>
              <a:gd name="connsiteX27" fmla="*/ 2957513 w 3000375"/>
              <a:gd name="connsiteY27" fmla="*/ 828675 h 1657350"/>
              <a:gd name="connsiteX28" fmla="*/ 2943225 w 3000375"/>
              <a:gd name="connsiteY28" fmla="*/ 771525 h 1657350"/>
              <a:gd name="connsiteX29" fmla="*/ 2914650 w 3000375"/>
              <a:gd name="connsiteY29" fmla="*/ 600075 h 1657350"/>
              <a:gd name="connsiteX30" fmla="*/ 2886075 w 3000375"/>
              <a:gd name="connsiteY30" fmla="*/ 514350 h 1657350"/>
              <a:gd name="connsiteX31" fmla="*/ 2843213 w 3000375"/>
              <a:gd name="connsiteY31" fmla="*/ 428625 h 1657350"/>
              <a:gd name="connsiteX32" fmla="*/ 2800350 w 3000375"/>
              <a:gd name="connsiteY32" fmla="*/ 414337 h 1657350"/>
              <a:gd name="connsiteX33" fmla="*/ 2786063 w 3000375"/>
              <a:gd name="connsiteY33" fmla="*/ 371475 h 1657350"/>
              <a:gd name="connsiteX34" fmla="*/ 2700338 w 3000375"/>
              <a:gd name="connsiteY34" fmla="*/ 300037 h 1657350"/>
              <a:gd name="connsiteX35" fmla="*/ 2571750 w 3000375"/>
              <a:gd name="connsiteY35" fmla="*/ 200025 h 1657350"/>
              <a:gd name="connsiteX36" fmla="*/ 2414588 w 3000375"/>
              <a:gd name="connsiteY36" fmla="*/ 157162 h 1657350"/>
              <a:gd name="connsiteX37" fmla="*/ 2357438 w 3000375"/>
              <a:gd name="connsiteY37" fmla="*/ 142875 h 1657350"/>
              <a:gd name="connsiteX38" fmla="*/ 2214563 w 3000375"/>
              <a:gd name="connsiteY38" fmla="*/ 100012 h 1657350"/>
              <a:gd name="connsiteX39" fmla="*/ 2057400 w 3000375"/>
              <a:gd name="connsiteY39" fmla="*/ 57150 h 1657350"/>
              <a:gd name="connsiteX40" fmla="*/ 1843088 w 3000375"/>
              <a:gd name="connsiteY40" fmla="*/ 28575 h 1657350"/>
              <a:gd name="connsiteX41" fmla="*/ 1685925 w 3000375"/>
              <a:gd name="connsiteY41" fmla="*/ 0 h 1657350"/>
              <a:gd name="connsiteX42" fmla="*/ 642938 w 3000375"/>
              <a:gd name="connsiteY42" fmla="*/ 14287 h 1657350"/>
              <a:gd name="connsiteX43" fmla="*/ 500063 w 3000375"/>
              <a:gd name="connsiteY43" fmla="*/ 57150 h 1657350"/>
              <a:gd name="connsiteX44" fmla="*/ 457200 w 3000375"/>
              <a:gd name="connsiteY44" fmla="*/ 71437 h 1657350"/>
              <a:gd name="connsiteX45" fmla="*/ 400050 w 3000375"/>
              <a:gd name="connsiteY45" fmla="*/ 85725 h 1657350"/>
              <a:gd name="connsiteX46" fmla="*/ 300038 w 3000375"/>
              <a:gd name="connsiteY46" fmla="*/ 114300 h 1657350"/>
              <a:gd name="connsiteX47" fmla="*/ 257175 w 3000375"/>
              <a:gd name="connsiteY47" fmla="*/ 142875 h 1657350"/>
              <a:gd name="connsiteX48" fmla="*/ 228600 w 3000375"/>
              <a:gd name="connsiteY48" fmla="*/ 185737 h 1657350"/>
              <a:gd name="connsiteX49" fmla="*/ 185738 w 3000375"/>
              <a:gd name="connsiteY49" fmla="*/ 200025 h 1657350"/>
              <a:gd name="connsiteX50" fmla="*/ 142875 w 3000375"/>
              <a:gd name="connsiteY50" fmla="*/ 285750 h 1657350"/>
              <a:gd name="connsiteX51" fmla="*/ 100013 w 3000375"/>
              <a:gd name="connsiteY51" fmla="*/ 414337 h 1657350"/>
              <a:gd name="connsiteX52" fmla="*/ 85725 w 3000375"/>
              <a:gd name="connsiteY52" fmla="*/ 457200 h 1657350"/>
              <a:gd name="connsiteX53" fmla="*/ 57150 w 3000375"/>
              <a:gd name="connsiteY53" fmla="*/ 500062 h 1657350"/>
              <a:gd name="connsiteX54" fmla="*/ 14288 w 3000375"/>
              <a:gd name="connsiteY54" fmla="*/ 628650 h 1657350"/>
              <a:gd name="connsiteX55" fmla="*/ 0 w 3000375"/>
              <a:gd name="connsiteY55" fmla="*/ 671512 h 1657350"/>
              <a:gd name="connsiteX56" fmla="*/ 14288 w 3000375"/>
              <a:gd name="connsiteY56" fmla="*/ 1200150 h 1657350"/>
              <a:gd name="connsiteX57" fmla="*/ 42863 w 3000375"/>
              <a:gd name="connsiteY57" fmla="*/ 1285875 h 1657350"/>
              <a:gd name="connsiteX58" fmla="*/ 71438 w 3000375"/>
              <a:gd name="connsiteY58" fmla="*/ 1328737 h 1657350"/>
              <a:gd name="connsiteX59" fmla="*/ 142875 w 3000375"/>
              <a:gd name="connsiteY59" fmla="*/ 1457325 h 1657350"/>
              <a:gd name="connsiteX60" fmla="*/ 171450 w 3000375"/>
              <a:gd name="connsiteY60" fmla="*/ 1500187 h 1657350"/>
              <a:gd name="connsiteX61" fmla="*/ 214313 w 3000375"/>
              <a:gd name="connsiteY61" fmla="*/ 1514475 h 1657350"/>
              <a:gd name="connsiteX62" fmla="*/ 328613 w 3000375"/>
              <a:gd name="connsiteY62" fmla="*/ 1614487 h 1657350"/>
              <a:gd name="connsiteX63" fmla="*/ 414338 w 3000375"/>
              <a:gd name="connsiteY63" fmla="*/ 1643062 h 1657350"/>
              <a:gd name="connsiteX64" fmla="*/ 457200 w 3000375"/>
              <a:gd name="connsiteY64" fmla="*/ 1657350 h 1657350"/>
              <a:gd name="connsiteX65" fmla="*/ 585788 w 3000375"/>
              <a:gd name="connsiteY65" fmla="*/ 1643062 h 1657350"/>
              <a:gd name="connsiteX66" fmla="*/ 628650 w 3000375"/>
              <a:gd name="connsiteY66" fmla="*/ 1628775 h 1657350"/>
              <a:gd name="connsiteX67" fmla="*/ 714375 w 3000375"/>
              <a:gd name="connsiteY67" fmla="*/ 1571625 h 1657350"/>
              <a:gd name="connsiteX68" fmla="*/ 757238 w 3000375"/>
              <a:gd name="connsiteY68" fmla="*/ 1485900 h 1657350"/>
              <a:gd name="connsiteX69" fmla="*/ 757238 w 3000375"/>
              <a:gd name="connsiteY69" fmla="*/ 1471612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00375" h="1657350">
                <a:moveTo>
                  <a:pt x="728663" y="1514475"/>
                </a:moveTo>
                <a:cubicBezTo>
                  <a:pt x="738188" y="1490662"/>
                  <a:pt x="743645" y="1464786"/>
                  <a:pt x="757238" y="1443037"/>
                </a:cubicBezTo>
                <a:cubicBezTo>
                  <a:pt x="767947" y="1425903"/>
                  <a:pt x="784151" y="1412580"/>
                  <a:pt x="800100" y="1400175"/>
                </a:cubicBezTo>
                <a:cubicBezTo>
                  <a:pt x="866265" y="1348713"/>
                  <a:pt x="892380" y="1334242"/>
                  <a:pt x="971550" y="1314450"/>
                </a:cubicBezTo>
                <a:lnTo>
                  <a:pt x="1085850" y="1285875"/>
                </a:lnTo>
                <a:cubicBezTo>
                  <a:pt x="1175709" y="1225970"/>
                  <a:pt x="1079306" y="1283297"/>
                  <a:pt x="1243013" y="1228725"/>
                </a:cubicBezTo>
                <a:cubicBezTo>
                  <a:pt x="1290750" y="1212812"/>
                  <a:pt x="1289197" y="1212112"/>
                  <a:pt x="1343025" y="1200150"/>
                </a:cubicBezTo>
                <a:cubicBezTo>
                  <a:pt x="1446468" y="1177163"/>
                  <a:pt x="1380735" y="1197104"/>
                  <a:pt x="1457325" y="1171575"/>
                </a:cubicBezTo>
                <a:cubicBezTo>
                  <a:pt x="1566863" y="1176337"/>
                  <a:pt x="1676596" y="1177763"/>
                  <a:pt x="1785938" y="1185862"/>
                </a:cubicBezTo>
                <a:cubicBezTo>
                  <a:pt x="1805521" y="1187313"/>
                  <a:pt x="1825039" y="1192415"/>
                  <a:pt x="1843088" y="1200150"/>
                </a:cubicBezTo>
                <a:cubicBezTo>
                  <a:pt x="2036931" y="1283227"/>
                  <a:pt x="1748229" y="1182820"/>
                  <a:pt x="1928813" y="1243012"/>
                </a:cubicBezTo>
                <a:cubicBezTo>
                  <a:pt x="1943100" y="1257300"/>
                  <a:pt x="1955726" y="1273470"/>
                  <a:pt x="1971675" y="1285875"/>
                </a:cubicBezTo>
                <a:cubicBezTo>
                  <a:pt x="1998784" y="1306960"/>
                  <a:pt x="2028825" y="1323975"/>
                  <a:pt x="2057400" y="1343025"/>
                </a:cubicBezTo>
                <a:cubicBezTo>
                  <a:pt x="2071688" y="1352550"/>
                  <a:pt x="2088121" y="1359458"/>
                  <a:pt x="2100263" y="1371600"/>
                </a:cubicBezTo>
                <a:cubicBezTo>
                  <a:pt x="2181515" y="1452852"/>
                  <a:pt x="2103279" y="1387395"/>
                  <a:pt x="2185988" y="1428750"/>
                </a:cubicBezTo>
                <a:cubicBezTo>
                  <a:pt x="2296768" y="1484140"/>
                  <a:pt x="2163982" y="1435703"/>
                  <a:pt x="2271713" y="1471612"/>
                </a:cubicBezTo>
                <a:cubicBezTo>
                  <a:pt x="2379318" y="1543350"/>
                  <a:pt x="2242563" y="1459119"/>
                  <a:pt x="2371725" y="1514475"/>
                </a:cubicBezTo>
                <a:cubicBezTo>
                  <a:pt x="2387508" y="1521239"/>
                  <a:pt x="2398896" y="1536076"/>
                  <a:pt x="2414588" y="1543050"/>
                </a:cubicBezTo>
                <a:cubicBezTo>
                  <a:pt x="2442113" y="1555283"/>
                  <a:pt x="2471738" y="1562100"/>
                  <a:pt x="2500313" y="1571625"/>
                </a:cubicBezTo>
                <a:cubicBezTo>
                  <a:pt x="2514600" y="1576387"/>
                  <a:pt x="2528565" y="1582259"/>
                  <a:pt x="2543175" y="1585912"/>
                </a:cubicBezTo>
                <a:cubicBezTo>
                  <a:pt x="2581275" y="1595437"/>
                  <a:pt x="2620218" y="1602068"/>
                  <a:pt x="2657475" y="1614487"/>
                </a:cubicBezTo>
                <a:cubicBezTo>
                  <a:pt x="2723376" y="1636454"/>
                  <a:pt x="2685570" y="1625821"/>
                  <a:pt x="2771775" y="1643062"/>
                </a:cubicBezTo>
                <a:cubicBezTo>
                  <a:pt x="2849250" y="1635315"/>
                  <a:pt x="2916903" y="1659009"/>
                  <a:pt x="2957513" y="1585912"/>
                </a:cubicBezTo>
                <a:cubicBezTo>
                  <a:pt x="2972141" y="1559582"/>
                  <a:pt x="2976563" y="1528762"/>
                  <a:pt x="2986088" y="1500187"/>
                </a:cubicBezTo>
                <a:lnTo>
                  <a:pt x="3000375" y="1457325"/>
                </a:lnTo>
                <a:cubicBezTo>
                  <a:pt x="2995613" y="1304925"/>
                  <a:pt x="2994318" y="1152377"/>
                  <a:pt x="2986088" y="1000125"/>
                </a:cubicBezTo>
                <a:cubicBezTo>
                  <a:pt x="2984777" y="975876"/>
                  <a:pt x="2975792" y="952641"/>
                  <a:pt x="2971800" y="928687"/>
                </a:cubicBezTo>
                <a:cubicBezTo>
                  <a:pt x="2966264" y="895469"/>
                  <a:pt x="2963537" y="861808"/>
                  <a:pt x="2957513" y="828675"/>
                </a:cubicBezTo>
                <a:cubicBezTo>
                  <a:pt x="2954000" y="809355"/>
                  <a:pt x="2946844" y="790825"/>
                  <a:pt x="2943225" y="771525"/>
                </a:cubicBezTo>
                <a:cubicBezTo>
                  <a:pt x="2932548" y="714579"/>
                  <a:pt x="2932972" y="655040"/>
                  <a:pt x="2914650" y="600075"/>
                </a:cubicBezTo>
                <a:lnTo>
                  <a:pt x="2886075" y="514350"/>
                </a:lnTo>
                <a:cubicBezTo>
                  <a:pt x="2876663" y="486113"/>
                  <a:pt x="2868393" y="448769"/>
                  <a:pt x="2843213" y="428625"/>
                </a:cubicBezTo>
                <a:cubicBezTo>
                  <a:pt x="2831453" y="419217"/>
                  <a:pt x="2814638" y="419100"/>
                  <a:pt x="2800350" y="414337"/>
                </a:cubicBezTo>
                <a:cubicBezTo>
                  <a:pt x="2795588" y="400050"/>
                  <a:pt x="2794417" y="384006"/>
                  <a:pt x="2786063" y="371475"/>
                </a:cubicBezTo>
                <a:cubicBezTo>
                  <a:pt x="2754758" y="324518"/>
                  <a:pt x="2739871" y="332981"/>
                  <a:pt x="2700338" y="300037"/>
                </a:cubicBezTo>
                <a:cubicBezTo>
                  <a:pt x="2651028" y="258945"/>
                  <a:pt x="2643970" y="224099"/>
                  <a:pt x="2571750" y="200025"/>
                </a:cubicBezTo>
                <a:cubicBezTo>
                  <a:pt x="2491633" y="173318"/>
                  <a:pt x="2543494" y="189388"/>
                  <a:pt x="2414588" y="157162"/>
                </a:cubicBezTo>
                <a:cubicBezTo>
                  <a:pt x="2395538" y="152400"/>
                  <a:pt x="2376067" y="149085"/>
                  <a:pt x="2357438" y="142875"/>
                </a:cubicBezTo>
                <a:cubicBezTo>
                  <a:pt x="2153750" y="74979"/>
                  <a:pt x="2365692" y="143192"/>
                  <a:pt x="2214563" y="100012"/>
                </a:cubicBezTo>
                <a:cubicBezTo>
                  <a:pt x="2137006" y="77853"/>
                  <a:pt x="2179625" y="77522"/>
                  <a:pt x="2057400" y="57150"/>
                </a:cubicBezTo>
                <a:cubicBezTo>
                  <a:pt x="1929136" y="35772"/>
                  <a:pt x="2000467" y="46061"/>
                  <a:pt x="1843088" y="28575"/>
                </a:cubicBezTo>
                <a:cubicBezTo>
                  <a:pt x="1782808" y="8481"/>
                  <a:pt x="1766705" y="0"/>
                  <a:pt x="1685925" y="0"/>
                </a:cubicBezTo>
                <a:cubicBezTo>
                  <a:pt x="1338230" y="0"/>
                  <a:pt x="990600" y="9525"/>
                  <a:pt x="642938" y="14287"/>
                </a:cubicBezTo>
                <a:cubicBezTo>
                  <a:pt x="439250" y="82183"/>
                  <a:pt x="651192" y="13970"/>
                  <a:pt x="500063" y="57150"/>
                </a:cubicBezTo>
                <a:cubicBezTo>
                  <a:pt x="485582" y="61287"/>
                  <a:pt x="471681" y="67300"/>
                  <a:pt x="457200" y="71437"/>
                </a:cubicBezTo>
                <a:cubicBezTo>
                  <a:pt x="438319" y="76831"/>
                  <a:pt x="418931" y="80330"/>
                  <a:pt x="400050" y="85725"/>
                </a:cubicBezTo>
                <a:cubicBezTo>
                  <a:pt x="256571" y="126719"/>
                  <a:pt x="478700" y="69633"/>
                  <a:pt x="300038" y="114300"/>
                </a:cubicBezTo>
                <a:cubicBezTo>
                  <a:pt x="285750" y="123825"/>
                  <a:pt x="269317" y="130733"/>
                  <a:pt x="257175" y="142875"/>
                </a:cubicBezTo>
                <a:cubicBezTo>
                  <a:pt x="245033" y="155017"/>
                  <a:pt x="242008" y="175010"/>
                  <a:pt x="228600" y="185737"/>
                </a:cubicBezTo>
                <a:cubicBezTo>
                  <a:pt x="216840" y="195145"/>
                  <a:pt x="200025" y="195262"/>
                  <a:pt x="185738" y="200025"/>
                </a:cubicBezTo>
                <a:cubicBezTo>
                  <a:pt x="133625" y="356356"/>
                  <a:pt x="216740" y="119554"/>
                  <a:pt x="142875" y="285750"/>
                </a:cubicBezTo>
                <a:cubicBezTo>
                  <a:pt x="142871" y="285760"/>
                  <a:pt x="107159" y="392900"/>
                  <a:pt x="100013" y="414337"/>
                </a:cubicBezTo>
                <a:cubicBezTo>
                  <a:pt x="95250" y="428625"/>
                  <a:pt x="94079" y="444669"/>
                  <a:pt x="85725" y="457200"/>
                </a:cubicBezTo>
                <a:lnTo>
                  <a:pt x="57150" y="500062"/>
                </a:lnTo>
                <a:lnTo>
                  <a:pt x="14288" y="628650"/>
                </a:lnTo>
                <a:lnTo>
                  <a:pt x="0" y="671512"/>
                </a:lnTo>
                <a:cubicBezTo>
                  <a:pt x="4763" y="847725"/>
                  <a:pt x="2019" y="1024300"/>
                  <a:pt x="14288" y="1200150"/>
                </a:cubicBezTo>
                <a:cubicBezTo>
                  <a:pt x="16384" y="1230198"/>
                  <a:pt x="26155" y="1260813"/>
                  <a:pt x="42863" y="1285875"/>
                </a:cubicBezTo>
                <a:lnTo>
                  <a:pt x="71438" y="1328737"/>
                </a:lnTo>
                <a:cubicBezTo>
                  <a:pt x="96585" y="1404180"/>
                  <a:pt x="77371" y="1359070"/>
                  <a:pt x="142875" y="1457325"/>
                </a:cubicBezTo>
                <a:cubicBezTo>
                  <a:pt x="152400" y="1471612"/>
                  <a:pt x="155160" y="1494757"/>
                  <a:pt x="171450" y="1500187"/>
                </a:cubicBezTo>
                <a:lnTo>
                  <a:pt x="214313" y="1514475"/>
                </a:lnTo>
                <a:cubicBezTo>
                  <a:pt x="247651" y="1564481"/>
                  <a:pt x="257176" y="1590675"/>
                  <a:pt x="328613" y="1614487"/>
                </a:cubicBezTo>
                <a:lnTo>
                  <a:pt x="414338" y="1643062"/>
                </a:lnTo>
                <a:lnTo>
                  <a:pt x="457200" y="1657350"/>
                </a:lnTo>
                <a:cubicBezTo>
                  <a:pt x="500063" y="1652587"/>
                  <a:pt x="543248" y="1650152"/>
                  <a:pt x="585788" y="1643062"/>
                </a:cubicBezTo>
                <a:cubicBezTo>
                  <a:pt x="600643" y="1640586"/>
                  <a:pt x="616119" y="1637129"/>
                  <a:pt x="628650" y="1628775"/>
                </a:cubicBezTo>
                <a:cubicBezTo>
                  <a:pt x="735673" y="1557426"/>
                  <a:pt x="612460" y="1605596"/>
                  <a:pt x="714375" y="1571625"/>
                </a:cubicBezTo>
                <a:cubicBezTo>
                  <a:pt x="742310" y="1529722"/>
                  <a:pt x="745407" y="1533220"/>
                  <a:pt x="757238" y="1485900"/>
                </a:cubicBezTo>
                <a:cubicBezTo>
                  <a:pt x="758393" y="1481280"/>
                  <a:pt x="757238" y="1476375"/>
                  <a:pt x="757238" y="1471612"/>
                </a:cubicBezTo>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0" y="4761"/>
            <a:ext cx="9144000" cy="679055"/>
          </a:xfrm>
          <a:solidFill>
            <a:srgbClr val="92D050">
              <a:alpha val="78000"/>
            </a:srgbClr>
          </a:solidFill>
        </p:spPr>
        <p:txBody>
          <a:bodyPr>
            <a:noAutofit/>
          </a:bodyPr>
          <a:lstStyle/>
          <a:p>
            <a:pPr fontAlgn="b"/>
            <a:r>
              <a:rPr lang="en-US" sz="2000" dirty="0">
                <a:latin typeface="Arial"/>
                <a:cs typeface="Arial"/>
              </a:rPr>
              <a:t>2.1.S2 </a:t>
            </a:r>
            <a:r>
              <a:rPr lang="en-US" sz="2000" dirty="0">
                <a:solidFill>
                  <a:srgbClr val="000000"/>
                </a:solidFill>
                <a:latin typeface="Arial"/>
                <a:cs typeface="Arial"/>
              </a:rPr>
              <a:t>Identification of </a:t>
            </a:r>
            <a:r>
              <a:rPr lang="en-US" sz="2000" dirty="0" err="1">
                <a:solidFill>
                  <a:srgbClr val="000000"/>
                </a:solidFill>
                <a:latin typeface="Arial"/>
                <a:cs typeface="Arial"/>
              </a:rPr>
              <a:t>biochemicals</a:t>
            </a:r>
            <a:r>
              <a:rPr lang="en-US" sz="20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126344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c/ce/AminoAcidball.svg/1000px-AminoAcidball.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2400" y="1362464"/>
            <a:ext cx="7329405" cy="52185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6581001"/>
            <a:ext cx="4572000" cy="276999"/>
          </a:xfrm>
          <a:prstGeom prst="rect">
            <a:avLst/>
          </a:prstGeom>
        </p:spPr>
        <p:txBody>
          <a:bodyPr>
            <a:spAutoFit/>
          </a:bodyPr>
          <a:lstStyle/>
          <a:p>
            <a:pPr algn="r"/>
            <a:r>
              <a:rPr lang="en-US" sz="1200" dirty="0">
                <a:hlinkClick r:id="rId3"/>
              </a:rPr>
              <a:t>http://commons.wikimedia.org/wiki/File:AminoAcidball.svg</a:t>
            </a:r>
            <a:endParaRPr lang="en-US" sz="1200" dirty="0"/>
          </a:p>
        </p:txBody>
      </p:sp>
      <p:sp>
        <p:nvSpPr>
          <p:cNvPr id="3" name="TextBox 2"/>
          <p:cNvSpPr txBox="1"/>
          <p:nvPr/>
        </p:nvSpPr>
        <p:spPr>
          <a:xfrm>
            <a:off x="145646" y="1052223"/>
            <a:ext cx="6840760" cy="1569660"/>
          </a:xfrm>
          <a:prstGeom prst="rect">
            <a:avLst/>
          </a:prstGeom>
          <a:solidFill>
            <a:srgbClr val="FFFF00"/>
          </a:solidFill>
        </p:spPr>
        <p:txBody>
          <a:bodyPr wrap="square" rtlCol="0">
            <a:spAutoFit/>
          </a:bodyPr>
          <a:lstStyle/>
          <a:p>
            <a:r>
              <a:rPr lang="en-US" sz="2400" dirty="0"/>
              <a:t>Drawn slightly differently you can see the bit that is always the same and the R Group. </a:t>
            </a:r>
          </a:p>
          <a:p>
            <a:r>
              <a:rPr lang="en-US" sz="2400" dirty="0"/>
              <a:t>The R group is like </a:t>
            </a:r>
            <a:r>
              <a:rPr lang="en-US" sz="2400" i="1" dirty="0">
                <a:latin typeface="Times New Roman" pitchFamily="18" charset="0"/>
                <a:cs typeface="Times New Roman" pitchFamily="18" charset="0"/>
              </a:rPr>
              <a:t>x</a:t>
            </a:r>
            <a:r>
              <a:rPr lang="en-US" sz="2400" dirty="0">
                <a:cs typeface="Times New Roman" pitchFamily="18" charset="0"/>
              </a:rPr>
              <a:t> in an equation. It is a variable that stands in for a bunch of different side chains</a:t>
            </a:r>
            <a:endParaRPr lang="en-US" sz="2400" dirty="0"/>
          </a:p>
        </p:txBody>
      </p:sp>
      <p:sp>
        <p:nvSpPr>
          <p:cNvPr id="7" name="Title 1"/>
          <p:cNvSpPr>
            <a:spLocks noGrp="1"/>
          </p:cNvSpPr>
          <p:nvPr>
            <p:ph type="title"/>
          </p:nvPr>
        </p:nvSpPr>
        <p:spPr>
          <a:xfrm>
            <a:off x="0" y="4761"/>
            <a:ext cx="9144000" cy="715688"/>
          </a:xfrm>
          <a:solidFill>
            <a:srgbClr val="92D050">
              <a:alpha val="78000"/>
            </a:srgbClr>
          </a:solidFill>
        </p:spPr>
        <p:txBody>
          <a:bodyPr>
            <a:noAutofit/>
          </a:bodyPr>
          <a:lstStyle/>
          <a:p>
            <a:pPr fontAlgn="b"/>
            <a:r>
              <a:rPr lang="en-US" sz="2000" dirty="0">
                <a:latin typeface="Arial"/>
                <a:cs typeface="Arial"/>
              </a:rPr>
              <a:t>2.1.S2 </a:t>
            </a:r>
            <a:r>
              <a:rPr lang="en-US" sz="2000" dirty="0">
                <a:solidFill>
                  <a:srgbClr val="000000"/>
                </a:solidFill>
                <a:latin typeface="Arial"/>
                <a:cs typeface="Arial"/>
              </a:rPr>
              <a:t>Identification of </a:t>
            </a:r>
            <a:r>
              <a:rPr lang="en-US" sz="2000" dirty="0" err="1">
                <a:solidFill>
                  <a:srgbClr val="000000"/>
                </a:solidFill>
                <a:latin typeface="Arial"/>
                <a:cs typeface="Arial"/>
              </a:rPr>
              <a:t>biochemicals</a:t>
            </a:r>
            <a:r>
              <a:rPr lang="en-US" sz="20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309312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c/ce/AminoAcidball.svg/1000px-AminoAcidbal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1340426"/>
            <a:ext cx="6086416" cy="4333529"/>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1828800" y="2747422"/>
            <a:ext cx="1700213" cy="2085975"/>
          </a:xfrm>
          <a:custGeom>
            <a:avLst/>
            <a:gdLst>
              <a:gd name="connsiteX0" fmla="*/ 500063 w 1700213"/>
              <a:gd name="connsiteY0" fmla="*/ 0 h 2085975"/>
              <a:gd name="connsiteX1" fmla="*/ 600075 w 1700213"/>
              <a:gd name="connsiteY1" fmla="*/ 14288 h 2085975"/>
              <a:gd name="connsiteX2" fmla="*/ 700088 w 1700213"/>
              <a:gd name="connsiteY2" fmla="*/ 42863 h 2085975"/>
              <a:gd name="connsiteX3" fmla="*/ 757238 w 1700213"/>
              <a:gd name="connsiteY3" fmla="*/ 57150 h 2085975"/>
              <a:gd name="connsiteX4" fmla="*/ 842963 w 1700213"/>
              <a:gd name="connsiteY4" fmla="*/ 114300 h 2085975"/>
              <a:gd name="connsiteX5" fmla="*/ 900113 w 1700213"/>
              <a:gd name="connsiteY5" fmla="*/ 157163 h 2085975"/>
              <a:gd name="connsiteX6" fmla="*/ 957263 w 1700213"/>
              <a:gd name="connsiteY6" fmla="*/ 185738 h 2085975"/>
              <a:gd name="connsiteX7" fmla="*/ 1000125 w 1700213"/>
              <a:gd name="connsiteY7" fmla="*/ 228600 h 2085975"/>
              <a:gd name="connsiteX8" fmla="*/ 1143000 w 1700213"/>
              <a:gd name="connsiteY8" fmla="*/ 314325 h 2085975"/>
              <a:gd name="connsiteX9" fmla="*/ 1214438 w 1700213"/>
              <a:gd name="connsiteY9" fmla="*/ 371475 h 2085975"/>
              <a:gd name="connsiteX10" fmla="*/ 1257300 w 1700213"/>
              <a:gd name="connsiteY10" fmla="*/ 414338 h 2085975"/>
              <a:gd name="connsiteX11" fmla="*/ 1343025 w 1700213"/>
              <a:gd name="connsiteY11" fmla="*/ 457200 h 2085975"/>
              <a:gd name="connsiteX12" fmla="*/ 1428750 w 1700213"/>
              <a:gd name="connsiteY12" fmla="*/ 528638 h 2085975"/>
              <a:gd name="connsiteX13" fmla="*/ 1514475 w 1700213"/>
              <a:gd name="connsiteY13" fmla="*/ 585788 h 2085975"/>
              <a:gd name="connsiteX14" fmla="*/ 1557338 w 1700213"/>
              <a:gd name="connsiteY14" fmla="*/ 614363 h 2085975"/>
              <a:gd name="connsiteX15" fmla="*/ 1614488 w 1700213"/>
              <a:gd name="connsiteY15" fmla="*/ 700088 h 2085975"/>
              <a:gd name="connsiteX16" fmla="*/ 1628775 w 1700213"/>
              <a:gd name="connsiteY16" fmla="*/ 742950 h 2085975"/>
              <a:gd name="connsiteX17" fmla="*/ 1671638 w 1700213"/>
              <a:gd name="connsiteY17" fmla="*/ 828675 h 2085975"/>
              <a:gd name="connsiteX18" fmla="*/ 1685925 w 1700213"/>
              <a:gd name="connsiteY18" fmla="*/ 928688 h 2085975"/>
              <a:gd name="connsiteX19" fmla="*/ 1700213 w 1700213"/>
              <a:gd name="connsiteY19" fmla="*/ 971550 h 2085975"/>
              <a:gd name="connsiteX20" fmla="*/ 1685925 w 1700213"/>
              <a:gd name="connsiteY20" fmla="*/ 1243013 h 2085975"/>
              <a:gd name="connsiteX21" fmla="*/ 1614488 w 1700213"/>
              <a:gd name="connsiteY21" fmla="*/ 1385888 h 2085975"/>
              <a:gd name="connsiteX22" fmla="*/ 1600200 w 1700213"/>
              <a:gd name="connsiteY22" fmla="*/ 1428750 h 2085975"/>
              <a:gd name="connsiteX23" fmla="*/ 1514475 w 1700213"/>
              <a:gd name="connsiteY23" fmla="*/ 1485900 h 2085975"/>
              <a:gd name="connsiteX24" fmla="*/ 1428750 w 1700213"/>
              <a:gd name="connsiteY24" fmla="*/ 1571625 h 2085975"/>
              <a:gd name="connsiteX25" fmla="*/ 1285875 w 1700213"/>
              <a:gd name="connsiteY25" fmla="*/ 1657350 h 2085975"/>
              <a:gd name="connsiteX26" fmla="*/ 1157288 w 1700213"/>
              <a:gd name="connsiteY26" fmla="*/ 1757363 h 2085975"/>
              <a:gd name="connsiteX27" fmla="*/ 1057275 w 1700213"/>
              <a:gd name="connsiteY27" fmla="*/ 1785938 h 2085975"/>
              <a:gd name="connsiteX28" fmla="*/ 971550 w 1700213"/>
              <a:gd name="connsiteY28" fmla="*/ 1843088 h 2085975"/>
              <a:gd name="connsiteX29" fmla="*/ 928688 w 1700213"/>
              <a:gd name="connsiteY29" fmla="*/ 1871663 h 2085975"/>
              <a:gd name="connsiteX30" fmla="*/ 871538 w 1700213"/>
              <a:gd name="connsiteY30" fmla="*/ 1900238 h 2085975"/>
              <a:gd name="connsiteX31" fmla="*/ 785813 w 1700213"/>
              <a:gd name="connsiteY31" fmla="*/ 1957388 h 2085975"/>
              <a:gd name="connsiteX32" fmla="*/ 700088 w 1700213"/>
              <a:gd name="connsiteY32" fmla="*/ 2014538 h 2085975"/>
              <a:gd name="connsiteX33" fmla="*/ 571500 w 1700213"/>
              <a:gd name="connsiteY33" fmla="*/ 2071688 h 2085975"/>
              <a:gd name="connsiteX34" fmla="*/ 528638 w 1700213"/>
              <a:gd name="connsiteY34" fmla="*/ 2085975 h 2085975"/>
              <a:gd name="connsiteX35" fmla="*/ 442913 w 1700213"/>
              <a:gd name="connsiteY35" fmla="*/ 2071688 h 2085975"/>
              <a:gd name="connsiteX36" fmla="*/ 414338 w 1700213"/>
              <a:gd name="connsiteY36" fmla="*/ 2028825 h 2085975"/>
              <a:gd name="connsiteX37" fmla="*/ 371475 w 1700213"/>
              <a:gd name="connsiteY37" fmla="*/ 2000250 h 2085975"/>
              <a:gd name="connsiteX38" fmla="*/ 314325 w 1700213"/>
              <a:gd name="connsiteY38" fmla="*/ 1914525 h 2085975"/>
              <a:gd name="connsiteX39" fmla="*/ 285750 w 1700213"/>
              <a:gd name="connsiteY39" fmla="*/ 1857375 h 2085975"/>
              <a:gd name="connsiteX40" fmla="*/ 228600 w 1700213"/>
              <a:gd name="connsiteY40" fmla="*/ 1771650 h 2085975"/>
              <a:gd name="connsiteX41" fmla="*/ 185738 w 1700213"/>
              <a:gd name="connsiteY41" fmla="*/ 1671638 h 2085975"/>
              <a:gd name="connsiteX42" fmla="*/ 142875 w 1700213"/>
              <a:gd name="connsiteY42" fmla="*/ 1585913 h 2085975"/>
              <a:gd name="connsiteX43" fmla="*/ 128588 w 1700213"/>
              <a:gd name="connsiteY43" fmla="*/ 1543050 h 2085975"/>
              <a:gd name="connsiteX44" fmla="*/ 114300 w 1700213"/>
              <a:gd name="connsiteY44" fmla="*/ 1485900 h 2085975"/>
              <a:gd name="connsiteX45" fmla="*/ 85725 w 1700213"/>
              <a:gd name="connsiteY45" fmla="*/ 1414463 h 2085975"/>
              <a:gd name="connsiteX46" fmla="*/ 71438 w 1700213"/>
              <a:gd name="connsiteY46" fmla="*/ 1357313 h 2085975"/>
              <a:gd name="connsiteX47" fmla="*/ 42863 w 1700213"/>
              <a:gd name="connsiteY47" fmla="*/ 1271588 h 2085975"/>
              <a:gd name="connsiteX48" fmla="*/ 28575 w 1700213"/>
              <a:gd name="connsiteY48" fmla="*/ 1171575 h 2085975"/>
              <a:gd name="connsiteX49" fmla="*/ 14288 w 1700213"/>
              <a:gd name="connsiteY49" fmla="*/ 1042988 h 2085975"/>
              <a:gd name="connsiteX50" fmla="*/ 0 w 1700213"/>
              <a:gd name="connsiteY50" fmla="*/ 971550 h 2085975"/>
              <a:gd name="connsiteX51" fmla="*/ 14288 w 1700213"/>
              <a:gd name="connsiteY51" fmla="*/ 414338 h 2085975"/>
              <a:gd name="connsiteX52" fmla="*/ 71438 w 1700213"/>
              <a:gd name="connsiteY52" fmla="*/ 285750 h 2085975"/>
              <a:gd name="connsiteX53" fmla="*/ 114300 w 1700213"/>
              <a:gd name="connsiteY53" fmla="*/ 257175 h 2085975"/>
              <a:gd name="connsiteX54" fmla="*/ 185738 w 1700213"/>
              <a:gd name="connsiteY54" fmla="*/ 185738 h 2085975"/>
              <a:gd name="connsiteX55" fmla="*/ 257175 w 1700213"/>
              <a:gd name="connsiteY55" fmla="*/ 128588 h 2085975"/>
              <a:gd name="connsiteX56" fmla="*/ 300038 w 1700213"/>
              <a:gd name="connsiteY56" fmla="*/ 100013 h 2085975"/>
              <a:gd name="connsiteX57" fmla="*/ 328613 w 1700213"/>
              <a:gd name="connsiteY57" fmla="*/ 57150 h 2085975"/>
              <a:gd name="connsiteX58" fmla="*/ 485775 w 1700213"/>
              <a:gd name="connsiteY58" fmla="*/ 14288 h 2085975"/>
              <a:gd name="connsiteX59" fmla="*/ 500063 w 1700213"/>
              <a:gd name="connsiteY59" fmla="*/ 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00213" h="2085975">
                <a:moveTo>
                  <a:pt x="500063" y="0"/>
                </a:moveTo>
                <a:cubicBezTo>
                  <a:pt x="519113" y="0"/>
                  <a:pt x="566942" y="8264"/>
                  <a:pt x="600075" y="14288"/>
                </a:cubicBezTo>
                <a:cubicBezTo>
                  <a:pt x="661503" y="25457"/>
                  <a:pt x="646522" y="27558"/>
                  <a:pt x="700088" y="42863"/>
                </a:cubicBezTo>
                <a:cubicBezTo>
                  <a:pt x="718969" y="48257"/>
                  <a:pt x="738188" y="52388"/>
                  <a:pt x="757238" y="57150"/>
                </a:cubicBezTo>
                <a:cubicBezTo>
                  <a:pt x="785813" y="76200"/>
                  <a:pt x="815489" y="93694"/>
                  <a:pt x="842963" y="114300"/>
                </a:cubicBezTo>
                <a:cubicBezTo>
                  <a:pt x="862013" y="128588"/>
                  <a:pt x="879920" y="144542"/>
                  <a:pt x="900113" y="157163"/>
                </a:cubicBezTo>
                <a:cubicBezTo>
                  <a:pt x="918174" y="168451"/>
                  <a:pt x="939932" y="173358"/>
                  <a:pt x="957263" y="185738"/>
                </a:cubicBezTo>
                <a:cubicBezTo>
                  <a:pt x="973705" y="197482"/>
                  <a:pt x="984176" y="216195"/>
                  <a:pt x="1000125" y="228600"/>
                </a:cubicBezTo>
                <a:cubicBezTo>
                  <a:pt x="1062193" y="276875"/>
                  <a:pt x="1080795" y="283222"/>
                  <a:pt x="1143000" y="314325"/>
                </a:cubicBezTo>
                <a:cubicBezTo>
                  <a:pt x="1206908" y="410188"/>
                  <a:pt x="1131623" y="316265"/>
                  <a:pt x="1214438" y="371475"/>
                </a:cubicBezTo>
                <a:cubicBezTo>
                  <a:pt x="1231250" y="382683"/>
                  <a:pt x="1241778" y="401403"/>
                  <a:pt x="1257300" y="414338"/>
                </a:cubicBezTo>
                <a:cubicBezTo>
                  <a:pt x="1294228" y="445112"/>
                  <a:pt x="1300068" y="442881"/>
                  <a:pt x="1343025" y="457200"/>
                </a:cubicBezTo>
                <a:cubicBezTo>
                  <a:pt x="1496184" y="559305"/>
                  <a:pt x="1263744" y="400299"/>
                  <a:pt x="1428750" y="528638"/>
                </a:cubicBezTo>
                <a:cubicBezTo>
                  <a:pt x="1455859" y="549723"/>
                  <a:pt x="1485900" y="566738"/>
                  <a:pt x="1514475" y="585788"/>
                </a:cubicBezTo>
                <a:lnTo>
                  <a:pt x="1557338" y="614363"/>
                </a:lnTo>
                <a:cubicBezTo>
                  <a:pt x="1591309" y="716278"/>
                  <a:pt x="1543139" y="593065"/>
                  <a:pt x="1614488" y="700088"/>
                </a:cubicBezTo>
                <a:cubicBezTo>
                  <a:pt x="1622842" y="712619"/>
                  <a:pt x="1622040" y="729480"/>
                  <a:pt x="1628775" y="742950"/>
                </a:cubicBezTo>
                <a:cubicBezTo>
                  <a:pt x="1684172" y="853744"/>
                  <a:pt x="1635723" y="720934"/>
                  <a:pt x="1671638" y="828675"/>
                </a:cubicBezTo>
                <a:cubicBezTo>
                  <a:pt x="1676400" y="862013"/>
                  <a:pt x="1679321" y="895666"/>
                  <a:pt x="1685925" y="928688"/>
                </a:cubicBezTo>
                <a:cubicBezTo>
                  <a:pt x="1688879" y="943456"/>
                  <a:pt x="1700213" y="956490"/>
                  <a:pt x="1700213" y="971550"/>
                </a:cubicBezTo>
                <a:cubicBezTo>
                  <a:pt x="1700213" y="1062163"/>
                  <a:pt x="1693775" y="1152741"/>
                  <a:pt x="1685925" y="1243013"/>
                </a:cubicBezTo>
                <a:cubicBezTo>
                  <a:pt x="1676399" y="1352564"/>
                  <a:pt x="1659637" y="1250449"/>
                  <a:pt x="1614488" y="1385888"/>
                </a:cubicBezTo>
                <a:cubicBezTo>
                  <a:pt x="1609725" y="1400175"/>
                  <a:pt x="1610849" y="1418101"/>
                  <a:pt x="1600200" y="1428750"/>
                </a:cubicBezTo>
                <a:cubicBezTo>
                  <a:pt x="1575916" y="1453034"/>
                  <a:pt x="1538759" y="1461616"/>
                  <a:pt x="1514475" y="1485900"/>
                </a:cubicBezTo>
                <a:cubicBezTo>
                  <a:pt x="1485900" y="1514475"/>
                  <a:pt x="1464895" y="1553553"/>
                  <a:pt x="1428750" y="1571625"/>
                </a:cubicBezTo>
                <a:cubicBezTo>
                  <a:pt x="1383654" y="1594173"/>
                  <a:pt x="1320356" y="1622869"/>
                  <a:pt x="1285875" y="1657350"/>
                </a:cubicBezTo>
                <a:cubicBezTo>
                  <a:pt x="1252244" y="1690982"/>
                  <a:pt x="1202861" y="1745970"/>
                  <a:pt x="1157288" y="1757363"/>
                </a:cubicBezTo>
                <a:cubicBezTo>
                  <a:pt x="1143832" y="1760727"/>
                  <a:pt x="1074048" y="1776620"/>
                  <a:pt x="1057275" y="1785938"/>
                </a:cubicBezTo>
                <a:cubicBezTo>
                  <a:pt x="1027254" y="1802616"/>
                  <a:pt x="1000125" y="1824038"/>
                  <a:pt x="971550" y="1843088"/>
                </a:cubicBezTo>
                <a:cubicBezTo>
                  <a:pt x="957263" y="1852613"/>
                  <a:pt x="944046" y="1863984"/>
                  <a:pt x="928688" y="1871663"/>
                </a:cubicBezTo>
                <a:cubicBezTo>
                  <a:pt x="909638" y="1881188"/>
                  <a:pt x="889801" y="1889280"/>
                  <a:pt x="871538" y="1900238"/>
                </a:cubicBezTo>
                <a:cubicBezTo>
                  <a:pt x="842089" y="1917907"/>
                  <a:pt x="814388" y="1938338"/>
                  <a:pt x="785813" y="1957388"/>
                </a:cubicBezTo>
                <a:lnTo>
                  <a:pt x="700088" y="2014538"/>
                </a:lnTo>
                <a:cubicBezTo>
                  <a:pt x="632165" y="2059820"/>
                  <a:pt x="673512" y="2037684"/>
                  <a:pt x="571500" y="2071688"/>
                </a:cubicBezTo>
                <a:lnTo>
                  <a:pt x="528638" y="2085975"/>
                </a:lnTo>
                <a:cubicBezTo>
                  <a:pt x="500063" y="2081213"/>
                  <a:pt x="468824" y="2084643"/>
                  <a:pt x="442913" y="2071688"/>
                </a:cubicBezTo>
                <a:cubicBezTo>
                  <a:pt x="427554" y="2064009"/>
                  <a:pt x="426480" y="2040967"/>
                  <a:pt x="414338" y="2028825"/>
                </a:cubicBezTo>
                <a:cubicBezTo>
                  <a:pt x="402196" y="2016683"/>
                  <a:pt x="385763" y="2009775"/>
                  <a:pt x="371475" y="2000250"/>
                </a:cubicBezTo>
                <a:cubicBezTo>
                  <a:pt x="352425" y="1971675"/>
                  <a:pt x="329684" y="1945242"/>
                  <a:pt x="314325" y="1914525"/>
                </a:cubicBezTo>
                <a:cubicBezTo>
                  <a:pt x="304800" y="1895475"/>
                  <a:pt x="296708" y="1875638"/>
                  <a:pt x="285750" y="1857375"/>
                </a:cubicBezTo>
                <a:cubicBezTo>
                  <a:pt x="268081" y="1827926"/>
                  <a:pt x="228600" y="1771650"/>
                  <a:pt x="228600" y="1771650"/>
                </a:cubicBezTo>
                <a:cubicBezTo>
                  <a:pt x="195096" y="1671137"/>
                  <a:pt x="238700" y="1795215"/>
                  <a:pt x="185738" y="1671638"/>
                </a:cubicBezTo>
                <a:cubicBezTo>
                  <a:pt x="150247" y="1588825"/>
                  <a:pt x="197788" y="1668282"/>
                  <a:pt x="142875" y="1585913"/>
                </a:cubicBezTo>
                <a:cubicBezTo>
                  <a:pt x="138113" y="1571625"/>
                  <a:pt x="132725" y="1557531"/>
                  <a:pt x="128588" y="1543050"/>
                </a:cubicBezTo>
                <a:cubicBezTo>
                  <a:pt x="123194" y="1524169"/>
                  <a:pt x="120510" y="1504529"/>
                  <a:pt x="114300" y="1485900"/>
                </a:cubicBezTo>
                <a:cubicBezTo>
                  <a:pt x="106190" y="1461569"/>
                  <a:pt x="93835" y="1438794"/>
                  <a:pt x="85725" y="1414463"/>
                </a:cubicBezTo>
                <a:cubicBezTo>
                  <a:pt x="79516" y="1395834"/>
                  <a:pt x="77080" y="1376121"/>
                  <a:pt x="71438" y="1357313"/>
                </a:cubicBezTo>
                <a:cubicBezTo>
                  <a:pt x="62783" y="1328463"/>
                  <a:pt x="42863" y="1271588"/>
                  <a:pt x="42863" y="1271588"/>
                </a:cubicBezTo>
                <a:cubicBezTo>
                  <a:pt x="38100" y="1238250"/>
                  <a:pt x="32752" y="1204991"/>
                  <a:pt x="28575" y="1171575"/>
                </a:cubicBezTo>
                <a:cubicBezTo>
                  <a:pt x="23226" y="1128782"/>
                  <a:pt x="20387" y="1085681"/>
                  <a:pt x="14288" y="1042988"/>
                </a:cubicBezTo>
                <a:cubicBezTo>
                  <a:pt x="10854" y="1018948"/>
                  <a:pt x="4763" y="995363"/>
                  <a:pt x="0" y="971550"/>
                </a:cubicBezTo>
                <a:cubicBezTo>
                  <a:pt x="4763" y="785813"/>
                  <a:pt x="1929" y="599725"/>
                  <a:pt x="14288" y="414338"/>
                </a:cubicBezTo>
                <a:cubicBezTo>
                  <a:pt x="16309" y="384023"/>
                  <a:pt x="44389" y="312799"/>
                  <a:pt x="71438" y="285750"/>
                </a:cubicBezTo>
                <a:cubicBezTo>
                  <a:pt x="83580" y="273608"/>
                  <a:pt x="100013" y="266700"/>
                  <a:pt x="114300" y="257175"/>
                </a:cubicBezTo>
                <a:cubicBezTo>
                  <a:pt x="190502" y="142873"/>
                  <a:pt x="90485" y="280991"/>
                  <a:pt x="185738" y="185738"/>
                </a:cubicBezTo>
                <a:cubicBezTo>
                  <a:pt x="250364" y="121112"/>
                  <a:pt x="173731" y="156402"/>
                  <a:pt x="257175" y="128588"/>
                </a:cubicBezTo>
                <a:cubicBezTo>
                  <a:pt x="271463" y="119063"/>
                  <a:pt x="287896" y="112155"/>
                  <a:pt x="300038" y="100013"/>
                </a:cubicBezTo>
                <a:cubicBezTo>
                  <a:pt x="312180" y="87871"/>
                  <a:pt x="314052" y="66251"/>
                  <a:pt x="328613" y="57150"/>
                </a:cubicBezTo>
                <a:cubicBezTo>
                  <a:pt x="356738" y="39572"/>
                  <a:pt x="449814" y="19425"/>
                  <a:pt x="485775" y="14288"/>
                </a:cubicBezTo>
                <a:cubicBezTo>
                  <a:pt x="495204" y="12941"/>
                  <a:pt x="481013" y="0"/>
                  <a:pt x="500063" y="0"/>
                </a:cubicBez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7337" y="2676193"/>
            <a:ext cx="1685850" cy="830997"/>
          </a:xfrm>
          <a:prstGeom prst="rect">
            <a:avLst/>
          </a:prstGeom>
          <a:noFill/>
        </p:spPr>
        <p:txBody>
          <a:bodyPr wrap="square" rtlCol="0">
            <a:spAutoFit/>
          </a:bodyPr>
          <a:lstStyle/>
          <a:p>
            <a:r>
              <a:rPr lang="en-US" sz="2400" dirty="0"/>
              <a:t>The amine group (NH</a:t>
            </a:r>
            <a:r>
              <a:rPr lang="en-US" sz="2400" baseline="-25000" dirty="0"/>
              <a:t>2</a:t>
            </a:r>
            <a:r>
              <a:rPr lang="en-US" sz="2400" dirty="0"/>
              <a:t>)</a:t>
            </a:r>
          </a:p>
        </p:txBody>
      </p:sp>
      <p:sp>
        <p:nvSpPr>
          <p:cNvPr id="6" name="Freeform 5"/>
          <p:cNvSpPr/>
          <p:nvPr/>
        </p:nvSpPr>
        <p:spPr>
          <a:xfrm>
            <a:off x="5000625" y="1447260"/>
            <a:ext cx="2714625" cy="3873000"/>
          </a:xfrm>
          <a:custGeom>
            <a:avLst/>
            <a:gdLst>
              <a:gd name="connsiteX0" fmla="*/ 1428750 w 2714625"/>
              <a:gd name="connsiteY0" fmla="*/ 28575 h 3873000"/>
              <a:gd name="connsiteX1" fmla="*/ 1357313 w 2714625"/>
              <a:gd name="connsiteY1" fmla="*/ 71437 h 3873000"/>
              <a:gd name="connsiteX2" fmla="*/ 1271588 w 2714625"/>
              <a:gd name="connsiteY2" fmla="*/ 214312 h 3873000"/>
              <a:gd name="connsiteX3" fmla="*/ 1243013 w 2714625"/>
              <a:gd name="connsiteY3" fmla="*/ 257175 h 3873000"/>
              <a:gd name="connsiteX4" fmla="*/ 1200150 w 2714625"/>
              <a:gd name="connsiteY4" fmla="*/ 414337 h 3873000"/>
              <a:gd name="connsiteX5" fmla="*/ 1185863 w 2714625"/>
              <a:gd name="connsiteY5" fmla="*/ 600075 h 3873000"/>
              <a:gd name="connsiteX6" fmla="*/ 1157288 w 2714625"/>
              <a:gd name="connsiteY6" fmla="*/ 685800 h 3873000"/>
              <a:gd name="connsiteX7" fmla="*/ 1100138 w 2714625"/>
              <a:gd name="connsiteY7" fmla="*/ 914400 h 3873000"/>
              <a:gd name="connsiteX8" fmla="*/ 1085850 w 2714625"/>
              <a:gd name="connsiteY8" fmla="*/ 957262 h 3873000"/>
              <a:gd name="connsiteX9" fmla="*/ 1057275 w 2714625"/>
              <a:gd name="connsiteY9" fmla="*/ 1000125 h 3873000"/>
              <a:gd name="connsiteX10" fmla="*/ 1014413 w 2714625"/>
              <a:gd name="connsiteY10" fmla="*/ 1085850 h 3873000"/>
              <a:gd name="connsiteX11" fmla="*/ 1000125 w 2714625"/>
              <a:gd name="connsiteY11" fmla="*/ 1128712 h 3873000"/>
              <a:gd name="connsiteX12" fmla="*/ 985838 w 2714625"/>
              <a:gd name="connsiteY12" fmla="*/ 1185862 h 3873000"/>
              <a:gd name="connsiteX13" fmla="*/ 857250 w 2714625"/>
              <a:gd name="connsiteY13" fmla="*/ 1300162 h 3873000"/>
              <a:gd name="connsiteX14" fmla="*/ 742950 w 2714625"/>
              <a:gd name="connsiteY14" fmla="*/ 1428750 h 3873000"/>
              <a:gd name="connsiteX15" fmla="*/ 700088 w 2714625"/>
              <a:gd name="connsiteY15" fmla="*/ 1471612 h 3873000"/>
              <a:gd name="connsiteX16" fmla="*/ 628650 w 2714625"/>
              <a:gd name="connsiteY16" fmla="*/ 1528762 h 3873000"/>
              <a:gd name="connsiteX17" fmla="*/ 600075 w 2714625"/>
              <a:gd name="connsiteY17" fmla="*/ 1571625 h 3873000"/>
              <a:gd name="connsiteX18" fmla="*/ 500063 w 2714625"/>
              <a:gd name="connsiteY18" fmla="*/ 1643062 h 3873000"/>
              <a:gd name="connsiteX19" fmla="*/ 442913 w 2714625"/>
              <a:gd name="connsiteY19" fmla="*/ 1728787 h 3873000"/>
              <a:gd name="connsiteX20" fmla="*/ 371475 w 2714625"/>
              <a:gd name="connsiteY20" fmla="*/ 1800225 h 3873000"/>
              <a:gd name="connsiteX21" fmla="*/ 342900 w 2714625"/>
              <a:gd name="connsiteY21" fmla="*/ 1843087 h 3873000"/>
              <a:gd name="connsiteX22" fmla="*/ 257175 w 2714625"/>
              <a:gd name="connsiteY22" fmla="*/ 1914525 h 3873000"/>
              <a:gd name="connsiteX23" fmla="*/ 200025 w 2714625"/>
              <a:gd name="connsiteY23" fmla="*/ 2000250 h 3873000"/>
              <a:gd name="connsiteX24" fmla="*/ 171450 w 2714625"/>
              <a:gd name="connsiteY24" fmla="*/ 2043112 h 3873000"/>
              <a:gd name="connsiteX25" fmla="*/ 142875 w 2714625"/>
              <a:gd name="connsiteY25" fmla="*/ 2143125 h 3873000"/>
              <a:gd name="connsiteX26" fmla="*/ 128588 w 2714625"/>
              <a:gd name="connsiteY26" fmla="*/ 2185987 h 3873000"/>
              <a:gd name="connsiteX27" fmla="*/ 114300 w 2714625"/>
              <a:gd name="connsiteY27" fmla="*/ 2243137 h 3873000"/>
              <a:gd name="connsiteX28" fmla="*/ 100013 w 2714625"/>
              <a:gd name="connsiteY28" fmla="*/ 2286000 h 3873000"/>
              <a:gd name="connsiteX29" fmla="*/ 71438 w 2714625"/>
              <a:gd name="connsiteY29" fmla="*/ 2400300 h 3873000"/>
              <a:gd name="connsiteX30" fmla="*/ 28575 w 2714625"/>
              <a:gd name="connsiteY30" fmla="*/ 2557462 h 3873000"/>
              <a:gd name="connsiteX31" fmla="*/ 0 w 2714625"/>
              <a:gd name="connsiteY31" fmla="*/ 2643187 h 3873000"/>
              <a:gd name="connsiteX32" fmla="*/ 14288 w 2714625"/>
              <a:gd name="connsiteY32" fmla="*/ 2828925 h 3873000"/>
              <a:gd name="connsiteX33" fmla="*/ 57150 w 2714625"/>
              <a:gd name="connsiteY33" fmla="*/ 2986087 h 3873000"/>
              <a:gd name="connsiteX34" fmla="*/ 85725 w 2714625"/>
              <a:gd name="connsiteY34" fmla="*/ 3028950 h 3873000"/>
              <a:gd name="connsiteX35" fmla="*/ 157163 w 2714625"/>
              <a:gd name="connsiteY35" fmla="*/ 3143250 h 3873000"/>
              <a:gd name="connsiteX36" fmla="*/ 228600 w 2714625"/>
              <a:gd name="connsiteY36" fmla="*/ 3271837 h 3873000"/>
              <a:gd name="connsiteX37" fmla="*/ 314325 w 2714625"/>
              <a:gd name="connsiteY37" fmla="*/ 3357562 h 3873000"/>
              <a:gd name="connsiteX38" fmla="*/ 342900 w 2714625"/>
              <a:gd name="connsiteY38" fmla="*/ 3400425 h 3873000"/>
              <a:gd name="connsiteX39" fmla="*/ 428625 w 2714625"/>
              <a:gd name="connsiteY39" fmla="*/ 3471862 h 3873000"/>
              <a:gd name="connsiteX40" fmla="*/ 457200 w 2714625"/>
              <a:gd name="connsiteY40" fmla="*/ 3514725 h 3873000"/>
              <a:gd name="connsiteX41" fmla="*/ 500063 w 2714625"/>
              <a:gd name="connsiteY41" fmla="*/ 3529012 h 3873000"/>
              <a:gd name="connsiteX42" fmla="*/ 557213 w 2714625"/>
              <a:gd name="connsiteY42" fmla="*/ 3557587 h 3873000"/>
              <a:gd name="connsiteX43" fmla="*/ 642938 w 2714625"/>
              <a:gd name="connsiteY43" fmla="*/ 3600450 h 3873000"/>
              <a:gd name="connsiteX44" fmla="*/ 685800 w 2714625"/>
              <a:gd name="connsiteY44" fmla="*/ 3643312 h 3873000"/>
              <a:gd name="connsiteX45" fmla="*/ 800100 w 2714625"/>
              <a:gd name="connsiteY45" fmla="*/ 3671887 h 3873000"/>
              <a:gd name="connsiteX46" fmla="*/ 900113 w 2714625"/>
              <a:gd name="connsiteY46" fmla="*/ 3714750 h 3873000"/>
              <a:gd name="connsiteX47" fmla="*/ 1057275 w 2714625"/>
              <a:gd name="connsiteY47" fmla="*/ 3757612 h 3873000"/>
              <a:gd name="connsiteX48" fmla="*/ 1185863 w 2714625"/>
              <a:gd name="connsiteY48" fmla="*/ 3771900 h 3873000"/>
              <a:gd name="connsiteX49" fmla="*/ 1285875 w 2714625"/>
              <a:gd name="connsiteY49" fmla="*/ 3800475 h 3873000"/>
              <a:gd name="connsiteX50" fmla="*/ 1371600 w 2714625"/>
              <a:gd name="connsiteY50" fmla="*/ 3829050 h 3873000"/>
              <a:gd name="connsiteX51" fmla="*/ 1457325 w 2714625"/>
              <a:gd name="connsiteY51" fmla="*/ 3843337 h 3873000"/>
              <a:gd name="connsiteX52" fmla="*/ 1500188 w 2714625"/>
              <a:gd name="connsiteY52" fmla="*/ 3857625 h 3873000"/>
              <a:gd name="connsiteX53" fmla="*/ 1857375 w 2714625"/>
              <a:gd name="connsiteY53" fmla="*/ 3857625 h 3873000"/>
              <a:gd name="connsiteX54" fmla="*/ 2028825 w 2714625"/>
              <a:gd name="connsiteY54" fmla="*/ 3771900 h 3873000"/>
              <a:gd name="connsiteX55" fmla="*/ 2157413 w 2714625"/>
              <a:gd name="connsiteY55" fmla="*/ 3657600 h 3873000"/>
              <a:gd name="connsiteX56" fmla="*/ 2185988 w 2714625"/>
              <a:gd name="connsiteY56" fmla="*/ 3614737 h 3873000"/>
              <a:gd name="connsiteX57" fmla="*/ 2286000 w 2714625"/>
              <a:gd name="connsiteY57" fmla="*/ 3529012 h 3873000"/>
              <a:gd name="connsiteX58" fmla="*/ 2328863 w 2714625"/>
              <a:gd name="connsiteY58" fmla="*/ 3443287 h 3873000"/>
              <a:gd name="connsiteX59" fmla="*/ 2357438 w 2714625"/>
              <a:gd name="connsiteY59" fmla="*/ 3386137 h 3873000"/>
              <a:gd name="connsiteX60" fmla="*/ 2400300 w 2714625"/>
              <a:gd name="connsiteY60" fmla="*/ 3357562 h 3873000"/>
              <a:gd name="connsiteX61" fmla="*/ 2428875 w 2714625"/>
              <a:gd name="connsiteY61" fmla="*/ 3271837 h 3873000"/>
              <a:gd name="connsiteX62" fmla="*/ 2486025 w 2714625"/>
              <a:gd name="connsiteY62" fmla="*/ 3186112 h 3873000"/>
              <a:gd name="connsiteX63" fmla="*/ 2514600 w 2714625"/>
              <a:gd name="connsiteY63" fmla="*/ 3086100 h 3873000"/>
              <a:gd name="connsiteX64" fmla="*/ 2543175 w 2714625"/>
              <a:gd name="connsiteY64" fmla="*/ 3028950 h 3873000"/>
              <a:gd name="connsiteX65" fmla="*/ 2571750 w 2714625"/>
              <a:gd name="connsiteY65" fmla="*/ 2943225 h 3873000"/>
              <a:gd name="connsiteX66" fmla="*/ 2600325 w 2714625"/>
              <a:gd name="connsiteY66" fmla="*/ 2857500 h 3873000"/>
              <a:gd name="connsiteX67" fmla="*/ 2614613 w 2714625"/>
              <a:gd name="connsiteY67" fmla="*/ 2800350 h 3873000"/>
              <a:gd name="connsiteX68" fmla="*/ 2628900 w 2714625"/>
              <a:gd name="connsiteY68" fmla="*/ 2757487 h 3873000"/>
              <a:gd name="connsiteX69" fmla="*/ 2657475 w 2714625"/>
              <a:gd name="connsiteY69" fmla="*/ 2643187 h 3873000"/>
              <a:gd name="connsiteX70" fmla="*/ 2671763 w 2714625"/>
              <a:gd name="connsiteY70" fmla="*/ 2528887 h 3873000"/>
              <a:gd name="connsiteX71" fmla="*/ 2686050 w 2714625"/>
              <a:gd name="connsiteY71" fmla="*/ 2486025 h 3873000"/>
              <a:gd name="connsiteX72" fmla="*/ 2714625 w 2714625"/>
              <a:gd name="connsiteY72" fmla="*/ 2271712 h 3873000"/>
              <a:gd name="connsiteX73" fmla="*/ 2700338 w 2714625"/>
              <a:gd name="connsiteY73" fmla="*/ 1757362 h 3873000"/>
              <a:gd name="connsiteX74" fmla="*/ 2686050 w 2714625"/>
              <a:gd name="connsiteY74" fmla="*/ 1500187 h 3873000"/>
              <a:gd name="connsiteX75" fmla="*/ 2657475 w 2714625"/>
              <a:gd name="connsiteY75" fmla="*/ 1343025 h 3873000"/>
              <a:gd name="connsiteX76" fmla="*/ 2628900 w 2714625"/>
              <a:gd name="connsiteY76" fmla="*/ 1228725 h 3873000"/>
              <a:gd name="connsiteX77" fmla="*/ 2600325 w 2714625"/>
              <a:gd name="connsiteY77" fmla="*/ 1171575 h 3873000"/>
              <a:gd name="connsiteX78" fmla="*/ 2571750 w 2714625"/>
              <a:gd name="connsiteY78" fmla="*/ 1071562 h 3873000"/>
              <a:gd name="connsiteX79" fmla="*/ 2543175 w 2714625"/>
              <a:gd name="connsiteY79" fmla="*/ 971550 h 3873000"/>
              <a:gd name="connsiteX80" fmla="*/ 2528888 w 2714625"/>
              <a:gd name="connsiteY80" fmla="*/ 785812 h 3873000"/>
              <a:gd name="connsiteX81" fmla="*/ 2514600 w 2714625"/>
              <a:gd name="connsiteY81" fmla="*/ 728662 h 3873000"/>
              <a:gd name="connsiteX82" fmla="*/ 2486025 w 2714625"/>
              <a:gd name="connsiteY82" fmla="*/ 642937 h 3873000"/>
              <a:gd name="connsiteX83" fmla="*/ 2471738 w 2714625"/>
              <a:gd name="connsiteY83" fmla="*/ 600075 h 3873000"/>
              <a:gd name="connsiteX84" fmla="*/ 2443163 w 2714625"/>
              <a:gd name="connsiteY84" fmla="*/ 500062 h 3873000"/>
              <a:gd name="connsiteX85" fmla="*/ 2414588 w 2714625"/>
              <a:gd name="connsiteY85" fmla="*/ 457200 h 3873000"/>
              <a:gd name="connsiteX86" fmla="*/ 2400300 w 2714625"/>
              <a:gd name="connsiteY86" fmla="*/ 414337 h 3873000"/>
              <a:gd name="connsiteX87" fmla="*/ 2357438 w 2714625"/>
              <a:gd name="connsiteY87" fmla="*/ 371475 h 3873000"/>
              <a:gd name="connsiteX88" fmla="*/ 2257425 w 2714625"/>
              <a:gd name="connsiteY88" fmla="*/ 271462 h 3873000"/>
              <a:gd name="connsiteX89" fmla="*/ 2214563 w 2714625"/>
              <a:gd name="connsiteY89" fmla="*/ 228600 h 3873000"/>
              <a:gd name="connsiteX90" fmla="*/ 2128838 w 2714625"/>
              <a:gd name="connsiteY90" fmla="*/ 171450 h 3873000"/>
              <a:gd name="connsiteX91" fmla="*/ 2043113 w 2714625"/>
              <a:gd name="connsiteY91" fmla="*/ 114300 h 3873000"/>
              <a:gd name="connsiteX92" fmla="*/ 2000250 w 2714625"/>
              <a:gd name="connsiteY92" fmla="*/ 85725 h 3873000"/>
              <a:gd name="connsiteX93" fmla="*/ 1957388 w 2714625"/>
              <a:gd name="connsiteY93" fmla="*/ 57150 h 3873000"/>
              <a:gd name="connsiteX94" fmla="*/ 1914525 w 2714625"/>
              <a:gd name="connsiteY94" fmla="*/ 42862 h 3873000"/>
              <a:gd name="connsiteX95" fmla="*/ 1871663 w 2714625"/>
              <a:gd name="connsiteY95" fmla="*/ 14287 h 3873000"/>
              <a:gd name="connsiteX96" fmla="*/ 1585913 w 2714625"/>
              <a:gd name="connsiteY96" fmla="*/ 0 h 3873000"/>
              <a:gd name="connsiteX97" fmla="*/ 1443038 w 2714625"/>
              <a:gd name="connsiteY97" fmla="*/ 14287 h 3873000"/>
              <a:gd name="connsiteX98" fmla="*/ 1428750 w 2714625"/>
              <a:gd name="connsiteY98" fmla="*/ 28575 h 38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714625" h="3873000">
                <a:moveTo>
                  <a:pt x="1428750" y="28575"/>
                </a:moveTo>
                <a:cubicBezTo>
                  <a:pt x="1414463" y="38100"/>
                  <a:pt x="1376949" y="51801"/>
                  <a:pt x="1357313" y="71437"/>
                </a:cubicBezTo>
                <a:cubicBezTo>
                  <a:pt x="1310712" y="118038"/>
                  <a:pt x="1301653" y="161699"/>
                  <a:pt x="1271588" y="214312"/>
                </a:cubicBezTo>
                <a:cubicBezTo>
                  <a:pt x="1263069" y="229221"/>
                  <a:pt x="1252538" y="242887"/>
                  <a:pt x="1243013" y="257175"/>
                </a:cubicBezTo>
                <a:cubicBezTo>
                  <a:pt x="1210785" y="386086"/>
                  <a:pt x="1226858" y="334218"/>
                  <a:pt x="1200150" y="414337"/>
                </a:cubicBezTo>
                <a:cubicBezTo>
                  <a:pt x="1195388" y="476250"/>
                  <a:pt x="1195547" y="538739"/>
                  <a:pt x="1185863" y="600075"/>
                </a:cubicBezTo>
                <a:cubicBezTo>
                  <a:pt x="1181165" y="629827"/>
                  <a:pt x="1163195" y="656264"/>
                  <a:pt x="1157288" y="685800"/>
                </a:cubicBezTo>
                <a:cubicBezTo>
                  <a:pt x="1122807" y="858203"/>
                  <a:pt x="1144071" y="782604"/>
                  <a:pt x="1100138" y="914400"/>
                </a:cubicBezTo>
                <a:cubicBezTo>
                  <a:pt x="1095375" y="928687"/>
                  <a:pt x="1094204" y="944731"/>
                  <a:pt x="1085850" y="957262"/>
                </a:cubicBezTo>
                <a:lnTo>
                  <a:pt x="1057275" y="1000125"/>
                </a:lnTo>
                <a:cubicBezTo>
                  <a:pt x="1021367" y="1107852"/>
                  <a:pt x="1069803" y="975071"/>
                  <a:pt x="1014413" y="1085850"/>
                </a:cubicBezTo>
                <a:cubicBezTo>
                  <a:pt x="1007678" y="1099320"/>
                  <a:pt x="1004262" y="1114231"/>
                  <a:pt x="1000125" y="1128712"/>
                </a:cubicBezTo>
                <a:cubicBezTo>
                  <a:pt x="994730" y="1147593"/>
                  <a:pt x="997099" y="1169775"/>
                  <a:pt x="985838" y="1185862"/>
                </a:cubicBezTo>
                <a:cubicBezTo>
                  <a:pt x="943021" y="1247029"/>
                  <a:pt x="910345" y="1264766"/>
                  <a:pt x="857250" y="1300162"/>
                </a:cubicBezTo>
                <a:cubicBezTo>
                  <a:pt x="806259" y="1376649"/>
                  <a:pt x="840817" y="1330883"/>
                  <a:pt x="742950" y="1428750"/>
                </a:cubicBezTo>
                <a:cubicBezTo>
                  <a:pt x="728663" y="1443037"/>
                  <a:pt x="711296" y="1454800"/>
                  <a:pt x="700088" y="1471612"/>
                </a:cubicBezTo>
                <a:cubicBezTo>
                  <a:pt x="663159" y="1527006"/>
                  <a:pt x="687803" y="1509045"/>
                  <a:pt x="628650" y="1528762"/>
                </a:cubicBezTo>
                <a:cubicBezTo>
                  <a:pt x="619125" y="1543050"/>
                  <a:pt x="612217" y="1559483"/>
                  <a:pt x="600075" y="1571625"/>
                </a:cubicBezTo>
                <a:cubicBezTo>
                  <a:pt x="582356" y="1589344"/>
                  <a:pt x="524398" y="1626839"/>
                  <a:pt x="500063" y="1643062"/>
                </a:cubicBezTo>
                <a:cubicBezTo>
                  <a:pt x="474953" y="1718390"/>
                  <a:pt x="502371" y="1657437"/>
                  <a:pt x="442913" y="1728787"/>
                </a:cubicBezTo>
                <a:cubicBezTo>
                  <a:pt x="383382" y="1800225"/>
                  <a:pt x="450057" y="1747838"/>
                  <a:pt x="371475" y="1800225"/>
                </a:cubicBezTo>
                <a:cubicBezTo>
                  <a:pt x="361950" y="1814512"/>
                  <a:pt x="355042" y="1830945"/>
                  <a:pt x="342900" y="1843087"/>
                </a:cubicBezTo>
                <a:cubicBezTo>
                  <a:pt x="260351" y="1925636"/>
                  <a:pt x="339097" y="1809197"/>
                  <a:pt x="257175" y="1914525"/>
                </a:cubicBezTo>
                <a:cubicBezTo>
                  <a:pt x="236090" y="1941634"/>
                  <a:pt x="219075" y="1971675"/>
                  <a:pt x="200025" y="2000250"/>
                </a:cubicBezTo>
                <a:lnTo>
                  <a:pt x="171450" y="2043112"/>
                </a:lnTo>
                <a:cubicBezTo>
                  <a:pt x="137193" y="2145889"/>
                  <a:pt x="178758" y="2017536"/>
                  <a:pt x="142875" y="2143125"/>
                </a:cubicBezTo>
                <a:cubicBezTo>
                  <a:pt x="138738" y="2157606"/>
                  <a:pt x="132725" y="2171506"/>
                  <a:pt x="128588" y="2185987"/>
                </a:cubicBezTo>
                <a:cubicBezTo>
                  <a:pt x="123193" y="2204868"/>
                  <a:pt x="119694" y="2224256"/>
                  <a:pt x="114300" y="2243137"/>
                </a:cubicBezTo>
                <a:cubicBezTo>
                  <a:pt x="110163" y="2257618"/>
                  <a:pt x="103666" y="2271389"/>
                  <a:pt x="100013" y="2286000"/>
                </a:cubicBezTo>
                <a:lnTo>
                  <a:pt x="71438" y="2400300"/>
                </a:lnTo>
                <a:cubicBezTo>
                  <a:pt x="40473" y="2648012"/>
                  <a:pt x="84954" y="2430609"/>
                  <a:pt x="28575" y="2557462"/>
                </a:cubicBezTo>
                <a:cubicBezTo>
                  <a:pt x="16342" y="2584987"/>
                  <a:pt x="0" y="2643187"/>
                  <a:pt x="0" y="2643187"/>
                </a:cubicBezTo>
                <a:cubicBezTo>
                  <a:pt x="4763" y="2705100"/>
                  <a:pt x="7431" y="2767209"/>
                  <a:pt x="14288" y="2828925"/>
                </a:cubicBezTo>
                <a:cubicBezTo>
                  <a:pt x="17866" y="2861131"/>
                  <a:pt x="41505" y="2962619"/>
                  <a:pt x="57150" y="2986087"/>
                </a:cubicBezTo>
                <a:cubicBezTo>
                  <a:pt x="66675" y="3000375"/>
                  <a:pt x="77206" y="3014041"/>
                  <a:pt x="85725" y="3028950"/>
                </a:cubicBezTo>
                <a:cubicBezTo>
                  <a:pt x="148482" y="3138775"/>
                  <a:pt x="75211" y="3033981"/>
                  <a:pt x="157163" y="3143250"/>
                </a:cubicBezTo>
                <a:cubicBezTo>
                  <a:pt x="175129" y="3197149"/>
                  <a:pt x="179472" y="3222709"/>
                  <a:pt x="228600" y="3271837"/>
                </a:cubicBezTo>
                <a:cubicBezTo>
                  <a:pt x="257175" y="3300412"/>
                  <a:pt x="291909" y="3323938"/>
                  <a:pt x="314325" y="3357562"/>
                </a:cubicBezTo>
                <a:cubicBezTo>
                  <a:pt x="323850" y="3371850"/>
                  <a:pt x="331907" y="3387233"/>
                  <a:pt x="342900" y="3400425"/>
                </a:cubicBezTo>
                <a:cubicBezTo>
                  <a:pt x="377276" y="3441676"/>
                  <a:pt x="386482" y="3443766"/>
                  <a:pt x="428625" y="3471862"/>
                </a:cubicBezTo>
                <a:cubicBezTo>
                  <a:pt x="438150" y="3486150"/>
                  <a:pt x="443791" y="3503998"/>
                  <a:pt x="457200" y="3514725"/>
                </a:cubicBezTo>
                <a:cubicBezTo>
                  <a:pt x="468960" y="3524133"/>
                  <a:pt x="486220" y="3523079"/>
                  <a:pt x="500063" y="3529012"/>
                </a:cubicBezTo>
                <a:cubicBezTo>
                  <a:pt x="519640" y="3537402"/>
                  <a:pt x="538721" y="3547020"/>
                  <a:pt x="557213" y="3557587"/>
                </a:cubicBezTo>
                <a:cubicBezTo>
                  <a:pt x="634765" y="3601903"/>
                  <a:pt x="564350" y="3574253"/>
                  <a:pt x="642938" y="3600450"/>
                </a:cubicBezTo>
                <a:cubicBezTo>
                  <a:pt x="657225" y="3614737"/>
                  <a:pt x="667406" y="3634951"/>
                  <a:pt x="685800" y="3643312"/>
                </a:cubicBezTo>
                <a:cubicBezTo>
                  <a:pt x="721552" y="3659563"/>
                  <a:pt x="800100" y="3671887"/>
                  <a:pt x="800100" y="3671887"/>
                </a:cubicBezTo>
                <a:cubicBezTo>
                  <a:pt x="865351" y="3715387"/>
                  <a:pt x="819386" y="3691685"/>
                  <a:pt x="900113" y="3714750"/>
                </a:cubicBezTo>
                <a:cubicBezTo>
                  <a:pt x="962757" y="3732648"/>
                  <a:pt x="973935" y="3748352"/>
                  <a:pt x="1057275" y="3757612"/>
                </a:cubicBezTo>
                <a:lnTo>
                  <a:pt x="1185863" y="3771900"/>
                </a:lnTo>
                <a:cubicBezTo>
                  <a:pt x="1329928" y="3819921"/>
                  <a:pt x="1106449" y="3746646"/>
                  <a:pt x="1285875" y="3800475"/>
                </a:cubicBezTo>
                <a:cubicBezTo>
                  <a:pt x="1314725" y="3809130"/>
                  <a:pt x="1341889" y="3824098"/>
                  <a:pt x="1371600" y="3829050"/>
                </a:cubicBezTo>
                <a:lnTo>
                  <a:pt x="1457325" y="3843337"/>
                </a:lnTo>
                <a:cubicBezTo>
                  <a:pt x="1471613" y="3848100"/>
                  <a:pt x="1485420" y="3854671"/>
                  <a:pt x="1500188" y="3857625"/>
                </a:cubicBezTo>
                <a:cubicBezTo>
                  <a:pt x="1643823" y="3886352"/>
                  <a:pt x="1672053" y="3867920"/>
                  <a:pt x="1857375" y="3857625"/>
                </a:cubicBezTo>
                <a:cubicBezTo>
                  <a:pt x="1927097" y="3834384"/>
                  <a:pt x="1973432" y="3827293"/>
                  <a:pt x="2028825" y="3771900"/>
                </a:cubicBezTo>
                <a:cubicBezTo>
                  <a:pt x="2126692" y="3674033"/>
                  <a:pt x="2080926" y="3708591"/>
                  <a:pt x="2157413" y="3657600"/>
                </a:cubicBezTo>
                <a:cubicBezTo>
                  <a:pt x="2166938" y="3643312"/>
                  <a:pt x="2174813" y="3627775"/>
                  <a:pt x="2185988" y="3614737"/>
                </a:cubicBezTo>
                <a:cubicBezTo>
                  <a:pt x="2232182" y="3560844"/>
                  <a:pt x="2235444" y="3562716"/>
                  <a:pt x="2286000" y="3529012"/>
                </a:cubicBezTo>
                <a:cubicBezTo>
                  <a:pt x="2312197" y="3450426"/>
                  <a:pt x="2284548" y="3520839"/>
                  <a:pt x="2328863" y="3443287"/>
                </a:cubicBezTo>
                <a:cubicBezTo>
                  <a:pt x="2339430" y="3424795"/>
                  <a:pt x="2343803" y="3402499"/>
                  <a:pt x="2357438" y="3386137"/>
                </a:cubicBezTo>
                <a:cubicBezTo>
                  <a:pt x="2368431" y="3372946"/>
                  <a:pt x="2386013" y="3367087"/>
                  <a:pt x="2400300" y="3357562"/>
                </a:cubicBezTo>
                <a:cubicBezTo>
                  <a:pt x="2409825" y="3328987"/>
                  <a:pt x="2412167" y="3296899"/>
                  <a:pt x="2428875" y="3271837"/>
                </a:cubicBezTo>
                <a:lnTo>
                  <a:pt x="2486025" y="3186112"/>
                </a:lnTo>
                <a:cubicBezTo>
                  <a:pt x="2493274" y="3157117"/>
                  <a:pt x="2502304" y="3114792"/>
                  <a:pt x="2514600" y="3086100"/>
                </a:cubicBezTo>
                <a:cubicBezTo>
                  <a:pt x="2522990" y="3066524"/>
                  <a:pt x="2535265" y="3048725"/>
                  <a:pt x="2543175" y="3028950"/>
                </a:cubicBezTo>
                <a:cubicBezTo>
                  <a:pt x="2554362" y="3000984"/>
                  <a:pt x="2562225" y="2971800"/>
                  <a:pt x="2571750" y="2943225"/>
                </a:cubicBezTo>
                <a:cubicBezTo>
                  <a:pt x="2571753" y="2943215"/>
                  <a:pt x="2600322" y="2857511"/>
                  <a:pt x="2600325" y="2857500"/>
                </a:cubicBezTo>
                <a:cubicBezTo>
                  <a:pt x="2605088" y="2838450"/>
                  <a:pt x="2609219" y="2819231"/>
                  <a:pt x="2614613" y="2800350"/>
                </a:cubicBezTo>
                <a:cubicBezTo>
                  <a:pt x="2618750" y="2785869"/>
                  <a:pt x="2625247" y="2772098"/>
                  <a:pt x="2628900" y="2757487"/>
                </a:cubicBezTo>
                <a:lnTo>
                  <a:pt x="2657475" y="2643187"/>
                </a:lnTo>
                <a:cubicBezTo>
                  <a:pt x="2662238" y="2605087"/>
                  <a:pt x="2664894" y="2566664"/>
                  <a:pt x="2671763" y="2528887"/>
                </a:cubicBezTo>
                <a:cubicBezTo>
                  <a:pt x="2674457" y="2514070"/>
                  <a:pt x="2683760" y="2500910"/>
                  <a:pt x="2686050" y="2486025"/>
                </a:cubicBezTo>
                <a:cubicBezTo>
                  <a:pt x="2741734" y="2124082"/>
                  <a:pt x="2671175" y="2488973"/>
                  <a:pt x="2714625" y="2271712"/>
                </a:cubicBezTo>
                <a:cubicBezTo>
                  <a:pt x="2709863" y="2100262"/>
                  <a:pt x="2706686" y="1928761"/>
                  <a:pt x="2700338" y="1757362"/>
                </a:cubicBezTo>
                <a:cubicBezTo>
                  <a:pt x="2697160" y="1671564"/>
                  <a:pt x="2693180" y="1585748"/>
                  <a:pt x="2686050" y="1500187"/>
                </a:cubicBezTo>
                <a:cubicBezTo>
                  <a:pt x="2684147" y="1477347"/>
                  <a:pt x="2663717" y="1370074"/>
                  <a:pt x="2657475" y="1343025"/>
                </a:cubicBezTo>
                <a:cubicBezTo>
                  <a:pt x="2648644" y="1304758"/>
                  <a:pt x="2646463" y="1263851"/>
                  <a:pt x="2628900" y="1228725"/>
                </a:cubicBezTo>
                <a:lnTo>
                  <a:pt x="2600325" y="1171575"/>
                </a:lnTo>
                <a:cubicBezTo>
                  <a:pt x="2555662" y="992917"/>
                  <a:pt x="2612744" y="1215041"/>
                  <a:pt x="2571750" y="1071562"/>
                </a:cubicBezTo>
                <a:cubicBezTo>
                  <a:pt x="2535872" y="945989"/>
                  <a:pt x="2577431" y="1074312"/>
                  <a:pt x="2543175" y="971550"/>
                </a:cubicBezTo>
                <a:cubicBezTo>
                  <a:pt x="2538413" y="909637"/>
                  <a:pt x="2536143" y="847482"/>
                  <a:pt x="2528888" y="785812"/>
                </a:cubicBezTo>
                <a:cubicBezTo>
                  <a:pt x="2526594" y="766310"/>
                  <a:pt x="2520243" y="747470"/>
                  <a:pt x="2514600" y="728662"/>
                </a:cubicBezTo>
                <a:cubicBezTo>
                  <a:pt x="2505945" y="699812"/>
                  <a:pt x="2495550" y="671512"/>
                  <a:pt x="2486025" y="642937"/>
                </a:cubicBezTo>
                <a:cubicBezTo>
                  <a:pt x="2481263" y="628650"/>
                  <a:pt x="2475391" y="614685"/>
                  <a:pt x="2471738" y="600075"/>
                </a:cubicBezTo>
                <a:cubicBezTo>
                  <a:pt x="2467162" y="581771"/>
                  <a:pt x="2453409" y="520554"/>
                  <a:pt x="2443163" y="500062"/>
                </a:cubicBezTo>
                <a:cubicBezTo>
                  <a:pt x="2435484" y="484703"/>
                  <a:pt x="2422267" y="472558"/>
                  <a:pt x="2414588" y="457200"/>
                </a:cubicBezTo>
                <a:cubicBezTo>
                  <a:pt x="2407853" y="443729"/>
                  <a:pt x="2408654" y="426868"/>
                  <a:pt x="2400300" y="414337"/>
                </a:cubicBezTo>
                <a:cubicBezTo>
                  <a:pt x="2389092" y="397525"/>
                  <a:pt x="2371725" y="385762"/>
                  <a:pt x="2357438" y="371475"/>
                </a:cubicBezTo>
                <a:cubicBezTo>
                  <a:pt x="2325108" y="274487"/>
                  <a:pt x="2372058" y="386095"/>
                  <a:pt x="2257425" y="271462"/>
                </a:cubicBezTo>
                <a:cubicBezTo>
                  <a:pt x="2243138" y="257175"/>
                  <a:pt x="2230512" y="241005"/>
                  <a:pt x="2214563" y="228600"/>
                </a:cubicBezTo>
                <a:cubicBezTo>
                  <a:pt x="2187454" y="207516"/>
                  <a:pt x="2157413" y="190500"/>
                  <a:pt x="2128838" y="171450"/>
                </a:cubicBezTo>
                <a:lnTo>
                  <a:pt x="2043113" y="114300"/>
                </a:lnTo>
                <a:lnTo>
                  <a:pt x="2000250" y="85725"/>
                </a:lnTo>
                <a:cubicBezTo>
                  <a:pt x="1985963" y="76200"/>
                  <a:pt x="1973678" y="62580"/>
                  <a:pt x="1957388" y="57150"/>
                </a:cubicBezTo>
                <a:cubicBezTo>
                  <a:pt x="1943100" y="52387"/>
                  <a:pt x="1927996" y="49597"/>
                  <a:pt x="1914525" y="42862"/>
                </a:cubicBezTo>
                <a:cubicBezTo>
                  <a:pt x="1899167" y="35183"/>
                  <a:pt x="1888690" y="16508"/>
                  <a:pt x="1871663" y="14287"/>
                </a:cubicBezTo>
                <a:cubicBezTo>
                  <a:pt x="1777095" y="1952"/>
                  <a:pt x="1681163" y="4762"/>
                  <a:pt x="1585913" y="0"/>
                </a:cubicBezTo>
                <a:cubicBezTo>
                  <a:pt x="1538288" y="4762"/>
                  <a:pt x="1488784" y="211"/>
                  <a:pt x="1443038" y="14287"/>
                </a:cubicBezTo>
                <a:cubicBezTo>
                  <a:pt x="1423726" y="20229"/>
                  <a:pt x="1443037" y="19050"/>
                  <a:pt x="1428750" y="28575"/>
                </a:cubicBezTo>
                <a:close/>
              </a:path>
            </a:pathLst>
          </a:cu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20272" y="3374910"/>
            <a:ext cx="1944216" cy="1569660"/>
          </a:xfrm>
          <a:prstGeom prst="rect">
            <a:avLst/>
          </a:prstGeom>
          <a:noFill/>
        </p:spPr>
        <p:txBody>
          <a:bodyPr wrap="square" rtlCol="0">
            <a:spAutoFit/>
          </a:bodyPr>
          <a:lstStyle/>
          <a:p>
            <a:r>
              <a:rPr lang="en-US" sz="2400" dirty="0"/>
              <a:t>The carboxyl group (COOH)</a:t>
            </a:r>
          </a:p>
          <a:p>
            <a:r>
              <a:rPr lang="en-US" sz="2400" i="1" dirty="0" err="1"/>
              <a:t>n.b.</a:t>
            </a:r>
            <a:r>
              <a:rPr lang="en-US" sz="2400" i="1" dirty="0"/>
              <a:t> this is an acidic group</a:t>
            </a:r>
          </a:p>
        </p:txBody>
      </p:sp>
      <p:sp>
        <p:nvSpPr>
          <p:cNvPr id="7" name="Freeform 6"/>
          <p:cNvSpPr/>
          <p:nvPr/>
        </p:nvSpPr>
        <p:spPr>
          <a:xfrm>
            <a:off x="3771666" y="2561685"/>
            <a:ext cx="866164" cy="771525"/>
          </a:xfrm>
          <a:custGeom>
            <a:avLst/>
            <a:gdLst>
              <a:gd name="connsiteX0" fmla="*/ 157397 w 866164"/>
              <a:gd name="connsiteY0" fmla="*/ 28575 h 771525"/>
              <a:gd name="connsiteX1" fmla="*/ 85959 w 866164"/>
              <a:gd name="connsiteY1" fmla="*/ 85725 h 771525"/>
              <a:gd name="connsiteX2" fmla="*/ 71672 w 866164"/>
              <a:gd name="connsiteY2" fmla="*/ 128587 h 771525"/>
              <a:gd name="connsiteX3" fmla="*/ 28809 w 866164"/>
              <a:gd name="connsiteY3" fmla="*/ 171450 h 771525"/>
              <a:gd name="connsiteX4" fmla="*/ 234 w 866164"/>
              <a:gd name="connsiteY4" fmla="*/ 257175 h 771525"/>
              <a:gd name="connsiteX5" fmla="*/ 43097 w 866164"/>
              <a:gd name="connsiteY5" fmla="*/ 500062 h 771525"/>
              <a:gd name="connsiteX6" fmla="*/ 85959 w 866164"/>
              <a:gd name="connsiteY6" fmla="*/ 585787 h 771525"/>
              <a:gd name="connsiteX7" fmla="*/ 171684 w 866164"/>
              <a:gd name="connsiteY7" fmla="*/ 642937 h 771525"/>
              <a:gd name="connsiteX8" fmla="*/ 214547 w 866164"/>
              <a:gd name="connsiteY8" fmla="*/ 685800 h 771525"/>
              <a:gd name="connsiteX9" fmla="*/ 300272 w 866164"/>
              <a:gd name="connsiteY9" fmla="*/ 742950 h 771525"/>
              <a:gd name="connsiteX10" fmla="*/ 343134 w 866164"/>
              <a:gd name="connsiteY10" fmla="*/ 771525 h 771525"/>
              <a:gd name="connsiteX11" fmla="*/ 700322 w 866164"/>
              <a:gd name="connsiteY11" fmla="*/ 757237 h 771525"/>
              <a:gd name="connsiteX12" fmla="*/ 786047 w 866164"/>
              <a:gd name="connsiteY12" fmla="*/ 714375 h 771525"/>
              <a:gd name="connsiteX13" fmla="*/ 828909 w 866164"/>
              <a:gd name="connsiteY13" fmla="*/ 700087 h 771525"/>
              <a:gd name="connsiteX14" fmla="*/ 843197 w 866164"/>
              <a:gd name="connsiteY14" fmla="*/ 657225 h 771525"/>
              <a:gd name="connsiteX15" fmla="*/ 843197 w 866164"/>
              <a:gd name="connsiteY15" fmla="*/ 257175 h 771525"/>
              <a:gd name="connsiteX16" fmla="*/ 828909 w 866164"/>
              <a:gd name="connsiteY16" fmla="*/ 214312 h 771525"/>
              <a:gd name="connsiteX17" fmla="*/ 743184 w 866164"/>
              <a:gd name="connsiteY17" fmla="*/ 157162 h 771525"/>
              <a:gd name="connsiteX18" fmla="*/ 700322 w 866164"/>
              <a:gd name="connsiteY18" fmla="*/ 128587 h 771525"/>
              <a:gd name="connsiteX19" fmla="*/ 614597 w 866164"/>
              <a:gd name="connsiteY19" fmla="*/ 57150 h 771525"/>
              <a:gd name="connsiteX20" fmla="*/ 528872 w 866164"/>
              <a:gd name="connsiteY20" fmla="*/ 28575 h 771525"/>
              <a:gd name="connsiteX21" fmla="*/ 414572 w 866164"/>
              <a:gd name="connsiteY21" fmla="*/ 0 h 771525"/>
              <a:gd name="connsiteX22" fmla="*/ 157397 w 866164"/>
              <a:gd name="connsiteY22" fmla="*/ 2857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6164" h="771525">
                <a:moveTo>
                  <a:pt x="157397" y="28575"/>
                </a:moveTo>
                <a:cubicBezTo>
                  <a:pt x="102628" y="42862"/>
                  <a:pt x="105805" y="62572"/>
                  <a:pt x="85959" y="85725"/>
                </a:cubicBezTo>
                <a:cubicBezTo>
                  <a:pt x="76158" y="97159"/>
                  <a:pt x="80026" y="116056"/>
                  <a:pt x="71672" y="128587"/>
                </a:cubicBezTo>
                <a:cubicBezTo>
                  <a:pt x="60464" y="145399"/>
                  <a:pt x="43097" y="157162"/>
                  <a:pt x="28809" y="171450"/>
                </a:cubicBezTo>
                <a:cubicBezTo>
                  <a:pt x="19284" y="200025"/>
                  <a:pt x="-2493" y="227178"/>
                  <a:pt x="234" y="257175"/>
                </a:cubicBezTo>
                <a:cubicBezTo>
                  <a:pt x="17250" y="444339"/>
                  <a:pt x="-2113" y="364430"/>
                  <a:pt x="43097" y="500062"/>
                </a:cubicBezTo>
                <a:cubicBezTo>
                  <a:pt x="53289" y="530638"/>
                  <a:pt x="59890" y="562977"/>
                  <a:pt x="85959" y="585787"/>
                </a:cubicBezTo>
                <a:cubicBezTo>
                  <a:pt x="111805" y="608402"/>
                  <a:pt x="147400" y="618653"/>
                  <a:pt x="171684" y="642937"/>
                </a:cubicBezTo>
                <a:cubicBezTo>
                  <a:pt x="185972" y="657225"/>
                  <a:pt x="198598" y="673395"/>
                  <a:pt x="214547" y="685800"/>
                </a:cubicBezTo>
                <a:cubicBezTo>
                  <a:pt x="241656" y="706885"/>
                  <a:pt x="271697" y="723900"/>
                  <a:pt x="300272" y="742950"/>
                </a:cubicBezTo>
                <a:lnTo>
                  <a:pt x="343134" y="771525"/>
                </a:lnTo>
                <a:cubicBezTo>
                  <a:pt x="462197" y="766762"/>
                  <a:pt x="581467" y="765727"/>
                  <a:pt x="700322" y="757237"/>
                </a:cubicBezTo>
                <a:cubicBezTo>
                  <a:pt x="742219" y="754244"/>
                  <a:pt x="750328" y="732235"/>
                  <a:pt x="786047" y="714375"/>
                </a:cubicBezTo>
                <a:cubicBezTo>
                  <a:pt x="799517" y="707640"/>
                  <a:pt x="814622" y="704850"/>
                  <a:pt x="828909" y="700087"/>
                </a:cubicBezTo>
                <a:cubicBezTo>
                  <a:pt x="833672" y="685800"/>
                  <a:pt x="839060" y="671706"/>
                  <a:pt x="843197" y="657225"/>
                </a:cubicBezTo>
                <a:cubicBezTo>
                  <a:pt x="884864" y="511391"/>
                  <a:pt x="860427" y="489779"/>
                  <a:pt x="843197" y="257175"/>
                </a:cubicBezTo>
                <a:cubicBezTo>
                  <a:pt x="842084" y="242156"/>
                  <a:pt x="839558" y="224961"/>
                  <a:pt x="828909" y="214312"/>
                </a:cubicBezTo>
                <a:cubicBezTo>
                  <a:pt x="804625" y="190028"/>
                  <a:pt x="771759" y="176212"/>
                  <a:pt x="743184" y="157162"/>
                </a:cubicBezTo>
                <a:cubicBezTo>
                  <a:pt x="728897" y="147637"/>
                  <a:pt x="712464" y="140729"/>
                  <a:pt x="700322" y="128587"/>
                </a:cubicBezTo>
                <a:cubicBezTo>
                  <a:pt x="673406" y="101672"/>
                  <a:pt x="650400" y="73062"/>
                  <a:pt x="614597" y="57150"/>
                </a:cubicBezTo>
                <a:cubicBezTo>
                  <a:pt x="587072" y="44917"/>
                  <a:pt x="558093" y="35880"/>
                  <a:pt x="528872" y="28575"/>
                </a:cubicBezTo>
                <a:lnTo>
                  <a:pt x="414572" y="0"/>
                </a:lnTo>
                <a:cubicBezTo>
                  <a:pt x="175343" y="14951"/>
                  <a:pt x="212166" y="14288"/>
                  <a:pt x="157397" y="28575"/>
                </a:cubicBezTo>
                <a:close/>
              </a:path>
            </a:pathLst>
          </a:custGeom>
          <a:solidFill>
            <a:srgbClr val="92D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599012">
            <a:off x="1856380" y="1823714"/>
            <a:ext cx="2533984" cy="461665"/>
          </a:xfrm>
          <a:prstGeom prst="rect">
            <a:avLst/>
          </a:prstGeom>
          <a:noFill/>
        </p:spPr>
        <p:txBody>
          <a:bodyPr wrap="square" rtlCol="0">
            <a:spAutoFit/>
          </a:bodyPr>
          <a:lstStyle/>
          <a:p>
            <a:r>
              <a:rPr lang="en-US" sz="2400" dirty="0"/>
              <a:t>A simple H group</a:t>
            </a:r>
          </a:p>
        </p:txBody>
      </p:sp>
      <p:sp>
        <p:nvSpPr>
          <p:cNvPr id="11" name="TextBox 10"/>
          <p:cNvSpPr txBox="1"/>
          <p:nvPr/>
        </p:nvSpPr>
        <p:spPr>
          <a:xfrm rot="18239705">
            <a:off x="3694067" y="2112569"/>
            <a:ext cx="3217548" cy="461665"/>
          </a:xfrm>
          <a:prstGeom prst="rect">
            <a:avLst/>
          </a:prstGeom>
          <a:noFill/>
        </p:spPr>
        <p:txBody>
          <a:bodyPr wrap="square" rtlCol="0">
            <a:spAutoFit/>
          </a:bodyPr>
          <a:lstStyle/>
          <a:p>
            <a:r>
              <a:rPr lang="en-US" sz="2400" dirty="0"/>
              <a:t>Central carbon atom</a:t>
            </a:r>
          </a:p>
        </p:txBody>
      </p:sp>
      <p:sp>
        <p:nvSpPr>
          <p:cNvPr id="9" name="TextBox 8"/>
          <p:cNvSpPr txBox="1"/>
          <p:nvPr/>
        </p:nvSpPr>
        <p:spPr>
          <a:xfrm>
            <a:off x="2116388" y="5863198"/>
            <a:ext cx="5042883" cy="646331"/>
          </a:xfrm>
          <a:prstGeom prst="rect">
            <a:avLst/>
          </a:prstGeom>
          <a:solidFill>
            <a:srgbClr val="FFFF00"/>
          </a:solidFill>
        </p:spPr>
        <p:txBody>
          <a:bodyPr wrap="square" rtlCol="0">
            <a:spAutoFit/>
          </a:bodyPr>
          <a:lstStyle/>
          <a:p>
            <a:r>
              <a:rPr lang="en-US" sz="3600" dirty="0"/>
              <a:t>Look out for this structure</a:t>
            </a:r>
          </a:p>
        </p:txBody>
      </p:sp>
      <p:sp>
        <p:nvSpPr>
          <p:cNvPr id="14" name="Title 1"/>
          <p:cNvSpPr>
            <a:spLocks noGrp="1"/>
          </p:cNvSpPr>
          <p:nvPr>
            <p:ph type="title"/>
          </p:nvPr>
        </p:nvSpPr>
        <p:spPr>
          <a:xfrm>
            <a:off x="0" y="4761"/>
            <a:ext cx="9144000" cy="679055"/>
          </a:xfrm>
          <a:solidFill>
            <a:srgbClr val="92D050">
              <a:alpha val="78000"/>
            </a:srgbClr>
          </a:solidFill>
        </p:spPr>
        <p:txBody>
          <a:bodyPr>
            <a:noAutofit/>
          </a:bodyPr>
          <a:lstStyle/>
          <a:p>
            <a:pPr fontAlgn="b"/>
            <a:r>
              <a:rPr lang="en-US" sz="2000" dirty="0">
                <a:latin typeface="Arial"/>
                <a:cs typeface="Arial"/>
              </a:rPr>
              <a:t>2.1.S2 </a:t>
            </a:r>
            <a:r>
              <a:rPr lang="en-US" sz="2000" dirty="0">
                <a:solidFill>
                  <a:srgbClr val="000000"/>
                </a:solidFill>
                <a:latin typeface="Arial"/>
                <a:cs typeface="Arial"/>
              </a:rPr>
              <a:t>Identification of </a:t>
            </a:r>
            <a:r>
              <a:rPr lang="en-US" sz="2000" dirty="0" err="1">
                <a:solidFill>
                  <a:srgbClr val="000000"/>
                </a:solidFill>
                <a:latin typeface="Arial"/>
                <a:cs typeface="Arial"/>
              </a:rPr>
              <a:t>biochemicals</a:t>
            </a:r>
            <a:r>
              <a:rPr lang="en-US" sz="20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355170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9218" name="Picture 2" descr="http://upload.wikimedia.org/wikipedia/commons/c/c7/Filos_tercer_logo.JPG"/>
          <p:cNvPicPr>
            <a:picLocks noChangeAspect="1" noChangeArrowheads="1"/>
          </p:cNvPicPr>
          <p:nvPr/>
        </p:nvPicPr>
        <p:blipFill>
          <a:blip r:embed="rId2">
            <a:clrChange>
              <a:clrFrom>
                <a:srgbClr val="17375E"/>
              </a:clrFrom>
              <a:clrTo>
                <a:srgbClr val="17375E">
                  <a:alpha val="0"/>
                </a:srgbClr>
              </a:clrTo>
            </a:clrChange>
            <a:extLst>
              <a:ext uri="{28A0092B-C50C-407E-A947-70E740481C1C}">
                <a14:useLocalDpi xmlns:a14="http://schemas.microsoft.com/office/drawing/2010/main"/>
              </a:ext>
            </a:extLst>
          </a:blip>
          <a:srcRect/>
          <a:stretch>
            <a:fillRect/>
          </a:stretch>
        </p:blipFill>
        <p:spPr bwMode="auto">
          <a:xfrm>
            <a:off x="2286000" y="456009"/>
            <a:ext cx="6858000" cy="6429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5832" y="319751"/>
            <a:ext cx="7488832" cy="3046988"/>
          </a:xfrm>
          <a:prstGeom prst="rect">
            <a:avLst/>
          </a:prstGeom>
          <a:noFill/>
        </p:spPr>
        <p:txBody>
          <a:bodyPr wrap="square" rtlCol="0">
            <a:spAutoFit/>
          </a:bodyPr>
          <a:lstStyle/>
          <a:p>
            <a:r>
              <a:rPr lang="en-US" sz="3200" dirty="0">
                <a:solidFill>
                  <a:schemeClr val="bg1"/>
                </a:solidFill>
              </a:rPr>
              <a:t>Hmmm… an amine group and an acid group… </a:t>
            </a:r>
          </a:p>
          <a:p>
            <a:endParaRPr lang="en-US" sz="3200" dirty="0">
              <a:solidFill>
                <a:schemeClr val="bg1"/>
              </a:solidFill>
            </a:endParaRPr>
          </a:p>
          <a:p>
            <a:r>
              <a:rPr lang="en-US" sz="3200" dirty="0">
                <a:solidFill>
                  <a:schemeClr val="bg1"/>
                </a:solidFill>
              </a:rPr>
              <a:t>What shall we </a:t>
            </a:r>
          </a:p>
          <a:p>
            <a:r>
              <a:rPr lang="en-US" sz="3200" dirty="0">
                <a:solidFill>
                  <a:schemeClr val="bg1"/>
                </a:solidFill>
              </a:rPr>
              <a:t>call this class</a:t>
            </a:r>
          </a:p>
          <a:p>
            <a:r>
              <a:rPr lang="en-US" sz="3200" dirty="0">
                <a:solidFill>
                  <a:schemeClr val="bg1"/>
                </a:solidFill>
              </a:rPr>
              <a:t>of molecule?</a:t>
            </a:r>
          </a:p>
        </p:txBody>
      </p:sp>
      <p:sp>
        <p:nvSpPr>
          <p:cNvPr id="3" name="Rectangle 2"/>
          <p:cNvSpPr/>
          <p:nvPr/>
        </p:nvSpPr>
        <p:spPr>
          <a:xfrm>
            <a:off x="4572000" y="6581001"/>
            <a:ext cx="4572000" cy="276999"/>
          </a:xfrm>
          <a:prstGeom prst="rect">
            <a:avLst/>
          </a:prstGeom>
        </p:spPr>
        <p:txBody>
          <a:bodyPr>
            <a:spAutoFit/>
          </a:bodyPr>
          <a:lstStyle/>
          <a:p>
            <a:pPr algn="r"/>
            <a:r>
              <a:rPr lang="en-US" sz="1200" dirty="0">
                <a:hlinkClick r:id="rId3"/>
              </a:rPr>
              <a:t>http://commons.wikimedia.org/wiki/File:Filos_tercer_logo.JPG</a:t>
            </a:r>
            <a:endParaRPr lang="en-US" sz="1200" dirty="0"/>
          </a:p>
        </p:txBody>
      </p:sp>
    </p:spTree>
    <p:extLst>
      <p:ext uri="{BB962C8B-B14F-4D97-AF65-F5344CB8AC3E}">
        <p14:creationId xmlns:p14="http://schemas.microsoft.com/office/powerpoint/2010/main" val="1858975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thumb/c/ce/AminoAcidball.svg/1000px-AminoAcidbal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5410199" y="4300442"/>
            <a:ext cx="3753221" cy="2672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upload.wikimedia.org/wikipedia/commons/thumb/c/ce/AminoAcidball.svg/1000px-AminoAcidbal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86993" y="4143523"/>
            <a:ext cx="3429260" cy="2441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thumb/c/ce/AminoAcidball.svg/1000px-AminoAcidbal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5826208" y="1379527"/>
            <a:ext cx="3347656" cy="2383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upload.wikimedia.org/wikipedia/commons/thumb/c/ce/AminoAcidball.svg/1000px-AminoAcidbal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825500" y="1117595"/>
            <a:ext cx="3594521" cy="2559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66466" y="3158638"/>
            <a:ext cx="3989709" cy="1569660"/>
          </a:xfrm>
          <a:prstGeom prst="rect">
            <a:avLst/>
          </a:prstGeom>
          <a:solidFill>
            <a:srgbClr val="FFFF00"/>
          </a:solidFill>
        </p:spPr>
        <p:txBody>
          <a:bodyPr wrap="square" rtlCol="0">
            <a:spAutoFit/>
          </a:bodyPr>
          <a:lstStyle/>
          <a:p>
            <a:r>
              <a:rPr lang="en-US" sz="2400" dirty="0"/>
              <a:t>The amine and acid groups could be at opposite ends, the R could be on top, bottom or side depending on orientation.</a:t>
            </a:r>
          </a:p>
        </p:txBody>
      </p:sp>
      <p:sp>
        <p:nvSpPr>
          <p:cNvPr id="8" name="Title 1"/>
          <p:cNvSpPr>
            <a:spLocks noGrp="1"/>
          </p:cNvSpPr>
          <p:nvPr>
            <p:ph type="title"/>
          </p:nvPr>
        </p:nvSpPr>
        <p:spPr>
          <a:xfrm>
            <a:off x="0" y="4761"/>
            <a:ext cx="9144000" cy="752321"/>
          </a:xfrm>
          <a:solidFill>
            <a:srgbClr val="92D050">
              <a:alpha val="78000"/>
            </a:srgbClr>
          </a:solidFill>
        </p:spPr>
        <p:txBody>
          <a:bodyPr>
            <a:noAutofit/>
          </a:bodyPr>
          <a:lstStyle/>
          <a:p>
            <a:pPr fontAlgn="b"/>
            <a:r>
              <a:rPr lang="en-US" sz="2000" dirty="0">
                <a:latin typeface="Arial"/>
                <a:cs typeface="Arial"/>
              </a:rPr>
              <a:t>2.1.S2 </a:t>
            </a:r>
            <a:r>
              <a:rPr lang="en-US" sz="2000" dirty="0">
                <a:solidFill>
                  <a:srgbClr val="000000"/>
                </a:solidFill>
                <a:latin typeface="Arial"/>
                <a:cs typeface="Arial"/>
              </a:rPr>
              <a:t>Identification of </a:t>
            </a:r>
            <a:r>
              <a:rPr lang="en-US" sz="2000" dirty="0" err="1">
                <a:solidFill>
                  <a:srgbClr val="000000"/>
                </a:solidFill>
                <a:latin typeface="Arial"/>
                <a:cs typeface="Arial"/>
              </a:rPr>
              <a:t>biochemicals</a:t>
            </a:r>
            <a:r>
              <a:rPr lang="en-US" sz="20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110085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1143669"/>
            <a:ext cx="7340641" cy="646331"/>
          </a:xfrm>
          <a:prstGeom prst="rect">
            <a:avLst/>
          </a:prstGeom>
          <a:solidFill>
            <a:srgbClr val="FFFF00"/>
          </a:solidFill>
        </p:spPr>
        <p:txBody>
          <a:bodyPr wrap="square" rtlCol="0">
            <a:spAutoFit/>
          </a:bodyPr>
          <a:lstStyle/>
          <a:p>
            <a:r>
              <a:rPr lang="en-US" sz="3600" dirty="0"/>
              <a:t>Or it could be represented differently:</a:t>
            </a:r>
          </a:p>
        </p:txBody>
      </p:sp>
      <p:pic>
        <p:nvPicPr>
          <p:cNvPr id="6146" name="Picture 2" descr="http://www.bioinformatics.org/tutorial/images/aminoacid.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5" y="2262065"/>
            <a:ext cx="2468280" cy="153852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ck12.org/ck12/images?id=3156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0331" y="4521732"/>
            <a:ext cx="2992470" cy="21695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eb.macam.ac.il/~rafid/BIOLOGY/biochem/infopages/aminoacids/www-biol.paisley.ac.uk/courses/stfunmac/images/Amino2.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6324" y="2015330"/>
            <a:ext cx="2482843" cy="23666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4761"/>
            <a:ext cx="9144000" cy="666844"/>
          </a:xfrm>
          <a:solidFill>
            <a:srgbClr val="92D050">
              <a:alpha val="78000"/>
            </a:srgbClr>
          </a:solidFill>
        </p:spPr>
        <p:txBody>
          <a:bodyPr>
            <a:noAutofit/>
          </a:bodyPr>
          <a:lstStyle/>
          <a:p>
            <a:pPr fontAlgn="b"/>
            <a:r>
              <a:rPr lang="en-US" sz="2000" dirty="0">
                <a:latin typeface="Arial"/>
                <a:cs typeface="Arial"/>
              </a:rPr>
              <a:t>2.1.S2 </a:t>
            </a:r>
            <a:r>
              <a:rPr lang="en-US" sz="2000" dirty="0">
                <a:solidFill>
                  <a:srgbClr val="000000"/>
                </a:solidFill>
                <a:latin typeface="Arial"/>
                <a:cs typeface="Arial"/>
              </a:rPr>
              <a:t>Identification of </a:t>
            </a:r>
            <a:r>
              <a:rPr lang="en-US" sz="2000" dirty="0" err="1">
                <a:solidFill>
                  <a:srgbClr val="000000"/>
                </a:solidFill>
                <a:latin typeface="Arial"/>
                <a:cs typeface="Arial"/>
              </a:rPr>
              <a:t>biochemicals</a:t>
            </a:r>
            <a:r>
              <a:rPr lang="en-US" sz="20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327444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upload.wikimedia.org/wikipedia/commons/thumb/a/a9/Amino_Acids.svg/1000px-Amino_Acids.sv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0528" y="-171400"/>
            <a:ext cx="6909563" cy="5700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upload.wikimedia.org/wikipedia/commons/thumb/a/a9/Amino_Acids.svg/1000px-Amino_Acids.sv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4756027" y="1665607"/>
            <a:ext cx="6909563" cy="3235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52553" y="6581001"/>
            <a:ext cx="4572000" cy="276999"/>
          </a:xfrm>
          <a:prstGeom prst="rect">
            <a:avLst/>
          </a:prstGeom>
        </p:spPr>
        <p:txBody>
          <a:bodyPr>
            <a:spAutoFit/>
          </a:bodyPr>
          <a:lstStyle/>
          <a:p>
            <a:pPr algn="r"/>
            <a:r>
              <a:rPr lang="en-US" sz="1200" dirty="0">
                <a:hlinkClick r:id="rId4"/>
              </a:rPr>
              <a:t>http://commons.wikimedia.org/wiki/File:Amino_Acids.svg</a:t>
            </a:r>
            <a:endParaRPr lang="en-US" sz="1200" dirty="0"/>
          </a:p>
        </p:txBody>
      </p:sp>
      <p:sp>
        <p:nvSpPr>
          <p:cNvPr id="6" name="TextBox 5"/>
          <p:cNvSpPr txBox="1"/>
          <p:nvPr/>
        </p:nvSpPr>
        <p:spPr>
          <a:xfrm>
            <a:off x="-22264" y="5635415"/>
            <a:ext cx="6593033" cy="830997"/>
          </a:xfrm>
          <a:prstGeom prst="rect">
            <a:avLst/>
          </a:prstGeom>
          <a:solidFill>
            <a:srgbClr val="FFFF00"/>
          </a:solidFill>
        </p:spPr>
        <p:txBody>
          <a:bodyPr wrap="square" rtlCol="0">
            <a:spAutoFit/>
          </a:bodyPr>
          <a:lstStyle/>
          <a:p>
            <a:r>
              <a:rPr lang="en-US" sz="2400" dirty="0"/>
              <a:t>Don’t freak out, you don’t need to know them all, just the general formula</a:t>
            </a:r>
          </a:p>
        </p:txBody>
      </p:sp>
    </p:spTree>
    <p:extLst>
      <p:ext uri="{BB962C8B-B14F-4D97-AF65-F5344CB8AC3E}">
        <p14:creationId xmlns:p14="http://schemas.microsoft.com/office/powerpoint/2010/main" val="65537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371601" y="1001248"/>
            <a:ext cx="6415054" cy="2605755"/>
            <a:chOff x="635484" y="1412062"/>
            <a:chExt cx="6415054" cy="2605755"/>
          </a:xfrm>
        </p:grpSpPr>
        <p:sp>
          <p:nvSpPr>
            <p:cNvPr id="16" name="Freeform 15"/>
            <p:cNvSpPr/>
            <p:nvPr/>
          </p:nvSpPr>
          <p:spPr>
            <a:xfrm>
              <a:off x="4790715" y="1412062"/>
              <a:ext cx="2171127" cy="2605755"/>
            </a:xfrm>
            <a:custGeom>
              <a:avLst/>
              <a:gdLst>
                <a:gd name="connsiteX0" fmla="*/ 72488 w 1915143"/>
                <a:gd name="connsiteY0" fmla="*/ 374073 h 2479964"/>
                <a:gd name="connsiteX1" fmla="*/ 72488 w 1915143"/>
                <a:gd name="connsiteY1" fmla="*/ 374073 h 2479964"/>
                <a:gd name="connsiteX2" fmla="*/ 44779 w 1915143"/>
                <a:gd name="connsiteY2" fmla="*/ 595746 h 2479964"/>
                <a:gd name="connsiteX3" fmla="*/ 30925 w 1915143"/>
                <a:gd name="connsiteY3" fmla="*/ 637309 h 2479964"/>
                <a:gd name="connsiteX4" fmla="*/ 17070 w 1915143"/>
                <a:gd name="connsiteY4" fmla="*/ 858982 h 2479964"/>
                <a:gd name="connsiteX5" fmla="*/ 58634 w 1915143"/>
                <a:gd name="connsiteY5" fmla="*/ 1302327 h 2479964"/>
                <a:gd name="connsiteX6" fmla="*/ 114052 w 1915143"/>
                <a:gd name="connsiteY6" fmla="*/ 1468582 h 2479964"/>
                <a:gd name="connsiteX7" fmla="*/ 155616 w 1915143"/>
                <a:gd name="connsiteY7" fmla="*/ 1551709 h 2479964"/>
                <a:gd name="connsiteX8" fmla="*/ 197179 w 1915143"/>
                <a:gd name="connsiteY8" fmla="*/ 1579418 h 2479964"/>
                <a:gd name="connsiteX9" fmla="*/ 238743 w 1915143"/>
                <a:gd name="connsiteY9" fmla="*/ 1634836 h 2479964"/>
                <a:gd name="connsiteX10" fmla="*/ 266452 w 1915143"/>
                <a:gd name="connsiteY10" fmla="*/ 1662546 h 2479964"/>
                <a:gd name="connsiteX11" fmla="*/ 363434 w 1915143"/>
                <a:gd name="connsiteY11" fmla="*/ 1814946 h 2479964"/>
                <a:gd name="connsiteX12" fmla="*/ 418852 w 1915143"/>
                <a:gd name="connsiteY12" fmla="*/ 1911927 h 2479964"/>
                <a:gd name="connsiteX13" fmla="*/ 488125 w 1915143"/>
                <a:gd name="connsiteY13" fmla="*/ 1967346 h 2479964"/>
                <a:gd name="connsiteX14" fmla="*/ 571252 w 1915143"/>
                <a:gd name="connsiteY14" fmla="*/ 2078182 h 2479964"/>
                <a:gd name="connsiteX15" fmla="*/ 626670 w 1915143"/>
                <a:gd name="connsiteY15" fmla="*/ 2147455 h 2479964"/>
                <a:gd name="connsiteX16" fmla="*/ 682088 w 1915143"/>
                <a:gd name="connsiteY16" fmla="*/ 2202873 h 2479964"/>
                <a:gd name="connsiteX17" fmla="*/ 751361 w 1915143"/>
                <a:gd name="connsiteY17" fmla="*/ 2258291 h 2479964"/>
                <a:gd name="connsiteX18" fmla="*/ 792925 w 1915143"/>
                <a:gd name="connsiteY18" fmla="*/ 2272146 h 2479964"/>
                <a:gd name="connsiteX19" fmla="*/ 876052 w 1915143"/>
                <a:gd name="connsiteY19" fmla="*/ 2313709 h 2479964"/>
                <a:gd name="connsiteX20" fmla="*/ 903761 w 1915143"/>
                <a:gd name="connsiteY20" fmla="*/ 2355273 h 2479964"/>
                <a:gd name="connsiteX21" fmla="*/ 945325 w 1915143"/>
                <a:gd name="connsiteY21" fmla="*/ 2369127 h 2479964"/>
                <a:gd name="connsiteX22" fmla="*/ 1000743 w 1915143"/>
                <a:gd name="connsiteY22" fmla="*/ 2396836 h 2479964"/>
                <a:gd name="connsiteX23" fmla="*/ 1083870 w 1915143"/>
                <a:gd name="connsiteY23" fmla="*/ 2452255 h 2479964"/>
                <a:gd name="connsiteX24" fmla="*/ 1166998 w 1915143"/>
                <a:gd name="connsiteY24" fmla="*/ 2479964 h 2479964"/>
                <a:gd name="connsiteX25" fmla="*/ 1416379 w 1915143"/>
                <a:gd name="connsiteY25" fmla="*/ 2466109 h 2479964"/>
                <a:gd name="connsiteX26" fmla="*/ 1485652 w 1915143"/>
                <a:gd name="connsiteY26" fmla="*/ 2452255 h 2479964"/>
                <a:gd name="connsiteX27" fmla="*/ 1527216 w 1915143"/>
                <a:gd name="connsiteY27" fmla="*/ 2424546 h 2479964"/>
                <a:gd name="connsiteX28" fmla="*/ 1610343 w 1915143"/>
                <a:gd name="connsiteY28" fmla="*/ 2396836 h 2479964"/>
                <a:gd name="connsiteX29" fmla="*/ 1651907 w 1915143"/>
                <a:gd name="connsiteY29" fmla="*/ 2369127 h 2479964"/>
                <a:gd name="connsiteX30" fmla="*/ 1693470 w 1915143"/>
                <a:gd name="connsiteY30" fmla="*/ 2327564 h 2479964"/>
                <a:gd name="connsiteX31" fmla="*/ 1735034 w 1915143"/>
                <a:gd name="connsiteY31" fmla="*/ 2313709 h 2479964"/>
                <a:gd name="connsiteX32" fmla="*/ 1776598 w 1915143"/>
                <a:gd name="connsiteY32" fmla="*/ 2244436 h 2479964"/>
                <a:gd name="connsiteX33" fmla="*/ 1873579 w 1915143"/>
                <a:gd name="connsiteY33" fmla="*/ 2119746 h 2479964"/>
                <a:gd name="connsiteX34" fmla="*/ 1887434 w 1915143"/>
                <a:gd name="connsiteY34" fmla="*/ 2078182 h 2479964"/>
                <a:gd name="connsiteX35" fmla="*/ 1915143 w 1915143"/>
                <a:gd name="connsiteY35" fmla="*/ 1911927 h 2479964"/>
                <a:gd name="connsiteX36" fmla="*/ 1901288 w 1915143"/>
                <a:gd name="connsiteY36" fmla="*/ 1551709 h 2479964"/>
                <a:gd name="connsiteX37" fmla="*/ 1873579 w 1915143"/>
                <a:gd name="connsiteY37" fmla="*/ 1468582 h 2479964"/>
                <a:gd name="connsiteX38" fmla="*/ 1859725 w 1915143"/>
                <a:gd name="connsiteY38" fmla="*/ 1357746 h 2479964"/>
                <a:gd name="connsiteX39" fmla="*/ 1845870 w 1915143"/>
                <a:gd name="connsiteY39" fmla="*/ 1302327 h 2479964"/>
                <a:gd name="connsiteX40" fmla="*/ 1832016 w 1915143"/>
                <a:gd name="connsiteY40" fmla="*/ 1191491 h 2479964"/>
                <a:gd name="connsiteX41" fmla="*/ 1804307 w 1915143"/>
                <a:gd name="connsiteY41" fmla="*/ 748146 h 2479964"/>
                <a:gd name="connsiteX42" fmla="*/ 1790452 w 1915143"/>
                <a:gd name="connsiteY42" fmla="*/ 623455 h 2479964"/>
                <a:gd name="connsiteX43" fmla="*/ 1735034 w 1915143"/>
                <a:gd name="connsiteY43" fmla="*/ 484909 h 2479964"/>
                <a:gd name="connsiteX44" fmla="*/ 1707325 w 1915143"/>
                <a:gd name="connsiteY44" fmla="*/ 443346 h 2479964"/>
                <a:gd name="connsiteX45" fmla="*/ 1679616 w 1915143"/>
                <a:gd name="connsiteY45" fmla="*/ 318655 h 2479964"/>
                <a:gd name="connsiteX46" fmla="*/ 1651907 w 1915143"/>
                <a:gd name="connsiteY46" fmla="*/ 277091 h 2479964"/>
                <a:gd name="connsiteX47" fmla="*/ 1624198 w 1915143"/>
                <a:gd name="connsiteY47" fmla="*/ 193964 h 2479964"/>
                <a:gd name="connsiteX48" fmla="*/ 1596488 w 1915143"/>
                <a:gd name="connsiteY48" fmla="*/ 166255 h 2479964"/>
                <a:gd name="connsiteX49" fmla="*/ 1471798 w 1915143"/>
                <a:gd name="connsiteY49" fmla="*/ 83127 h 2479964"/>
                <a:gd name="connsiteX50" fmla="*/ 1430234 w 1915143"/>
                <a:gd name="connsiteY50" fmla="*/ 69273 h 2479964"/>
                <a:gd name="connsiteX51" fmla="*/ 1333252 w 1915143"/>
                <a:gd name="connsiteY51" fmla="*/ 13855 h 2479964"/>
                <a:gd name="connsiteX52" fmla="*/ 1291688 w 1915143"/>
                <a:gd name="connsiteY52" fmla="*/ 0 h 2479964"/>
                <a:gd name="connsiteX53" fmla="*/ 973034 w 1915143"/>
                <a:gd name="connsiteY53" fmla="*/ 13855 h 2479964"/>
                <a:gd name="connsiteX54" fmla="*/ 792925 w 1915143"/>
                <a:gd name="connsiteY54" fmla="*/ 27709 h 2479964"/>
                <a:gd name="connsiteX55" fmla="*/ 751361 w 1915143"/>
                <a:gd name="connsiteY55" fmla="*/ 55418 h 2479964"/>
                <a:gd name="connsiteX56" fmla="*/ 668234 w 1915143"/>
                <a:gd name="connsiteY56" fmla="*/ 83127 h 2479964"/>
                <a:gd name="connsiteX57" fmla="*/ 626670 w 1915143"/>
                <a:gd name="connsiteY57" fmla="*/ 96982 h 2479964"/>
                <a:gd name="connsiteX58" fmla="*/ 585107 w 1915143"/>
                <a:gd name="connsiteY58" fmla="*/ 110836 h 2479964"/>
                <a:gd name="connsiteX59" fmla="*/ 515834 w 1915143"/>
                <a:gd name="connsiteY59" fmla="*/ 152400 h 2479964"/>
                <a:gd name="connsiteX60" fmla="*/ 432707 w 1915143"/>
                <a:gd name="connsiteY60" fmla="*/ 207818 h 2479964"/>
                <a:gd name="connsiteX61" fmla="*/ 391143 w 1915143"/>
                <a:gd name="connsiteY61" fmla="*/ 221673 h 2479964"/>
                <a:gd name="connsiteX62" fmla="*/ 349579 w 1915143"/>
                <a:gd name="connsiteY62" fmla="*/ 249382 h 2479964"/>
                <a:gd name="connsiteX63" fmla="*/ 266452 w 1915143"/>
                <a:gd name="connsiteY63" fmla="*/ 277091 h 2479964"/>
                <a:gd name="connsiteX64" fmla="*/ 183325 w 1915143"/>
                <a:gd name="connsiteY64" fmla="*/ 332509 h 2479964"/>
                <a:gd name="connsiteX65" fmla="*/ 155616 w 1915143"/>
                <a:gd name="connsiteY65" fmla="*/ 374073 h 2479964"/>
                <a:gd name="connsiteX66" fmla="*/ 114052 w 1915143"/>
                <a:gd name="connsiteY66" fmla="*/ 401782 h 2479964"/>
                <a:gd name="connsiteX67" fmla="*/ 86343 w 1915143"/>
                <a:gd name="connsiteY67" fmla="*/ 484909 h 2479964"/>
                <a:gd name="connsiteX68" fmla="*/ 58634 w 1915143"/>
                <a:gd name="connsiteY68" fmla="*/ 568036 h 2479964"/>
                <a:gd name="connsiteX69" fmla="*/ 44779 w 1915143"/>
                <a:gd name="connsiteY69" fmla="*/ 637309 h 2479964"/>
                <a:gd name="connsiteX70" fmla="*/ 17070 w 1915143"/>
                <a:gd name="connsiteY70" fmla="*/ 720436 h 2479964"/>
                <a:gd name="connsiteX71" fmla="*/ 17070 w 1915143"/>
                <a:gd name="connsiteY71" fmla="*/ 720436 h 2479964"/>
                <a:gd name="connsiteX0" fmla="*/ 72488 w 1915143"/>
                <a:gd name="connsiteY0" fmla="*/ 374073 h 2479964"/>
                <a:gd name="connsiteX1" fmla="*/ 44779 w 1915143"/>
                <a:gd name="connsiteY1" fmla="*/ 595746 h 2479964"/>
                <a:gd name="connsiteX2" fmla="*/ 30925 w 1915143"/>
                <a:gd name="connsiteY2" fmla="*/ 637309 h 2479964"/>
                <a:gd name="connsiteX3" fmla="*/ 17070 w 1915143"/>
                <a:gd name="connsiteY3" fmla="*/ 858982 h 2479964"/>
                <a:gd name="connsiteX4" fmla="*/ 58634 w 1915143"/>
                <a:gd name="connsiteY4" fmla="*/ 1302327 h 2479964"/>
                <a:gd name="connsiteX5" fmla="*/ 114052 w 1915143"/>
                <a:gd name="connsiteY5" fmla="*/ 1468582 h 2479964"/>
                <a:gd name="connsiteX6" fmla="*/ 155616 w 1915143"/>
                <a:gd name="connsiteY6" fmla="*/ 1551709 h 2479964"/>
                <a:gd name="connsiteX7" fmla="*/ 197179 w 1915143"/>
                <a:gd name="connsiteY7" fmla="*/ 1579418 h 2479964"/>
                <a:gd name="connsiteX8" fmla="*/ 238743 w 1915143"/>
                <a:gd name="connsiteY8" fmla="*/ 1634836 h 2479964"/>
                <a:gd name="connsiteX9" fmla="*/ 266452 w 1915143"/>
                <a:gd name="connsiteY9" fmla="*/ 1662546 h 2479964"/>
                <a:gd name="connsiteX10" fmla="*/ 363434 w 1915143"/>
                <a:gd name="connsiteY10" fmla="*/ 1814946 h 2479964"/>
                <a:gd name="connsiteX11" fmla="*/ 418852 w 1915143"/>
                <a:gd name="connsiteY11" fmla="*/ 1911927 h 2479964"/>
                <a:gd name="connsiteX12" fmla="*/ 488125 w 1915143"/>
                <a:gd name="connsiteY12" fmla="*/ 1967346 h 2479964"/>
                <a:gd name="connsiteX13" fmla="*/ 571252 w 1915143"/>
                <a:gd name="connsiteY13" fmla="*/ 2078182 h 2479964"/>
                <a:gd name="connsiteX14" fmla="*/ 626670 w 1915143"/>
                <a:gd name="connsiteY14" fmla="*/ 2147455 h 2479964"/>
                <a:gd name="connsiteX15" fmla="*/ 682088 w 1915143"/>
                <a:gd name="connsiteY15" fmla="*/ 2202873 h 2479964"/>
                <a:gd name="connsiteX16" fmla="*/ 751361 w 1915143"/>
                <a:gd name="connsiteY16" fmla="*/ 2258291 h 2479964"/>
                <a:gd name="connsiteX17" fmla="*/ 792925 w 1915143"/>
                <a:gd name="connsiteY17" fmla="*/ 2272146 h 2479964"/>
                <a:gd name="connsiteX18" fmla="*/ 876052 w 1915143"/>
                <a:gd name="connsiteY18" fmla="*/ 2313709 h 2479964"/>
                <a:gd name="connsiteX19" fmla="*/ 903761 w 1915143"/>
                <a:gd name="connsiteY19" fmla="*/ 2355273 h 2479964"/>
                <a:gd name="connsiteX20" fmla="*/ 945325 w 1915143"/>
                <a:gd name="connsiteY20" fmla="*/ 2369127 h 2479964"/>
                <a:gd name="connsiteX21" fmla="*/ 1000743 w 1915143"/>
                <a:gd name="connsiteY21" fmla="*/ 2396836 h 2479964"/>
                <a:gd name="connsiteX22" fmla="*/ 1083870 w 1915143"/>
                <a:gd name="connsiteY22" fmla="*/ 2452255 h 2479964"/>
                <a:gd name="connsiteX23" fmla="*/ 1166998 w 1915143"/>
                <a:gd name="connsiteY23" fmla="*/ 2479964 h 2479964"/>
                <a:gd name="connsiteX24" fmla="*/ 1416379 w 1915143"/>
                <a:gd name="connsiteY24" fmla="*/ 2466109 h 2479964"/>
                <a:gd name="connsiteX25" fmla="*/ 1485652 w 1915143"/>
                <a:gd name="connsiteY25" fmla="*/ 2452255 h 2479964"/>
                <a:gd name="connsiteX26" fmla="*/ 1527216 w 1915143"/>
                <a:gd name="connsiteY26" fmla="*/ 2424546 h 2479964"/>
                <a:gd name="connsiteX27" fmla="*/ 1610343 w 1915143"/>
                <a:gd name="connsiteY27" fmla="*/ 2396836 h 2479964"/>
                <a:gd name="connsiteX28" fmla="*/ 1651907 w 1915143"/>
                <a:gd name="connsiteY28" fmla="*/ 2369127 h 2479964"/>
                <a:gd name="connsiteX29" fmla="*/ 1693470 w 1915143"/>
                <a:gd name="connsiteY29" fmla="*/ 2327564 h 2479964"/>
                <a:gd name="connsiteX30" fmla="*/ 1735034 w 1915143"/>
                <a:gd name="connsiteY30" fmla="*/ 2313709 h 2479964"/>
                <a:gd name="connsiteX31" fmla="*/ 1776598 w 1915143"/>
                <a:gd name="connsiteY31" fmla="*/ 2244436 h 2479964"/>
                <a:gd name="connsiteX32" fmla="*/ 1873579 w 1915143"/>
                <a:gd name="connsiteY32" fmla="*/ 2119746 h 2479964"/>
                <a:gd name="connsiteX33" fmla="*/ 1887434 w 1915143"/>
                <a:gd name="connsiteY33" fmla="*/ 2078182 h 2479964"/>
                <a:gd name="connsiteX34" fmla="*/ 1915143 w 1915143"/>
                <a:gd name="connsiteY34" fmla="*/ 1911927 h 2479964"/>
                <a:gd name="connsiteX35" fmla="*/ 1901288 w 1915143"/>
                <a:gd name="connsiteY35" fmla="*/ 1551709 h 2479964"/>
                <a:gd name="connsiteX36" fmla="*/ 1873579 w 1915143"/>
                <a:gd name="connsiteY36" fmla="*/ 1468582 h 2479964"/>
                <a:gd name="connsiteX37" fmla="*/ 1859725 w 1915143"/>
                <a:gd name="connsiteY37" fmla="*/ 1357746 h 2479964"/>
                <a:gd name="connsiteX38" fmla="*/ 1845870 w 1915143"/>
                <a:gd name="connsiteY38" fmla="*/ 1302327 h 2479964"/>
                <a:gd name="connsiteX39" fmla="*/ 1832016 w 1915143"/>
                <a:gd name="connsiteY39" fmla="*/ 1191491 h 2479964"/>
                <a:gd name="connsiteX40" fmla="*/ 1804307 w 1915143"/>
                <a:gd name="connsiteY40" fmla="*/ 748146 h 2479964"/>
                <a:gd name="connsiteX41" fmla="*/ 1790452 w 1915143"/>
                <a:gd name="connsiteY41" fmla="*/ 623455 h 2479964"/>
                <a:gd name="connsiteX42" fmla="*/ 1735034 w 1915143"/>
                <a:gd name="connsiteY42" fmla="*/ 484909 h 2479964"/>
                <a:gd name="connsiteX43" fmla="*/ 1707325 w 1915143"/>
                <a:gd name="connsiteY43" fmla="*/ 443346 h 2479964"/>
                <a:gd name="connsiteX44" fmla="*/ 1679616 w 1915143"/>
                <a:gd name="connsiteY44" fmla="*/ 318655 h 2479964"/>
                <a:gd name="connsiteX45" fmla="*/ 1651907 w 1915143"/>
                <a:gd name="connsiteY45" fmla="*/ 277091 h 2479964"/>
                <a:gd name="connsiteX46" fmla="*/ 1624198 w 1915143"/>
                <a:gd name="connsiteY46" fmla="*/ 193964 h 2479964"/>
                <a:gd name="connsiteX47" fmla="*/ 1596488 w 1915143"/>
                <a:gd name="connsiteY47" fmla="*/ 166255 h 2479964"/>
                <a:gd name="connsiteX48" fmla="*/ 1471798 w 1915143"/>
                <a:gd name="connsiteY48" fmla="*/ 83127 h 2479964"/>
                <a:gd name="connsiteX49" fmla="*/ 1430234 w 1915143"/>
                <a:gd name="connsiteY49" fmla="*/ 69273 h 2479964"/>
                <a:gd name="connsiteX50" fmla="*/ 1333252 w 1915143"/>
                <a:gd name="connsiteY50" fmla="*/ 13855 h 2479964"/>
                <a:gd name="connsiteX51" fmla="*/ 1291688 w 1915143"/>
                <a:gd name="connsiteY51" fmla="*/ 0 h 2479964"/>
                <a:gd name="connsiteX52" fmla="*/ 973034 w 1915143"/>
                <a:gd name="connsiteY52" fmla="*/ 13855 h 2479964"/>
                <a:gd name="connsiteX53" fmla="*/ 792925 w 1915143"/>
                <a:gd name="connsiteY53" fmla="*/ 27709 h 2479964"/>
                <a:gd name="connsiteX54" fmla="*/ 751361 w 1915143"/>
                <a:gd name="connsiteY54" fmla="*/ 55418 h 2479964"/>
                <a:gd name="connsiteX55" fmla="*/ 668234 w 1915143"/>
                <a:gd name="connsiteY55" fmla="*/ 83127 h 2479964"/>
                <a:gd name="connsiteX56" fmla="*/ 626670 w 1915143"/>
                <a:gd name="connsiteY56" fmla="*/ 96982 h 2479964"/>
                <a:gd name="connsiteX57" fmla="*/ 585107 w 1915143"/>
                <a:gd name="connsiteY57" fmla="*/ 110836 h 2479964"/>
                <a:gd name="connsiteX58" fmla="*/ 515834 w 1915143"/>
                <a:gd name="connsiteY58" fmla="*/ 152400 h 2479964"/>
                <a:gd name="connsiteX59" fmla="*/ 432707 w 1915143"/>
                <a:gd name="connsiteY59" fmla="*/ 207818 h 2479964"/>
                <a:gd name="connsiteX60" fmla="*/ 391143 w 1915143"/>
                <a:gd name="connsiteY60" fmla="*/ 221673 h 2479964"/>
                <a:gd name="connsiteX61" fmla="*/ 349579 w 1915143"/>
                <a:gd name="connsiteY61" fmla="*/ 249382 h 2479964"/>
                <a:gd name="connsiteX62" fmla="*/ 266452 w 1915143"/>
                <a:gd name="connsiteY62" fmla="*/ 277091 h 2479964"/>
                <a:gd name="connsiteX63" fmla="*/ 183325 w 1915143"/>
                <a:gd name="connsiteY63" fmla="*/ 332509 h 2479964"/>
                <a:gd name="connsiteX64" fmla="*/ 155616 w 1915143"/>
                <a:gd name="connsiteY64" fmla="*/ 374073 h 2479964"/>
                <a:gd name="connsiteX65" fmla="*/ 114052 w 1915143"/>
                <a:gd name="connsiteY65" fmla="*/ 401782 h 2479964"/>
                <a:gd name="connsiteX66" fmla="*/ 86343 w 1915143"/>
                <a:gd name="connsiteY66" fmla="*/ 484909 h 2479964"/>
                <a:gd name="connsiteX67" fmla="*/ 58634 w 1915143"/>
                <a:gd name="connsiteY67" fmla="*/ 568036 h 2479964"/>
                <a:gd name="connsiteX68" fmla="*/ 44779 w 1915143"/>
                <a:gd name="connsiteY68" fmla="*/ 637309 h 2479964"/>
                <a:gd name="connsiteX69" fmla="*/ 17070 w 1915143"/>
                <a:gd name="connsiteY69" fmla="*/ 720436 h 2479964"/>
                <a:gd name="connsiteX70" fmla="*/ 17070 w 1915143"/>
                <a:gd name="connsiteY70"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85107 w 1915143"/>
                <a:gd name="connsiteY56" fmla="*/ 110836 h 2479964"/>
                <a:gd name="connsiteX57" fmla="*/ 515834 w 1915143"/>
                <a:gd name="connsiteY57" fmla="*/ 152400 h 2479964"/>
                <a:gd name="connsiteX58" fmla="*/ 432707 w 1915143"/>
                <a:gd name="connsiteY58" fmla="*/ 207818 h 2479964"/>
                <a:gd name="connsiteX59" fmla="*/ 391143 w 1915143"/>
                <a:gd name="connsiteY59" fmla="*/ 221673 h 2479964"/>
                <a:gd name="connsiteX60" fmla="*/ 349579 w 1915143"/>
                <a:gd name="connsiteY60" fmla="*/ 249382 h 2479964"/>
                <a:gd name="connsiteX61" fmla="*/ 266452 w 1915143"/>
                <a:gd name="connsiteY61" fmla="*/ 277091 h 2479964"/>
                <a:gd name="connsiteX62" fmla="*/ 183325 w 1915143"/>
                <a:gd name="connsiteY62" fmla="*/ 332509 h 2479964"/>
                <a:gd name="connsiteX63" fmla="*/ 155616 w 1915143"/>
                <a:gd name="connsiteY63" fmla="*/ 374073 h 2479964"/>
                <a:gd name="connsiteX64" fmla="*/ 114052 w 1915143"/>
                <a:gd name="connsiteY64" fmla="*/ 401782 h 2479964"/>
                <a:gd name="connsiteX65" fmla="*/ 86343 w 1915143"/>
                <a:gd name="connsiteY65" fmla="*/ 484909 h 2479964"/>
                <a:gd name="connsiteX66" fmla="*/ 58634 w 1915143"/>
                <a:gd name="connsiteY66" fmla="*/ 568036 h 2479964"/>
                <a:gd name="connsiteX67" fmla="*/ 44779 w 1915143"/>
                <a:gd name="connsiteY67" fmla="*/ 637309 h 2479964"/>
                <a:gd name="connsiteX68" fmla="*/ 17070 w 1915143"/>
                <a:gd name="connsiteY68" fmla="*/ 720436 h 2479964"/>
                <a:gd name="connsiteX69" fmla="*/ 17070 w 1915143"/>
                <a:gd name="connsiteY69"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85107 w 1915143"/>
                <a:gd name="connsiteY56" fmla="*/ 110836 h 2479964"/>
                <a:gd name="connsiteX57" fmla="*/ 515834 w 1915143"/>
                <a:gd name="connsiteY57" fmla="*/ 152400 h 2479964"/>
                <a:gd name="connsiteX58" fmla="*/ 432707 w 1915143"/>
                <a:gd name="connsiteY58" fmla="*/ 207818 h 2479964"/>
                <a:gd name="connsiteX59" fmla="*/ 391143 w 1915143"/>
                <a:gd name="connsiteY59" fmla="*/ 221673 h 2479964"/>
                <a:gd name="connsiteX60" fmla="*/ 266452 w 1915143"/>
                <a:gd name="connsiteY60" fmla="*/ 277091 h 2479964"/>
                <a:gd name="connsiteX61" fmla="*/ 183325 w 1915143"/>
                <a:gd name="connsiteY61" fmla="*/ 332509 h 2479964"/>
                <a:gd name="connsiteX62" fmla="*/ 155616 w 1915143"/>
                <a:gd name="connsiteY62" fmla="*/ 374073 h 2479964"/>
                <a:gd name="connsiteX63" fmla="*/ 114052 w 1915143"/>
                <a:gd name="connsiteY63" fmla="*/ 401782 h 2479964"/>
                <a:gd name="connsiteX64" fmla="*/ 86343 w 1915143"/>
                <a:gd name="connsiteY64" fmla="*/ 484909 h 2479964"/>
                <a:gd name="connsiteX65" fmla="*/ 58634 w 1915143"/>
                <a:gd name="connsiteY65" fmla="*/ 568036 h 2479964"/>
                <a:gd name="connsiteX66" fmla="*/ 44779 w 1915143"/>
                <a:gd name="connsiteY66" fmla="*/ 637309 h 2479964"/>
                <a:gd name="connsiteX67" fmla="*/ 17070 w 1915143"/>
                <a:gd name="connsiteY67" fmla="*/ 720436 h 2479964"/>
                <a:gd name="connsiteX68" fmla="*/ 17070 w 1915143"/>
                <a:gd name="connsiteY68"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15834 w 1915143"/>
                <a:gd name="connsiteY56" fmla="*/ 152400 h 2479964"/>
                <a:gd name="connsiteX57" fmla="*/ 432707 w 1915143"/>
                <a:gd name="connsiteY57" fmla="*/ 207818 h 2479964"/>
                <a:gd name="connsiteX58" fmla="*/ 391143 w 1915143"/>
                <a:gd name="connsiteY58" fmla="*/ 221673 h 2479964"/>
                <a:gd name="connsiteX59" fmla="*/ 266452 w 1915143"/>
                <a:gd name="connsiteY59" fmla="*/ 277091 h 2479964"/>
                <a:gd name="connsiteX60" fmla="*/ 183325 w 1915143"/>
                <a:gd name="connsiteY60" fmla="*/ 332509 h 2479964"/>
                <a:gd name="connsiteX61" fmla="*/ 155616 w 1915143"/>
                <a:gd name="connsiteY61" fmla="*/ 374073 h 2479964"/>
                <a:gd name="connsiteX62" fmla="*/ 114052 w 1915143"/>
                <a:gd name="connsiteY62" fmla="*/ 401782 h 2479964"/>
                <a:gd name="connsiteX63" fmla="*/ 86343 w 1915143"/>
                <a:gd name="connsiteY63" fmla="*/ 484909 h 2479964"/>
                <a:gd name="connsiteX64" fmla="*/ 58634 w 1915143"/>
                <a:gd name="connsiteY64" fmla="*/ 568036 h 2479964"/>
                <a:gd name="connsiteX65" fmla="*/ 44779 w 1915143"/>
                <a:gd name="connsiteY65" fmla="*/ 637309 h 2479964"/>
                <a:gd name="connsiteX66" fmla="*/ 17070 w 1915143"/>
                <a:gd name="connsiteY66" fmla="*/ 720436 h 2479964"/>
                <a:gd name="connsiteX67" fmla="*/ 17070 w 1915143"/>
                <a:gd name="connsiteY67"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668234 w 1915143"/>
                <a:gd name="connsiteY53" fmla="*/ 83127 h 2479964"/>
                <a:gd name="connsiteX54" fmla="*/ 626670 w 1915143"/>
                <a:gd name="connsiteY54" fmla="*/ 96982 h 2479964"/>
                <a:gd name="connsiteX55" fmla="*/ 515834 w 1915143"/>
                <a:gd name="connsiteY55" fmla="*/ 152400 h 2479964"/>
                <a:gd name="connsiteX56" fmla="*/ 432707 w 1915143"/>
                <a:gd name="connsiteY56" fmla="*/ 207818 h 2479964"/>
                <a:gd name="connsiteX57" fmla="*/ 391143 w 1915143"/>
                <a:gd name="connsiteY57" fmla="*/ 221673 h 2479964"/>
                <a:gd name="connsiteX58" fmla="*/ 266452 w 1915143"/>
                <a:gd name="connsiteY58" fmla="*/ 277091 h 2479964"/>
                <a:gd name="connsiteX59" fmla="*/ 183325 w 1915143"/>
                <a:gd name="connsiteY59" fmla="*/ 332509 h 2479964"/>
                <a:gd name="connsiteX60" fmla="*/ 155616 w 1915143"/>
                <a:gd name="connsiteY60" fmla="*/ 374073 h 2479964"/>
                <a:gd name="connsiteX61" fmla="*/ 114052 w 1915143"/>
                <a:gd name="connsiteY61" fmla="*/ 401782 h 2479964"/>
                <a:gd name="connsiteX62" fmla="*/ 86343 w 1915143"/>
                <a:gd name="connsiteY62" fmla="*/ 484909 h 2479964"/>
                <a:gd name="connsiteX63" fmla="*/ 58634 w 1915143"/>
                <a:gd name="connsiteY63" fmla="*/ 568036 h 2479964"/>
                <a:gd name="connsiteX64" fmla="*/ 44779 w 1915143"/>
                <a:gd name="connsiteY64" fmla="*/ 637309 h 2479964"/>
                <a:gd name="connsiteX65" fmla="*/ 17070 w 1915143"/>
                <a:gd name="connsiteY65" fmla="*/ 720436 h 2479964"/>
                <a:gd name="connsiteX66" fmla="*/ 17070 w 1915143"/>
                <a:gd name="connsiteY66"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668234 w 1915143"/>
                <a:gd name="connsiteY52" fmla="*/ 83127 h 2479964"/>
                <a:gd name="connsiteX53" fmla="*/ 626670 w 1915143"/>
                <a:gd name="connsiteY53" fmla="*/ 96982 h 2479964"/>
                <a:gd name="connsiteX54" fmla="*/ 515834 w 1915143"/>
                <a:gd name="connsiteY54" fmla="*/ 152400 h 2479964"/>
                <a:gd name="connsiteX55" fmla="*/ 432707 w 1915143"/>
                <a:gd name="connsiteY55" fmla="*/ 207818 h 2479964"/>
                <a:gd name="connsiteX56" fmla="*/ 391143 w 1915143"/>
                <a:gd name="connsiteY56" fmla="*/ 221673 h 2479964"/>
                <a:gd name="connsiteX57" fmla="*/ 266452 w 1915143"/>
                <a:gd name="connsiteY57" fmla="*/ 277091 h 2479964"/>
                <a:gd name="connsiteX58" fmla="*/ 183325 w 1915143"/>
                <a:gd name="connsiteY58" fmla="*/ 332509 h 2479964"/>
                <a:gd name="connsiteX59" fmla="*/ 155616 w 1915143"/>
                <a:gd name="connsiteY59" fmla="*/ 374073 h 2479964"/>
                <a:gd name="connsiteX60" fmla="*/ 114052 w 1915143"/>
                <a:gd name="connsiteY60" fmla="*/ 401782 h 2479964"/>
                <a:gd name="connsiteX61" fmla="*/ 86343 w 1915143"/>
                <a:gd name="connsiteY61" fmla="*/ 484909 h 2479964"/>
                <a:gd name="connsiteX62" fmla="*/ 58634 w 1915143"/>
                <a:gd name="connsiteY62" fmla="*/ 568036 h 2479964"/>
                <a:gd name="connsiteX63" fmla="*/ 44779 w 1915143"/>
                <a:gd name="connsiteY63" fmla="*/ 637309 h 2479964"/>
                <a:gd name="connsiteX64" fmla="*/ 17070 w 1915143"/>
                <a:gd name="connsiteY64" fmla="*/ 720436 h 2479964"/>
                <a:gd name="connsiteX65" fmla="*/ 17070 w 1915143"/>
                <a:gd name="connsiteY65" fmla="*/ 720436 h 247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5143" h="2479964">
                  <a:moveTo>
                    <a:pt x="44779" y="595746"/>
                  </a:moveTo>
                  <a:cubicBezTo>
                    <a:pt x="41237" y="609914"/>
                    <a:pt x="35543" y="623455"/>
                    <a:pt x="30925" y="637309"/>
                  </a:cubicBezTo>
                  <a:cubicBezTo>
                    <a:pt x="26307" y="711200"/>
                    <a:pt x="17070" y="784947"/>
                    <a:pt x="17070" y="858982"/>
                  </a:cubicBezTo>
                  <a:cubicBezTo>
                    <a:pt x="17070" y="1255762"/>
                    <a:pt x="-41616" y="1151953"/>
                    <a:pt x="58634" y="1302327"/>
                  </a:cubicBezTo>
                  <a:lnTo>
                    <a:pt x="114052" y="1468582"/>
                  </a:lnTo>
                  <a:cubicBezTo>
                    <a:pt x="125320" y="1502386"/>
                    <a:pt x="128759" y="1524852"/>
                    <a:pt x="155616" y="1551709"/>
                  </a:cubicBezTo>
                  <a:cubicBezTo>
                    <a:pt x="167390" y="1563483"/>
                    <a:pt x="185405" y="1567644"/>
                    <a:pt x="197179" y="1579418"/>
                  </a:cubicBezTo>
                  <a:cubicBezTo>
                    <a:pt x="213507" y="1595746"/>
                    <a:pt x="223961" y="1617097"/>
                    <a:pt x="238743" y="1634836"/>
                  </a:cubicBezTo>
                  <a:cubicBezTo>
                    <a:pt x="247105" y="1644871"/>
                    <a:pt x="259017" y="1651806"/>
                    <a:pt x="266452" y="1662546"/>
                  </a:cubicBezTo>
                  <a:cubicBezTo>
                    <a:pt x="300726" y="1712053"/>
                    <a:pt x="331107" y="1764146"/>
                    <a:pt x="363434" y="1814946"/>
                  </a:cubicBezTo>
                  <a:cubicBezTo>
                    <a:pt x="382450" y="1844829"/>
                    <a:pt x="392698" y="1885774"/>
                    <a:pt x="418852" y="1911927"/>
                  </a:cubicBezTo>
                  <a:cubicBezTo>
                    <a:pt x="464650" y="1957724"/>
                    <a:pt x="453847" y="1919356"/>
                    <a:pt x="488125" y="1967346"/>
                  </a:cubicBezTo>
                  <a:cubicBezTo>
                    <a:pt x="574195" y="2087846"/>
                    <a:pt x="485598" y="1992528"/>
                    <a:pt x="571252" y="2078182"/>
                  </a:cubicBezTo>
                  <a:cubicBezTo>
                    <a:pt x="606077" y="2182653"/>
                    <a:pt x="555051" y="2057932"/>
                    <a:pt x="626670" y="2147455"/>
                  </a:cubicBezTo>
                  <a:cubicBezTo>
                    <a:pt x="680409" y="2214628"/>
                    <a:pt x="591405" y="2172644"/>
                    <a:pt x="682088" y="2202873"/>
                  </a:cubicBezTo>
                  <a:cubicBezTo>
                    <a:pt x="707860" y="2228644"/>
                    <a:pt x="716408" y="2240814"/>
                    <a:pt x="751361" y="2258291"/>
                  </a:cubicBezTo>
                  <a:cubicBezTo>
                    <a:pt x="764423" y="2264822"/>
                    <a:pt x="779863" y="2265615"/>
                    <a:pt x="792925" y="2272146"/>
                  </a:cubicBezTo>
                  <a:cubicBezTo>
                    <a:pt x="900347" y="2325858"/>
                    <a:pt x="771586" y="2278889"/>
                    <a:pt x="876052" y="2313709"/>
                  </a:cubicBezTo>
                  <a:cubicBezTo>
                    <a:pt x="885288" y="2327564"/>
                    <a:pt x="890759" y="2344871"/>
                    <a:pt x="903761" y="2355273"/>
                  </a:cubicBezTo>
                  <a:cubicBezTo>
                    <a:pt x="915165" y="2364396"/>
                    <a:pt x="931902" y="2363374"/>
                    <a:pt x="945325" y="2369127"/>
                  </a:cubicBezTo>
                  <a:cubicBezTo>
                    <a:pt x="964308" y="2377263"/>
                    <a:pt x="982270" y="2387600"/>
                    <a:pt x="1000743" y="2396836"/>
                  </a:cubicBezTo>
                  <a:cubicBezTo>
                    <a:pt x="1035983" y="2432077"/>
                    <a:pt x="1027952" y="2429888"/>
                    <a:pt x="1083870" y="2452255"/>
                  </a:cubicBezTo>
                  <a:cubicBezTo>
                    <a:pt x="1110989" y="2463103"/>
                    <a:pt x="1166998" y="2479964"/>
                    <a:pt x="1166998" y="2479964"/>
                  </a:cubicBezTo>
                  <a:cubicBezTo>
                    <a:pt x="1250125" y="2475346"/>
                    <a:pt x="1333437" y="2473321"/>
                    <a:pt x="1416379" y="2466109"/>
                  </a:cubicBezTo>
                  <a:cubicBezTo>
                    <a:pt x="1439839" y="2464069"/>
                    <a:pt x="1463603" y="2460523"/>
                    <a:pt x="1485652" y="2452255"/>
                  </a:cubicBezTo>
                  <a:cubicBezTo>
                    <a:pt x="1501243" y="2446408"/>
                    <a:pt x="1512000" y="2431309"/>
                    <a:pt x="1527216" y="2424546"/>
                  </a:cubicBezTo>
                  <a:cubicBezTo>
                    <a:pt x="1553907" y="2412683"/>
                    <a:pt x="1586040" y="2413038"/>
                    <a:pt x="1610343" y="2396836"/>
                  </a:cubicBezTo>
                  <a:cubicBezTo>
                    <a:pt x="1624198" y="2387600"/>
                    <a:pt x="1639115" y="2379787"/>
                    <a:pt x="1651907" y="2369127"/>
                  </a:cubicBezTo>
                  <a:cubicBezTo>
                    <a:pt x="1666959" y="2356584"/>
                    <a:pt x="1677168" y="2338432"/>
                    <a:pt x="1693470" y="2327564"/>
                  </a:cubicBezTo>
                  <a:cubicBezTo>
                    <a:pt x="1705621" y="2319463"/>
                    <a:pt x="1721179" y="2318327"/>
                    <a:pt x="1735034" y="2313709"/>
                  </a:cubicBezTo>
                  <a:cubicBezTo>
                    <a:pt x="1761523" y="2234240"/>
                    <a:pt x="1730955" y="2305293"/>
                    <a:pt x="1776598" y="2244436"/>
                  </a:cubicBezTo>
                  <a:cubicBezTo>
                    <a:pt x="1876029" y="2111862"/>
                    <a:pt x="1788968" y="2204357"/>
                    <a:pt x="1873579" y="2119746"/>
                  </a:cubicBezTo>
                  <a:cubicBezTo>
                    <a:pt x="1878197" y="2105891"/>
                    <a:pt x="1885033" y="2092587"/>
                    <a:pt x="1887434" y="2078182"/>
                  </a:cubicBezTo>
                  <a:cubicBezTo>
                    <a:pt x="1918369" y="1892574"/>
                    <a:pt x="1882662" y="2009369"/>
                    <a:pt x="1915143" y="1911927"/>
                  </a:cubicBezTo>
                  <a:cubicBezTo>
                    <a:pt x="1910525" y="1791854"/>
                    <a:pt x="1912504" y="1671346"/>
                    <a:pt x="1901288" y="1551709"/>
                  </a:cubicBezTo>
                  <a:cubicBezTo>
                    <a:pt x="1898562" y="1522629"/>
                    <a:pt x="1879699" y="1497142"/>
                    <a:pt x="1873579" y="1468582"/>
                  </a:cubicBezTo>
                  <a:cubicBezTo>
                    <a:pt x="1865778" y="1432176"/>
                    <a:pt x="1865846" y="1394472"/>
                    <a:pt x="1859725" y="1357746"/>
                  </a:cubicBezTo>
                  <a:cubicBezTo>
                    <a:pt x="1856595" y="1338964"/>
                    <a:pt x="1850488" y="1320800"/>
                    <a:pt x="1845870" y="1302327"/>
                  </a:cubicBezTo>
                  <a:cubicBezTo>
                    <a:pt x="1841252" y="1265382"/>
                    <a:pt x="1834081" y="1228667"/>
                    <a:pt x="1832016" y="1191491"/>
                  </a:cubicBezTo>
                  <a:cubicBezTo>
                    <a:pt x="1807100" y="743010"/>
                    <a:pt x="1851070" y="935203"/>
                    <a:pt x="1804307" y="748146"/>
                  </a:cubicBezTo>
                  <a:cubicBezTo>
                    <a:pt x="1799689" y="706582"/>
                    <a:pt x="1798654" y="664462"/>
                    <a:pt x="1790452" y="623455"/>
                  </a:cubicBezTo>
                  <a:cubicBezTo>
                    <a:pt x="1781718" y="579784"/>
                    <a:pt x="1757770" y="524697"/>
                    <a:pt x="1735034" y="484909"/>
                  </a:cubicBezTo>
                  <a:cubicBezTo>
                    <a:pt x="1726773" y="470452"/>
                    <a:pt x="1716561" y="457200"/>
                    <a:pt x="1707325" y="443346"/>
                  </a:cubicBezTo>
                  <a:cubicBezTo>
                    <a:pt x="1702004" y="411423"/>
                    <a:pt x="1696668" y="352760"/>
                    <a:pt x="1679616" y="318655"/>
                  </a:cubicBezTo>
                  <a:cubicBezTo>
                    <a:pt x="1672169" y="303762"/>
                    <a:pt x="1658670" y="292307"/>
                    <a:pt x="1651907" y="277091"/>
                  </a:cubicBezTo>
                  <a:cubicBezTo>
                    <a:pt x="1640045" y="250401"/>
                    <a:pt x="1644851" y="214617"/>
                    <a:pt x="1624198" y="193964"/>
                  </a:cubicBezTo>
                  <a:cubicBezTo>
                    <a:pt x="1614961" y="184728"/>
                    <a:pt x="1606938" y="174092"/>
                    <a:pt x="1596488" y="166255"/>
                  </a:cubicBezTo>
                  <a:cubicBezTo>
                    <a:pt x="1596483" y="166251"/>
                    <a:pt x="1492582" y="96983"/>
                    <a:pt x="1471798" y="83127"/>
                  </a:cubicBezTo>
                  <a:cubicBezTo>
                    <a:pt x="1459647" y="75026"/>
                    <a:pt x="1443657" y="75026"/>
                    <a:pt x="1430234" y="69273"/>
                  </a:cubicBezTo>
                  <a:cubicBezTo>
                    <a:pt x="1260235" y="-3583"/>
                    <a:pt x="1472372" y="83415"/>
                    <a:pt x="1333252" y="13855"/>
                  </a:cubicBezTo>
                  <a:cubicBezTo>
                    <a:pt x="1320190" y="7324"/>
                    <a:pt x="1305543" y="4618"/>
                    <a:pt x="1291688" y="0"/>
                  </a:cubicBezTo>
                  <a:cubicBezTo>
                    <a:pt x="1185470" y="4618"/>
                    <a:pt x="1076943" y="1"/>
                    <a:pt x="973034" y="13855"/>
                  </a:cubicBezTo>
                  <a:cubicBezTo>
                    <a:pt x="869125" y="27710"/>
                    <a:pt x="725961" y="69273"/>
                    <a:pt x="668234" y="83127"/>
                  </a:cubicBezTo>
                  <a:cubicBezTo>
                    <a:pt x="610507" y="96981"/>
                    <a:pt x="640525" y="92364"/>
                    <a:pt x="626670" y="96982"/>
                  </a:cubicBezTo>
                  <a:lnTo>
                    <a:pt x="515834" y="152400"/>
                  </a:lnTo>
                  <a:cubicBezTo>
                    <a:pt x="486723" y="168573"/>
                    <a:pt x="464300" y="197287"/>
                    <a:pt x="432707" y="207818"/>
                  </a:cubicBezTo>
                  <a:cubicBezTo>
                    <a:pt x="418852" y="212436"/>
                    <a:pt x="418852" y="210128"/>
                    <a:pt x="391143" y="221673"/>
                  </a:cubicBezTo>
                  <a:cubicBezTo>
                    <a:pt x="363434" y="233219"/>
                    <a:pt x="301088" y="258618"/>
                    <a:pt x="266452" y="277091"/>
                  </a:cubicBezTo>
                  <a:cubicBezTo>
                    <a:pt x="231816" y="295564"/>
                    <a:pt x="183325" y="332509"/>
                    <a:pt x="183325" y="332509"/>
                  </a:cubicBezTo>
                  <a:cubicBezTo>
                    <a:pt x="174089" y="346364"/>
                    <a:pt x="167390" y="362299"/>
                    <a:pt x="155616" y="374073"/>
                  </a:cubicBezTo>
                  <a:cubicBezTo>
                    <a:pt x="143842" y="385847"/>
                    <a:pt x="122877" y="387662"/>
                    <a:pt x="114052" y="401782"/>
                  </a:cubicBezTo>
                  <a:cubicBezTo>
                    <a:pt x="98572" y="426550"/>
                    <a:pt x="95579" y="457200"/>
                    <a:pt x="86343" y="484909"/>
                  </a:cubicBezTo>
                  <a:lnTo>
                    <a:pt x="58634" y="568036"/>
                  </a:lnTo>
                  <a:cubicBezTo>
                    <a:pt x="51188" y="590376"/>
                    <a:pt x="50975" y="614590"/>
                    <a:pt x="44779" y="637309"/>
                  </a:cubicBezTo>
                  <a:cubicBezTo>
                    <a:pt x="37094" y="665488"/>
                    <a:pt x="17070" y="720436"/>
                    <a:pt x="17070" y="720436"/>
                  </a:cubicBezTo>
                  <a:lnTo>
                    <a:pt x="17070" y="720436"/>
                  </a:lnTo>
                </a:path>
              </a:pathLst>
            </a:custGeom>
            <a:solidFill>
              <a:srgbClr val="FF0000">
                <a:alpha val="3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p:cNvGrpSpPr/>
            <p:nvPr/>
          </p:nvGrpSpPr>
          <p:grpSpPr>
            <a:xfrm>
              <a:off x="1289898" y="1417082"/>
              <a:ext cx="5760640" cy="2294869"/>
              <a:chOff x="1403648" y="1547542"/>
              <a:chExt cx="5760640" cy="2294869"/>
            </a:xfrm>
          </p:grpSpPr>
          <p:sp>
            <p:nvSpPr>
              <p:cNvPr id="2" name="TextBox 1"/>
              <p:cNvSpPr txBox="1"/>
              <p:nvPr/>
            </p:nvSpPr>
            <p:spPr>
              <a:xfrm>
                <a:off x="1403648" y="2420888"/>
                <a:ext cx="5760640" cy="769441"/>
              </a:xfrm>
              <a:prstGeom prst="rect">
                <a:avLst/>
              </a:prstGeom>
              <a:noFill/>
            </p:spPr>
            <p:txBody>
              <a:bodyPr wrap="square" rtlCol="0">
                <a:spAutoFit/>
              </a:bodyPr>
              <a:lstStyle/>
              <a:p>
                <a:r>
                  <a:rPr lang="en-US" sz="4400" dirty="0"/>
                  <a:t>H</a:t>
                </a:r>
                <a:r>
                  <a:rPr lang="en-US" sz="4400" baseline="-25000" dirty="0"/>
                  <a:t>3</a:t>
                </a:r>
                <a:r>
                  <a:rPr lang="en-US" sz="4400" dirty="0"/>
                  <a:t>C		 (CH</a:t>
                </a:r>
                <a:r>
                  <a:rPr lang="en-US" sz="4400" baseline="-25000" dirty="0"/>
                  <a:t>2</a:t>
                </a:r>
                <a:r>
                  <a:rPr lang="en-US" sz="4400" dirty="0"/>
                  <a:t>)</a:t>
                </a:r>
                <a:r>
                  <a:rPr lang="en-US" sz="4400" baseline="-25000" dirty="0"/>
                  <a:t>n</a:t>
                </a:r>
                <a:r>
                  <a:rPr lang="en-US" sz="4400" dirty="0"/>
                  <a:t>		C</a:t>
                </a:r>
                <a:endParaRPr lang="en-AU" sz="4400" dirty="0"/>
              </a:p>
            </p:txBody>
          </p:sp>
          <p:cxnSp>
            <p:nvCxnSpPr>
              <p:cNvPr id="4" name="Straight Connector 3"/>
              <p:cNvCxnSpPr/>
              <p:nvPr/>
            </p:nvCxnSpPr>
            <p:spPr>
              <a:xfrm>
                <a:off x="2483768" y="2851788"/>
                <a:ext cx="4383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88362" y="2874770"/>
                <a:ext cx="65809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92683" y="2999815"/>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35724" y="2058813"/>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688124" y="2211213"/>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71828" y="1547542"/>
                <a:ext cx="558166" cy="769441"/>
              </a:xfrm>
              <a:prstGeom prst="rect">
                <a:avLst/>
              </a:prstGeom>
            </p:spPr>
            <p:txBody>
              <a:bodyPr wrap="none">
                <a:spAutoFit/>
              </a:bodyPr>
              <a:lstStyle/>
              <a:p>
                <a:r>
                  <a:rPr lang="en-US" sz="4400" dirty="0"/>
                  <a:t>O</a:t>
                </a:r>
                <a:endParaRPr lang="en-AU" sz="4400" dirty="0"/>
              </a:p>
            </p:txBody>
          </p:sp>
          <p:sp>
            <p:nvSpPr>
              <p:cNvPr id="12" name="Rectangle 11"/>
              <p:cNvSpPr/>
              <p:nvPr/>
            </p:nvSpPr>
            <p:spPr>
              <a:xfrm>
                <a:off x="6102558" y="3072970"/>
                <a:ext cx="909223" cy="769441"/>
              </a:xfrm>
              <a:prstGeom prst="rect">
                <a:avLst/>
              </a:prstGeom>
            </p:spPr>
            <p:txBody>
              <a:bodyPr wrap="none">
                <a:spAutoFit/>
              </a:bodyPr>
              <a:lstStyle/>
              <a:p>
                <a:r>
                  <a:rPr lang="en-US" sz="4400" dirty="0"/>
                  <a:t>OH</a:t>
                </a:r>
                <a:endParaRPr lang="en-AU" sz="4400" dirty="0"/>
              </a:p>
            </p:txBody>
          </p:sp>
        </p:grpSp>
        <p:sp>
          <p:nvSpPr>
            <p:cNvPr id="19" name="Freeform 18"/>
            <p:cNvSpPr/>
            <p:nvPr/>
          </p:nvSpPr>
          <p:spPr>
            <a:xfrm>
              <a:off x="635484" y="1980822"/>
              <a:ext cx="3823854" cy="1398984"/>
            </a:xfrm>
            <a:custGeom>
              <a:avLst/>
              <a:gdLst>
                <a:gd name="connsiteX0" fmla="*/ 0 w 3823854"/>
                <a:gd name="connsiteY0" fmla="*/ 471054 h 1025236"/>
                <a:gd name="connsiteX1" fmla="*/ 0 w 3823854"/>
                <a:gd name="connsiteY1" fmla="*/ 471054 h 1025236"/>
                <a:gd name="connsiteX2" fmla="*/ 55418 w 3823854"/>
                <a:gd name="connsiteY2" fmla="*/ 651163 h 1025236"/>
                <a:gd name="connsiteX3" fmla="*/ 69272 w 3823854"/>
                <a:gd name="connsiteY3" fmla="*/ 734291 h 1025236"/>
                <a:gd name="connsiteX4" fmla="*/ 124691 w 3823854"/>
                <a:gd name="connsiteY4" fmla="*/ 803563 h 1025236"/>
                <a:gd name="connsiteX5" fmla="*/ 166254 w 3823854"/>
                <a:gd name="connsiteY5" fmla="*/ 817418 h 1025236"/>
                <a:gd name="connsiteX6" fmla="*/ 193963 w 3823854"/>
                <a:gd name="connsiteY6" fmla="*/ 858982 h 1025236"/>
                <a:gd name="connsiteX7" fmla="*/ 235527 w 3823854"/>
                <a:gd name="connsiteY7" fmla="*/ 872836 h 1025236"/>
                <a:gd name="connsiteX8" fmla="*/ 277091 w 3823854"/>
                <a:gd name="connsiteY8" fmla="*/ 900545 h 1025236"/>
                <a:gd name="connsiteX9" fmla="*/ 318654 w 3823854"/>
                <a:gd name="connsiteY9" fmla="*/ 914400 h 1025236"/>
                <a:gd name="connsiteX10" fmla="*/ 360218 w 3823854"/>
                <a:gd name="connsiteY10" fmla="*/ 942109 h 1025236"/>
                <a:gd name="connsiteX11" fmla="*/ 443345 w 3823854"/>
                <a:gd name="connsiteY11" fmla="*/ 969818 h 1025236"/>
                <a:gd name="connsiteX12" fmla="*/ 526472 w 3823854"/>
                <a:gd name="connsiteY12" fmla="*/ 997527 h 1025236"/>
                <a:gd name="connsiteX13" fmla="*/ 623454 w 3823854"/>
                <a:gd name="connsiteY13" fmla="*/ 1025236 h 1025236"/>
                <a:gd name="connsiteX14" fmla="*/ 1011381 w 3823854"/>
                <a:gd name="connsiteY14" fmla="*/ 1011382 h 1025236"/>
                <a:gd name="connsiteX15" fmla="*/ 1066800 w 3823854"/>
                <a:gd name="connsiteY15" fmla="*/ 997527 h 1025236"/>
                <a:gd name="connsiteX16" fmla="*/ 1482436 w 3823854"/>
                <a:gd name="connsiteY16" fmla="*/ 1011382 h 1025236"/>
                <a:gd name="connsiteX17" fmla="*/ 2175163 w 3823854"/>
                <a:gd name="connsiteY17" fmla="*/ 997527 h 1025236"/>
                <a:gd name="connsiteX18" fmla="*/ 2466109 w 3823854"/>
                <a:gd name="connsiteY18" fmla="*/ 983673 h 1025236"/>
                <a:gd name="connsiteX19" fmla="*/ 3546763 w 3823854"/>
                <a:gd name="connsiteY19" fmla="*/ 955963 h 1025236"/>
                <a:gd name="connsiteX20" fmla="*/ 3629891 w 3823854"/>
                <a:gd name="connsiteY20" fmla="*/ 914400 h 1025236"/>
                <a:gd name="connsiteX21" fmla="*/ 3671454 w 3823854"/>
                <a:gd name="connsiteY21" fmla="*/ 900545 h 1025236"/>
                <a:gd name="connsiteX22" fmla="*/ 3754581 w 3823854"/>
                <a:gd name="connsiteY22" fmla="*/ 858982 h 1025236"/>
                <a:gd name="connsiteX23" fmla="*/ 3782291 w 3823854"/>
                <a:gd name="connsiteY23" fmla="*/ 831273 h 1025236"/>
                <a:gd name="connsiteX24" fmla="*/ 3796145 w 3823854"/>
                <a:gd name="connsiteY24" fmla="*/ 789709 h 1025236"/>
                <a:gd name="connsiteX25" fmla="*/ 3823854 w 3823854"/>
                <a:gd name="connsiteY25" fmla="*/ 692727 h 1025236"/>
                <a:gd name="connsiteX26" fmla="*/ 3810000 w 3823854"/>
                <a:gd name="connsiteY26" fmla="*/ 568036 h 1025236"/>
                <a:gd name="connsiteX27" fmla="*/ 3796145 w 3823854"/>
                <a:gd name="connsiteY27" fmla="*/ 512618 h 1025236"/>
                <a:gd name="connsiteX28" fmla="*/ 3782291 w 3823854"/>
                <a:gd name="connsiteY28" fmla="*/ 346363 h 1025236"/>
                <a:gd name="connsiteX29" fmla="*/ 3713018 w 3823854"/>
                <a:gd name="connsiteY29" fmla="*/ 263236 h 1025236"/>
                <a:gd name="connsiteX30" fmla="*/ 3616036 w 3823854"/>
                <a:gd name="connsiteY30" fmla="*/ 221673 h 1025236"/>
                <a:gd name="connsiteX31" fmla="*/ 3366654 w 3823854"/>
                <a:gd name="connsiteY31" fmla="*/ 193963 h 1025236"/>
                <a:gd name="connsiteX32" fmla="*/ 3200400 w 3823854"/>
                <a:gd name="connsiteY32" fmla="*/ 166254 h 1025236"/>
                <a:gd name="connsiteX33" fmla="*/ 3158836 w 3823854"/>
                <a:gd name="connsiteY33" fmla="*/ 152400 h 1025236"/>
                <a:gd name="connsiteX34" fmla="*/ 3006436 w 3823854"/>
                <a:gd name="connsiteY34" fmla="*/ 124691 h 1025236"/>
                <a:gd name="connsiteX35" fmla="*/ 2798618 w 3823854"/>
                <a:gd name="connsiteY35" fmla="*/ 110836 h 1025236"/>
                <a:gd name="connsiteX36" fmla="*/ 1995054 w 3823854"/>
                <a:gd name="connsiteY36" fmla="*/ 83127 h 1025236"/>
                <a:gd name="connsiteX37" fmla="*/ 1898072 w 3823854"/>
                <a:gd name="connsiteY37" fmla="*/ 69273 h 1025236"/>
                <a:gd name="connsiteX38" fmla="*/ 1648691 w 3823854"/>
                <a:gd name="connsiteY38" fmla="*/ 55418 h 1025236"/>
                <a:gd name="connsiteX39" fmla="*/ 1191491 w 3823854"/>
                <a:gd name="connsiteY39" fmla="*/ 41563 h 1025236"/>
                <a:gd name="connsiteX40" fmla="*/ 1080654 w 3823854"/>
                <a:gd name="connsiteY40" fmla="*/ 27709 h 1025236"/>
                <a:gd name="connsiteX41" fmla="*/ 969818 w 3823854"/>
                <a:gd name="connsiteY41" fmla="*/ 0 h 1025236"/>
                <a:gd name="connsiteX42" fmla="*/ 609600 w 3823854"/>
                <a:gd name="connsiteY42" fmla="*/ 13854 h 1025236"/>
                <a:gd name="connsiteX43" fmla="*/ 526472 w 3823854"/>
                <a:gd name="connsiteY43" fmla="*/ 41563 h 1025236"/>
                <a:gd name="connsiteX44" fmla="*/ 457200 w 3823854"/>
                <a:gd name="connsiteY44" fmla="*/ 83127 h 1025236"/>
                <a:gd name="connsiteX45" fmla="*/ 332509 w 3823854"/>
                <a:gd name="connsiteY45" fmla="*/ 166254 h 1025236"/>
                <a:gd name="connsiteX46" fmla="*/ 290945 w 3823854"/>
                <a:gd name="connsiteY46" fmla="*/ 207818 h 1025236"/>
                <a:gd name="connsiteX47" fmla="*/ 207818 w 3823854"/>
                <a:gd name="connsiteY47" fmla="*/ 263236 h 1025236"/>
                <a:gd name="connsiteX48" fmla="*/ 180109 w 3823854"/>
                <a:gd name="connsiteY48" fmla="*/ 304800 h 1025236"/>
                <a:gd name="connsiteX49" fmla="*/ 138545 w 3823854"/>
                <a:gd name="connsiteY49" fmla="*/ 332509 h 1025236"/>
                <a:gd name="connsiteX50" fmla="*/ 83127 w 3823854"/>
                <a:gd name="connsiteY50" fmla="*/ 415636 h 1025236"/>
                <a:gd name="connsiteX51" fmla="*/ 41563 w 3823854"/>
                <a:gd name="connsiteY51" fmla="*/ 498763 h 1025236"/>
                <a:gd name="connsiteX52" fmla="*/ 41563 w 3823854"/>
                <a:gd name="connsiteY52" fmla="*/ 526473 h 1025236"/>
                <a:gd name="connsiteX53" fmla="*/ 55418 w 3823854"/>
                <a:gd name="connsiteY53" fmla="*/ 595745 h 102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23854" h="1025236">
                  <a:moveTo>
                    <a:pt x="0" y="471054"/>
                  </a:moveTo>
                  <a:lnTo>
                    <a:pt x="0" y="471054"/>
                  </a:lnTo>
                  <a:cubicBezTo>
                    <a:pt x="19415" y="529299"/>
                    <a:pt x="43180" y="589971"/>
                    <a:pt x="55418" y="651163"/>
                  </a:cubicBezTo>
                  <a:cubicBezTo>
                    <a:pt x="60927" y="678709"/>
                    <a:pt x="60389" y="707641"/>
                    <a:pt x="69272" y="734291"/>
                  </a:cubicBezTo>
                  <a:cubicBezTo>
                    <a:pt x="73992" y="748451"/>
                    <a:pt x="108926" y="794104"/>
                    <a:pt x="124691" y="803563"/>
                  </a:cubicBezTo>
                  <a:cubicBezTo>
                    <a:pt x="137214" y="811077"/>
                    <a:pt x="152400" y="812800"/>
                    <a:pt x="166254" y="817418"/>
                  </a:cubicBezTo>
                  <a:cubicBezTo>
                    <a:pt x="175490" y="831273"/>
                    <a:pt x="180961" y="848580"/>
                    <a:pt x="193963" y="858982"/>
                  </a:cubicBezTo>
                  <a:cubicBezTo>
                    <a:pt x="205367" y="868105"/>
                    <a:pt x="222465" y="866305"/>
                    <a:pt x="235527" y="872836"/>
                  </a:cubicBezTo>
                  <a:cubicBezTo>
                    <a:pt x="250420" y="880282"/>
                    <a:pt x="262198" y="893098"/>
                    <a:pt x="277091" y="900545"/>
                  </a:cubicBezTo>
                  <a:cubicBezTo>
                    <a:pt x="290153" y="907076"/>
                    <a:pt x="305592" y="907869"/>
                    <a:pt x="318654" y="914400"/>
                  </a:cubicBezTo>
                  <a:cubicBezTo>
                    <a:pt x="333547" y="921847"/>
                    <a:pt x="345002" y="935346"/>
                    <a:pt x="360218" y="942109"/>
                  </a:cubicBezTo>
                  <a:cubicBezTo>
                    <a:pt x="386908" y="953971"/>
                    <a:pt x="415636" y="960582"/>
                    <a:pt x="443345" y="969818"/>
                  </a:cubicBezTo>
                  <a:cubicBezTo>
                    <a:pt x="443355" y="969821"/>
                    <a:pt x="526461" y="997524"/>
                    <a:pt x="526472" y="997527"/>
                  </a:cubicBezTo>
                  <a:cubicBezTo>
                    <a:pt x="596059" y="1014924"/>
                    <a:pt x="563827" y="1005361"/>
                    <a:pt x="623454" y="1025236"/>
                  </a:cubicBezTo>
                  <a:cubicBezTo>
                    <a:pt x="752763" y="1020618"/>
                    <a:pt x="882242" y="1019453"/>
                    <a:pt x="1011381" y="1011382"/>
                  </a:cubicBezTo>
                  <a:cubicBezTo>
                    <a:pt x="1030385" y="1010194"/>
                    <a:pt x="1047758" y="997527"/>
                    <a:pt x="1066800" y="997527"/>
                  </a:cubicBezTo>
                  <a:cubicBezTo>
                    <a:pt x="1205422" y="997527"/>
                    <a:pt x="1343891" y="1006764"/>
                    <a:pt x="1482436" y="1011382"/>
                  </a:cubicBezTo>
                  <a:lnTo>
                    <a:pt x="2175163" y="997527"/>
                  </a:lnTo>
                  <a:cubicBezTo>
                    <a:pt x="2272216" y="994793"/>
                    <a:pt x="2369062" y="986614"/>
                    <a:pt x="2466109" y="983673"/>
                  </a:cubicBezTo>
                  <a:lnTo>
                    <a:pt x="3546763" y="955963"/>
                  </a:lnTo>
                  <a:cubicBezTo>
                    <a:pt x="3651225" y="921144"/>
                    <a:pt x="3522472" y="968110"/>
                    <a:pt x="3629891" y="914400"/>
                  </a:cubicBezTo>
                  <a:cubicBezTo>
                    <a:pt x="3642953" y="907869"/>
                    <a:pt x="3658392" y="907076"/>
                    <a:pt x="3671454" y="900545"/>
                  </a:cubicBezTo>
                  <a:cubicBezTo>
                    <a:pt x="3778875" y="846834"/>
                    <a:pt x="3650119" y="893802"/>
                    <a:pt x="3754581" y="858982"/>
                  </a:cubicBezTo>
                  <a:cubicBezTo>
                    <a:pt x="3763818" y="849746"/>
                    <a:pt x="3775570" y="842474"/>
                    <a:pt x="3782291" y="831273"/>
                  </a:cubicBezTo>
                  <a:cubicBezTo>
                    <a:pt x="3789805" y="818750"/>
                    <a:pt x="3792133" y="803751"/>
                    <a:pt x="3796145" y="789709"/>
                  </a:cubicBezTo>
                  <a:cubicBezTo>
                    <a:pt x="3830938" y="667933"/>
                    <a:pt x="3790637" y="792383"/>
                    <a:pt x="3823854" y="692727"/>
                  </a:cubicBezTo>
                  <a:cubicBezTo>
                    <a:pt x="3819236" y="651163"/>
                    <a:pt x="3816359" y="609369"/>
                    <a:pt x="3810000" y="568036"/>
                  </a:cubicBezTo>
                  <a:cubicBezTo>
                    <a:pt x="3807105" y="549216"/>
                    <a:pt x="3798507" y="531512"/>
                    <a:pt x="3796145" y="512618"/>
                  </a:cubicBezTo>
                  <a:cubicBezTo>
                    <a:pt x="3789247" y="457437"/>
                    <a:pt x="3793197" y="400893"/>
                    <a:pt x="3782291" y="346363"/>
                  </a:cubicBezTo>
                  <a:cubicBezTo>
                    <a:pt x="3777932" y="324570"/>
                    <a:pt x="3726088" y="274128"/>
                    <a:pt x="3713018" y="263236"/>
                  </a:cubicBezTo>
                  <a:cubicBezTo>
                    <a:pt x="3675659" y="232104"/>
                    <a:pt x="3664682" y="231402"/>
                    <a:pt x="3616036" y="221673"/>
                  </a:cubicBezTo>
                  <a:cubicBezTo>
                    <a:pt x="3517472" y="201960"/>
                    <a:pt x="3482872" y="203648"/>
                    <a:pt x="3366654" y="193963"/>
                  </a:cubicBezTo>
                  <a:cubicBezTo>
                    <a:pt x="3219825" y="157257"/>
                    <a:pt x="3438242" y="209498"/>
                    <a:pt x="3200400" y="166254"/>
                  </a:cubicBezTo>
                  <a:cubicBezTo>
                    <a:pt x="3186032" y="163642"/>
                    <a:pt x="3173004" y="155942"/>
                    <a:pt x="3158836" y="152400"/>
                  </a:cubicBezTo>
                  <a:cubicBezTo>
                    <a:pt x="3134438" y="146301"/>
                    <a:pt x="3026399" y="126592"/>
                    <a:pt x="3006436" y="124691"/>
                  </a:cubicBezTo>
                  <a:cubicBezTo>
                    <a:pt x="2937322" y="118109"/>
                    <a:pt x="2867891" y="115454"/>
                    <a:pt x="2798618" y="110836"/>
                  </a:cubicBezTo>
                  <a:cubicBezTo>
                    <a:pt x="2482964" y="47708"/>
                    <a:pt x="2818663" y="110581"/>
                    <a:pt x="1995054" y="83127"/>
                  </a:cubicBezTo>
                  <a:cubicBezTo>
                    <a:pt x="1962417" y="82039"/>
                    <a:pt x="1930624" y="71877"/>
                    <a:pt x="1898072" y="69273"/>
                  </a:cubicBezTo>
                  <a:cubicBezTo>
                    <a:pt x="1815082" y="62634"/>
                    <a:pt x="1731882" y="58681"/>
                    <a:pt x="1648691" y="55418"/>
                  </a:cubicBezTo>
                  <a:lnTo>
                    <a:pt x="1191491" y="41563"/>
                  </a:lnTo>
                  <a:cubicBezTo>
                    <a:pt x="1154545" y="36945"/>
                    <a:pt x="1117249" y="34571"/>
                    <a:pt x="1080654" y="27709"/>
                  </a:cubicBezTo>
                  <a:cubicBezTo>
                    <a:pt x="1043224" y="20691"/>
                    <a:pt x="969818" y="0"/>
                    <a:pt x="969818" y="0"/>
                  </a:cubicBezTo>
                  <a:cubicBezTo>
                    <a:pt x="849745" y="4618"/>
                    <a:pt x="729237" y="2638"/>
                    <a:pt x="609600" y="13854"/>
                  </a:cubicBezTo>
                  <a:cubicBezTo>
                    <a:pt x="580519" y="16580"/>
                    <a:pt x="526472" y="41563"/>
                    <a:pt x="526472" y="41563"/>
                  </a:cubicBezTo>
                  <a:cubicBezTo>
                    <a:pt x="464309" y="103729"/>
                    <a:pt x="538130" y="38166"/>
                    <a:pt x="457200" y="83127"/>
                  </a:cubicBezTo>
                  <a:cubicBezTo>
                    <a:pt x="457186" y="83135"/>
                    <a:pt x="353298" y="152395"/>
                    <a:pt x="332509" y="166254"/>
                  </a:cubicBezTo>
                  <a:cubicBezTo>
                    <a:pt x="316206" y="177123"/>
                    <a:pt x="306411" y="195789"/>
                    <a:pt x="290945" y="207818"/>
                  </a:cubicBezTo>
                  <a:cubicBezTo>
                    <a:pt x="264658" y="228264"/>
                    <a:pt x="207818" y="263236"/>
                    <a:pt x="207818" y="263236"/>
                  </a:cubicBezTo>
                  <a:cubicBezTo>
                    <a:pt x="198582" y="277091"/>
                    <a:pt x="191883" y="293026"/>
                    <a:pt x="180109" y="304800"/>
                  </a:cubicBezTo>
                  <a:cubicBezTo>
                    <a:pt x="168335" y="316574"/>
                    <a:pt x="149510" y="319978"/>
                    <a:pt x="138545" y="332509"/>
                  </a:cubicBezTo>
                  <a:cubicBezTo>
                    <a:pt x="116615" y="357571"/>
                    <a:pt x="101600" y="387927"/>
                    <a:pt x="83127" y="415636"/>
                  </a:cubicBezTo>
                  <a:cubicBezTo>
                    <a:pt x="59776" y="450663"/>
                    <a:pt x="49757" y="457794"/>
                    <a:pt x="41563" y="498763"/>
                  </a:cubicBezTo>
                  <a:cubicBezTo>
                    <a:pt x="39751" y="507820"/>
                    <a:pt x="41563" y="517236"/>
                    <a:pt x="41563" y="526473"/>
                  </a:cubicBezTo>
                  <a:lnTo>
                    <a:pt x="55418" y="595745"/>
                  </a:lnTo>
                </a:path>
              </a:pathLst>
            </a:custGeom>
            <a:solidFill>
              <a:srgbClr val="00B050">
                <a:alpha val="36000"/>
              </a:srgb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TextBox 13"/>
          <p:cNvSpPr txBox="1"/>
          <p:nvPr/>
        </p:nvSpPr>
        <p:spPr>
          <a:xfrm>
            <a:off x="238385" y="1016010"/>
            <a:ext cx="5603615" cy="461665"/>
          </a:xfrm>
          <a:prstGeom prst="rect">
            <a:avLst/>
          </a:prstGeom>
          <a:solidFill>
            <a:srgbClr val="FFFF00"/>
          </a:solidFill>
        </p:spPr>
        <p:txBody>
          <a:bodyPr wrap="square" rtlCol="0">
            <a:spAutoFit/>
          </a:bodyPr>
          <a:lstStyle/>
          <a:p>
            <a:r>
              <a:rPr lang="en-US" sz="2400" dirty="0"/>
              <a:t>General structural formula for a fatty* acid</a:t>
            </a:r>
            <a:endParaRPr lang="en-AU" sz="2400" dirty="0"/>
          </a:p>
        </p:txBody>
      </p:sp>
      <p:sp>
        <p:nvSpPr>
          <p:cNvPr id="15" name="TextBox 14"/>
          <p:cNvSpPr txBox="1"/>
          <p:nvPr/>
        </p:nvSpPr>
        <p:spPr>
          <a:xfrm>
            <a:off x="2474640" y="6403585"/>
            <a:ext cx="2808312" cy="369332"/>
          </a:xfrm>
          <a:prstGeom prst="rect">
            <a:avLst/>
          </a:prstGeom>
          <a:noFill/>
        </p:spPr>
        <p:txBody>
          <a:bodyPr wrap="square" rtlCol="0">
            <a:spAutoFit/>
          </a:bodyPr>
          <a:lstStyle/>
          <a:p>
            <a:r>
              <a:rPr lang="en-US" dirty="0"/>
              <a:t>*I prefer </a:t>
            </a:r>
            <a:r>
              <a:rPr lang="en-US" dirty="0">
                <a:hlinkClick r:id="" action="ppaction://noaction">
                  <a:snd r:embed="rId2" name="bigboned.wav"/>
                </a:hlinkClick>
              </a:rPr>
              <a:t>“big boned”</a:t>
            </a:r>
            <a:endParaRPr lang="en-AU" dirty="0"/>
          </a:p>
        </p:txBody>
      </p:sp>
      <p:sp>
        <p:nvSpPr>
          <p:cNvPr id="17" name="TextBox 16"/>
          <p:cNvSpPr txBox="1"/>
          <p:nvPr/>
        </p:nvSpPr>
        <p:spPr>
          <a:xfrm>
            <a:off x="6310491" y="3569703"/>
            <a:ext cx="2664296" cy="461665"/>
          </a:xfrm>
          <a:prstGeom prst="rect">
            <a:avLst/>
          </a:prstGeom>
          <a:noFill/>
        </p:spPr>
        <p:txBody>
          <a:bodyPr wrap="square" rtlCol="0">
            <a:spAutoFit/>
          </a:bodyPr>
          <a:lstStyle/>
          <a:p>
            <a:r>
              <a:rPr lang="en-US" sz="2400" dirty="0"/>
              <a:t>Carboxylic group</a:t>
            </a:r>
            <a:endParaRPr lang="en-AU" sz="2400" dirty="0"/>
          </a:p>
        </p:txBody>
      </p:sp>
      <p:sp>
        <p:nvSpPr>
          <p:cNvPr id="18" name="TextBox 17"/>
          <p:cNvSpPr txBox="1"/>
          <p:nvPr/>
        </p:nvSpPr>
        <p:spPr>
          <a:xfrm>
            <a:off x="1992212" y="2919285"/>
            <a:ext cx="3528392" cy="830997"/>
          </a:xfrm>
          <a:prstGeom prst="rect">
            <a:avLst/>
          </a:prstGeom>
          <a:noFill/>
        </p:spPr>
        <p:txBody>
          <a:bodyPr wrap="square" rtlCol="0">
            <a:spAutoFit/>
          </a:bodyPr>
          <a:lstStyle/>
          <a:p>
            <a:pPr algn="ctr"/>
            <a:r>
              <a:rPr lang="en-US" sz="2400" dirty="0"/>
              <a:t>Chain (or ring) of carbon and hydrogen atoms</a:t>
            </a:r>
            <a:endParaRPr lang="en-AU" sz="2400" dirty="0"/>
          </a:p>
        </p:txBody>
      </p:sp>
      <p:sp>
        <p:nvSpPr>
          <p:cNvPr id="20" name="Rectangle 19"/>
          <p:cNvSpPr/>
          <p:nvPr/>
        </p:nvSpPr>
        <p:spPr>
          <a:xfrm>
            <a:off x="4572000" y="6590187"/>
            <a:ext cx="4572000" cy="276999"/>
          </a:xfrm>
          <a:prstGeom prst="rect">
            <a:avLst/>
          </a:prstGeom>
        </p:spPr>
        <p:txBody>
          <a:bodyPr>
            <a:spAutoFit/>
          </a:bodyPr>
          <a:lstStyle/>
          <a:p>
            <a:pPr algn="r"/>
            <a:r>
              <a:rPr lang="en-AU" sz="1200" dirty="0">
                <a:hlinkClick r:id="rId3"/>
              </a:rPr>
              <a:t>http://www.eufic.org/article/pt/nutricao/gorduras/expid/23/</a:t>
            </a:r>
            <a:endParaRPr lang="en-AU" sz="1200" dirty="0"/>
          </a:p>
        </p:txBody>
      </p:sp>
      <p:pic>
        <p:nvPicPr>
          <p:cNvPr id="4098" name="Picture 2" descr="Eufic-review-13-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9975" y="4020537"/>
            <a:ext cx="3095625" cy="219075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4761"/>
            <a:ext cx="9144000" cy="666844"/>
          </a:xfrm>
          <a:solidFill>
            <a:srgbClr val="92D050">
              <a:alpha val="78000"/>
            </a:srgbClr>
          </a:solidFill>
        </p:spPr>
        <p:txBody>
          <a:bodyPr>
            <a:noAutofit/>
          </a:bodyPr>
          <a:lstStyle/>
          <a:p>
            <a:pPr fontAlgn="b"/>
            <a:r>
              <a:rPr lang="en-US" sz="2000" dirty="0">
                <a:latin typeface="Arial"/>
                <a:cs typeface="Arial"/>
              </a:rPr>
              <a:t>2.1.S2 </a:t>
            </a:r>
            <a:r>
              <a:rPr lang="en-US" sz="2000" dirty="0">
                <a:solidFill>
                  <a:srgbClr val="000000"/>
                </a:solidFill>
                <a:latin typeface="Arial"/>
                <a:cs typeface="Arial"/>
              </a:rPr>
              <a:t>Identification of </a:t>
            </a:r>
            <a:r>
              <a:rPr lang="en-US" sz="2000" dirty="0" err="1">
                <a:solidFill>
                  <a:srgbClr val="000000"/>
                </a:solidFill>
                <a:latin typeface="Arial"/>
                <a:cs typeface="Arial"/>
              </a:rPr>
              <a:t>biochemicals</a:t>
            </a:r>
            <a:r>
              <a:rPr lang="en-US" sz="20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347959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1084851"/>
            <a:ext cx="9144000" cy="6139116"/>
          </a:xfrm>
          <a:prstGeom prst="rect">
            <a:avLst/>
          </a:prstGeom>
          <a:noFill/>
          <a:ln w="9525">
            <a:noFill/>
            <a:miter lim="800000"/>
            <a:headEnd/>
            <a:tailEnd/>
          </a:ln>
          <a:effectLst/>
        </p:spPr>
      </p:pic>
      <p:sp>
        <p:nvSpPr>
          <p:cNvPr id="7" name="Title 1"/>
          <p:cNvSpPr txBox="1">
            <a:spLocks/>
          </p:cNvSpPr>
          <p:nvPr/>
        </p:nvSpPr>
        <p:spPr>
          <a:xfrm>
            <a:off x="0" y="4760"/>
            <a:ext cx="9144000" cy="752321"/>
          </a:xfrm>
          <a:prstGeom prst="rect">
            <a:avLst/>
          </a:prstGeom>
          <a:solidFill>
            <a:srgbClr val="92D050"/>
          </a:solidFill>
        </p:spPr>
        <p:txBody>
          <a:bodyP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000" dirty="0">
                <a:latin typeface="Arial"/>
                <a:cs typeface="Arial"/>
              </a:rPr>
              <a:t>2.1.S2 </a:t>
            </a:r>
            <a:r>
              <a:rPr lang="en-US" sz="2000" dirty="0">
                <a:solidFill>
                  <a:srgbClr val="000000"/>
                </a:solidFill>
                <a:latin typeface="Arial"/>
                <a:cs typeface="Arial"/>
              </a:rPr>
              <a:t>Identification of </a:t>
            </a:r>
            <a:r>
              <a:rPr lang="en-US" sz="2000" dirty="0" err="1">
                <a:solidFill>
                  <a:srgbClr val="000000"/>
                </a:solidFill>
                <a:latin typeface="Arial"/>
                <a:cs typeface="Arial"/>
              </a:rPr>
              <a:t>biochemicals</a:t>
            </a:r>
            <a:r>
              <a:rPr lang="en-US" sz="20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317154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 y="985405"/>
            <a:ext cx="9052560" cy="5714940"/>
          </a:xfrm>
          <a:prstGeom prst="rect">
            <a:avLst/>
          </a:prstGeom>
          <a:noFill/>
          <a:ln w="9525">
            <a:noFill/>
            <a:miter lim="800000"/>
            <a:headEnd/>
            <a:tailEnd/>
          </a:ln>
          <a:effectLst/>
        </p:spPr>
      </p:pic>
      <p:sp>
        <p:nvSpPr>
          <p:cNvPr id="5" name="Title 1"/>
          <p:cNvSpPr txBox="1">
            <a:spLocks/>
          </p:cNvSpPr>
          <p:nvPr/>
        </p:nvSpPr>
        <p:spPr>
          <a:xfrm>
            <a:off x="0" y="4100"/>
            <a:ext cx="9144000" cy="777404"/>
          </a:xfrm>
          <a:prstGeom prst="rect">
            <a:avLst/>
          </a:prstGeom>
          <a:solidFill>
            <a:srgbClr val="92D050"/>
          </a:solidFill>
        </p:spPr>
        <p:txBody>
          <a:bodyP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000" dirty="0">
                <a:latin typeface="Arial"/>
                <a:cs typeface="Arial"/>
              </a:rPr>
              <a:t>2.1.S2 Identification of </a:t>
            </a:r>
            <a:r>
              <a:rPr lang="en-US" sz="2000" dirty="0" err="1">
                <a:latin typeface="Arial"/>
                <a:cs typeface="Arial"/>
              </a:rPr>
              <a:t>biochemicals</a:t>
            </a:r>
            <a:r>
              <a:rPr lang="en-US" sz="2000" dirty="0">
                <a:latin typeface="Arial"/>
                <a:cs typeface="Arial"/>
              </a:rPr>
              <a:t> such as sugars, lipids or amino acids from molecular diagrams.</a:t>
            </a:r>
          </a:p>
        </p:txBody>
      </p:sp>
    </p:spTree>
    <p:extLst>
      <p:ext uri="{BB962C8B-B14F-4D97-AF65-F5344CB8AC3E}">
        <p14:creationId xmlns:p14="http://schemas.microsoft.com/office/powerpoint/2010/main" val="803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52900" y="1032926"/>
            <a:ext cx="4990147" cy="5825074"/>
          </a:xfrm>
          <a:prstGeom prst="rect">
            <a:avLst/>
          </a:prstGeom>
        </p:spPr>
      </p:pic>
      <p:sp>
        <p:nvSpPr>
          <p:cNvPr id="2" name="Title 1"/>
          <p:cNvSpPr>
            <a:spLocks noGrp="1"/>
          </p:cNvSpPr>
          <p:nvPr>
            <p:ph type="title"/>
          </p:nvPr>
        </p:nvSpPr>
        <p:spPr>
          <a:xfrm>
            <a:off x="0" y="4763"/>
            <a:ext cx="9144000" cy="370376"/>
          </a:xfrm>
          <a:solidFill>
            <a:srgbClr val="92D050">
              <a:alpha val="78000"/>
            </a:srgbClr>
          </a:solidFill>
        </p:spPr>
        <p:txBody>
          <a:bodyPr>
            <a:noAutofit/>
          </a:bodyPr>
          <a:lstStyle/>
          <a:p>
            <a:r>
              <a:rPr lang="en-US" sz="1600" dirty="0">
                <a:latin typeface="Arial"/>
                <a:cs typeface="Arial"/>
              </a:rPr>
              <a:t>2.1.U1 Molecular biology explains living processes in terms of the chemical substances involved.</a:t>
            </a:r>
            <a:endParaRPr lang="en-US" sz="1600" dirty="0"/>
          </a:p>
        </p:txBody>
      </p:sp>
      <p:sp>
        <p:nvSpPr>
          <p:cNvPr id="13" name="Content Placeholder 2"/>
          <p:cNvSpPr>
            <a:spLocks noGrp="1"/>
          </p:cNvSpPr>
          <p:nvPr>
            <p:ph idx="1"/>
          </p:nvPr>
        </p:nvSpPr>
        <p:spPr>
          <a:xfrm>
            <a:off x="160067" y="1198017"/>
            <a:ext cx="3992833" cy="1202283"/>
          </a:xfrm>
        </p:spPr>
        <p:txBody>
          <a:bodyPr>
            <a:normAutofit fontScale="92500" lnSpcReduction="10000"/>
          </a:bodyPr>
          <a:lstStyle/>
          <a:p>
            <a:pPr marL="0" indent="0">
              <a:buNone/>
            </a:pPr>
            <a:r>
              <a:rPr lang="en-US" sz="2000" dirty="0"/>
              <a:t>The structure of DNA was discovered in 1953, since then molecular Biology has transformed our understanding of living processes</a:t>
            </a:r>
          </a:p>
        </p:txBody>
      </p:sp>
      <p:sp>
        <p:nvSpPr>
          <p:cNvPr id="6" name="Content Placeholder 2"/>
          <p:cNvSpPr txBox="1">
            <a:spLocks/>
          </p:cNvSpPr>
          <p:nvPr/>
        </p:nvSpPr>
        <p:spPr>
          <a:xfrm>
            <a:off x="160067" y="3048000"/>
            <a:ext cx="3992833" cy="2627586"/>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The relationship between genes and the polypeptides they generate is at the heart of this science. The central idea can be simplified to “DNA makes RNA makes protein”. The information in this flow cannot be reversed and the protein generated cannot change the RNA or DNA.</a:t>
            </a:r>
          </a:p>
        </p:txBody>
      </p:sp>
      <p:sp>
        <p:nvSpPr>
          <p:cNvPr id="9" name="Rectangle 8"/>
          <p:cNvSpPr/>
          <p:nvPr/>
        </p:nvSpPr>
        <p:spPr>
          <a:xfrm>
            <a:off x="1457158" y="6581001"/>
            <a:ext cx="4572000" cy="276999"/>
          </a:xfrm>
          <a:prstGeom prst="rect">
            <a:avLst/>
          </a:prstGeom>
        </p:spPr>
        <p:txBody>
          <a:bodyPr>
            <a:spAutoFit/>
          </a:bodyPr>
          <a:lstStyle/>
          <a:p>
            <a:pPr algn="r"/>
            <a:r>
              <a:rPr lang="en-US" sz="1200" dirty="0">
                <a:hlinkClick r:id="rId3"/>
              </a:rPr>
              <a:t>https://</a:t>
            </a:r>
            <a:r>
              <a:rPr lang="en-US" sz="1200" dirty="0" err="1">
                <a:hlinkClick r:id="rId3"/>
              </a:rPr>
              <a:t>en.wikipedia.org</a:t>
            </a:r>
            <a:r>
              <a:rPr lang="en-US" sz="1200" dirty="0">
                <a:hlinkClick r:id="rId3"/>
              </a:rPr>
              <a:t>/wiki/</a:t>
            </a:r>
            <a:r>
              <a:rPr lang="en-US" sz="1200" dirty="0" err="1">
                <a:hlinkClick r:id="rId3"/>
              </a:rPr>
              <a:t>File:DNA_chemical_structure.svg</a:t>
            </a:r>
            <a:endParaRPr lang="en-US" sz="1200" dirty="0"/>
          </a:p>
        </p:txBody>
      </p:sp>
    </p:spTree>
    <p:extLst>
      <p:ext uri="{BB962C8B-B14F-4D97-AF65-F5344CB8AC3E}">
        <p14:creationId xmlns:p14="http://schemas.microsoft.com/office/powerpoint/2010/main" val="242740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73420" y="1276349"/>
            <a:ext cx="8765627" cy="5092919"/>
          </a:xfrm>
          <a:prstGeom prst="rect">
            <a:avLst/>
          </a:prstGeom>
          <a:noFill/>
          <a:ln w="9525">
            <a:noFill/>
            <a:miter lim="800000"/>
            <a:headEnd/>
            <a:tailEnd/>
          </a:ln>
          <a:effectLst/>
        </p:spPr>
      </p:pic>
      <p:sp>
        <p:nvSpPr>
          <p:cNvPr id="4" name="Title 1"/>
          <p:cNvSpPr txBox="1">
            <a:spLocks/>
          </p:cNvSpPr>
          <p:nvPr/>
        </p:nvSpPr>
        <p:spPr>
          <a:xfrm>
            <a:off x="0" y="0"/>
            <a:ext cx="9144000" cy="757082"/>
          </a:xfrm>
          <a:prstGeom prst="rect">
            <a:avLst/>
          </a:prstGeom>
          <a:solidFill>
            <a:srgbClr val="92D050"/>
          </a:solidFill>
        </p:spPr>
        <p:txBody>
          <a:bodyP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000" dirty="0">
                <a:latin typeface="Arial"/>
                <a:cs typeface="Arial"/>
              </a:rPr>
              <a:t>2.1.S2 Identification of </a:t>
            </a:r>
            <a:r>
              <a:rPr lang="en-US" sz="2000" dirty="0" err="1">
                <a:latin typeface="Arial"/>
                <a:cs typeface="Arial"/>
              </a:rPr>
              <a:t>biochemicals</a:t>
            </a:r>
            <a:r>
              <a:rPr lang="en-US" sz="2000" dirty="0">
                <a:latin typeface="Arial"/>
                <a:cs typeface="Arial"/>
              </a:rPr>
              <a:t> such as sugars, lipids or amino acids from molecular diagrams.</a:t>
            </a:r>
          </a:p>
        </p:txBody>
      </p:sp>
    </p:spTree>
    <p:extLst>
      <p:ext uri="{BB962C8B-B14F-4D97-AF65-F5344CB8AC3E}">
        <p14:creationId xmlns:p14="http://schemas.microsoft.com/office/powerpoint/2010/main" val="414473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997" y="914400"/>
            <a:ext cx="8964188" cy="5439103"/>
          </a:xfrm>
          <a:prstGeom prst="rect">
            <a:avLst/>
          </a:prstGeom>
          <a:noFill/>
          <a:ln w="9525">
            <a:noFill/>
            <a:miter lim="800000"/>
            <a:headEnd/>
            <a:tailEnd/>
          </a:ln>
          <a:effectLst/>
        </p:spPr>
      </p:pic>
      <p:sp>
        <p:nvSpPr>
          <p:cNvPr id="4" name="Title 1"/>
          <p:cNvSpPr txBox="1">
            <a:spLocks/>
          </p:cNvSpPr>
          <p:nvPr/>
        </p:nvSpPr>
        <p:spPr>
          <a:xfrm>
            <a:off x="5970" y="3446"/>
            <a:ext cx="9138030" cy="692581"/>
          </a:xfrm>
          <a:prstGeom prst="rect">
            <a:avLst/>
          </a:prstGeom>
          <a:solidFill>
            <a:srgbClr val="92D050"/>
          </a:solidFill>
        </p:spPr>
        <p:txBody>
          <a:bodyP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000" dirty="0">
                <a:latin typeface="Arial"/>
                <a:cs typeface="Arial"/>
              </a:rPr>
              <a:t>2.1.S2 Identification of </a:t>
            </a:r>
            <a:r>
              <a:rPr lang="en-US" sz="2000" dirty="0" err="1">
                <a:latin typeface="Arial"/>
                <a:cs typeface="Arial"/>
              </a:rPr>
              <a:t>biochemicals</a:t>
            </a:r>
            <a:r>
              <a:rPr lang="en-US" sz="2000" dirty="0">
                <a:latin typeface="Arial"/>
                <a:cs typeface="Arial"/>
              </a:rPr>
              <a:t> such as sugars, lipids or amino acids from molecular diagrams.</a:t>
            </a:r>
          </a:p>
        </p:txBody>
      </p:sp>
    </p:spTree>
    <p:extLst>
      <p:ext uri="{BB962C8B-B14F-4D97-AF65-F5344CB8AC3E}">
        <p14:creationId xmlns:p14="http://schemas.microsoft.com/office/powerpoint/2010/main" val="358904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30251"/>
          </a:xfrm>
          <a:solidFill>
            <a:srgbClr val="92D050">
              <a:alpha val="78000"/>
            </a:srgbClr>
          </a:solidFill>
        </p:spPr>
        <p:txBody>
          <a:bodyPr>
            <a:noAutofit/>
          </a:bodyPr>
          <a:lstStyle/>
          <a:p>
            <a:pPr fontAlgn="b"/>
            <a:r>
              <a:rPr lang="en-US" sz="2000" dirty="0">
                <a:latin typeface="Arial"/>
                <a:cs typeface="Arial"/>
              </a:rPr>
              <a:t>2.1.S1 </a:t>
            </a:r>
            <a:r>
              <a:rPr lang="en-US" sz="2000" dirty="0">
                <a:solidFill>
                  <a:srgbClr val="000000"/>
                </a:solidFill>
                <a:latin typeface="Arial"/>
                <a:cs typeface="Arial"/>
              </a:rPr>
              <a:t>Drawing molecular diagrams of glucose, ribose, a saturated fatty acid and a generalized amino acid.</a:t>
            </a:r>
          </a:p>
        </p:txBody>
      </p:sp>
      <p:sp>
        <p:nvSpPr>
          <p:cNvPr id="13" name="Content Placeholder 2"/>
          <p:cNvSpPr>
            <a:spLocks noGrp="1"/>
          </p:cNvSpPr>
          <p:nvPr>
            <p:ph idx="1"/>
          </p:nvPr>
        </p:nvSpPr>
        <p:spPr>
          <a:xfrm>
            <a:off x="5359400" y="1225550"/>
            <a:ext cx="3605839" cy="5238312"/>
          </a:xfrm>
          <a:solidFill>
            <a:srgbClr val="FFFF00">
              <a:alpha val="78000"/>
            </a:srgbClr>
          </a:solidFill>
        </p:spPr>
        <p:txBody>
          <a:bodyPr>
            <a:noAutofit/>
          </a:bodyPr>
          <a:lstStyle/>
          <a:p>
            <a:pPr marL="0" indent="0">
              <a:buNone/>
            </a:pPr>
            <a:r>
              <a:rPr lang="en-US" sz="2000" dirty="0"/>
              <a:t>Try drawing by hand (or on </a:t>
            </a:r>
            <a:r>
              <a:rPr lang="en-US" sz="2000" dirty="0" err="1">
                <a:hlinkClick r:id="rId2"/>
              </a:rPr>
              <a:t>Chem</a:t>
            </a:r>
            <a:r>
              <a:rPr lang="en-US" sz="2000" dirty="0">
                <a:hlinkClick r:id="rId2"/>
              </a:rPr>
              <a:t> sketch </a:t>
            </a:r>
            <a:r>
              <a:rPr lang="en-US" sz="2000" dirty="0"/>
              <a:t>or </a:t>
            </a:r>
            <a:r>
              <a:rPr lang="en-US" sz="2000" dirty="0" err="1">
                <a:hlinkClick r:id="rId3"/>
              </a:rPr>
              <a:t>Mol</a:t>
            </a:r>
            <a:r>
              <a:rPr lang="en-US" sz="2000" dirty="0">
                <a:hlinkClick r:id="rId3"/>
              </a:rPr>
              <a:t> view</a:t>
            </a:r>
            <a:r>
              <a:rPr lang="en-US" sz="2000" dirty="0"/>
              <a:t>) the following molecules:</a:t>
            </a:r>
          </a:p>
          <a:p>
            <a:r>
              <a:rPr lang="en-US" sz="2000" dirty="0"/>
              <a:t>Glucose</a:t>
            </a:r>
          </a:p>
          <a:p>
            <a:r>
              <a:rPr lang="en-US" sz="2000" dirty="0"/>
              <a:t>Ribose</a:t>
            </a:r>
          </a:p>
          <a:p>
            <a:r>
              <a:rPr lang="en-US" sz="2000" dirty="0"/>
              <a:t>A </a:t>
            </a:r>
            <a:r>
              <a:rPr lang="en-US" sz="2000" dirty="0" err="1"/>
              <a:t>generalised</a:t>
            </a:r>
            <a:r>
              <a:rPr lang="en-US" sz="2000" dirty="0"/>
              <a:t> saturated fatty acid</a:t>
            </a:r>
          </a:p>
          <a:p>
            <a:r>
              <a:rPr lang="en-US" sz="2000" dirty="0"/>
              <a:t>A </a:t>
            </a:r>
            <a:r>
              <a:rPr lang="en-US" sz="2000" dirty="0" err="1"/>
              <a:t>generalised</a:t>
            </a:r>
            <a:r>
              <a:rPr lang="en-US" sz="2000" dirty="0"/>
              <a:t> amino acid</a:t>
            </a:r>
          </a:p>
          <a:p>
            <a:r>
              <a:rPr lang="en-US" sz="2000" dirty="0"/>
              <a:t>An example amino acid e.g. Alanine (the simplest)</a:t>
            </a:r>
          </a:p>
          <a:p>
            <a:pPr marL="0" indent="0">
              <a:buNone/>
            </a:pPr>
            <a:endParaRPr lang="en-US" sz="2000" dirty="0"/>
          </a:p>
          <a:p>
            <a:pPr marL="0" indent="0">
              <a:buNone/>
            </a:pPr>
            <a:r>
              <a:rPr lang="en-US" sz="2000" i="1" dirty="0" err="1"/>
              <a:t>n.b.</a:t>
            </a:r>
            <a:r>
              <a:rPr lang="en-US" sz="2000" i="1" dirty="0"/>
              <a:t> you also need to test yourself 15 </a:t>
            </a:r>
            <a:r>
              <a:rPr lang="en-US" sz="2000" i="1" dirty="0" err="1"/>
              <a:t>mins</a:t>
            </a:r>
            <a:r>
              <a:rPr lang="en-US" sz="2000" i="1" dirty="0"/>
              <a:t>, 1 day and one week later to make sure you remember</a:t>
            </a:r>
          </a:p>
          <a:p>
            <a:pPr marL="0" indent="0">
              <a:buNone/>
            </a:pPr>
            <a:endParaRPr lang="en-US" sz="2000" dirty="0"/>
          </a:p>
        </p:txBody>
      </p:sp>
      <p:sp>
        <p:nvSpPr>
          <p:cNvPr id="6" name="TextBox 5"/>
          <p:cNvSpPr txBox="1"/>
          <p:nvPr/>
        </p:nvSpPr>
        <p:spPr>
          <a:xfrm>
            <a:off x="317500" y="935325"/>
            <a:ext cx="4794752" cy="954107"/>
          </a:xfrm>
          <a:prstGeom prst="rect">
            <a:avLst/>
          </a:prstGeom>
          <a:noFill/>
        </p:spPr>
        <p:txBody>
          <a:bodyPr wrap="square" rtlCol="0">
            <a:spAutoFit/>
          </a:bodyPr>
          <a:lstStyle/>
          <a:p>
            <a:r>
              <a:rPr kumimoji="1" lang="en-US" altLang="ja-JP" sz="2800" dirty="0" err="1"/>
              <a:t>Chem</a:t>
            </a:r>
            <a:r>
              <a:rPr kumimoji="1" lang="en-US" altLang="ja-JP" sz="2800" dirty="0"/>
              <a:t> sketch or </a:t>
            </a:r>
            <a:r>
              <a:rPr kumimoji="1" lang="en-US" altLang="ja-JP" sz="2800" dirty="0" err="1"/>
              <a:t>Mol</a:t>
            </a:r>
            <a:r>
              <a:rPr kumimoji="1" lang="en-US" altLang="ja-JP" sz="2800" dirty="0"/>
              <a:t> view online drawing tool</a:t>
            </a:r>
            <a:endParaRPr kumimoji="1" lang="ja-JP" altLang="en-US" sz="2800" dirty="0"/>
          </a:p>
        </p:txBody>
      </p:sp>
      <p:pic>
        <p:nvPicPr>
          <p:cNvPr id="7" name="Picture 6">
            <a:extLst>
              <a:ext uri="{FF2B5EF4-FFF2-40B4-BE49-F238E27FC236}">
                <a16:creationId xmlns:a16="http://schemas.microsoft.com/office/drawing/2014/main" id="{B2890612-D50E-456C-8745-F0B5E9B84067}"/>
              </a:ext>
            </a:extLst>
          </p:cNvPr>
          <p:cNvPicPr>
            <a:picLocks noChangeAspect="1"/>
          </p:cNvPicPr>
          <p:nvPr/>
        </p:nvPicPr>
        <p:blipFill>
          <a:blip r:embed="rId4"/>
          <a:stretch>
            <a:fillRect/>
          </a:stretch>
        </p:blipFill>
        <p:spPr>
          <a:xfrm>
            <a:off x="317500" y="2364828"/>
            <a:ext cx="3902663" cy="3792900"/>
          </a:xfrm>
          <a:prstGeom prst="rect">
            <a:avLst/>
          </a:prstGeom>
        </p:spPr>
      </p:pic>
    </p:spTree>
    <p:extLst>
      <p:ext uri="{BB962C8B-B14F-4D97-AF65-F5344CB8AC3E}">
        <p14:creationId xmlns:p14="http://schemas.microsoft.com/office/powerpoint/2010/main" val="98099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30251"/>
          </a:xfrm>
          <a:solidFill>
            <a:srgbClr val="92D050"/>
          </a:solidFill>
        </p:spPr>
        <p:txBody>
          <a:bodyPr>
            <a:noAutofit/>
          </a:bodyPr>
          <a:lstStyle/>
          <a:p>
            <a:pPr fontAlgn="b"/>
            <a:r>
              <a:rPr lang="en-US" sz="2000" dirty="0">
                <a:latin typeface="Arial"/>
                <a:cs typeface="Arial"/>
              </a:rPr>
              <a:t>2.1.U4 </a:t>
            </a:r>
            <a:r>
              <a:rPr lang="en-US" sz="2000" dirty="0">
                <a:solidFill>
                  <a:srgbClr val="000000"/>
                </a:solidFill>
                <a:latin typeface="Arial"/>
                <a:cs typeface="Arial"/>
              </a:rPr>
              <a:t>Metabolism is the web of all the enzyme-</a:t>
            </a:r>
            <a:r>
              <a:rPr lang="en-US" sz="2000" dirty="0" err="1">
                <a:solidFill>
                  <a:srgbClr val="000000"/>
                </a:solidFill>
                <a:latin typeface="Arial"/>
                <a:cs typeface="Arial"/>
              </a:rPr>
              <a:t>catalysed</a:t>
            </a:r>
            <a:r>
              <a:rPr lang="en-US" sz="2000" dirty="0">
                <a:solidFill>
                  <a:srgbClr val="000000"/>
                </a:solidFill>
                <a:latin typeface="Arial"/>
                <a:cs typeface="Arial"/>
              </a:rPr>
              <a:t> reactions in a cell or organism.</a:t>
            </a:r>
          </a:p>
        </p:txBody>
      </p:sp>
      <p:sp>
        <p:nvSpPr>
          <p:cNvPr id="13" name="Content Placeholder 2"/>
          <p:cNvSpPr>
            <a:spLocks noGrp="1"/>
          </p:cNvSpPr>
          <p:nvPr>
            <p:ph idx="1"/>
          </p:nvPr>
        </p:nvSpPr>
        <p:spPr>
          <a:xfrm>
            <a:off x="381671" y="1349375"/>
            <a:ext cx="8350162" cy="2150570"/>
          </a:xfrm>
          <a:solidFill>
            <a:srgbClr val="FFFF00"/>
          </a:solidFill>
        </p:spPr>
        <p:txBody>
          <a:bodyPr>
            <a:normAutofit fontScale="92500" lnSpcReduction="10000"/>
          </a:bodyPr>
          <a:lstStyle/>
          <a:p>
            <a:pPr marL="0" indent="0">
              <a:buNone/>
            </a:pPr>
            <a:r>
              <a:rPr lang="en-US" sz="2400" dirty="0"/>
              <a:t>Revisit the essential idea of this topic.</a:t>
            </a:r>
          </a:p>
          <a:p>
            <a:pPr marL="0" indent="0">
              <a:buNone/>
            </a:pPr>
            <a:endParaRPr lang="en-US" sz="2400" dirty="0"/>
          </a:p>
          <a:p>
            <a:pPr marL="0" indent="0">
              <a:buNone/>
            </a:pPr>
            <a:r>
              <a:rPr lang="en-US" sz="2400" dirty="0"/>
              <a:t>Explore the </a:t>
            </a:r>
            <a:r>
              <a:rPr lang="en-US" sz="2400" dirty="0">
                <a:hlinkClick r:id="rId3"/>
              </a:rPr>
              <a:t>IUBMB-Sigma-Nicholson Metabolic Pathways Chart</a:t>
            </a:r>
            <a:r>
              <a:rPr lang="en-US" sz="2400" dirty="0"/>
              <a:t> and </a:t>
            </a:r>
            <a:r>
              <a:rPr lang="en-US" sz="2400" dirty="0" err="1"/>
              <a:t>realise</a:t>
            </a:r>
            <a:r>
              <a:rPr lang="en-US" sz="2400" dirty="0"/>
              <a:t> that most cells use the majority of the pathways and that every path is controlled by a different enzyme. The metabolism as a concept is the sum of all the pathways used in a particular cell.</a:t>
            </a:r>
          </a:p>
          <a:p>
            <a:pPr marL="0" indent="0">
              <a:buNone/>
            </a:pPr>
            <a:endParaRPr lang="en-US" sz="2000" dirty="0"/>
          </a:p>
        </p:txBody>
      </p:sp>
    </p:spTree>
    <p:extLst>
      <p:ext uri="{BB962C8B-B14F-4D97-AF65-F5344CB8AC3E}">
        <p14:creationId xmlns:p14="http://schemas.microsoft.com/office/powerpoint/2010/main" val="109869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1069806"/>
          </a:xfrm>
          <a:solidFill>
            <a:srgbClr val="92D050">
              <a:alpha val="78000"/>
            </a:srgbClr>
          </a:solidFill>
        </p:spPr>
        <p:txBody>
          <a:bodyPr>
            <a:noAutofit/>
          </a:bodyPr>
          <a:lstStyle/>
          <a:p>
            <a:pPr fontAlgn="b"/>
            <a:r>
              <a:rPr lang="en-US" sz="1600" dirty="0">
                <a:latin typeface="Arial"/>
                <a:cs typeface="Arial"/>
              </a:rPr>
              <a:t>2.1.U5 </a:t>
            </a:r>
            <a:r>
              <a:rPr lang="en-US" sz="1600" dirty="0">
                <a:solidFill>
                  <a:srgbClr val="000000"/>
                </a:solidFill>
                <a:latin typeface="Arial"/>
                <a:cs typeface="Arial"/>
              </a:rPr>
              <a:t>Anabolism is the synthesis of complex molecules from simpler molecules including the formation of macromolecules from monomers by condensation reactions.</a:t>
            </a:r>
            <a:br>
              <a:rPr lang="en-US" sz="1600" dirty="0">
                <a:solidFill>
                  <a:srgbClr val="000000"/>
                </a:solidFill>
                <a:latin typeface="Arial"/>
                <a:cs typeface="Arial"/>
              </a:rPr>
            </a:br>
            <a:r>
              <a:rPr lang="en-US" sz="1600" dirty="0">
                <a:latin typeface="Arial"/>
                <a:cs typeface="Arial"/>
              </a:rPr>
              <a:t>2.1.U5 </a:t>
            </a:r>
            <a:r>
              <a:rPr lang="en-US" sz="1600" dirty="0">
                <a:solidFill>
                  <a:srgbClr val="000000"/>
                </a:solidFill>
                <a:latin typeface="Arial"/>
                <a:cs typeface="Arial"/>
              </a:rPr>
              <a:t>Catabolism is the breakdown of complex molecules into simpler molecules including the hydrolysis of macromolecules into monomers.</a:t>
            </a:r>
          </a:p>
        </p:txBody>
      </p:sp>
      <p:grpSp>
        <p:nvGrpSpPr>
          <p:cNvPr id="5" name="Group 4"/>
          <p:cNvGrpSpPr/>
          <p:nvPr/>
        </p:nvGrpSpPr>
        <p:grpSpPr>
          <a:xfrm>
            <a:off x="123839" y="1166878"/>
            <a:ext cx="8495689" cy="5629004"/>
            <a:chOff x="109728" y="36576"/>
            <a:chExt cx="8942831" cy="5925267"/>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728" y="36576"/>
              <a:ext cx="8942831" cy="5925267"/>
            </a:xfrm>
            <a:prstGeom prst="rect">
              <a:avLst/>
            </a:prstGeom>
            <a:noFill/>
            <a:ln w="9525">
              <a:noFill/>
              <a:miter lim="800000"/>
              <a:headEnd/>
              <a:tailEnd/>
            </a:ln>
            <a:effectLst/>
          </p:spPr>
        </p:pic>
        <p:pic>
          <p:nvPicPr>
            <p:cNvPr id="7"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498" y="2129249"/>
              <a:ext cx="4408501" cy="372253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3">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55820" y="2137991"/>
              <a:ext cx="4332732" cy="3690166"/>
            </a:xfrm>
            <a:prstGeom prst="rect">
              <a:avLst/>
            </a:prstGeom>
            <a:noFill/>
            <a:ln w="9525">
              <a:noFill/>
              <a:miter lim="800000"/>
              <a:headEnd/>
              <a:tailEnd/>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09869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1069806"/>
          </a:xfrm>
          <a:solidFill>
            <a:srgbClr val="92D050">
              <a:alpha val="78000"/>
            </a:srgbClr>
          </a:solidFill>
        </p:spPr>
        <p:txBody>
          <a:bodyPr>
            <a:noAutofit/>
          </a:bodyPr>
          <a:lstStyle/>
          <a:p>
            <a:pPr fontAlgn="b"/>
            <a:r>
              <a:rPr lang="en-US" sz="1600" dirty="0">
                <a:latin typeface="Arial"/>
                <a:cs typeface="Arial"/>
              </a:rPr>
              <a:t>2.1.U5 </a:t>
            </a:r>
            <a:r>
              <a:rPr lang="en-US" sz="1600" dirty="0">
                <a:solidFill>
                  <a:srgbClr val="000000"/>
                </a:solidFill>
                <a:latin typeface="Arial"/>
                <a:cs typeface="Arial"/>
              </a:rPr>
              <a:t>Anabolism is the synthesis of complex molecules from simpler molecules including the formation of macromolecules from monomers by condensation reactions.</a:t>
            </a:r>
            <a:br>
              <a:rPr lang="en-US" sz="1600" dirty="0">
                <a:solidFill>
                  <a:srgbClr val="000000"/>
                </a:solidFill>
                <a:latin typeface="Arial"/>
                <a:cs typeface="Arial"/>
              </a:rPr>
            </a:br>
            <a:r>
              <a:rPr lang="en-US" sz="1600" dirty="0">
                <a:latin typeface="Arial"/>
                <a:cs typeface="Arial"/>
              </a:rPr>
              <a:t>2.1.U5 </a:t>
            </a:r>
            <a:r>
              <a:rPr lang="en-US" sz="1600" dirty="0">
                <a:solidFill>
                  <a:srgbClr val="000000"/>
                </a:solidFill>
                <a:latin typeface="Arial"/>
                <a:cs typeface="Arial"/>
              </a:rPr>
              <a:t>Catabolism is the breakdown of complex molecules into simpler molecules including the hydrolysis of macromolecules into monomers.</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900" y="1117092"/>
            <a:ext cx="8763000" cy="5748929"/>
          </a:xfrm>
          <a:prstGeom prst="rect">
            <a:avLst/>
          </a:prstGeom>
          <a:noFill/>
          <a:ln w="9525">
            <a:noFill/>
            <a:miter lim="800000"/>
            <a:headEnd/>
            <a:tailEnd/>
          </a:ln>
          <a:effectLst/>
        </p:spPr>
      </p:pic>
    </p:spTree>
    <p:extLst>
      <p:ext uri="{BB962C8B-B14F-4D97-AF65-F5344CB8AC3E}">
        <p14:creationId xmlns:p14="http://schemas.microsoft.com/office/powerpoint/2010/main" val="211681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9144000" cy="604837"/>
          </a:xfrm>
          <a:solidFill>
            <a:srgbClr val="92D050">
              <a:alpha val="78000"/>
            </a:srgbClr>
          </a:solidFill>
        </p:spPr>
        <p:txBody>
          <a:bodyPr>
            <a:normAutofit/>
          </a:bodyPr>
          <a:lstStyle/>
          <a:p>
            <a:r>
              <a:rPr lang="en-US" sz="1600" dirty="0">
                <a:latin typeface="Arial"/>
                <a:cs typeface="Arial"/>
              </a:rPr>
              <a:t>2.1.U5 </a:t>
            </a:r>
            <a:r>
              <a:rPr lang="en-US" sz="1600" dirty="0">
                <a:solidFill>
                  <a:srgbClr val="000000"/>
                </a:solidFill>
                <a:latin typeface="Arial"/>
                <a:cs typeface="Arial"/>
              </a:rPr>
              <a:t>Anabolism is the synthesis of complex molecules from simpler molecules including the formation of macromolecules from monomers by condensation reactions.</a:t>
            </a:r>
            <a:endParaRPr lang="en-US" sz="1600" dirty="0"/>
          </a:p>
        </p:txBody>
      </p:sp>
      <p:sp>
        <p:nvSpPr>
          <p:cNvPr id="3" name="Content Placeholder 2"/>
          <p:cNvSpPr>
            <a:spLocks noGrp="1"/>
          </p:cNvSpPr>
          <p:nvPr>
            <p:ph idx="1"/>
          </p:nvPr>
        </p:nvSpPr>
        <p:spPr>
          <a:xfrm>
            <a:off x="5422899" y="1258938"/>
            <a:ext cx="3610741" cy="1263546"/>
          </a:xfrm>
        </p:spPr>
        <p:txBody>
          <a:bodyPr>
            <a:noAutofit/>
          </a:bodyPr>
          <a:lstStyle/>
          <a:p>
            <a:pPr marL="0" indent="0">
              <a:buNone/>
            </a:pPr>
            <a:r>
              <a:rPr lang="en-US" sz="2000" dirty="0">
                <a:solidFill>
                  <a:srgbClr val="008000"/>
                </a:solidFill>
              </a:rPr>
              <a:t>Maltose synthase </a:t>
            </a:r>
            <a:r>
              <a:rPr lang="en-US" sz="2000" b="1" dirty="0"/>
              <a:t>condenses</a:t>
            </a:r>
            <a:r>
              <a:rPr lang="en-US" sz="2000" dirty="0"/>
              <a:t> two molecules of glucose into maltose forming a </a:t>
            </a:r>
            <a:r>
              <a:rPr lang="en-US" sz="2000" dirty="0" err="1">
                <a:solidFill>
                  <a:srgbClr val="FF0000"/>
                </a:solidFill>
              </a:rPr>
              <a:t>glycosidic</a:t>
            </a:r>
            <a:r>
              <a:rPr lang="en-US" sz="2000" dirty="0">
                <a:solidFill>
                  <a:srgbClr val="FF0000"/>
                </a:solidFill>
              </a:rPr>
              <a:t> bond</a:t>
            </a:r>
          </a:p>
        </p:txBody>
      </p:sp>
      <p:sp>
        <p:nvSpPr>
          <p:cNvPr id="8" name="Content Placeholder 2"/>
          <p:cNvSpPr txBox="1">
            <a:spLocks/>
          </p:cNvSpPr>
          <p:nvPr/>
        </p:nvSpPr>
        <p:spPr>
          <a:xfrm>
            <a:off x="5422898" y="3079341"/>
            <a:ext cx="3610741" cy="997552"/>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A </a:t>
            </a:r>
            <a:r>
              <a:rPr lang="en-US" sz="2000" dirty="0">
                <a:solidFill>
                  <a:srgbClr val="008000"/>
                </a:solidFill>
              </a:rPr>
              <a:t>ribosome</a:t>
            </a:r>
            <a:r>
              <a:rPr lang="en-US" sz="2000" dirty="0"/>
              <a:t> </a:t>
            </a:r>
            <a:r>
              <a:rPr lang="en-US" sz="2000" b="1" dirty="0"/>
              <a:t>condenses</a:t>
            </a:r>
            <a:r>
              <a:rPr lang="en-US" sz="2000" dirty="0"/>
              <a:t> two amino acids into a dipeptide forming a </a:t>
            </a:r>
            <a:r>
              <a:rPr lang="en-US" sz="2000" dirty="0">
                <a:solidFill>
                  <a:srgbClr val="FF0000"/>
                </a:solidFill>
              </a:rPr>
              <a:t>peptide bond</a:t>
            </a:r>
          </a:p>
        </p:txBody>
      </p:sp>
      <p:sp>
        <p:nvSpPr>
          <p:cNvPr id="9" name="Content Placeholder 2"/>
          <p:cNvSpPr txBox="1">
            <a:spLocks/>
          </p:cNvSpPr>
          <p:nvPr/>
        </p:nvSpPr>
        <p:spPr>
          <a:xfrm>
            <a:off x="267320" y="857250"/>
            <a:ext cx="4545980" cy="401688"/>
          </a:xfrm>
          <a:prstGeom prst="rect">
            <a:avLst/>
          </a:prstGeom>
          <a:solidFill>
            <a:srgbClr val="FFFF00">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Examples of anabolism by condensation</a:t>
            </a:r>
          </a:p>
        </p:txBody>
      </p:sp>
      <p:sp>
        <p:nvSpPr>
          <p:cNvPr id="10" name="Rectangle 9"/>
          <p:cNvSpPr/>
          <p:nvPr/>
        </p:nvSpPr>
        <p:spPr>
          <a:xfrm>
            <a:off x="1905000" y="4495800"/>
            <a:ext cx="3416300" cy="35736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descr="http://upload.wikimedia.org/wikipedia/commons/thumb/6/6d/Peptidformationball.svg/1000px-Peptidformationbal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220" y="3331439"/>
            <a:ext cx="4063790" cy="33323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sites.google.com/site/thealevelbiologistyourhub/_/rsrc/1327531854755/topics/aqa-as-topics/carbohydrate-digestion/0192801015.glycosidic-bond.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320" y="1509262"/>
            <a:ext cx="4944198" cy="146463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2000" y="6581001"/>
            <a:ext cx="4572000" cy="276999"/>
          </a:xfrm>
          <a:prstGeom prst="rect">
            <a:avLst/>
          </a:prstGeom>
        </p:spPr>
        <p:txBody>
          <a:bodyPr>
            <a:spAutoFit/>
          </a:bodyPr>
          <a:lstStyle/>
          <a:p>
            <a:pPr algn="r"/>
            <a:r>
              <a:rPr lang="en-US" sz="1200" dirty="0">
                <a:hlinkClick r:id="rId4"/>
              </a:rPr>
              <a:t>http://commons.wikimedia.org/wiki/File:Peptidformationball.svg</a:t>
            </a:r>
            <a:endParaRPr lang="en-US" sz="1200" dirty="0"/>
          </a:p>
        </p:txBody>
      </p:sp>
      <p:sp>
        <p:nvSpPr>
          <p:cNvPr id="17" name="Content Placeholder 2"/>
          <p:cNvSpPr txBox="1">
            <a:spLocks/>
          </p:cNvSpPr>
          <p:nvPr/>
        </p:nvSpPr>
        <p:spPr>
          <a:xfrm>
            <a:off x="5422899" y="4575603"/>
            <a:ext cx="3610740" cy="712949"/>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FF0000"/>
                </a:solidFill>
              </a:rPr>
              <a:t>The bonds formed are types of covalent bonds.</a:t>
            </a:r>
          </a:p>
        </p:txBody>
      </p:sp>
      <p:sp>
        <p:nvSpPr>
          <p:cNvPr id="18" name="Content Placeholder 2"/>
          <p:cNvSpPr txBox="1">
            <a:spLocks/>
          </p:cNvSpPr>
          <p:nvPr/>
        </p:nvSpPr>
        <p:spPr>
          <a:xfrm>
            <a:off x="5422899" y="5649227"/>
            <a:ext cx="3610740" cy="931773"/>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rgbClr val="FF0000"/>
                </a:solidFill>
              </a:rPr>
              <a:t>Bonding monomers together creates a polymer </a:t>
            </a:r>
            <a:r>
              <a:rPr lang="en-US" sz="1800" i="1" dirty="0">
                <a:solidFill>
                  <a:srgbClr val="FF0000"/>
                </a:solidFill>
              </a:rPr>
              <a:t>(mono = one, poly = many)</a:t>
            </a:r>
          </a:p>
        </p:txBody>
      </p:sp>
    </p:spTree>
    <p:extLst>
      <p:ext uri="{BB962C8B-B14F-4D97-AF65-F5344CB8AC3E}">
        <p14:creationId xmlns:p14="http://schemas.microsoft.com/office/powerpoint/2010/main" val="401721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9144000" cy="592137"/>
          </a:xfrm>
          <a:solidFill>
            <a:srgbClr val="92D050">
              <a:alpha val="78000"/>
            </a:srgbClr>
          </a:solidFill>
        </p:spPr>
        <p:txBody>
          <a:bodyPr>
            <a:normAutofit/>
          </a:bodyPr>
          <a:lstStyle/>
          <a:p>
            <a:r>
              <a:rPr lang="en-US" sz="1600" dirty="0">
                <a:latin typeface="Arial"/>
                <a:cs typeface="Arial"/>
              </a:rPr>
              <a:t>2.1.U5 </a:t>
            </a:r>
            <a:r>
              <a:rPr lang="en-US" sz="1600" dirty="0">
                <a:solidFill>
                  <a:srgbClr val="000000"/>
                </a:solidFill>
                <a:latin typeface="Arial"/>
                <a:cs typeface="Arial"/>
              </a:rPr>
              <a:t>Catabolism is the breakdown of complex molecules into simpler molecules including the hydrolysis of macromolecules into monomers.</a:t>
            </a:r>
            <a:endParaRPr lang="en-US" sz="1600" dirty="0"/>
          </a:p>
        </p:txBody>
      </p:sp>
      <p:sp>
        <p:nvSpPr>
          <p:cNvPr id="3" name="Content Placeholder 2"/>
          <p:cNvSpPr>
            <a:spLocks noGrp="1"/>
          </p:cNvSpPr>
          <p:nvPr>
            <p:ph idx="1"/>
          </p:nvPr>
        </p:nvSpPr>
        <p:spPr>
          <a:xfrm>
            <a:off x="6273800" y="4502598"/>
            <a:ext cx="2712545" cy="1364802"/>
          </a:xfrm>
        </p:spPr>
        <p:txBody>
          <a:bodyPr>
            <a:noAutofit/>
          </a:bodyPr>
          <a:lstStyle/>
          <a:p>
            <a:pPr marL="0" indent="0">
              <a:buNone/>
            </a:pPr>
            <a:r>
              <a:rPr lang="en-US" sz="1800" dirty="0">
                <a:solidFill>
                  <a:srgbClr val="008000"/>
                </a:solidFill>
              </a:rPr>
              <a:t>Lactase</a:t>
            </a:r>
            <a:r>
              <a:rPr lang="en-US" sz="1800" dirty="0"/>
              <a:t> </a:t>
            </a:r>
            <a:r>
              <a:rPr lang="en-US" sz="1800" b="1" dirty="0"/>
              <a:t>hydrolyses</a:t>
            </a:r>
            <a:r>
              <a:rPr lang="en-US" sz="1800" dirty="0"/>
              <a:t> Lactose into Glucose and </a:t>
            </a:r>
            <a:r>
              <a:rPr lang="en-US" sz="1800" dirty="0" err="1"/>
              <a:t>Galactose</a:t>
            </a:r>
            <a:r>
              <a:rPr lang="en-US" sz="1800" dirty="0"/>
              <a:t> breaking the </a:t>
            </a:r>
            <a:r>
              <a:rPr lang="en-US" sz="1800" dirty="0" err="1">
                <a:solidFill>
                  <a:srgbClr val="FF0000"/>
                </a:solidFill>
              </a:rPr>
              <a:t>glycosidic</a:t>
            </a:r>
            <a:r>
              <a:rPr lang="en-US" sz="1800" dirty="0">
                <a:solidFill>
                  <a:srgbClr val="FF0000"/>
                </a:solidFill>
              </a:rPr>
              <a:t> bond</a:t>
            </a:r>
          </a:p>
        </p:txBody>
      </p:sp>
      <p:pic>
        <p:nvPicPr>
          <p:cNvPr id="5" name="Picture 2" descr="File:Amino acid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9229" y="1390437"/>
            <a:ext cx="4949059" cy="31121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0" y="6597346"/>
            <a:ext cx="4572000" cy="276999"/>
          </a:xfrm>
          <a:prstGeom prst="rect">
            <a:avLst/>
          </a:prstGeom>
        </p:spPr>
        <p:txBody>
          <a:bodyPr>
            <a:spAutoFit/>
          </a:bodyPr>
          <a:lstStyle/>
          <a:p>
            <a:pPr algn="r"/>
            <a:r>
              <a:rPr lang="en-AU" sz="1200" dirty="0">
                <a:hlinkClick r:id="rId3"/>
              </a:rPr>
              <a:t>http://commons.wikimedia.org/wiki/File:Amino_acid4.png</a:t>
            </a:r>
            <a:endParaRPr lang="en-AU" sz="1200" dirty="0"/>
          </a:p>
        </p:txBody>
      </p:sp>
      <p:sp>
        <p:nvSpPr>
          <p:cNvPr id="7" name="Rectangle 6"/>
          <p:cNvSpPr/>
          <p:nvPr/>
        </p:nvSpPr>
        <p:spPr>
          <a:xfrm>
            <a:off x="4572000" y="6307602"/>
            <a:ext cx="4572000" cy="276999"/>
          </a:xfrm>
          <a:prstGeom prst="rect">
            <a:avLst/>
          </a:prstGeom>
        </p:spPr>
        <p:txBody>
          <a:bodyPr>
            <a:spAutoFit/>
          </a:bodyPr>
          <a:lstStyle/>
          <a:p>
            <a:pPr algn="r"/>
            <a:r>
              <a:rPr lang="en-AU" sz="1200" dirty="0">
                <a:hlinkClick r:id="rId4"/>
              </a:rPr>
              <a:t>http://commons.wikimedia.org/wiki/File:Lactose_hydrolysis.svg</a:t>
            </a:r>
            <a:endParaRPr lang="en-AU" sz="1200" dirty="0"/>
          </a:p>
        </p:txBody>
      </p:sp>
      <p:sp>
        <p:nvSpPr>
          <p:cNvPr id="8" name="Content Placeholder 2"/>
          <p:cNvSpPr txBox="1">
            <a:spLocks/>
          </p:cNvSpPr>
          <p:nvPr/>
        </p:nvSpPr>
        <p:spPr>
          <a:xfrm>
            <a:off x="5938345" y="1395583"/>
            <a:ext cx="3048000" cy="1268895"/>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t>A </a:t>
            </a:r>
            <a:r>
              <a:rPr lang="en-US" sz="2000" dirty="0">
                <a:solidFill>
                  <a:srgbClr val="008000"/>
                </a:solidFill>
              </a:rPr>
              <a:t>protease</a:t>
            </a:r>
            <a:r>
              <a:rPr lang="en-US" sz="2000" dirty="0"/>
              <a:t> </a:t>
            </a:r>
            <a:r>
              <a:rPr lang="en-US" sz="2000" b="1" dirty="0"/>
              <a:t>hydrolyses</a:t>
            </a:r>
            <a:r>
              <a:rPr lang="en-US" sz="2000" dirty="0"/>
              <a:t> a dipeptide into two amino acids breaking the </a:t>
            </a:r>
            <a:r>
              <a:rPr lang="en-US" sz="2000" dirty="0">
                <a:solidFill>
                  <a:srgbClr val="FF0000"/>
                </a:solidFill>
              </a:rPr>
              <a:t>peptide bond</a:t>
            </a:r>
          </a:p>
        </p:txBody>
      </p:sp>
      <p:sp>
        <p:nvSpPr>
          <p:cNvPr id="9" name="Content Placeholder 2"/>
          <p:cNvSpPr txBox="1">
            <a:spLocks/>
          </p:cNvSpPr>
          <p:nvPr/>
        </p:nvSpPr>
        <p:spPr>
          <a:xfrm>
            <a:off x="216521" y="892074"/>
            <a:ext cx="4139580" cy="401688"/>
          </a:xfrm>
          <a:prstGeom prst="rect">
            <a:avLst/>
          </a:prstGeom>
          <a:solidFill>
            <a:srgbClr val="FFFF00">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Examples of catabolism by hydrolysis</a:t>
            </a:r>
          </a:p>
        </p:txBody>
      </p:sp>
      <p:sp>
        <p:nvSpPr>
          <p:cNvPr id="10" name="Rectangle 9"/>
          <p:cNvSpPr/>
          <p:nvPr/>
        </p:nvSpPr>
        <p:spPr>
          <a:xfrm>
            <a:off x="1905000" y="4495800"/>
            <a:ext cx="3416300" cy="35736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4" descr="http://upload.wikimedia.org/wikipedia/commons/thumb/1/1f/Lactose_hydrolysis.svg/500px-Lactose_hydrolysis.svg.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4519" y="4732058"/>
            <a:ext cx="5838481"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8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4722" y="1143517"/>
            <a:ext cx="8352928" cy="4832092"/>
          </a:xfrm>
          <a:prstGeom prst="rect">
            <a:avLst/>
          </a:prstGeom>
          <a:solidFill>
            <a:schemeClr val="tx2">
              <a:lumMod val="50000"/>
              <a:alpha val="83000"/>
            </a:schemeClr>
          </a:solidFill>
        </p:spPr>
        <p:txBody>
          <a:bodyPr wrap="square" rtlCol="0">
            <a:spAutoFit/>
          </a:bodyPr>
          <a:lstStyle/>
          <a:p>
            <a:r>
              <a:rPr lang="en-US" sz="2800" dirty="0">
                <a:solidFill>
                  <a:schemeClr val="bg1"/>
                </a:solidFill>
                <a:sym typeface="Wingdings" pitchFamily="2" charset="2"/>
              </a:rPr>
              <a:t>You might see the term </a:t>
            </a:r>
            <a:r>
              <a:rPr lang="en-US" sz="2800" b="1" dirty="0">
                <a:solidFill>
                  <a:schemeClr val="bg1"/>
                </a:solidFill>
                <a:sym typeface="Wingdings" pitchFamily="2" charset="2"/>
              </a:rPr>
              <a:t>“dehydration reaction” </a:t>
            </a:r>
            <a:r>
              <a:rPr lang="en-US" sz="2800" dirty="0">
                <a:solidFill>
                  <a:schemeClr val="bg1"/>
                </a:solidFill>
                <a:sym typeface="Wingdings" pitchFamily="2" charset="2"/>
              </a:rPr>
              <a:t>mentioned interchangeably with condensation reaction.</a:t>
            </a:r>
          </a:p>
          <a:p>
            <a:pPr algn="ctr"/>
            <a:endParaRPr lang="en-US" sz="2800" dirty="0">
              <a:solidFill>
                <a:schemeClr val="bg1"/>
              </a:solidFill>
              <a:sym typeface="Wingdings" pitchFamily="2" charset="2"/>
            </a:endParaRPr>
          </a:p>
          <a:p>
            <a:r>
              <a:rPr lang="en-US" sz="2800" dirty="0">
                <a:solidFill>
                  <a:schemeClr val="bg1"/>
                </a:solidFill>
                <a:sym typeface="Wingdings" pitchFamily="2" charset="2"/>
              </a:rPr>
              <a:t>Technically a dehydration reaction is when the water molecule has come from </a:t>
            </a:r>
            <a:r>
              <a:rPr lang="en-US" sz="2800" b="1" dirty="0">
                <a:solidFill>
                  <a:schemeClr val="bg1"/>
                </a:solidFill>
                <a:sym typeface="Wingdings" pitchFamily="2" charset="2"/>
              </a:rPr>
              <a:t>one</a:t>
            </a:r>
            <a:r>
              <a:rPr lang="en-US" sz="2800" dirty="0">
                <a:solidFill>
                  <a:schemeClr val="bg1"/>
                </a:solidFill>
                <a:sym typeface="Wingdings" pitchFamily="2" charset="2"/>
              </a:rPr>
              <a:t> of the reactants. </a:t>
            </a:r>
          </a:p>
          <a:p>
            <a:pPr algn="ctr"/>
            <a:endParaRPr lang="en-US" sz="2800" dirty="0">
              <a:solidFill>
                <a:schemeClr val="bg1"/>
              </a:solidFill>
              <a:sym typeface="Wingdings" pitchFamily="2" charset="2"/>
            </a:endParaRPr>
          </a:p>
          <a:p>
            <a:r>
              <a:rPr lang="en-US" sz="2800" dirty="0">
                <a:solidFill>
                  <a:schemeClr val="bg1"/>
                </a:solidFill>
                <a:sym typeface="Wingdings" pitchFamily="2" charset="2"/>
              </a:rPr>
              <a:t>Whereas for a condensation reaction, part of each water molecule has come from each reactant. </a:t>
            </a:r>
          </a:p>
          <a:p>
            <a:pPr algn="ctr"/>
            <a:endParaRPr lang="en-US" sz="2800" dirty="0">
              <a:solidFill>
                <a:schemeClr val="bg1"/>
              </a:solidFill>
              <a:sym typeface="Wingdings" pitchFamily="2" charset="2"/>
            </a:endParaRPr>
          </a:p>
          <a:p>
            <a:r>
              <a:rPr lang="en-US" sz="2800" dirty="0">
                <a:solidFill>
                  <a:schemeClr val="bg1"/>
                </a:solidFill>
                <a:sym typeface="Wingdings" pitchFamily="2" charset="2"/>
              </a:rPr>
              <a:t>In the case of the previous slide, OH from one glucose and H from the other.</a:t>
            </a:r>
            <a:endParaRPr lang="en-GB" sz="2800" dirty="0">
              <a:solidFill>
                <a:schemeClr val="bg1"/>
              </a:solidFill>
            </a:endParaRPr>
          </a:p>
        </p:txBody>
      </p:sp>
      <p:sp>
        <p:nvSpPr>
          <p:cNvPr id="3" name="Rectangle 2"/>
          <p:cNvSpPr/>
          <p:nvPr/>
        </p:nvSpPr>
        <p:spPr>
          <a:xfrm>
            <a:off x="4572000" y="6581001"/>
            <a:ext cx="4572000" cy="276999"/>
          </a:xfrm>
          <a:prstGeom prst="rect">
            <a:avLst/>
          </a:prstGeom>
        </p:spPr>
        <p:txBody>
          <a:bodyPr>
            <a:spAutoFit/>
          </a:bodyPr>
          <a:lstStyle/>
          <a:p>
            <a:pPr algn="r"/>
            <a:r>
              <a:rPr lang="en-AU" sz="1200" dirty="0">
                <a:hlinkClick r:id="rId3"/>
              </a:rPr>
              <a:t>http://www.flickr.com/photos/zachd1_618/5738829330/</a:t>
            </a:r>
            <a:endParaRPr lang="en-AU" sz="1200" dirty="0"/>
          </a:p>
        </p:txBody>
      </p:sp>
    </p:spTree>
    <p:extLst>
      <p:ext uri="{BB962C8B-B14F-4D97-AF65-F5344CB8AC3E}">
        <p14:creationId xmlns:p14="http://schemas.microsoft.com/office/powerpoint/2010/main" val="2638937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30251"/>
          </a:xfrm>
          <a:solidFill>
            <a:srgbClr val="92D050">
              <a:alpha val="78000"/>
            </a:srgbClr>
          </a:solidFill>
        </p:spPr>
        <p:txBody>
          <a:bodyPr>
            <a:noAutofit/>
          </a:bodyPr>
          <a:lstStyle/>
          <a:p>
            <a:pPr fontAlgn="b"/>
            <a:r>
              <a:rPr lang="en-US" sz="2000" dirty="0">
                <a:latin typeface="Arial"/>
                <a:cs typeface="Arial"/>
              </a:rPr>
              <a:t>2.1.A1 </a:t>
            </a:r>
            <a:r>
              <a:rPr lang="en-US" sz="2000" dirty="0">
                <a:solidFill>
                  <a:srgbClr val="000000"/>
                </a:solidFill>
                <a:latin typeface="Arial"/>
                <a:cs typeface="Arial"/>
              </a:rPr>
              <a:t>Urea as an example of a compound that is produced by living organisms but can also be artificially synthesized.</a:t>
            </a:r>
          </a:p>
        </p:txBody>
      </p:sp>
      <p:sp>
        <p:nvSpPr>
          <p:cNvPr id="13" name="Content Placeholder 2"/>
          <p:cNvSpPr>
            <a:spLocks noGrp="1"/>
          </p:cNvSpPr>
          <p:nvPr>
            <p:ph idx="1"/>
          </p:nvPr>
        </p:nvSpPr>
        <p:spPr>
          <a:xfrm>
            <a:off x="2181171" y="802359"/>
            <a:ext cx="6778973" cy="2758254"/>
          </a:xfrm>
        </p:spPr>
        <p:txBody>
          <a:bodyPr>
            <a:noAutofit/>
          </a:bodyPr>
          <a:lstStyle/>
          <a:p>
            <a:pPr marL="0" indent="0">
              <a:buNone/>
            </a:pPr>
            <a:r>
              <a:rPr lang="en-US" sz="1800" b="1" dirty="0"/>
              <a:t>Nature of Science: Falsification of theories—the artificial synthesis of urea helped to falsify </a:t>
            </a:r>
            <a:r>
              <a:rPr lang="en-US" sz="1800" b="1" dirty="0" err="1"/>
              <a:t>vitalism</a:t>
            </a:r>
            <a:r>
              <a:rPr lang="en-US" sz="1800" b="1" dirty="0"/>
              <a:t>. (1.9)</a:t>
            </a:r>
          </a:p>
          <a:p>
            <a:pPr marL="0" indent="0">
              <a:buNone/>
            </a:pPr>
            <a:endParaRPr lang="en-US" sz="1800" b="1" dirty="0"/>
          </a:p>
          <a:p>
            <a:pPr marL="0" indent="0">
              <a:buNone/>
            </a:pPr>
            <a:r>
              <a:rPr lang="en-US" sz="1800" dirty="0" err="1"/>
              <a:t>Wöhler</a:t>
            </a:r>
            <a:r>
              <a:rPr lang="en-US" sz="1800" dirty="0"/>
              <a:t> accidentally </a:t>
            </a:r>
            <a:r>
              <a:rPr lang="en-US" sz="1800" dirty="0" err="1"/>
              <a:t>synthesised</a:t>
            </a:r>
            <a:r>
              <a:rPr lang="en-US" sz="1800" dirty="0"/>
              <a:t> urea in 1828, whilst attempting to prepare ammonium </a:t>
            </a:r>
            <a:r>
              <a:rPr lang="en-US" sz="1800" dirty="0" err="1"/>
              <a:t>cyanate</a:t>
            </a:r>
            <a:r>
              <a:rPr lang="en-US" sz="1800" dirty="0"/>
              <a:t>. In a letter to a colleague he says “I can no longer, so to speak, hold my chemical water and must tell you that I can make urea without needing a kidney, whether of man or dog". This is supposed to undermine </a:t>
            </a:r>
            <a:r>
              <a:rPr lang="en-US" sz="1800" dirty="0" err="1"/>
              <a:t>vitalism</a:t>
            </a:r>
            <a:r>
              <a:rPr lang="en-US" sz="1800" dirty="0"/>
              <a:t> as organic chemicals were previously thought to be </a:t>
            </a:r>
            <a:r>
              <a:rPr lang="en-US" sz="1800" dirty="0" err="1"/>
              <a:t>synthesised</a:t>
            </a:r>
            <a:r>
              <a:rPr lang="en-US" sz="1800" dirty="0"/>
              <a:t> only by organisms.</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75" y="962558"/>
            <a:ext cx="2255646" cy="268744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9610" y="4083268"/>
            <a:ext cx="2774389" cy="2571101"/>
          </a:xfrm>
          <a:prstGeom prst="rect">
            <a:avLst/>
          </a:prstGeom>
        </p:spPr>
      </p:pic>
      <p:sp>
        <p:nvSpPr>
          <p:cNvPr id="3" name="Rectangle 2"/>
          <p:cNvSpPr/>
          <p:nvPr/>
        </p:nvSpPr>
        <p:spPr>
          <a:xfrm>
            <a:off x="6165850" y="6640323"/>
            <a:ext cx="3117849" cy="215444"/>
          </a:xfrm>
          <a:prstGeom prst="rect">
            <a:avLst/>
          </a:prstGeom>
        </p:spPr>
        <p:txBody>
          <a:bodyPr wrap="square">
            <a:spAutoFit/>
          </a:bodyPr>
          <a:lstStyle/>
          <a:p>
            <a:r>
              <a:rPr lang="en-US" sz="800" dirty="0"/>
              <a:t>Source: </a:t>
            </a:r>
            <a:r>
              <a:rPr lang="en-US" sz="800" dirty="0">
                <a:hlinkClick r:id="rId4"/>
              </a:rPr>
              <a:t>http://www.biog1445.org/demo/08/</a:t>
            </a:r>
            <a:r>
              <a:rPr lang="en-US" sz="800" dirty="0" err="1">
                <a:hlinkClick r:id="rId4"/>
              </a:rPr>
              <a:t>nitrogenouswastes.html</a:t>
            </a:r>
            <a:endParaRPr lang="en-US" sz="800" dirty="0"/>
          </a:p>
        </p:txBody>
      </p:sp>
      <p:sp>
        <p:nvSpPr>
          <p:cNvPr id="7" name="Content Placeholder 2"/>
          <p:cNvSpPr txBox="1">
            <a:spLocks/>
          </p:cNvSpPr>
          <p:nvPr/>
        </p:nvSpPr>
        <p:spPr>
          <a:xfrm>
            <a:off x="2181171" y="3695074"/>
            <a:ext cx="4022779" cy="2888099"/>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err="1"/>
              <a:t>Vitalism</a:t>
            </a:r>
            <a:r>
              <a:rPr lang="en-US" sz="1600" dirty="0"/>
              <a:t> nowadays has no credit as a theory, but above statement is seen by many from a historical perspective to be untrue. For an outline on </a:t>
            </a:r>
            <a:r>
              <a:rPr lang="en-US" sz="1600" dirty="0" err="1"/>
              <a:t>vitalism</a:t>
            </a:r>
            <a:r>
              <a:rPr lang="en-US" sz="1600" dirty="0"/>
              <a:t> read </a:t>
            </a:r>
            <a:r>
              <a:rPr lang="en-US" sz="1600" dirty="0">
                <a:hlinkClick r:id="rId5"/>
              </a:rPr>
              <a:t>this article by William Betchel</a:t>
            </a:r>
            <a:r>
              <a:rPr lang="en-US" sz="1600" dirty="0"/>
              <a:t>. The application statement above implies that the central tenet </a:t>
            </a:r>
            <a:r>
              <a:rPr lang="en-US" sz="1600" dirty="0" err="1"/>
              <a:t>Vitalism</a:t>
            </a:r>
            <a:r>
              <a:rPr lang="en-US" sz="1600" dirty="0"/>
              <a:t> is ‘only organisms can </a:t>
            </a:r>
            <a:r>
              <a:rPr lang="en-US" sz="1600" dirty="0" err="1"/>
              <a:t>synthesise</a:t>
            </a:r>
            <a:r>
              <a:rPr lang="en-US" sz="1600" dirty="0"/>
              <a:t> organic compounds’. This is not accurate, in essence </a:t>
            </a:r>
            <a:r>
              <a:rPr lang="en-US" sz="1600" dirty="0" err="1"/>
              <a:t>vitalism</a:t>
            </a:r>
            <a:r>
              <a:rPr lang="en-US" sz="1600" dirty="0"/>
              <a:t> proposes that an unknowable factor is essential in explaining life. </a:t>
            </a:r>
            <a:r>
              <a:rPr lang="en-US" sz="1600" dirty="0" err="1"/>
              <a:t>Vitalism</a:t>
            </a:r>
            <a:r>
              <a:rPr lang="en-US" sz="1600" dirty="0"/>
              <a:t> on this premise is both unscientific and and </a:t>
            </a:r>
            <a:r>
              <a:rPr lang="en-US" sz="1600" dirty="0" err="1"/>
              <a:t>unfalsifiable</a:t>
            </a:r>
            <a:r>
              <a:rPr lang="en-US" sz="1600" dirty="0"/>
              <a:t>.</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695074"/>
            <a:ext cx="2015510" cy="2804438"/>
          </a:xfrm>
          <a:prstGeom prst="rect">
            <a:avLst/>
          </a:prstGeom>
        </p:spPr>
      </p:pic>
      <p:sp>
        <p:nvSpPr>
          <p:cNvPr id="12" name="Rectangle 11"/>
          <p:cNvSpPr/>
          <p:nvPr/>
        </p:nvSpPr>
        <p:spPr>
          <a:xfrm>
            <a:off x="0" y="6633973"/>
            <a:ext cx="2835177" cy="215444"/>
          </a:xfrm>
          <a:prstGeom prst="rect">
            <a:avLst/>
          </a:prstGeom>
        </p:spPr>
        <p:txBody>
          <a:bodyPr wrap="square">
            <a:spAutoFit/>
          </a:bodyPr>
          <a:lstStyle/>
          <a:p>
            <a:r>
              <a:rPr lang="en-US" sz="800" dirty="0"/>
              <a:t>Source: </a:t>
            </a:r>
            <a:r>
              <a:rPr lang="nl-NL" sz="800" dirty="0">
                <a:hlinkClick r:id="rId7"/>
              </a:rPr>
              <a:t>http://</a:t>
            </a:r>
            <a:r>
              <a:rPr lang="nl-NL" sz="800" dirty="0" err="1">
                <a:hlinkClick r:id="rId7"/>
              </a:rPr>
              <a:t>en.wikipedia.org</a:t>
            </a:r>
            <a:r>
              <a:rPr lang="nl-NL" sz="800" dirty="0">
                <a:hlinkClick r:id="rId7"/>
              </a:rPr>
              <a:t>/</a:t>
            </a:r>
            <a:r>
              <a:rPr lang="nl-NL" sz="800" dirty="0" err="1">
                <a:hlinkClick r:id="rId7"/>
              </a:rPr>
              <a:t>wiki</a:t>
            </a:r>
            <a:r>
              <a:rPr lang="nl-NL" sz="800" dirty="0">
                <a:hlinkClick r:id="rId7"/>
              </a:rPr>
              <a:t>/</a:t>
            </a:r>
            <a:r>
              <a:rPr lang="nl-NL" sz="800" dirty="0" err="1">
                <a:hlinkClick r:id="rId7"/>
              </a:rPr>
              <a:t>File:Friedrich_woehler.jpg</a:t>
            </a:r>
            <a:endParaRPr lang="en-US" sz="800" dirty="0"/>
          </a:p>
        </p:txBody>
      </p:sp>
    </p:spTree>
    <p:extLst>
      <p:ext uri="{BB962C8B-B14F-4D97-AF65-F5344CB8AC3E}">
        <p14:creationId xmlns:p14="http://schemas.microsoft.com/office/powerpoint/2010/main" val="19531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52900" y="885878"/>
            <a:ext cx="4990147" cy="5825074"/>
          </a:xfrm>
          <a:prstGeom prst="rect">
            <a:avLst/>
          </a:prstGeom>
        </p:spPr>
      </p:pic>
      <p:sp>
        <p:nvSpPr>
          <p:cNvPr id="2" name="Title 1"/>
          <p:cNvSpPr>
            <a:spLocks noGrp="1"/>
          </p:cNvSpPr>
          <p:nvPr>
            <p:ph type="title"/>
          </p:nvPr>
        </p:nvSpPr>
        <p:spPr>
          <a:xfrm>
            <a:off x="0" y="4762"/>
            <a:ext cx="9144000" cy="323484"/>
          </a:xfrm>
          <a:solidFill>
            <a:srgbClr val="92D050">
              <a:alpha val="78000"/>
            </a:srgbClr>
          </a:solidFill>
        </p:spPr>
        <p:txBody>
          <a:bodyPr>
            <a:noAutofit/>
          </a:bodyPr>
          <a:lstStyle/>
          <a:p>
            <a:r>
              <a:rPr lang="en-US" sz="1600" dirty="0">
                <a:latin typeface="Arial"/>
                <a:cs typeface="Arial"/>
              </a:rPr>
              <a:t>2.1.U1 Molecular biology explains living processes in terms of the chemical substances involved.</a:t>
            </a:r>
            <a:endParaRPr lang="en-US" sz="1600" dirty="0"/>
          </a:p>
        </p:txBody>
      </p:sp>
      <p:sp>
        <p:nvSpPr>
          <p:cNvPr id="4" name="Content Placeholder 2"/>
          <p:cNvSpPr txBox="1">
            <a:spLocks/>
          </p:cNvSpPr>
          <p:nvPr/>
        </p:nvSpPr>
        <p:spPr>
          <a:xfrm>
            <a:off x="147367" y="662359"/>
            <a:ext cx="4081733" cy="2347542"/>
          </a:xfrm>
          <a:prstGeom prst="rect">
            <a:avLst/>
          </a:prstGeom>
          <a:solidFill>
            <a:srgbClr val="B9CDE5">
              <a:alpha val="78000"/>
            </a:srgb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The approach of a molecular Biologist is a reductionist one – they identify the steps in a metabolic pathway and breakdown each one into it’s component parts. This approach has been a very productive one. Our understanding of respiration (2.8) and photosynthesis (2.9) are good examples of the success of this approach.</a:t>
            </a:r>
          </a:p>
        </p:txBody>
      </p:sp>
      <p:sp>
        <p:nvSpPr>
          <p:cNvPr id="5" name="Content Placeholder 2"/>
          <p:cNvSpPr txBox="1">
            <a:spLocks/>
          </p:cNvSpPr>
          <p:nvPr/>
        </p:nvSpPr>
        <p:spPr>
          <a:xfrm>
            <a:off x="147367" y="3233421"/>
            <a:ext cx="4005534" cy="1808480"/>
          </a:xfrm>
          <a:prstGeom prst="rect">
            <a:avLst/>
          </a:prstGeom>
          <a:solidFill>
            <a:srgbClr val="B9CDE5">
              <a:alpha val="78000"/>
            </a:srgb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Organic molecules, especially proteins, are very complex and varied. Hence organic compounds have a hugely varied roles within (and outside of) cells. There is a lot about organic molecules in cells we still have not discovered or understood.</a:t>
            </a:r>
          </a:p>
        </p:txBody>
      </p:sp>
      <p:sp>
        <p:nvSpPr>
          <p:cNvPr id="7" name="Content Placeholder 2"/>
          <p:cNvSpPr txBox="1">
            <a:spLocks/>
          </p:cNvSpPr>
          <p:nvPr/>
        </p:nvSpPr>
        <p:spPr>
          <a:xfrm>
            <a:off x="147368" y="5265421"/>
            <a:ext cx="5228674" cy="1578677"/>
          </a:xfrm>
          <a:prstGeom prst="rect">
            <a:avLst/>
          </a:prstGeom>
          <a:solidFill>
            <a:srgbClr val="B9CDE5">
              <a:alpha val="78000"/>
            </a:srgb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Some scientists think that the reductionist approach alone is ultimately limited. Molecules can have dual roles (e.g. Melanin is the pigment that </a:t>
            </a:r>
            <a:r>
              <a:rPr lang="en-US" sz="2000" dirty="0" err="1"/>
              <a:t>colours</a:t>
            </a:r>
            <a:r>
              <a:rPr lang="en-US" sz="2000" dirty="0"/>
              <a:t> both skin and eyes) and also may interact with each other in ways that a reductionist approach overlooks.</a:t>
            </a:r>
          </a:p>
        </p:txBody>
      </p:sp>
      <p:sp>
        <p:nvSpPr>
          <p:cNvPr id="10" name="Rectangle 9"/>
          <p:cNvSpPr/>
          <p:nvPr/>
        </p:nvSpPr>
        <p:spPr>
          <a:xfrm>
            <a:off x="4571047" y="6567100"/>
            <a:ext cx="4572000" cy="276999"/>
          </a:xfrm>
          <a:prstGeom prst="rect">
            <a:avLst/>
          </a:prstGeom>
        </p:spPr>
        <p:txBody>
          <a:bodyPr>
            <a:spAutoFit/>
          </a:bodyPr>
          <a:lstStyle/>
          <a:p>
            <a:pPr algn="r"/>
            <a:r>
              <a:rPr lang="en-US" sz="1200" dirty="0">
                <a:hlinkClick r:id="rId3"/>
              </a:rPr>
              <a:t>https://</a:t>
            </a:r>
            <a:r>
              <a:rPr lang="en-US" sz="1200" dirty="0" err="1">
                <a:hlinkClick r:id="rId3"/>
              </a:rPr>
              <a:t>en.wikipedia.org</a:t>
            </a:r>
            <a:r>
              <a:rPr lang="en-US" sz="1200" dirty="0">
                <a:hlinkClick r:id="rId3"/>
              </a:rPr>
              <a:t>/wiki/</a:t>
            </a:r>
            <a:r>
              <a:rPr lang="en-US" sz="1200" dirty="0" err="1">
                <a:hlinkClick r:id="rId3"/>
              </a:rPr>
              <a:t>File:DNA_chemical_structure.svg</a:t>
            </a:r>
            <a:endParaRPr lang="en-US" sz="1200" dirty="0"/>
          </a:p>
        </p:txBody>
      </p:sp>
    </p:spTree>
    <p:extLst>
      <p:ext uri="{BB962C8B-B14F-4D97-AF65-F5344CB8AC3E}">
        <p14:creationId xmlns:p14="http://schemas.microsoft.com/office/powerpoint/2010/main" val="40242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393" y="5192745"/>
            <a:ext cx="3606660" cy="1639614"/>
          </a:xfrm>
          <a:prstGeom prst="rect">
            <a:avLst/>
          </a:prstGeom>
        </p:spPr>
      </p:pic>
      <p:sp>
        <p:nvSpPr>
          <p:cNvPr id="2" name="Title 1"/>
          <p:cNvSpPr>
            <a:spLocks noGrp="1"/>
          </p:cNvSpPr>
          <p:nvPr>
            <p:ph type="title"/>
          </p:nvPr>
        </p:nvSpPr>
        <p:spPr>
          <a:xfrm>
            <a:off x="0" y="4762"/>
            <a:ext cx="9144000" cy="666843"/>
          </a:xfrm>
          <a:solidFill>
            <a:srgbClr val="92D050">
              <a:alpha val="78000"/>
            </a:srgbClr>
          </a:solidFill>
        </p:spPr>
        <p:txBody>
          <a:bodyPr>
            <a:noAutofit/>
          </a:bodyPr>
          <a:lstStyle/>
          <a:p>
            <a:r>
              <a:rPr lang="en-US" sz="2000" dirty="0">
                <a:latin typeface="Arial"/>
                <a:cs typeface="Arial"/>
              </a:rPr>
              <a:t>2.1.U2 </a:t>
            </a:r>
            <a:r>
              <a:rPr lang="en-US" sz="2000" dirty="0">
                <a:solidFill>
                  <a:srgbClr val="000000"/>
                </a:solidFill>
                <a:latin typeface="Arial"/>
                <a:cs typeface="Arial"/>
              </a:rPr>
              <a:t>Carbon atoms can form four covalent bonds allowing a diversity of stable compounds to exist.</a:t>
            </a:r>
            <a:endParaRPr lang="en-US" sz="2000" dirty="0"/>
          </a:p>
        </p:txBody>
      </p:sp>
      <p:sp>
        <p:nvSpPr>
          <p:cNvPr id="13" name="Content Placeholder 2"/>
          <p:cNvSpPr>
            <a:spLocks noGrp="1"/>
          </p:cNvSpPr>
          <p:nvPr>
            <p:ph idx="1"/>
          </p:nvPr>
        </p:nvSpPr>
        <p:spPr>
          <a:xfrm>
            <a:off x="157393" y="789528"/>
            <a:ext cx="5749108" cy="956753"/>
          </a:xfrm>
          <a:solidFill>
            <a:srgbClr val="FFFF00">
              <a:alpha val="78000"/>
            </a:srgbClr>
          </a:solidFill>
        </p:spPr>
        <p:txBody>
          <a:bodyPr>
            <a:normAutofit lnSpcReduction="10000"/>
          </a:bodyPr>
          <a:lstStyle/>
          <a:p>
            <a:pPr marL="0" indent="0">
              <a:buNone/>
            </a:pPr>
            <a:r>
              <a:rPr lang="en-US" sz="2000" dirty="0"/>
              <a:t>Despite only being the 15</a:t>
            </a:r>
            <a:r>
              <a:rPr lang="en-US" sz="2000" baseline="30000" dirty="0"/>
              <a:t>th</a:t>
            </a:r>
            <a:r>
              <a:rPr lang="en-US" sz="2000" dirty="0"/>
              <a:t> most abundant element on the planet carbon forms the backbone of every single organic molecule.</a:t>
            </a:r>
          </a:p>
        </p:txBody>
      </p:sp>
      <p:sp>
        <p:nvSpPr>
          <p:cNvPr id="4" name="Content Placeholder 2"/>
          <p:cNvSpPr txBox="1">
            <a:spLocks/>
          </p:cNvSpPr>
          <p:nvPr/>
        </p:nvSpPr>
        <p:spPr>
          <a:xfrm>
            <a:off x="180720" y="1864204"/>
            <a:ext cx="3583333" cy="944418"/>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t>Covalent bonds are the strongest type of bond between atoms. Stable molecules can be formed.</a:t>
            </a:r>
          </a:p>
        </p:txBody>
      </p:sp>
      <p:sp>
        <p:nvSpPr>
          <p:cNvPr id="5" name="Content Placeholder 2"/>
          <p:cNvSpPr txBox="1">
            <a:spLocks/>
          </p:cNvSpPr>
          <p:nvPr/>
        </p:nvSpPr>
        <p:spPr>
          <a:xfrm>
            <a:off x="180720" y="2926545"/>
            <a:ext cx="3560006" cy="2211596"/>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dirty="0"/>
              <a:t>Because of the stability of covalent bonds large molecules with many bonds can be formed. </a:t>
            </a:r>
            <a:r>
              <a:rPr lang="en-US" sz="1700" dirty="0" err="1"/>
              <a:t>Titin</a:t>
            </a:r>
            <a:r>
              <a:rPr lang="en-US" sz="1700" dirty="0"/>
              <a:t> is the largest known protein and it contains 539,000 atoms (chemical formula C</a:t>
            </a:r>
            <a:r>
              <a:rPr lang="en-US" sz="1700" baseline="-25000" dirty="0"/>
              <a:t>169723</a:t>
            </a:r>
            <a:r>
              <a:rPr lang="en-US" sz="1700" dirty="0"/>
              <a:t> H</a:t>
            </a:r>
            <a:r>
              <a:rPr lang="en-US" sz="1700" baseline="-25000" dirty="0"/>
              <a:t>270464</a:t>
            </a:r>
            <a:r>
              <a:rPr lang="en-US" sz="1700" dirty="0"/>
              <a:t> N</a:t>
            </a:r>
            <a:r>
              <a:rPr lang="en-US" sz="1700" baseline="-25000" dirty="0"/>
              <a:t>45688</a:t>
            </a:r>
            <a:r>
              <a:rPr lang="en-US" sz="1700" dirty="0"/>
              <a:t> O</a:t>
            </a:r>
            <a:r>
              <a:rPr lang="en-US" sz="1700" baseline="-25000" dirty="0"/>
              <a:t>52243</a:t>
            </a:r>
            <a:r>
              <a:rPr lang="en-US" sz="1700" dirty="0"/>
              <a:t> S</a:t>
            </a:r>
            <a:r>
              <a:rPr lang="en-US" sz="1700" baseline="-25000" dirty="0"/>
              <a:t>912.</a:t>
            </a:r>
            <a:r>
              <a:rPr lang="en-US" sz="1700" dirty="0"/>
              <a:t>). The image below show a small part of the </a:t>
            </a:r>
            <a:r>
              <a:rPr lang="en-US" sz="1700" dirty="0" err="1"/>
              <a:t>Titin</a:t>
            </a:r>
            <a:r>
              <a:rPr lang="en-US" sz="1700" dirty="0"/>
              <a:t> molecule.</a:t>
            </a:r>
          </a:p>
        </p:txBody>
      </p:sp>
      <p:sp>
        <p:nvSpPr>
          <p:cNvPr id="7" name="Rectangle 6"/>
          <p:cNvSpPr/>
          <p:nvPr/>
        </p:nvSpPr>
        <p:spPr>
          <a:xfrm>
            <a:off x="4572000" y="6376510"/>
            <a:ext cx="4572000" cy="246221"/>
          </a:xfrm>
          <a:prstGeom prst="rect">
            <a:avLst/>
          </a:prstGeom>
        </p:spPr>
        <p:txBody>
          <a:bodyPr>
            <a:spAutoFit/>
          </a:bodyPr>
          <a:lstStyle/>
          <a:p>
            <a:pPr algn="r"/>
            <a:r>
              <a:rPr lang="en-US" sz="1000" dirty="0">
                <a:hlinkClick r:id="rId3"/>
              </a:rPr>
              <a:t>http://</a:t>
            </a:r>
            <a:r>
              <a:rPr lang="en-US" sz="1000" dirty="0" err="1">
                <a:hlinkClick r:id="rId3"/>
              </a:rPr>
              <a:t>www.ks.uiuc.edu</a:t>
            </a:r>
            <a:r>
              <a:rPr lang="en-US" sz="1000" dirty="0">
                <a:hlinkClick r:id="rId3"/>
              </a:rPr>
              <a:t>/images/</a:t>
            </a:r>
            <a:r>
              <a:rPr lang="en-US" sz="1000" dirty="0" err="1">
                <a:hlinkClick r:id="rId3"/>
              </a:rPr>
              <a:t>ofmonth</a:t>
            </a:r>
            <a:r>
              <a:rPr lang="en-US" sz="1000" dirty="0">
                <a:hlinkClick r:id="rId3"/>
              </a:rPr>
              <a:t>/2002-11/</a:t>
            </a:r>
            <a:r>
              <a:rPr lang="en-US" sz="1000" dirty="0" err="1">
                <a:hlinkClick r:id="rId3"/>
              </a:rPr>
              <a:t>titin.jpg</a:t>
            </a:r>
            <a:endParaRPr lang="en-US" sz="1000" dirty="0"/>
          </a:p>
        </p:txBody>
      </p:sp>
      <p:pic>
        <p:nvPicPr>
          <p:cNvPr id="6" name="Picture 5"/>
          <p:cNvPicPr>
            <a:picLocks noChangeAspect="1"/>
          </p:cNvPicPr>
          <p:nvPr/>
        </p:nvPicPr>
        <p:blipFill>
          <a:blip r:embed="rId4"/>
          <a:stretch>
            <a:fillRect/>
          </a:stretch>
        </p:blipFill>
        <p:spPr>
          <a:xfrm>
            <a:off x="3852549" y="2347768"/>
            <a:ext cx="2074139" cy="2074139"/>
          </a:xfrm>
          <a:prstGeom prst="rect">
            <a:avLst/>
          </a:prstGeom>
        </p:spPr>
      </p:pic>
      <p:sp>
        <p:nvSpPr>
          <p:cNvPr id="10" name="Content Placeholder 2"/>
          <p:cNvSpPr txBox="1">
            <a:spLocks/>
          </p:cNvSpPr>
          <p:nvPr/>
        </p:nvSpPr>
        <p:spPr>
          <a:xfrm>
            <a:off x="6015184" y="805718"/>
            <a:ext cx="2990871" cy="1897020"/>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t>Carbon atoms contain four electrons in their outer shell allowing them to form four covalent bonds with potential four other different atoms, e.g. methane (CH</a:t>
            </a:r>
            <a:r>
              <a:rPr lang="en-US" sz="1800" baseline="-25000" dirty="0"/>
              <a:t>4</a:t>
            </a:r>
            <a:r>
              <a:rPr lang="en-US" sz="1800" dirty="0"/>
              <a:t>).</a:t>
            </a:r>
          </a:p>
        </p:txBody>
      </p:sp>
      <p:sp>
        <p:nvSpPr>
          <p:cNvPr id="11" name="Content Placeholder 2"/>
          <p:cNvSpPr txBox="1">
            <a:spLocks/>
          </p:cNvSpPr>
          <p:nvPr/>
        </p:nvSpPr>
        <p:spPr>
          <a:xfrm>
            <a:off x="3852549" y="5138141"/>
            <a:ext cx="5149561" cy="959929"/>
          </a:xfrm>
          <a:prstGeom prst="rect">
            <a:avLst/>
          </a:prstGeom>
          <a:solidFill>
            <a:srgbClr val="B9CDE5">
              <a:alpha val="78000"/>
            </a:srgbClr>
          </a:solidFill>
          <a:ln>
            <a:solidFill>
              <a:schemeClr val="accent1">
                <a:lumMod val="50000"/>
              </a:schemeClr>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t>The result of these properties is an almost infinite number of different possible molecules involving carbon.</a:t>
            </a:r>
          </a:p>
        </p:txBody>
      </p:sp>
      <p:sp>
        <p:nvSpPr>
          <p:cNvPr id="12" name="Rectangle 11"/>
          <p:cNvSpPr/>
          <p:nvPr/>
        </p:nvSpPr>
        <p:spPr>
          <a:xfrm>
            <a:off x="5906501" y="6130289"/>
            <a:ext cx="3226549" cy="246221"/>
          </a:xfrm>
          <a:prstGeom prst="rect">
            <a:avLst/>
          </a:prstGeom>
        </p:spPr>
        <p:txBody>
          <a:bodyPr wrap="square">
            <a:spAutoFit/>
          </a:bodyPr>
          <a:lstStyle/>
          <a:p>
            <a:pPr algn="r"/>
            <a:r>
              <a:rPr lang="en-US" sz="1000" dirty="0">
                <a:hlinkClick r:id="rId5"/>
              </a:rPr>
              <a:t>http://</a:t>
            </a:r>
            <a:r>
              <a:rPr lang="en-US" sz="1000" dirty="0" err="1">
                <a:hlinkClick r:id="rId5"/>
              </a:rPr>
              <a:t>commons.wikimedia.org</a:t>
            </a:r>
            <a:r>
              <a:rPr lang="en-US" sz="1000" dirty="0">
                <a:hlinkClick r:id="rId5"/>
              </a:rPr>
              <a:t>/wiki/</a:t>
            </a:r>
            <a:r>
              <a:rPr lang="en-US" sz="1000" dirty="0" err="1">
                <a:hlinkClick r:id="rId5"/>
              </a:rPr>
              <a:t>File:Carbon-atom.jpg</a:t>
            </a:r>
            <a:endParaRPr lang="en-US" sz="1000" dirty="0"/>
          </a:p>
        </p:txBody>
      </p:sp>
      <p:pic>
        <p:nvPicPr>
          <p:cNvPr id="9" name="Picture 8"/>
          <p:cNvPicPr>
            <a:picLocks noChangeAspect="1"/>
          </p:cNvPicPr>
          <p:nvPr/>
        </p:nvPicPr>
        <p:blipFill>
          <a:blip r:embed="rId6"/>
          <a:stretch>
            <a:fillRect/>
          </a:stretch>
        </p:blipFill>
        <p:spPr>
          <a:xfrm>
            <a:off x="6427329" y="2888791"/>
            <a:ext cx="2061421" cy="2063297"/>
          </a:xfrm>
          <a:prstGeom prst="rect">
            <a:avLst/>
          </a:prstGeom>
        </p:spPr>
      </p:pic>
      <p:sp>
        <p:nvSpPr>
          <p:cNvPr id="14" name="Rectangle 13"/>
          <p:cNvSpPr/>
          <p:nvPr/>
        </p:nvSpPr>
        <p:spPr>
          <a:xfrm>
            <a:off x="3921819" y="6601904"/>
            <a:ext cx="5236638" cy="246221"/>
          </a:xfrm>
          <a:prstGeom prst="rect">
            <a:avLst/>
          </a:prstGeom>
        </p:spPr>
        <p:txBody>
          <a:bodyPr wrap="square">
            <a:spAutoFit/>
          </a:bodyPr>
          <a:lstStyle/>
          <a:p>
            <a:pPr algn="r"/>
            <a:r>
              <a:rPr lang="en-US" sz="1000" dirty="0">
                <a:hlinkClick r:id="rId7"/>
              </a:rPr>
              <a:t>http://</a:t>
            </a:r>
            <a:r>
              <a:rPr lang="en-US" sz="1000" dirty="0" err="1">
                <a:hlinkClick r:id="rId7"/>
              </a:rPr>
              <a:t>upload.wikimedia.org</a:t>
            </a:r>
            <a:r>
              <a:rPr lang="en-US" sz="1000" dirty="0">
                <a:hlinkClick r:id="rId7"/>
              </a:rPr>
              <a:t>/</a:t>
            </a:r>
            <a:r>
              <a:rPr lang="en-US" sz="1000" dirty="0" err="1">
                <a:hlinkClick r:id="rId7"/>
              </a:rPr>
              <a:t>wikipedia</a:t>
            </a:r>
            <a:r>
              <a:rPr lang="en-US" sz="1000" dirty="0">
                <a:hlinkClick r:id="rId7"/>
              </a:rPr>
              <a:t>/commons/3/3e/Methane-2D-dot-cross.png</a:t>
            </a:r>
            <a:endParaRPr lang="en-US" sz="1000" dirty="0"/>
          </a:p>
        </p:txBody>
      </p:sp>
    </p:spTree>
    <p:extLst>
      <p:ext uri="{BB962C8B-B14F-4D97-AF65-F5344CB8AC3E}">
        <p14:creationId xmlns:p14="http://schemas.microsoft.com/office/powerpoint/2010/main" val="231456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40109"/>
          </a:xfrm>
          <a:solidFill>
            <a:srgbClr val="92D050">
              <a:alpha val="78000"/>
            </a:srgbClr>
          </a:solidFill>
        </p:spPr>
        <p:txBody>
          <a:bodyPr>
            <a:noAutofit/>
          </a:bodyPr>
          <a:lstStyle/>
          <a:p>
            <a:pPr fontAlgn="b"/>
            <a:r>
              <a:rPr lang="en-US" sz="2000" dirty="0">
                <a:latin typeface="Arial"/>
                <a:cs typeface="Arial"/>
              </a:rPr>
              <a:t>2.1.U3 </a:t>
            </a:r>
            <a:r>
              <a:rPr lang="en-US" sz="2000" dirty="0">
                <a:solidFill>
                  <a:srgbClr val="000000"/>
                </a:solidFill>
                <a:latin typeface="Arial"/>
                <a:cs typeface="Arial"/>
              </a:rPr>
              <a:t>Life is based on carbon compounds including carbohydrates, lipids, proteins and nucleic acids.</a:t>
            </a:r>
          </a:p>
        </p:txBody>
      </p:sp>
      <p:sp>
        <p:nvSpPr>
          <p:cNvPr id="13" name="Content Placeholder 2"/>
          <p:cNvSpPr>
            <a:spLocks noGrp="1"/>
          </p:cNvSpPr>
          <p:nvPr>
            <p:ph idx="1"/>
          </p:nvPr>
        </p:nvSpPr>
        <p:spPr>
          <a:xfrm>
            <a:off x="2273573" y="927768"/>
            <a:ext cx="6604856" cy="1791836"/>
          </a:xfrm>
        </p:spPr>
        <p:txBody>
          <a:bodyPr>
            <a:noAutofit/>
          </a:bodyPr>
          <a:lstStyle/>
          <a:p>
            <a:pPr marL="0" indent="0">
              <a:buNone/>
            </a:pPr>
            <a:r>
              <a:rPr lang="en-US" sz="1800" b="1" dirty="0"/>
              <a:t>Carbohydrates</a:t>
            </a:r>
          </a:p>
          <a:p>
            <a:r>
              <a:rPr lang="en-US" sz="1800" dirty="0"/>
              <a:t>Contain carbon, hydrogen and oxygen</a:t>
            </a:r>
          </a:p>
          <a:p>
            <a:r>
              <a:rPr lang="en-US" sz="1800" dirty="0"/>
              <a:t>Organic compounds consisting of one or more simple sugars</a:t>
            </a:r>
          </a:p>
          <a:p>
            <a:r>
              <a:rPr lang="en-US" sz="1800" dirty="0"/>
              <a:t>Monomers follow the general basic formula of (CH2O)x</a:t>
            </a:r>
          </a:p>
          <a:p>
            <a:r>
              <a:rPr lang="en-US" sz="1800" dirty="0"/>
              <a:t>Monomers are commonly ring shaped molecules</a:t>
            </a:r>
          </a:p>
        </p:txBody>
      </p:sp>
      <p:sp>
        <p:nvSpPr>
          <p:cNvPr id="4" name="Content Placeholder 2"/>
          <p:cNvSpPr txBox="1">
            <a:spLocks/>
          </p:cNvSpPr>
          <p:nvPr/>
        </p:nvSpPr>
        <p:spPr>
          <a:xfrm>
            <a:off x="64702" y="5996564"/>
            <a:ext cx="2694611" cy="764199"/>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Note:  Exceptions to this the basic formula and the inclusion of other elements (e.g. N) can occur</a:t>
            </a:r>
          </a:p>
        </p:txBody>
      </p:sp>
      <p:pic>
        <p:nvPicPr>
          <p:cNvPr id="8" name="Picture 2" descr="http://science.marshall.edu/murraye/340/glucose.gif"/>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64702" y="920225"/>
            <a:ext cx="2208871" cy="2318922"/>
          </a:xfrm>
          <a:prstGeom prst="rect">
            <a:avLst/>
          </a:prstGeom>
          <a:noFill/>
          <a:ln>
            <a:noFill/>
          </a:ln>
        </p:spPr>
      </p:pic>
      <p:sp>
        <p:nvSpPr>
          <p:cNvPr id="10" name="TextBox 9"/>
          <p:cNvSpPr txBox="1"/>
          <p:nvPr/>
        </p:nvSpPr>
        <p:spPr>
          <a:xfrm>
            <a:off x="64702" y="3113606"/>
            <a:ext cx="2208871" cy="523220"/>
          </a:xfrm>
          <a:prstGeom prst="rect">
            <a:avLst/>
          </a:prstGeom>
          <a:noFill/>
        </p:spPr>
        <p:txBody>
          <a:bodyPr wrap="square" rtlCol="0">
            <a:spAutoFit/>
          </a:bodyPr>
          <a:lstStyle/>
          <a:p>
            <a:pPr algn="ctr"/>
            <a:r>
              <a:rPr lang="en-US" sz="1400" dirty="0">
                <a:solidFill>
                  <a:schemeClr val="accent5">
                    <a:lumMod val="75000"/>
                  </a:schemeClr>
                </a:solidFill>
              </a:rPr>
              <a:t>Glucose – a hexose</a:t>
            </a:r>
          </a:p>
          <a:p>
            <a:pPr algn="ctr"/>
            <a:r>
              <a:rPr lang="en-US" sz="1400" dirty="0">
                <a:solidFill>
                  <a:schemeClr val="accent5">
                    <a:lumMod val="75000"/>
                  </a:schemeClr>
                </a:solidFill>
              </a:rPr>
              <a:t>(6 carbon) monomer</a:t>
            </a:r>
          </a:p>
        </p:txBody>
      </p:sp>
      <p:pic>
        <p:nvPicPr>
          <p:cNvPr id="9" name="Picture 8"/>
          <p:cNvPicPr>
            <a:picLocks noChangeAspect="1"/>
          </p:cNvPicPr>
          <p:nvPr/>
        </p:nvPicPr>
        <p:blipFill>
          <a:blip r:embed="rId3"/>
          <a:stretch>
            <a:fillRect/>
          </a:stretch>
        </p:blipFill>
        <p:spPr>
          <a:xfrm>
            <a:off x="3024885" y="2916621"/>
            <a:ext cx="5853544" cy="3784208"/>
          </a:xfrm>
          <a:prstGeom prst="rect">
            <a:avLst/>
          </a:prstGeom>
        </p:spPr>
      </p:pic>
      <p:sp>
        <p:nvSpPr>
          <p:cNvPr id="14" name="Rectangle 13"/>
          <p:cNvSpPr/>
          <p:nvPr/>
        </p:nvSpPr>
        <p:spPr>
          <a:xfrm>
            <a:off x="3648365" y="6611432"/>
            <a:ext cx="5495636" cy="246221"/>
          </a:xfrm>
          <a:prstGeom prst="rect">
            <a:avLst/>
          </a:prstGeom>
        </p:spPr>
        <p:txBody>
          <a:bodyPr wrap="square">
            <a:spAutoFit/>
          </a:bodyPr>
          <a:lstStyle/>
          <a:p>
            <a:pPr algn="r"/>
            <a:r>
              <a:rPr lang="en-US" sz="1000" dirty="0">
                <a:hlinkClick r:id="rId4"/>
              </a:rPr>
              <a:t>http://</a:t>
            </a:r>
            <a:r>
              <a:rPr lang="en-US" sz="1000" dirty="0" err="1">
                <a:hlinkClick r:id="rId4"/>
              </a:rPr>
              <a:t>www.doctortee.com</a:t>
            </a:r>
            <a:r>
              <a:rPr lang="en-US" sz="1000" dirty="0">
                <a:hlinkClick r:id="rId4"/>
              </a:rPr>
              <a:t>/</a:t>
            </a:r>
            <a:r>
              <a:rPr lang="en-US" sz="1000" dirty="0" err="1">
                <a:hlinkClick r:id="rId4"/>
              </a:rPr>
              <a:t>dsu</a:t>
            </a:r>
            <a:r>
              <a:rPr lang="en-US" sz="1000" dirty="0">
                <a:hlinkClick r:id="rId4"/>
              </a:rPr>
              <a:t>/</a:t>
            </a:r>
            <a:r>
              <a:rPr lang="en-US" sz="1000" dirty="0" err="1">
                <a:hlinkClick r:id="rId4"/>
              </a:rPr>
              <a:t>tiftickjian</a:t>
            </a:r>
            <a:r>
              <a:rPr lang="en-US" sz="1000" dirty="0">
                <a:hlinkClick r:id="rId4"/>
              </a:rPr>
              <a:t>/</a:t>
            </a:r>
            <a:r>
              <a:rPr lang="en-US" sz="1000" dirty="0" err="1">
                <a:hlinkClick r:id="rId4"/>
              </a:rPr>
              <a:t>cse-img</a:t>
            </a:r>
            <a:r>
              <a:rPr lang="en-US" sz="1000" dirty="0">
                <a:hlinkClick r:id="rId4"/>
              </a:rPr>
              <a:t>/biology/chemistry/</a:t>
            </a:r>
            <a:r>
              <a:rPr lang="en-US" sz="1000" dirty="0" err="1">
                <a:hlinkClick r:id="rId4"/>
              </a:rPr>
              <a:t>polysaccharides.jpg</a:t>
            </a:r>
            <a:endParaRPr lang="en-US" sz="1000" dirty="0"/>
          </a:p>
        </p:txBody>
      </p:sp>
      <p:pic>
        <p:nvPicPr>
          <p:cNvPr id="11" name="Picture 2" descr="File:Ribose deoxyribos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825729"/>
            <a:ext cx="2820106" cy="16595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00621" y="5575858"/>
            <a:ext cx="2399152" cy="307777"/>
          </a:xfrm>
          <a:prstGeom prst="rect">
            <a:avLst/>
          </a:prstGeom>
          <a:noFill/>
        </p:spPr>
        <p:txBody>
          <a:bodyPr wrap="none" rtlCol="0">
            <a:spAutoFit/>
          </a:bodyPr>
          <a:lstStyle/>
          <a:p>
            <a:r>
              <a:rPr lang="en-US" sz="1400" dirty="0">
                <a:solidFill>
                  <a:schemeClr val="accent5">
                    <a:lumMod val="75000"/>
                  </a:schemeClr>
                </a:solidFill>
              </a:rPr>
              <a:t>pentose (5 carbon) monomers</a:t>
            </a:r>
          </a:p>
        </p:txBody>
      </p:sp>
    </p:spTree>
    <p:extLst>
      <p:ext uri="{BB962C8B-B14F-4D97-AF65-F5344CB8AC3E}">
        <p14:creationId xmlns:p14="http://schemas.microsoft.com/office/powerpoint/2010/main" val="221273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666843"/>
          </a:xfrm>
          <a:solidFill>
            <a:srgbClr val="92D050">
              <a:alpha val="78000"/>
            </a:srgbClr>
          </a:solidFill>
        </p:spPr>
        <p:txBody>
          <a:bodyPr>
            <a:noAutofit/>
          </a:bodyPr>
          <a:lstStyle/>
          <a:p>
            <a:pPr fontAlgn="b"/>
            <a:r>
              <a:rPr lang="en-US" sz="2000" dirty="0">
                <a:latin typeface="Arial"/>
                <a:cs typeface="Arial"/>
              </a:rPr>
              <a:t>2.1.U3 </a:t>
            </a:r>
            <a:r>
              <a:rPr lang="en-US" sz="2000" dirty="0">
                <a:solidFill>
                  <a:srgbClr val="000000"/>
                </a:solidFill>
                <a:latin typeface="Arial"/>
                <a:cs typeface="Arial"/>
              </a:rPr>
              <a:t>Life is based on carbon compounds including carbohydrates, lipids, proteins and nucleic acids.</a:t>
            </a:r>
          </a:p>
        </p:txBody>
      </p:sp>
      <p:sp>
        <p:nvSpPr>
          <p:cNvPr id="5" name="Content Placeholder 2"/>
          <p:cNvSpPr txBox="1">
            <a:spLocks/>
          </p:cNvSpPr>
          <p:nvPr/>
        </p:nvSpPr>
        <p:spPr>
          <a:xfrm>
            <a:off x="219364" y="4899844"/>
            <a:ext cx="8766981" cy="1711588"/>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Lipids</a:t>
            </a:r>
          </a:p>
          <a:p>
            <a:r>
              <a:rPr lang="en-US" sz="2000" dirty="0"/>
              <a:t>Lipids are a group of organic molecules that are insoluble in water but soluble in non-polar organic solvents</a:t>
            </a:r>
          </a:p>
          <a:p>
            <a:r>
              <a:rPr lang="en-US" sz="2000" dirty="0"/>
              <a:t>Common lipids include triglycerides (fats – solid at room temperature and oils – liquid at room temperature), phospholipids and steroids</a:t>
            </a:r>
          </a:p>
        </p:txBody>
      </p:sp>
      <p:pic>
        <p:nvPicPr>
          <p:cNvPr id="7" name="Picture 6"/>
          <p:cNvPicPr>
            <a:picLocks noChangeAspect="1"/>
          </p:cNvPicPr>
          <p:nvPr/>
        </p:nvPicPr>
        <p:blipFill>
          <a:blip r:embed="rId2"/>
          <a:stretch>
            <a:fillRect/>
          </a:stretch>
        </p:blipFill>
        <p:spPr>
          <a:xfrm>
            <a:off x="1246908" y="762838"/>
            <a:ext cx="7065819" cy="4045645"/>
          </a:xfrm>
          <a:prstGeom prst="rect">
            <a:avLst/>
          </a:prstGeom>
        </p:spPr>
      </p:pic>
      <p:sp>
        <p:nvSpPr>
          <p:cNvPr id="12" name="Rectangle 11"/>
          <p:cNvSpPr/>
          <p:nvPr/>
        </p:nvSpPr>
        <p:spPr>
          <a:xfrm>
            <a:off x="3648365" y="6611432"/>
            <a:ext cx="5495636" cy="246221"/>
          </a:xfrm>
          <a:prstGeom prst="rect">
            <a:avLst/>
          </a:prstGeom>
        </p:spPr>
        <p:txBody>
          <a:bodyPr wrap="square">
            <a:spAutoFit/>
          </a:bodyPr>
          <a:lstStyle/>
          <a:p>
            <a:pPr algn="r"/>
            <a:r>
              <a:rPr lang="en-US" sz="1000" dirty="0">
                <a:hlinkClick r:id="rId3"/>
              </a:rPr>
              <a:t>http://</a:t>
            </a:r>
            <a:r>
              <a:rPr lang="en-US" sz="1000" dirty="0" err="1">
                <a:hlinkClick r:id="rId3"/>
              </a:rPr>
              <a:t>hyperphysics.phy-astr.gsu.edu</a:t>
            </a:r>
            <a:r>
              <a:rPr lang="en-US" sz="1000" dirty="0">
                <a:hlinkClick r:id="rId3"/>
              </a:rPr>
              <a:t>/</a:t>
            </a:r>
            <a:r>
              <a:rPr lang="en-US" sz="1000" dirty="0" err="1">
                <a:hlinkClick r:id="rId3"/>
              </a:rPr>
              <a:t>hbase</a:t>
            </a:r>
            <a:r>
              <a:rPr lang="en-US" sz="1000" dirty="0">
                <a:hlinkClick r:id="rId3"/>
              </a:rPr>
              <a:t>/organic/</a:t>
            </a:r>
            <a:r>
              <a:rPr lang="en-US" sz="1000" dirty="0" err="1">
                <a:hlinkClick r:id="rId3"/>
              </a:rPr>
              <a:t>imgorg</a:t>
            </a:r>
            <a:r>
              <a:rPr lang="en-US" sz="1000" dirty="0">
                <a:hlinkClick r:id="rId3"/>
              </a:rPr>
              <a:t>/</a:t>
            </a:r>
            <a:r>
              <a:rPr lang="en-US" sz="1000" dirty="0" err="1">
                <a:hlinkClick r:id="rId3"/>
              </a:rPr>
              <a:t>lipid.gif</a:t>
            </a:r>
            <a:endParaRPr lang="en-US" sz="1000" dirty="0"/>
          </a:p>
        </p:txBody>
      </p:sp>
    </p:spTree>
    <p:extLst>
      <p:ext uri="{BB962C8B-B14F-4D97-AF65-F5344CB8AC3E}">
        <p14:creationId xmlns:p14="http://schemas.microsoft.com/office/powerpoint/2010/main" val="345730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64531"/>
          </a:xfrm>
          <a:solidFill>
            <a:srgbClr val="92D050">
              <a:alpha val="78000"/>
            </a:srgbClr>
          </a:solidFill>
        </p:spPr>
        <p:txBody>
          <a:bodyPr>
            <a:noAutofit/>
          </a:bodyPr>
          <a:lstStyle/>
          <a:p>
            <a:pPr fontAlgn="b"/>
            <a:r>
              <a:rPr lang="en-US" sz="2000" dirty="0">
                <a:latin typeface="Arial"/>
                <a:cs typeface="Arial"/>
              </a:rPr>
              <a:t>2.1.U3 </a:t>
            </a:r>
            <a:r>
              <a:rPr lang="en-US" sz="2000" dirty="0">
                <a:solidFill>
                  <a:srgbClr val="000000"/>
                </a:solidFill>
                <a:latin typeface="Arial"/>
                <a:cs typeface="Arial"/>
              </a:rPr>
              <a:t>Life is based on carbon compounds including carbohydrates, lipids, proteins and nucleic acids.</a:t>
            </a:r>
          </a:p>
        </p:txBody>
      </p:sp>
      <p:pic>
        <p:nvPicPr>
          <p:cNvPr id="3" name="Picture 2" descr="Screen Shot 2014-06-12 at 14.00.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96" y="3247935"/>
            <a:ext cx="1582787" cy="1668343"/>
          </a:xfrm>
          <a:prstGeom prst="rect">
            <a:avLst/>
          </a:prstGeom>
        </p:spPr>
      </p:pic>
      <p:sp>
        <p:nvSpPr>
          <p:cNvPr id="12" name="TextBox 11"/>
          <p:cNvSpPr txBox="1"/>
          <p:nvPr/>
        </p:nvSpPr>
        <p:spPr>
          <a:xfrm>
            <a:off x="209167" y="5013356"/>
            <a:ext cx="2135909" cy="307777"/>
          </a:xfrm>
          <a:prstGeom prst="rect">
            <a:avLst/>
          </a:prstGeom>
          <a:noFill/>
        </p:spPr>
        <p:txBody>
          <a:bodyPr wrap="square" rtlCol="0">
            <a:spAutoFit/>
          </a:bodyPr>
          <a:lstStyle/>
          <a:p>
            <a:r>
              <a:rPr lang="en-US" sz="1400" dirty="0" err="1"/>
              <a:t>Leucine</a:t>
            </a:r>
            <a:r>
              <a:rPr lang="en-US" sz="1400" dirty="0"/>
              <a:t> – an amino acid</a:t>
            </a:r>
          </a:p>
        </p:txBody>
      </p:sp>
      <p:pic>
        <p:nvPicPr>
          <p:cNvPr id="11" name="Picture 10" descr="Screen Shot 2014-06-12 at 14.40.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283" y="2522112"/>
            <a:ext cx="7078717" cy="4335888"/>
          </a:xfrm>
          <a:prstGeom prst="rect">
            <a:avLst/>
          </a:prstGeom>
        </p:spPr>
      </p:pic>
      <p:sp>
        <p:nvSpPr>
          <p:cNvPr id="6" name="Content Placeholder 2"/>
          <p:cNvSpPr txBox="1">
            <a:spLocks/>
          </p:cNvSpPr>
          <p:nvPr/>
        </p:nvSpPr>
        <p:spPr>
          <a:xfrm>
            <a:off x="143289" y="879283"/>
            <a:ext cx="8857422" cy="1532839"/>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t>Proteins</a:t>
            </a:r>
          </a:p>
          <a:p>
            <a:r>
              <a:rPr lang="en-US" sz="1800" dirty="0"/>
              <a:t>Contain carbon, hydrogen, oxygen and nitrogen (additionally </a:t>
            </a:r>
            <a:r>
              <a:rPr lang="en-US" sz="1800" dirty="0" err="1"/>
              <a:t>sulphur</a:t>
            </a:r>
            <a:r>
              <a:rPr lang="en-US" sz="1800" dirty="0"/>
              <a:t> is common component, but it is not present in all proteins)</a:t>
            </a:r>
          </a:p>
          <a:p>
            <a:r>
              <a:rPr lang="en-US" sz="1800" dirty="0"/>
              <a:t>Proteins are large organic compounds made of amino acids arranged into one or more linear chains</a:t>
            </a:r>
          </a:p>
        </p:txBody>
      </p:sp>
    </p:spTree>
    <p:extLst>
      <p:ext uri="{BB962C8B-B14F-4D97-AF65-F5344CB8AC3E}">
        <p14:creationId xmlns:p14="http://schemas.microsoft.com/office/powerpoint/2010/main" val="109869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7389091" y="4040914"/>
            <a:ext cx="1408545" cy="1500904"/>
          </a:xfrm>
          <a:prstGeom prst="cloud">
            <a:avLst/>
          </a:prstGeom>
          <a:solidFill>
            <a:schemeClr val="accent1">
              <a:lumMod val="20000"/>
              <a:lumOff val="8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2" name="Title 1"/>
          <p:cNvSpPr>
            <a:spLocks noGrp="1"/>
          </p:cNvSpPr>
          <p:nvPr>
            <p:ph type="title"/>
          </p:nvPr>
        </p:nvSpPr>
        <p:spPr>
          <a:xfrm>
            <a:off x="0" y="4763"/>
            <a:ext cx="9144000" cy="605788"/>
          </a:xfrm>
          <a:solidFill>
            <a:srgbClr val="92D050">
              <a:alpha val="78000"/>
            </a:srgbClr>
          </a:solidFill>
        </p:spPr>
        <p:txBody>
          <a:bodyPr>
            <a:noAutofit/>
          </a:bodyPr>
          <a:lstStyle/>
          <a:p>
            <a:pPr fontAlgn="b"/>
            <a:r>
              <a:rPr lang="en-US" sz="2000" dirty="0">
                <a:latin typeface="Arial"/>
                <a:cs typeface="Arial"/>
              </a:rPr>
              <a:t>2.1.U3 </a:t>
            </a:r>
            <a:r>
              <a:rPr lang="en-US" sz="2000" dirty="0">
                <a:solidFill>
                  <a:srgbClr val="000000"/>
                </a:solidFill>
                <a:latin typeface="Arial"/>
                <a:cs typeface="Arial"/>
              </a:rPr>
              <a:t>Life is based on carbon compounds including carbohydrates, lipids, proteins and nucleic acids.</a:t>
            </a:r>
          </a:p>
        </p:txBody>
      </p:sp>
      <p:sp>
        <p:nvSpPr>
          <p:cNvPr id="7" name="Content Placeholder 2"/>
          <p:cNvSpPr txBox="1">
            <a:spLocks/>
          </p:cNvSpPr>
          <p:nvPr/>
        </p:nvSpPr>
        <p:spPr>
          <a:xfrm>
            <a:off x="4871545" y="656732"/>
            <a:ext cx="4175668" cy="3141724"/>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t>Nucleic acids</a:t>
            </a:r>
          </a:p>
          <a:p>
            <a:r>
              <a:rPr lang="en-US" sz="1800" dirty="0"/>
              <a:t>Contain carbon, hydrogen, oxygen, nitrogen  and phosphorus</a:t>
            </a:r>
          </a:p>
          <a:p>
            <a:r>
              <a:rPr lang="en-US" sz="1800" dirty="0"/>
              <a:t>Chains of sub-units called nucleotides</a:t>
            </a:r>
          </a:p>
          <a:p>
            <a:r>
              <a:rPr lang="en-US" sz="1800" dirty="0"/>
              <a:t>Nucleotides consist of </a:t>
            </a:r>
            <a:r>
              <a:rPr lang="en-US" sz="1800" dirty="0">
                <a:solidFill>
                  <a:schemeClr val="accent1">
                    <a:lumMod val="75000"/>
                  </a:schemeClr>
                </a:solidFill>
              </a:rPr>
              <a:t>base</a:t>
            </a:r>
            <a:r>
              <a:rPr lang="en-US" sz="1800" dirty="0"/>
              <a:t>, </a:t>
            </a:r>
            <a:r>
              <a:rPr lang="en-US" sz="1800" dirty="0">
                <a:solidFill>
                  <a:schemeClr val="accent3">
                    <a:lumMod val="75000"/>
                  </a:schemeClr>
                </a:solidFill>
              </a:rPr>
              <a:t>sugar </a:t>
            </a:r>
            <a:r>
              <a:rPr lang="en-US" sz="1800" dirty="0"/>
              <a:t>and </a:t>
            </a:r>
            <a:r>
              <a:rPr lang="en-US" sz="1800" dirty="0">
                <a:solidFill>
                  <a:schemeClr val="accent6">
                    <a:lumMod val="75000"/>
                  </a:schemeClr>
                </a:solidFill>
              </a:rPr>
              <a:t>phosphate </a:t>
            </a:r>
            <a:r>
              <a:rPr lang="en-US" sz="1800" dirty="0"/>
              <a:t>groups covalently bonded together</a:t>
            </a:r>
          </a:p>
          <a:p>
            <a:r>
              <a:rPr lang="en-US" sz="1800" dirty="0"/>
              <a:t>If the sugar is ribose then the nucleic acid formed is RNA if the sugar is deoxyribose then DNA is formed</a:t>
            </a:r>
          </a:p>
        </p:txBody>
      </p:sp>
      <p:pic>
        <p:nvPicPr>
          <p:cNvPr id="10" name="Picture 9"/>
          <p:cNvPicPr>
            <a:picLocks noChangeAspect="1"/>
          </p:cNvPicPr>
          <p:nvPr/>
        </p:nvPicPr>
        <p:blipFill>
          <a:blip r:embed="rId2"/>
          <a:stretch>
            <a:fillRect/>
          </a:stretch>
        </p:blipFill>
        <p:spPr>
          <a:xfrm>
            <a:off x="49653" y="1560786"/>
            <a:ext cx="4708950" cy="5266344"/>
          </a:xfrm>
          <a:prstGeom prst="rect">
            <a:avLst/>
          </a:prstGeom>
        </p:spPr>
      </p:pic>
      <p:sp>
        <p:nvSpPr>
          <p:cNvPr id="8" name="Rectangle 7"/>
          <p:cNvSpPr/>
          <p:nvPr/>
        </p:nvSpPr>
        <p:spPr>
          <a:xfrm>
            <a:off x="4479637" y="6580909"/>
            <a:ext cx="4567576" cy="246221"/>
          </a:xfrm>
          <a:prstGeom prst="rect">
            <a:avLst/>
          </a:prstGeom>
        </p:spPr>
        <p:txBody>
          <a:bodyPr wrap="square">
            <a:spAutoFit/>
          </a:bodyPr>
          <a:lstStyle/>
          <a:p>
            <a:pPr algn="r"/>
            <a:r>
              <a:rPr lang="en-US" sz="1000" dirty="0">
                <a:hlinkClick r:id="rId3"/>
              </a:rPr>
              <a:t>http://</a:t>
            </a:r>
            <a:r>
              <a:rPr lang="en-US" sz="1000" dirty="0" err="1">
                <a:hlinkClick r:id="rId3"/>
              </a:rPr>
              <a:t>www.nature.com</a:t>
            </a:r>
            <a:r>
              <a:rPr lang="en-US" sz="1000" dirty="0">
                <a:hlinkClick r:id="rId3"/>
              </a:rPr>
              <a:t>/</a:t>
            </a:r>
            <a:r>
              <a:rPr lang="en-US" sz="1000" dirty="0" err="1">
                <a:hlinkClick r:id="rId3"/>
              </a:rPr>
              <a:t>scitable</a:t>
            </a:r>
            <a:r>
              <a:rPr lang="en-US" sz="1000" dirty="0">
                <a:hlinkClick r:id="rId3"/>
              </a:rPr>
              <a:t>/</a:t>
            </a:r>
            <a:r>
              <a:rPr lang="en-US" sz="1000" dirty="0" err="1">
                <a:hlinkClick r:id="rId3"/>
              </a:rPr>
              <a:t>topicpage</a:t>
            </a:r>
            <a:r>
              <a:rPr lang="en-US" sz="1000" dirty="0">
                <a:hlinkClick r:id="rId3"/>
              </a:rPr>
              <a:t>/Chemical-Structure-of-RNA-348</a:t>
            </a:r>
            <a:endParaRPr lang="en-US" sz="1000" dirty="0"/>
          </a:p>
        </p:txBody>
      </p:sp>
      <p:sp>
        <p:nvSpPr>
          <p:cNvPr id="12" name="Cloud 11"/>
          <p:cNvSpPr/>
          <p:nvPr/>
        </p:nvSpPr>
        <p:spPr>
          <a:xfrm>
            <a:off x="5929001" y="4906820"/>
            <a:ext cx="1208399" cy="912090"/>
          </a:xfrm>
          <a:prstGeom prst="cloud">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n>
                <a:solidFill>
                  <a:schemeClr val="accent6">
                    <a:lumMod val="75000"/>
                  </a:schemeClr>
                </a:solidFill>
              </a:ln>
              <a:solidFill>
                <a:schemeClr val="accent6">
                  <a:lumMod val="75000"/>
                </a:schemeClr>
              </a:solidFill>
            </a:endParaRPr>
          </a:p>
        </p:txBody>
      </p:sp>
      <p:sp>
        <p:nvSpPr>
          <p:cNvPr id="13" name="Cloud 12"/>
          <p:cNvSpPr/>
          <p:nvPr/>
        </p:nvSpPr>
        <p:spPr>
          <a:xfrm>
            <a:off x="6958855" y="5463318"/>
            <a:ext cx="1208399" cy="912090"/>
          </a:xfrm>
          <a:prstGeom prst="cloud">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n>
                <a:solidFill>
                  <a:schemeClr val="accent3">
                    <a:lumMod val="75000"/>
                  </a:schemeClr>
                </a:solidFill>
              </a:ln>
              <a:solidFill>
                <a:schemeClr val="accent3">
                  <a:lumMod val="75000"/>
                </a:schemeClr>
              </a:solidFill>
            </a:endParaRPr>
          </a:p>
        </p:txBody>
      </p:sp>
      <p:sp>
        <p:nvSpPr>
          <p:cNvPr id="14" name="TextBox 13"/>
          <p:cNvSpPr txBox="1"/>
          <p:nvPr/>
        </p:nvSpPr>
        <p:spPr>
          <a:xfrm>
            <a:off x="6095795" y="4618298"/>
            <a:ext cx="851515" cy="276999"/>
          </a:xfrm>
          <a:prstGeom prst="rect">
            <a:avLst/>
          </a:prstGeom>
          <a:noFill/>
        </p:spPr>
        <p:txBody>
          <a:bodyPr wrap="none" rtlCol="0">
            <a:spAutoFit/>
          </a:bodyPr>
          <a:lstStyle/>
          <a:p>
            <a:r>
              <a:rPr lang="en-US" sz="1200" dirty="0">
                <a:solidFill>
                  <a:schemeClr val="accent6">
                    <a:lumMod val="75000"/>
                  </a:schemeClr>
                </a:solidFill>
              </a:rPr>
              <a:t>phosphate</a:t>
            </a:r>
          </a:p>
        </p:txBody>
      </p:sp>
      <p:sp>
        <p:nvSpPr>
          <p:cNvPr id="15" name="TextBox 14"/>
          <p:cNvSpPr txBox="1"/>
          <p:nvPr/>
        </p:nvSpPr>
        <p:spPr>
          <a:xfrm>
            <a:off x="8252797" y="5370958"/>
            <a:ext cx="479618" cy="276999"/>
          </a:xfrm>
          <a:prstGeom prst="rect">
            <a:avLst/>
          </a:prstGeom>
          <a:noFill/>
        </p:spPr>
        <p:txBody>
          <a:bodyPr wrap="none" rtlCol="0">
            <a:spAutoFit/>
          </a:bodyPr>
          <a:lstStyle/>
          <a:p>
            <a:r>
              <a:rPr lang="en-US" sz="1200" dirty="0">
                <a:solidFill>
                  <a:schemeClr val="accent1">
                    <a:lumMod val="75000"/>
                  </a:schemeClr>
                </a:solidFill>
              </a:rPr>
              <a:t>base</a:t>
            </a:r>
          </a:p>
        </p:txBody>
      </p:sp>
      <p:sp>
        <p:nvSpPr>
          <p:cNvPr id="16" name="TextBox 15"/>
          <p:cNvSpPr txBox="1"/>
          <p:nvPr/>
        </p:nvSpPr>
        <p:spPr>
          <a:xfrm>
            <a:off x="7961715" y="6043116"/>
            <a:ext cx="525504" cy="276999"/>
          </a:xfrm>
          <a:prstGeom prst="rect">
            <a:avLst/>
          </a:prstGeom>
          <a:noFill/>
        </p:spPr>
        <p:txBody>
          <a:bodyPr wrap="none" rtlCol="0">
            <a:spAutoFit/>
          </a:bodyPr>
          <a:lstStyle/>
          <a:p>
            <a:r>
              <a:rPr lang="en-US" sz="1200" dirty="0">
                <a:solidFill>
                  <a:schemeClr val="accent3">
                    <a:lumMod val="75000"/>
                  </a:schemeClr>
                </a:solidFill>
              </a:rPr>
              <a:t>sugar</a:t>
            </a:r>
          </a:p>
        </p:txBody>
      </p:sp>
      <p:pic>
        <p:nvPicPr>
          <p:cNvPr id="11" name="Picture 10"/>
          <p:cNvPicPr>
            <a:picLocks noChangeAspect="1"/>
          </p:cNvPicPr>
          <p:nvPr/>
        </p:nvPicPr>
        <p:blipFill>
          <a:blip r:embed="rId4"/>
          <a:stretch>
            <a:fillRect/>
          </a:stretch>
        </p:blipFill>
        <p:spPr>
          <a:xfrm>
            <a:off x="6008541" y="4108465"/>
            <a:ext cx="2761099" cy="2274455"/>
          </a:xfrm>
          <a:prstGeom prst="rect">
            <a:avLst/>
          </a:prstGeom>
        </p:spPr>
      </p:pic>
    </p:spTree>
    <p:extLst>
      <p:ext uri="{BB962C8B-B14F-4D97-AF65-F5344CB8AC3E}">
        <p14:creationId xmlns:p14="http://schemas.microsoft.com/office/powerpoint/2010/main" val="127662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9512" y="816953"/>
            <a:ext cx="8906172" cy="5459116"/>
            <a:chOff x="179512" y="620688"/>
            <a:chExt cx="8906172" cy="5459116"/>
          </a:xfrm>
        </p:grpSpPr>
        <p:pic>
          <p:nvPicPr>
            <p:cNvPr id="2050" name="Picture 2" descr="File:Alanin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179017"/>
              <a:ext cx="28575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Arginin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5856" y="1174428"/>
              <a:ext cx="2857500" cy="4905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7944" y="620688"/>
              <a:ext cx="1296144" cy="461665"/>
            </a:xfrm>
            <a:prstGeom prst="rect">
              <a:avLst/>
            </a:prstGeom>
            <a:noFill/>
          </p:spPr>
          <p:txBody>
            <a:bodyPr wrap="square" rtlCol="0">
              <a:spAutoFit/>
            </a:bodyPr>
            <a:lstStyle/>
            <a:p>
              <a:r>
                <a:rPr lang="en-US" sz="2400" dirty="0"/>
                <a:t>Arginine</a:t>
              </a:r>
            </a:p>
          </p:txBody>
        </p:sp>
        <p:sp>
          <p:nvSpPr>
            <p:cNvPr id="6" name="TextBox 5"/>
            <p:cNvSpPr txBox="1"/>
            <p:nvPr/>
          </p:nvSpPr>
          <p:spPr>
            <a:xfrm>
              <a:off x="1043608" y="620688"/>
              <a:ext cx="1296144" cy="461665"/>
            </a:xfrm>
            <a:prstGeom prst="rect">
              <a:avLst/>
            </a:prstGeom>
            <a:noFill/>
          </p:spPr>
          <p:txBody>
            <a:bodyPr wrap="square" rtlCol="0">
              <a:spAutoFit/>
            </a:bodyPr>
            <a:lstStyle/>
            <a:p>
              <a:r>
                <a:rPr lang="en-US" sz="2400" dirty="0"/>
                <a:t>Alanine</a:t>
              </a:r>
            </a:p>
          </p:txBody>
        </p:sp>
        <p:pic>
          <p:nvPicPr>
            <p:cNvPr id="2054" name="Picture 6" descr="File:Leucin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1174428"/>
              <a:ext cx="2857500" cy="29527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76256" y="620688"/>
              <a:ext cx="1296144" cy="461665"/>
            </a:xfrm>
            <a:prstGeom prst="rect">
              <a:avLst/>
            </a:prstGeom>
            <a:noFill/>
          </p:spPr>
          <p:txBody>
            <a:bodyPr wrap="square" rtlCol="0">
              <a:spAutoFit/>
            </a:bodyPr>
            <a:lstStyle/>
            <a:p>
              <a:r>
                <a:rPr lang="en-US" sz="2400" dirty="0" err="1"/>
                <a:t>Leucine</a:t>
              </a:r>
              <a:endParaRPr lang="en-US" sz="2400" dirty="0"/>
            </a:p>
          </p:txBody>
        </p:sp>
      </p:grpSp>
      <p:sp>
        <p:nvSpPr>
          <p:cNvPr id="3" name="Rectangle 2"/>
          <p:cNvSpPr/>
          <p:nvPr/>
        </p:nvSpPr>
        <p:spPr>
          <a:xfrm>
            <a:off x="4590256" y="6211669"/>
            <a:ext cx="4572000" cy="646331"/>
          </a:xfrm>
          <a:prstGeom prst="rect">
            <a:avLst/>
          </a:prstGeom>
        </p:spPr>
        <p:txBody>
          <a:bodyPr>
            <a:spAutoFit/>
          </a:bodyPr>
          <a:lstStyle/>
          <a:p>
            <a:pPr algn="r"/>
            <a:r>
              <a:rPr lang="en-US" sz="1200" dirty="0">
                <a:hlinkClick r:id="rId5"/>
              </a:rPr>
              <a:t>http://commons.wikimedia.org/wiki/File:Alanine.png</a:t>
            </a:r>
            <a:endParaRPr lang="en-US" sz="1200" dirty="0"/>
          </a:p>
          <a:p>
            <a:pPr algn="r"/>
            <a:r>
              <a:rPr lang="en-US" sz="1200" dirty="0">
                <a:hlinkClick r:id="rId6"/>
              </a:rPr>
              <a:t>http://commons.wikimedia.org/wiki/File:Arginine.png</a:t>
            </a:r>
            <a:endParaRPr lang="en-US" sz="1200" dirty="0"/>
          </a:p>
          <a:p>
            <a:pPr algn="r"/>
            <a:r>
              <a:rPr lang="en-US" sz="1200" dirty="0">
                <a:hlinkClick r:id="rId7"/>
              </a:rPr>
              <a:t>http://commons.wikimedia.org/wiki/File:Leucine.png</a:t>
            </a:r>
            <a:endParaRPr lang="en-US" sz="1200" dirty="0"/>
          </a:p>
        </p:txBody>
      </p:sp>
      <p:sp>
        <p:nvSpPr>
          <p:cNvPr id="4" name="TextBox 3"/>
          <p:cNvSpPr txBox="1"/>
          <p:nvPr/>
        </p:nvSpPr>
        <p:spPr>
          <a:xfrm>
            <a:off x="240160" y="3356992"/>
            <a:ext cx="2736304" cy="2677656"/>
          </a:xfrm>
          <a:prstGeom prst="rect">
            <a:avLst/>
          </a:prstGeom>
          <a:noFill/>
        </p:spPr>
        <p:txBody>
          <a:bodyPr wrap="square" rtlCol="0">
            <a:spAutoFit/>
          </a:bodyPr>
          <a:lstStyle/>
          <a:p>
            <a:r>
              <a:rPr lang="en-US" sz="2400" dirty="0">
                <a:solidFill>
                  <a:srgbClr val="FF0000"/>
                </a:solidFill>
              </a:rPr>
              <a:t>Here are three of the twenty-one amino acids found in eukaryotes. Identify what parts of their structures are identical.</a:t>
            </a:r>
          </a:p>
        </p:txBody>
      </p:sp>
      <p:sp>
        <p:nvSpPr>
          <p:cNvPr id="13" name="Title 1"/>
          <p:cNvSpPr>
            <a:spLocks noGrp="1"/>
          </p:cNvSpPr>
          <p:nvPr>
            <p:ph type="title"/>
          </p:nvPr>
        </p:nvSpPr>
        <p:spPr>
          <a:xfrm>
            <a:off x="0" y="4761"/>
            <a:ext cx="9144000" cy="679055"/>
          </a:xfrm>
          <a:solidFill>
            <a:srgbClr val="92D050">
              <a:alpha val="78000"/>
            </a:srgbClr>
          </a:solidFill>
        </p:spPr>
        <p:txBody>
          <a:bodyPr>
            <a:noAutofit/>
          </a:bodyPr>
          <a:lstStyle/>
          <a:p>
            <a:pPr fontAlgn="b"/>
            <a:r>
              <a:rPr lang="en-US" sz="2000" dirty="0">
                <a:latin typeface="Arial"/>
                <a:cs typeface="Arial"/>
              </a:rPr>
              <a:t>2.1.S2 </a:t>
            </a:r>
            <a:r>
              <a:rPr lang="en-US" sz="2000" dirty="0">
                <a:solidFill>
                  <a:srgbClr val="000000"/>
                </a:solidFill>
                <a:latin typeface="Arial"/>
                <a:cs typeface="Arial"/>
              </a:rPr>
              <a:t>Identification of </a:t>
            </a:r>
            <a:r>
              <a:rPr lang="en-US" sz="2000" dirty="0" err="1">
                <a:solidFill>
                  <a:srgbClr val="000000"/>
                </a:solidFill>
                <a:latin typeface="Arial"/>
                <a:cs typeface="Arial"/>
              </a:rPr>
              <a:t>biochemicals</a:t>
            </a:r>
            <a:r>
              <a:rPr lang="en-US" sz="20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2400753054"/>
      </p:ext>
    </p:extLst>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2339</TotalTime>
  <Words>2085</Words>
  <Application>Microsoft Office PowerPoint</Application>
  <PresentationFormat>On-screen Show (4:3)</PresentationFormat>
  <Paragraphs>144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Times New Roman</vt:lpstr>
      <vt:lpstr>Wingdings</vt:lpstr>
      <vt:lpstr>IB DP Student Notes</vt:lpstr>
      <vt:lpstr>2.1 Molecules to metabolism</vt:lpstr>
      <vt:lpstr>2.1.U1 Molecular biology explains living processes in terms of the chemical substances involved.</vt:lpstr>
      <vt:lpstr>2.1.U1 Molecular biology explains living processes in terms of the chemical substances involved.</vt:lpstr>
      <vt:lpstr>2.1.U2 Carbon atoms can form four covalent bonds allowing a diversity of stable compounds to exist.</vt:lpstr>
      <vt:lpstr>2.1.U3 Life is based on carbon compounds including carbohydrates, lipids, proteins and nucleic acids.</vt:lpstr>
      <vt:lpstr>2.1.U3 Life is based on carbon compounds including carbohydrates, lipids, proteins and nucleic acids.</vt:lpstr>
      <vt:lpstr>2.1.U3 Life is based on carbon compounds including carbohydrates, lipids, proteins and nucleic acids.</vt:lpstr>
      <vt:lpstr>2.1.U3 Life is based on carbon compounds including carbohydrates, lipids, proteins and nucleic acids.</vt:lpstr>
      <vt:lpstr>2.1.S2 Identification of biochemicals such as sugars, lipids or amino acids from molecular diagrams.</vt:lpstr>
      <vt:lpstr>2.1.S2 Identification of biochemicals such as sugars, lipids or amino acids from molecular diagrams.</vt:lpstr>
      <vt:lpstr>2.1.S2 Identification of biochemicals such as sugars, lipids or amino acids from molecular diagrams.</vt:lpstr>
      <vt:lpstr>2.1.S2 Identification of biochemicals such as sugars, lipids or amino acids from molecular diagrams.</vt:lpstr>
      <vt:lpstr>PowerPoint Presentation</vt:lpstr>
      <vt:lpstr>2.1.S2 Identification of biochemicals such as sugars, lipids or amino acids from molecular diagrams.</vt:lpstr>
      <vt:lpstr>2.1.S2 Identification of biochemicals such as sugars, lipids or amino acids from molecular diagrams.</vt:lpstr>
      <vt:lpstr>PowerPoint Presentation</vt:lpstr>
      <vt:lpstr>2.1.S2 Identification of biochemicals such as sugars, lipids or amino acids from molecular diagrams.</vt:lpstr>
      <vt:lpstr>PowerPoint Presentation</vt:lpstr>
      <vt:lpstr>PowerPoint Presentation</vt:lpstr>
      <vt:lpstr>PowerPoint Presentation</vt:lpstr>
      <vt:lpstr>PowerPoint Presentation</vt:lpstr>
      <vt:lpstr>2.1.S1 Drawing molecular diagrams of glucose, ribose, a saturated fatty acid and a generalized amino acid.</vt:lpstr>
      <vt:lpstr>2.1.U4 Metabolism is the web of all the enzyme-catalysed reactions in a cell or organism.</vt:lpstr>
      <vt:lpstr>2.1.U5 Anabolism is the synthesis of complex molecules from simpler molecules including the formation of macromolecules from monomers by condensation reactions. 2.1.U5 Catabolism is the breakdown of complex molecules into simpler molecules including the hydrolysis of macromolecules into monomers.</vt:lpstr>
      <vt:lpstr>2.1.U5 Anabolism is the synthesis of complex molecules from simpler molecules including the formation of macromolecules from monomers by condensation reactions. 2.1.U5 Catabolism is the breakdown of complex molecules into simpler molecules including the hydrolysis of macromolecules into monomers.</vt:lpstr>
      <vt:lpstr>2.1.U5 Anabolism is the synthesis of complex molecules from simpler molecules including the formation of macromolecules from monomers by condensation reactions.</vt:lpstr>
      <vt:lpstr>2.1.U5 Catabolism is the breakdown of complex molecules into simpler molecules including the hydrolysis of macromolecules into monomers.</vt:lpstr>
      <vt:lpstr>PowerPoint Presentation</vt:lpstr>
      <vt:lpstr>2.1.A1 Urea as an example of a compound that is produced by living organisms but can also be artificially synthesized.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Mcknight</cp:lastModifiedBy>
  <cp:revision>176</cp:revision>
  <dcterms:created xsi:type="dcterms:W3CDTF">2014-04-26T01:56:54Z</dcterms:created>
  <dcterms:modified xsi:type="dcterms:W3CDTF">2017-11-02T04:17:57Z</dcterms:modified>
</cp:coreProperties>
</file>